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84" r:id="rId3"/>
    <p:sldId id="286" r:id="rId4"/>
    <p:sldId id="275" r:id="rId5"/>
    <p:sldId id="287" r:id="rId6"/>
    <p:sldId id="288" r:id="rId7"/>
    <p:sldId id="281" r:id="rId8"/>
    <p:sldId id="291" r:id="rId9"/>
    <p:sldId id="259" r:id="rId10"/>
    <p:sldId id="289" r:id="rId11"/>
    <p:sldId id="262" r:id="rId12"/>
    <p:sldId id="290" r:id="rId13"/>
    <p:sldId id="277" r:id="rId14"/>
    <p:sldId id="292" r:id="rId15"/>
    <p:sldId id="293" r:id="rId16"/>
  </p:sldIdLst>
  <p:sldSz cx="12192000" cy="6858000"/>
  <p:notesSz cx="7010400" cy="9296400"/>
  <p:embeddedFontLs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xwas0FkDNlcEpQcd9dSEcMLh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4660"/>
  </p:normalViewPr>
  <p:slideViewPr>
    <p:cSldViewPr snapToGrid="0">
      <p:cViewPr varScale="1">
        <p:scale>
          <a:sx n="84" d="100"/>
          <a:sy n="84"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145171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2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25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12" name="Google Shape;112;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00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119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606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159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26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150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12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24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89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15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84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7" name="Google Shape;10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15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11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6" name="Google Shape;16;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 name="Google Shape;21;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2" name="Google Shape;22;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7" name="Google Shape;27;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8" name="Google Shape;28;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4" name="Google Shape;34;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5" name="Google Shape;35;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3" name="Google Shape;43;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9" name="Google Shape;59;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500"/>
          </a:xfrm>
          <a:prstGeom prst="rect">
            <a:avLst/>
          </a:prstGeom>
          <a:noFill/>
          <a:ln>
            <a:noFill/>
          </a:ln>
        </p:spPr>
      </p:sp>
      <p:sp>
        <p:nvSpPr>
          <p:cNvPr id="64" name="Google Shape;64;p1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6" name="Google Shape;66;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7" name="Google Shape;67;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2" name="Google Shape;72;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8" name="Google Shape;78;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9" name="Google Shape;79;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hrbartender.com/2018/technology-and-social-media/transform-company-culture-analytic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113440" y="1001050"/>
            <a:ext cx="10141009" cy="51398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Goals of our Study: Christians in the Workplace</a:t>
            </a:r>
          </a:p>
          <a:p>
            <a:pPr marL="0" marR="0" lvl="0" indent="0" algn="l" rtl="0">
              <a:spcBef>
                <a:spcPts val="0"/>
              </a:spcBef>
              <a:spcAft>
                <a:spcPts val="0"/>
              </a:spcAft>
              <a:buNone/>
            </a:pPr>
            <a:endParaRPr lang="en-US" sz="2800" b="0" i="0" u="none" strike="noStrike" cap="none" dirty="0">
              <a:solidFill>
                <a:srgbClr val="FFFF00"/>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1.  Work for God’s Glory</a:t>
            </a:r>
          </a:p>
          <a:p>
            <a:pPr marR="0" lvl="0" algn="l" rtl="0">
              <a:spcBef>
                <a:spcPts val="0"/>
              </a:spcBef>
              <a:spcAft>
                <a:spcPts val="0"/>
              </a:spcAft>
            </a:pPr>
            <a:r>
              <a:rPr lang="en-US" sz="2400" dirty="0">
                <a:solidFill>
                  <a:schemeClr val="tx1"/>
                </a:solidFill>
                <a:latin typeface="Calibri"/>
                <a:ea typeface="Calibri"/>
                <a:cs typeface="Calibri"/>
                <a:sym typeface="Calibri"/>
              </a:rPr>
              <a:t>2.  Set Christlike examples to those around us</a:t>
            </a:r>
          </a:p>
          <a:p>
            <a:pPr marR="0" lvl="0" algn="l" rtl="0">
              <a:spcBef>
                <a:spcPts val="0"/>
              </a:spcBef>
              <a:spcAft>
                <a:spcPts val="0"/>
              </a:spcAft>
            </a:pPr>
            <a:r>
              <a:rPr lang="en-US" sz="2400" b="0" i="0" u="none" strike="noStrike" cap="none" dirty="0">
                <a:solidFill>
                  <a:schemeClr val="tx1"/>
                </a:solidFill>
                <a:latin typeface="Calibri"/>
                <a:ea typeface="Calibri"/>
                <a:cs typeface="Calibri"/>
                <a:sym typeface="Calibri"/>
              </a:rPr>
              <a:t>3.  Identify and Overcome Spiritual Challenges</a:t>
            </a:r>
          </a:p>
          <a:p>
            <a:pPr marR="0" lvl="0" algn="l" rtl="0">
              <a:spcBef>
                <a:spcPts val="0"/>
              </a:spcBef>
              <a:spcAft>
                <a:spcPts val="0"/>
              </a:spcAft>
            </a:pPr>
            <a:r>
              <a:rPr lang="en-US" sz="2400" dirty="0">
                <a:solidFill>
                  <a:schemeClr val="tx1"/>
                </a:solidFill>
                <a:latin typeface="Calibri"/>
                <a:ea typeface="Calibri"/>
                <a:cs typeface="Calibri"/>
                <a:sym typeface="Calibri"/>
              </a:rPr>
              <a:t>4.  Create a Forum for Guidance from Godly People</a:t>
            </a:r>
          </a:p>
          <a:p>
            <a:pPr marR="0" lvl="0" algn="l" rtl="0">
              <a:spcBef>
                <a:spcPts val="0"/>
              </a:spcBef>
              <a:spcAft>
                <a:spcPts val="0"/>
              </a:spcAft>
            </a:pPr>
            <a:r>
              <a:rPr lang="en-US" sz="2400" dirty="0">
                <a:solidFill>
                  <a:schemeClr val="tx1"/>
                </a:solidFill>
                <a:latin typeface="Calibri"/>
                <a:ea typeface="Calibri"/>
                <a:cs typeface="Calibri"/>
                <a:sym typeface="Calibri"/>
              </a:rPr>
              <a:t>5.  Seek Guidance in Scripture</a:t>
            </a:r>
          </a:p>
          <a:p>
            <a:pPr marR="0" lvl="0" algn="l" rtl="0">
              <a:spcBef>
                <a:spcPts val="0"/>
              </a:spcBef>
              <a:spcAft>
                <a:spcPts val="0"/>
              </a:spcAft>
            </a:pPr>
            <a:r>
              <a:rPr lang="en-US" sz="2400" dirty="0">
                <a:solidFill>
                  <a:schemeClr val="tx1"/>
                </a:solidFill>
                <a:latin typeface="Calibri"/>
                <a:ea typeface="Calibri"/>
                <a:cs typeface="Calibri"/>
                <a:sym typeface="Calibri"/>
              </a:rPr>
              <a:t>6.  Make Godly Decisions</a:t>
            </a:r>
          </a:p>
          <a:p>
            <a:pPr marL="1143000" marR="0" lvl="0" indent="-1143000" algn="l" rtl="0">
              <a:spcBef>
                <a:spcPts val="0"/>
              </a:spcBef>
              <a:spcAft>
                <a:spcPts val="0"/>
              </a:spcAft>
              <a:buFont typeface="+mj-lt"/>
              <a:buAutoNum type="arabicPeriod"/>
            </a:pPr>
            <a:endParaRPr lang="en-US" sz="2400" b="0" i="0" u="none" strike="noStrike" cap="none" dirty="0">
              <a:solidFill>
                <a:srgbClr val="FFFF00"/>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032" name="Picture 8" descr="156,847 Plumbing Stock Photos, Pictures &amp; Royalty-Free Images - iStock">
            <a:extLst>
              <a:ext uri="{FF2B5EF4-FFF2-40B4-BE49-F238E27FC236}">
                <a16:creationId xmlns:a16="http://schemas.microsoft.com/office/drawing/2014/main" id="{3C5A19CA-889C-D9E9-30E5-510526D9C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687" y="2151884"/>
            <a:ext cx="3285103" cy="2190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E2881C-CBC7-28F5-9643-1C031AC15E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36026" y="4110475"/>
            <a:ext cx="3342534" cy="1977305"/>
          </a:xfrm>
          <a:prstGeom prst="rect">
            <a:avLst/>
          </a:prstGeom>
        </p:spPr>
      </p:pic>
      <p:pic>
        <p:nvPicPr>
          <p:cNvPr id="5" name="Picture 2" descr="Free welding Stock Photos - Stockvault.net">
            <a:extLst>
              <a:ext uri="{FF2B5EF4-FFF2-40B4-BE49-F238E27FC236}">
                <a16:creationId xmlns:a16="http://schemas.microsoft.com/office/drawing/2014/main" id="{1992245B-47C7-852A-F058-91565FF593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929" y="5099127"/>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2A0EB85-1022-0979-0636-67BD146843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98"/>
        <p:cNvGrpSpPr/>
        <p:nvPr/>
      </p:nvGrpSpPr>
      <p:grpSpPr>
        <a:xfrm>
          <a:off x="0" y="0"/>
          <a:ext cx="0" cy="0"/>
          <a:chOff x="0" y="0"/>
          <a:chExt cx="0" cy="0"/>
        </a:xfrm>
      </p:grpSpPr>
      <p:sp>
        <p:nvSpPr>
          <p:cNvPr id="99" name="Google Shape;99;p4"/>
          <p:cNvSpPr txBox="1"/>
          <p:nvPr/>
        </p:nvSpPr>
        <p:spPr>
          <a:xfrm>
            <a:off x="422621" y="0"/>
            <a:ext cx="11148060" cy="7017265"/>
          </a:xfrm>
          <a:prstGeom prst="rect">
            <a:avLst/>
          </a:prstGeom>
          <a:noFill/>
          <a:ln>
            <a:noFill/>
          </a:ln>
        </p:spPr>
        <p:txBody>
          <a:bodyPr spcFirstLastPara="1" wrap="square" lIns="91425" tIns="45700" rIns="91425" bIns="45700" anchor="t" anchorCtr="0">
            <a:spAutoFit/>
          </a:bodyPr>
          <a:lstStyle/>
          <a:p>
            <a:pPr algn="just"/>
            <a:r>
              <a:rPr lang="en-US" sz="4400" dirty="0">
                <a:solidFill>
                  <a:srgbClr val="FFFF00"/>
                </a:solidFill>
              </a:rPr>
              <a:t>Misplaced Priorities: Defend</a:t>
            </a:r>
          </a:p>
          <a:p>
            <a:pPr marL="0" marR="0" lvl="0" indent="0" algn="just" rtl="0">
              <a:spcBef>
                <a:spcPts val="0"/>
              </a:spcBef>
              <a:spcAft>
                <a:spcPts val="0"/>
              </a:spcAft>
              <a:buNone/>
            </a:pPr>
            <a:endParaRPr lang="en-US" sz="1800" dirty="0">
              <a:solidFill>
                <a:schemeClr val="dk1"/>
              </a:solidFill>
              <a:latin typeface="+mn-lt"/>
              <a:ea typeface="Calibri"/>
              <a:cs typeface="Calibri"/>
              <a:sym typeface="Calibri"/>
            </a:endParaRPr>
          </a:p>
          <a:p>
            <a:pPr marL="0" marR="0" lvl="0" indent="0" algn="just" rtl="0">
              <a:spcBef>
                <a:spcPts val="0"/>
              </a:spcBef>
              <a:spcAft>
                <a:spcPts val="0"/>
              </a:spcAft>
              <a:buNone/>
            </a:pPr>
            <a:r>
              <a:rPr lang="en-US" sz="3600" dirty="0">
                <a:solidFill>
                  <a:srgbClr val="FFFF00"/>
                </a:solidFill>
                <a:latin typeface="Calibri"/>
                <a:ea typeface="Calibri"/>
                <a:cs typeface="Calibri"/>
                <a:sym typeface="Calibri"/>
              </a:rPr>
              <a:t>Safeguards to help defend against Misplaced Priorities</a:t>
            </a:r>
          </a:p>
          <a:p>
            <a:pPr marL="0" marR="0" lvl="0" indent="0" algn="just" rtl="0">
              <a:spcBef>
                <a:spcPts val="0"/>
              </a:spcBef>
              <a:spcAft>
                <a:spcPts val="0"/>
              </a:spcAft>
              <a:buNone/>
            </a:pPr>
            <a:r>
              <a:rPr lang="en-US" sz="3600" dirty="0">
                <a:solidFill>
                  <a:srgbClr val="FFFF00"/>
                </a:solidFill>
                <a:latin typeface="Calibri"/>
                <a:ea typeface="Calibri"/>
                <a:cs typeface="Calibri"/>
                <a:sym typeface="Calibri"/>
              </a:rPr>
              <a:t> </a:t>
            </a:r>
          </a:p>
          <a:p>
            <a:pPr marR="0" lvl="0" algn="just" rtl="0">
              <a:spcBef>
                <a:spcPts val="0"/>
              </a:spcBef>
              <a:spcAft>
                <a:spcPts val="0"/>
              </a:spcAft>
            </a:pPr>
            <a:r>
              <a:rPr lang="en-US" sz="3600" dirty="0">
                <a:solidFill>
                  <a:schemeClr val="tx1"/>
                </a:solidFill>
                <a:latin typeface="Calibri"/>
                <a:ea typeface="Calibri"/>
                <a:cs typeface="Calibri"/>
                <a:sym typeface="Calibri"/>
              </a:rPr>
              <a:t>- </a:t>
            </a:r>
            <a:r>
              <a:rPr lang="en-US" sz="3200" dirty="0">
                <a:solidFill>
                  <a:schemeClr val="tx1"/>
                </a:solidFill>
                <a:latin typeface="Calibri"/>
                <a:ea typeface="Calibri"/>
                <a:cs typeface="Calibri"/>
                <a:sym typeface="Calibri"/>
              </a:rPr>
              <a:t>Consider our ways: Haggai 1:5,7</a:t>
            </a:r>
          </a:p>
          <a:p>
            <a:pPr marR="0" lvl="0" algn="just" rtl="0">
              <a:spcBef>
                <a:spcPts val="0"/>
              </a:spcBef>
              <a:spcAft>
                <a:spcPts val="0"/>
              </a:spcAft>
            </a:pPr>
            <a:r>
              <a:rPr lang="en-US" sz="3200" dirty="0">
                <a:solidFill>
                  <a:schemeClr val="tx1"/>
                </a:solidFill>
                <a:latin typeface="Calibri"/>
                <a:ea typeface="Calibri"/>
                <a:cs typeface="Calibri"/>
                <a:sym typeface="Calibri"/>
              </a:rPr>
              <a:t>- Take to reflect (Prodigal son came to himself): Luke 15:17</a:t>
            </a:r>
          </a:p>
          <a:p>
            <a:pPr marL="0" marR="0" lvl="0" indent="0" algn="just" rtl="0">
              <a:spcBef>
                <a:spcPts val="0"/>
              </a:spcBef>
              <a:spcAft>
                <a:spcPts val="0"/>
              </a:spcAft>
              <a:buNone/>
            </a:pPr>
            <a:r>
              <a:rPr lang="en-US" sz="3200" dirty="0">
                <a:solidFill>
                  <a:schemeClr val="tx1"/>
                </a:solidFill>
                <a:latin typeface="Calibri"/>
                <a:ea typeface="Calibri"/>
                <a:cs typeface="Calibri"/>
                <a:sym typeface="Calibri"/>
              </a:rPr>
              <a:t>- Are we seeking first the Kingdom of God: Matt. 6:33</a:t>
            </a:r>
          </a:p>
          <a:p>
            <a:pPr marL="0" marR="0" lvl="0" indent="0" algn="just" rtl="0">
              <a:spcBef>
                <a:spcPts val="0"/>
              </a:spcBef>
              <a:spcAft>
                <a:spcPts val="0"/>
              </a:spcAft>
              <a:buNone/>
            </a:pPr>
            <a:r>
              <a:rPr lang="en-US" sz="3200" dirty="0">
                <a:solidFill>
                  <a:schemeClr val="tx1"/>
                </a:solidFill>
                <a:latin typeface="Calibri"/>
                <a:ea typeface="Calibri"/>
                <a:cs typeface="Calibri"/>
                <a:sym typeface="Calibri"/>
              </a:rPr>
              <a:t>- Is Christ reflected in your decision: Galatians 2:20</a:t>
            </a:r>
          </a:p>
          <a:p>
            <a:pPr marL="0" marR="0" lvl="0" indent="0" algn="just" rtl="0">
              <a:spcBef>
                <a:spcPts val="0"/>
              </a:spcBef>
              <a:spcAft>
                <a:spcPts val="0"/>
              </a:spcAft>
              <a:buNone/>
            </a:pPr>
            <a:r>
              <a:rPr lang="en-US" sz="3200" dirty="0">
                <a:solidFill>
                  <a:schemeClr val="tx1"/>
                </a:solidFill>
                <a:latin typeface="Calibri"/>
                <a:ea typeface="Calibri"/>
                <a:cs typeface="Calibri"/>
                <a:sym typeface="Calibri"/>
              </a:rPr>
              <a:t>- Is our heart prepared to make good decisions: Ezra 7:10</a:t>
            </a:r>
          </a:p>
          <a:p>
            <a:pPr marL="0" marR="0" lvl="0" indent="0" algn="just" rtl="0">
              <a:spcBef>
                <a:spcPts val="0"/>
              </a:spcBef>
              <a:spcAft>
                <a:spcPts val="0"/>
              </a:spcAft>
              <a:buNone/>
            </a:pPr>
            <a:r>
              <a:rPr lang="en-US" sz="3200" dirty="0">
                <a:solidFill>
                  <a:schemeClr val="tx1"/>
                </a:solidFill>
                <a:latin typeface="Calibri"/>
                <a:ea typeface="Calibri"/>
                <a:cs typeface="Calibri"/>
                <a:sym typeface="Calibri"/>
              </a:rPr>
              <a:t>- Have we prayed about it: Luke 21:36</a:t>
            </a:r>
          </a:p>
          <a:p>
            <a:pPr marL="0" marR="0" lvl="0" indent="0" algn="just" rtl="0">
              <a:spcBef>
                <a:spcPts val="0"/>
              </a:spcBef>
              <a:spcAft>
                <a:spcPts val="0"/>
              </a:spcAft>
              <a:buNone/>
            </a:pPr>
            <a:r>
              <a:rPr lang="en-US" sz="3200" dirty="0">
                <a:solidFill>
                  <a:schemeClr val="tx1"/>
                </a:solidFill>
                <a:latin typeface="Calibri"/>
                <a:ea typeface="Calibri"/>
                <a:cs typeface="Calibri"/>
                <a:sym typeface="Calibri"/>
              </a:rPr>
              <a:t>- Does the decision reflect God or mammon: Matt.6:21</a:t>
            </a:r>
          </a:p>
          <a:p>
            <a:pPr marL="0" marR="0" lvl="0" indent="0" algn="just" rtl="0">
              <a:spcBef>
                <a:spcPts val="0"/>
              </a:spcBef>
              <a:spcAft>
                <a:spcPts val="0"/>
              </a:spcAft>
              <a:buNone/>
            </a:pPr>
            <a:r>
              <a:rPr lang="en-US" sz="3200" dirty="0">
                <a:solidFill>
                  <a:schemeClr val="tx1"/>
                </a:solidFill>
                <a:latin typeface="Calibri"/>
                <a:ea typeface="Calibri"/>
                <a:cs typeface="Calibri"/>
                <a:sym typeface="Calibri"/>
              </a:rPr>
              <a:t>- Failure doesn’t have to be final?  </a:t>
            </a:r>
            <a:endParaRPr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823454F2-48E3-20E0-35E7-FBD9EC1EB9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255684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13"/>
        <p:cNvGrpSpPr/>
        <p:nvPr/>
      </p:nvGrpSpPr>
      <p:grpSpPr>
        <a:xfrm>
          <a:off x="0" y="0"/>
          <a:ext cx="0" cy="0"/>
          <a:chOff x="0" y="0"/>
          <a:chExt cx="0" cy="0"/>
        </a:xfrm>
      </p:grpSpPr>
      <p:sp>
        <p:nvSpPr>
          <p:cNvPr id="114" name="Google Shape;114;p7"/>
          <p:cNvSpPr txBox="1"/>
          <p:nvPr/>
        </p:nvSpPr>
        <p:spPr>
          <a:xfrm>
            <a:off x="1719218" y="100450"/>
            <a:ext cx="8807812" cy="5970825"/>
          </a:xfrm>
          <a:prstGeom prst="rect">
            <a:avLst/>
          </a:prstGeom>
          <a:noFill/>
          <a:ln>
            <a:noFill/>
          </a:ln>
        </p:spPr>
        <p:txBody>
          <a:bodyPr spcFirstLastPara="1" wrap="square" lIns="91425" tIns="45700" rIns="91425" bIns="45700" anchor="t" anchorCtr="0">
            <a:spAutoFit/>
          </a:bodyPr>
          <a:lstStyle/>
          <a:p>
            <a:r>
              <a:rPr lang="en-US" sz="4400" dirty="0">
                <a:solidFill>
                  <a:srgbClr val="FFFF00"/>
                </a:solidFill>
              </a:rPr>
              <a:t>Misplaced Priorities: Final Thought</a:t>
            </a:r>
            <a:endParaRPr lang="en-US" sz="3200" dirty="0">
              <a:solidFill>
                <a:srgbClr val="FFFF00"/>
              </a:solidFill>
              <a:latin typeface="+mn-lt"/>
              <a:ea typeface="Calibri"/>
              <a:cs typeface="Calibri"/>
              <a:sym typeface="Calibri"/>
            </a:endParaRPr>
          </a:p>
          <a:p>
            <a:pPr marL="0" marR="0" lvl="0" indent="0" algn="l" rtl="0">
              <a:spcBef>
                <a:spcPts val="0"/>
              </a:spcBef>
              <a:spcAft>
                <a:spcPts val="0"/>
              </a:spcAft>
              <a:buNone/>
            </a:pPr>
            <a:endParaRPr lang="en-US" sz="3200" dirty="0">
              <a:solidFill>
                <a:srgbClr val="FFFF00"/>
              </a:solidFill>
              <a:latin typeface="+mn-lt"/>
              <a:ea typeface="Calibri"/>
              <a:cs typeface="Calibri"/>
              <a:sym typeface="Calibri"/>
            </a:endParaRPr>
          </a:p>
          <a:p>
            <a:pPr marL="0" marR="0" lvl="0" indent="0" algn="l" rtl="0">
              <a:spcBef>
                <a:spcPts val="0"/>
              </a:spcBef>
              <a:spcAft>
                <a:spcPts val="0"/>
              </a:spcAft>
              <a:buNone/>
            </a:pPr>
            <a:r>
              <a:rPr lang="en-US" sz="3200" dirty="0">
                <a:solidFill>
                  <a:schemeClr val="tx1"/>
                </a:solidFill>
                <a:latin typeface="+mn-lt"/>
                <a:ea typeface="Calibri"/>
                <a:cs typeface="Calibri"/>
                <a:sym typeface="Calibri"/>
              </a:rPr>
              <a:t>Sometimes the company/school draws the line for you, and you have to respond.  Other times we have to draw the line and the company/school has to respond:</a:t>
            </a:r>
          </a:p>
          <a:p>
            <a:pPr marL="0" marR="0" lvl="0" indent="0" algn="l" rtl="0">
              <a:spcBef>
                <a:spcPts val="0"/>
              </a:spcBef>
              <a:spcAft>
                <a:spcPts val="0"/>
              </a:spcAft>
              <a:buNone/>
            </a:pPr>
            <a:r>
              <a:rPr lang="en-US" sz="3200" dirty="0">
                <a:solidFill>
                  <a:schemeClr val="tx1"/>
                </a:solidFill>
                <a:latin typeface="+mn-lt"/>
                <a:ea typeface="Calibri"/>
                <a:cs typeface="Calibri"/>
                <a:sym typeface="Calibri"/>
              </a:rPr>
              <a:t>	</a:t>
            </a:r>
          </a:p>
          <a:p>
            <a:pPr marL="0" marR="0" lvl="0" indent="0" algn="l" rtl="0">
              <a:spcBef>
                <a:spcPts val="0"/>
              </a:spcBef>
              <a:spcAft>
                <a:spcPts val="0"/>
              </a:spcAft>
              <a:buNone/>
            </a:pPr>
            <a:r>
              <a:rPr lang="en-US" sz="3200" dirty="0">
                <a:solidFill>
                  <a:schemeClr val="tx1"/>
                </a:solidFill>
                <a:latin typeface="+mn-lt"/>
                <a:ea typeface="Calibri"/>
                <a:cs typeface="Calibri"/>
                <a:sym typeface="Calibri"/>
              </a:rPr>
              <a:t>	- time commitment</a:t>
            </a:r>
          </a:p>
          <a:p>
            <a:pPr marL="0" marR="0" lvl="0" indent="0" algn="l" rtl="0">
              <a:spcBef>
                <a:spcPts val="0"/>
              </a:spcBef>
              <a:spcAft>
                <a:spcPts val="0"/>
              </a:spcAft>
              <a:buNone/>
            </a:pPr>
            <a:r>
              <a:rPr lang="en-US" sz="3200" dirty="0">
                <a:solidFill>
                  <a:schemeClr val="tx1"/>
                </a:solidFill>
                <a:latin typeface="+mn-lt"/>
                <a:ea typeface="Calibri"/>
                <a:cs typeface="Calibri"/>
                <a:sym typeface="Calibri"/>
              </a:rPr>
              <a:t>	- moral/ethical choices</a:t>
            </a:r>
          </a:p>
          <a:p>
            <a:pPr marL="0" marR="0" lvl="0" indent="0" algn="l" rtl="0">
              <a:spcBef>
                <a:spcPts val="0"/>
              </a:spcBef>
              <a:spcAft>
                <a:spcPts val="0"/>
              </a:spcAft>
              <a:buNone/>
            </a:pPr>
            <a:r>
              <a:rPr lang="en-US" sz="3200" dirty="0">
                <a:solidFill>
                  <a:schemeClr val="tx1"/>
                </a:solidFill>
                <a:latin typeface="+mn-lt"/>
                <a:ea typeface="Calibri"/>
                <a:cs typeface="Calibri"/>
                <a:sym typeface="Calibri"/>
              </a:rPr>
              <a:t>	- how success is defined by each</a:t>
            </a:r>
          </a:p>
          <a:p>
            <a:pPr marL="0" marR="0" lvl="0" indent="0" algn="l" rtl="0">
              <a:spcBef>
                <a:spcPts val="0"/>
              </a:spcBef>
              <a:spcAft>
                <a:spcPts val="0"/>
              </a:spcAft>
              <a:buNone/>
            </a:pPr>
            <a:r>
              <a:rPr lang="en-US" sz="3200" dirty="0">
                <a:solidFill>
                  <a:schemeClr val="tx1"/>
                </a:solidFill>
                <a:latin typeface="+mn-lt"/>
                <a:ea typeface="Calibri"/>
                <a:cs typeface="Calibri"/>
                <a:sym typeface="Calibri"/>
              </a:rPr>
              <a:t>	 </a:t>
            </a:r>
            <a:endParaRPr sz="3200" dirty="0">
              <a:solidFill>
                <a:schemeClr val="tx1"/>
              </a:solidFill>
              <a:latin typeface="+mn-lt"/>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A8E3E55-150B-FC78-BD0D-793DE2BD27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
        <p:nvSpPr>
          <p:cNvPr id="4" name="TextBox 3">
            <a:extLst>
              <a:ext uri="{FF2B5EF4-FFF2-40B4-BE49-F238E27FC236}">
                <a16:creationId xmlns:a16="http://schemas.microsoft.com/office/drawing/2014/main" id="{0235D07D-2198-7D8D-E9C8-6C6924D29A47}"/>
              </a:ext>
            </a:extLst>
          </p:cNvPr>
          <p:cNvSpPr txBox="1"/>
          <p:nvPr/>
        </p:nvSpPr>
        <p:spPr>
          <a:xfrm>
            <a:off x="114300" y="-17277"/>
            <a:ext cx="12077700" cy="6986528"/>
          </a:xfrm>
          <a:prstGeom prst="rect">
            <a:avLst/>
          </a:prstGeom>
          <a:noFill/>
        </p:spPr>
        <p:txBody>
          <a:bodyPr wrap="square">
            <a:spAutoFit/>
          </a:bodyPr>
          <a:lstStyle/>
          <a:p>
            <a:pPr algn="just"/>
            <a:r>
              <a:rPr lang="en-US" sz="2800" u="sng" dirty="0">
                <a:solidFill>
                  <a:srgbClr val="FFFF00"/>
                </a:solidFill>
                <a:latin typeface="+mn-lt"/>
              </a:rPr>
              <a:t>Case Study</a:t>
            </a:r>
            <a:r>
              <a:rPr lang="en-US" sz="2800" dirty="0">
                <a:solidFill>
                  <a:srgbClr val="FFFF00"/>
                </a:solidFill>
                <a:latin typeface="+mn-lt"/>
                <a:ea typeface="Calibri"/>
                <a:cs typeface="Calibri"/>
                <a:sym typeface="Calibri"/>
              </a:rPr>
              <a:t>: </a:t>
            </a:r>
            <a:r>
              <a:rPr lang="en-US" sz="2800" dirty="0">
                <a:solidFill>
                  <a:schemeClr val="tx1"/>
                </a:solidFill>
                <a:latin typeface="+mn-lt"/>
                <a:ea typeface="Calibri"/>
                <a:cs typeface="Calibri"/>
                <a:sym typeface="Calibri"/>
              </a:rPr>
              <a:t>Christian A has a side business that provides extra income that he uses to pay down the mortgage on his house.  Christian B would like to use  Christian A’s services to complete a project because he feels like he will get a break on the price since this would be a side job for Christian A.  Both Christian A and Christian B attend the same church, and feel like this would be a good arrangement.  The work begins after the execution of a verbal agreement.  Over the course of several months, Christian B becomes frustrated with the length of time it is taking to complete th</a:t>
            </a:r>
            <a:r>
              <a:rPr lang="en-US" sz="2800" dirty="0">
                <a:solidFill>
                  <a:schemeClr val="tx1"/>
                </a:solidFill>
                <a:latin typeface="+mn-lt"/>
              </a:rPr>
              <a:t>e work because the longer it takes, the more expensive the project becomes.  Christian B confronts Christian A.  Christian A tries to explain that this is not his full-time job.  The relationship becomes strained.  At the end of the year, Christian B suddenly fires Christian A.  In response, Christian A sends Christian B a hefty final invoice.  In response, Christian B issues a 1099 to Christian A for the work performed for the year.  Christian A calls Christian C asking for advice.  He is upset because Christian B issued him a 1099, and feels like Christian B did this out of spite.  What should Christian A do? What should Christian B do? How should Christian C respond? </a:t>
            </a:r>
            <a:endParaRPr lang="en-US" sz="2800" dirty="0">
              <a:latin typeface="+mn-lt"/>
            </a:endParaRPr>
          </a:p>
        </p:txBody>
      </p:sp>
    </p:spTree>
    <p:extLst>
      <p:ext uri="{BB962C8B-B14F-4D97-AF65-F5344CB8AC3E}">
        <p14:creationId xmlns:p14="http://schemas.microsoft.com/office/powerpoint/2010/main" val="218931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13433" y="6774"/>
            <a:ext cx="11565134" cy="85099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0" i="0" u="none" strike="noStrike" cap="none" dirty="0">
                <a:solidFill>
                  <a:srgbClr val="FFFF00"/>
                </a:solidFill>
                <a:latin typeface="Calibri"/>
                <a:ea typeface="Calibri"/>
                <a:cs typeface="Calibri"/>
                <a:sym typeface="Calibri"/>
              </a:rPr>
              <a:t>Case </a:t>
            </a:r>
            <a:r>
              <a:rPr lang="en-US" sz="4000" dirty="0">
                <a:solidFill>
                  <a:srgbClr val="FFFF00"/>
                </a:solidFill>
                <a:latin typeface="Calibri"/>
                <a:ea typeface="Calibri"/>
                <a:cs typeface="Calibri"/>
                <a:sym typeface="Calibri"/>
              </a:rPr>
              <a:t>Study</a:t>
            </a:r>
            <a:r>
              <a:rPr lang="en-US" sz="4000" b="0" i="0" u="none" strike="noStrike" cap="none" dirty="0">
                <a:solidFill>
                  <a:srgbClr val="FFFF00"/>
                </a:solidFill>
                <a:latin typeface="Calibri"/>
                <a:ea typeface="Calibri"/>
                <a:cs typeface="Calibri"/>
                <a:sym typeface="Calibri"/>
              </a:rPr>
              <a:t>: </a:t>
            </a:r>
            <a:r>
              <a:rPr lang="en-US" sz="2300" dirty="0">
                <a:solidFill>
                  <a:schemeClr val="tx1"/>
                </a:solidFill>
                <a:latin typeface="Calibri"/>
                <a:ea typeface="Calibri"/>
                <a:cs typeface="Calibri"/>
                <a:sym typeface="Calibri"/>
              </a:rPr>
              <a:t>Christian A is 28 and a faithful Christian.  He is married with two small children.  He is an accountant in a corporate accounting firm.  He has been successful by any measure so far: excellent performance reviews, regular raises, and a number of clients who specifically ask for Christian A to be assigned to their account.  John enjoys his position, the partners in the firm are morally  minded, and he has never been asked by the firm or a client to do something that would violate his conscience.  However, two years ago, a favorite client went through a series of business transactions that required Christian A to work 65 -75 hours a week for a number of months.  He remembered going days in a row without any meaningful interaction with his wife and children.  He regularly missed Wednesday night services.  Recently, he had heard that this client was preparing to go through an even more intense period of transactions, and now, one of the partners has come to Christian A with great news!  The client stated that Christian A was the primary reason that he was using the firm and has specifically requested that Christian A lead the effort. The partner told Christian A that if all goes well, this will assure that Christian A will make partner with the firm.  Christian A is worried that another period of intense work will reduce his spiritual responsibilities to his wife, children and spiritual family.  He has calculated that their savings is sufficient for six months.  The job market for accountants is not good at the moment.  If he decides to leave, he can’t imagine getting a recommendation from anyone at the firm.  He has come to you for advice.</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201689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8"/>
        <p:cNvGrpSpPr/>
        <p:nvPr/>
      </p:nvGrpSpPr>
      <p:grpSpPr>
        <a:xfrm>
          <a:off x="0" y="0"/>
          <a:ext cx="0" cy="0"/>
          <a:chOff x="0" y="0"/>
          <a:chExt cx="0" cy="0"/>
        </a:xfrm>
      </p:grpSpPr>
      <p:sp>
        <p:nvSpPr>
          <p:cNvPr id="109" name="Google Shape;109;p6"/>
          <p:cNvSpPr txBox="1"/>
          <p:nvPr/>
        </p:nvSpPr>
        <p:spPr>
          <a:xfrm>
            <a:off x="1062990" y="1330334"/>
            <a:ext cx="9669780" cy="3262391"/>
          </a:xfrm>
          <a:prstGeom prst="rect">
            <a:avLst/>
          </a:prstGeom>
          <a:noFill/>
          <a:ln>
            <a:noFill/>
          </a:ln>
        </p:spPr>
        <p:txBody>
          <a:bodyPr spcFirstLastPara="1" wrap="square" lIns="91425" tIns="45700" rIns="91425" bIns="45700" anchor="t" anchorCtr="0">
            <a:spAutoFit/>
          </a:bodyPr>
          <a:lstStyle/>
          <a:p>
            <a:pPr algn="just"/>
            <a:r>
              <a:rPr lang="en-US" sz="4400" dirty="0">
                <a:solidFill>
                  <a:srgbClr val="FFFF00"/>
                </a:solidFill>
              </a:rPr>
              <a:t>Growing a Christian Culture:</a:t>
            </a:r>
          </a:p>
          <a:p>
            <a:pPr algn="just"/>
            <a:endParaRPr lang="en-US" sz="4400" dirty="0">
              <a:solidFill>
                <a:srgbClr val="FFFF00"/>
              </a:solidFill>
            </a:endParaRPr>
          </a:p>
          <a:p>
            <a:r>
              <a:rPr lang="en-US" sz="3600" dirty="0">
                <a:solidFill>
                  <a:schemeClr val="tx1"/>
                </a:solidFill>
              </a:rPr>
              <a:t>Values + Norms = Culture </a:t>
            </a:r>
          </a:p>
          <a:p>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dirty="0">
              <a:solidFill>
                <a:srgbClr val="FFFF00"/>
              </a:solidFill>
              <a:latin typeface="+mn-lt"/>
            </a:endParaRPr>
          </a:p>
          <a:p>
            <a:pPr marL="285750" marR="0" lvl="0" indent="-171450" algn="l" rtl="0">
              <a:spcBef>
                <a:spcPts val="0"/>
              </a:spcBef>
              <a:spcAft>
                <a:spcPts val="0"/>
              </a:spcAft>
              <a:buClr>
                <a:schemeClr val="dk1"/>
              </a:buClr>
              <a:buSzPts val="1800"/>
              <a:buFont typeface="Arial"/>
              <a:buNone/>
            </a:pPr>
            <a:endParaRPr lang="en-US" sz="1800" dirty="0">
              <a:solidFill>
                <a:schemeClr val="dk1"/>
              </a:solidFill>
              <a:latin typeface="+mn-lt"/>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FB7CF27-0209-344D-4A22-D881C4A9BA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341155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8"/>
        <p:cNvGrpSpPr/>
        <p:nvPr/>
      </p:nvGrpSpPr>
      <p:grpSpPr>
        <a:xfrm>
          <a:off x="0" y="0"/>
          <a:ext cx="0" cy="0"/>
          <a:chOff x="0" y="0"/>
          <a:chExt cx="0" cy="0"/>
        </a:xfrm>
      </p:grpSpPr>
      <p:sp>
        <p:nvSpPr>
          <p:cNvPr id="109" name="Google Shape;109;p6"/>
          <p:cNvSpPr txBox="1"/>
          <p:nvPr/>
        </p:nvSpPr>
        <p:spPr>
          <a:xfrm>
            <a:off x="1062990" y="1330334"/>
            <a:ext cx="9669780" cy="3939500"/>
          </a:xfrm>
          <a:prstGeom prst="rect">
            <a:avLst/>
          </a:prstGeom>
          <a:noFill/>
          <a:ln>
            <a:noFill/>
          </a:ln>
        </p:spPr>
        <p:txBody>
          <a:bodyPr spcFirstLastPara="1" wrap="square" lIns="91425" tIns="45700" rIns="91425" bIns="45700" anchor="t" anchorCtr="0">
            <a:spAutoFit/>
          </a:bodyPr>
          <a:lstStyle/>
          <a:p>
            <a:pPr algn="just"/>
            <a:r>
              <a:rPr lang="en-US" sz="4400" dirty="0">
                <a:solidFill>
                  <a:srgbClr val="FFFF00"/>
                </a:solidFill>
              </a:rPr>
              <a:t>      Growing a Christian Culture:</a:t>
            </a:r>
          </a:p>
          <a:p>
            <a:pPr algn="just"/>
            <a:endParaRPr lang="en-US" sz="4400" dirty="0">
              <a:solidFill>
                <a:srgbClr val="FFFF00"/>
              </a:solidFill>
            </a:endParaRPr>
          </a:p>
          <a:p>
            <a:pPr algn="just"/>
            <a:endParaRPr lang="en-US" sz="4400" dirty="0">
              <a:solidFill>
                <a:srgbClr val="FFFF00"/>
              </a:solidFill>
            </a:endParaRPr>
          </a:p>
          <a:p>
            <a:r>
              <a:rPr lang="en-US" sz="3600" dirty="0">
                <a:solidFill>
                  <a:schemeClr val="tx1"/>
                </a:solidFill>
              </a:rPr>
              <a:t>           Values + Behaviors = Culture </a:t>
            </a:r>
          </a:p>
          <a:p>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dirty="0">
              <a:solidFill>
                <a:srgbClr val="FFFF00"/>
              </a:solidFill>
              <a:latin typeface="+mn-lt"/>
            </a:endParaRPr>
          </a:p>
          <a:p>
            <a:pPr marL="285750" marR="0" lvl="0" indent="-171450" algn="l" rtl="0">
              <a:spcBef>
                <a:spcPts val="0"/>
              </a:spcBef>
              <a:spcAft>
                <a:spcPts val="0"/>
              </a:spcAft>
              <a:buClr>
                <a:schemeClr val="dk1"/>
              </a:buClr>
              <a:buSzPts val="1800"/>
              <a:buFont typeface="Arial"/>
              <a:buNone/>
            </a:pPr>
            <a:endParaRPr lang="en-US" sz="1800" dirty="0">
              <a:solidFill>
                <a:schemeClr val="dk1"/>
              </a:solidFill>
              <a:latin typeface="+mn-lt"/>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FB7CF27-0209-344D-4A22-D881C4A9BA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311638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411480" y="486834"/>
            <a:ext cx="11132820" cy="67402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i="0" u="none" strike="noStrike" cap="none" dirty="0">
                <a:solidFill>
                  <a:srgbClr val="FFFF00"/>
                </a:solidFill>
                <a:latin typeface="Calibri"/>
                <a:ea typeface="Calibri"/>
                <a:cs typeface="Calibri"/>
                <a:sym typeface="Calibri"/>
              </a:rPr>
              <a:t>Christians in the Workplace</a:t>
            </a:r>
          </a:p>
          <a:p>
            <a:pPr marL="0" marR="0" lvl="0" indent="0" algn="l" rtl="0">
              <a:spcBef>
                <a:spcPts val="0"/>
              </a:spcBef>
              <a:spcAft>
                <a:spcPts val="0"/>
              </a:spcAft>
              <a:buNone/>
            </a:pPr>
            <a:endParaRPr lang="en-US" sz="4000"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Lessons dealing with issues associated with the pursuit and achievement of success: </a:t>
            </a:r>
          </a:p>
          <a:p>
            <a:pPr marL="0" marR="0" lvl="0" indent="0" algn="l" rtl="0">
              <a:spcBef>
                <a:spcPts val="0"/>
              </a:spcBef>
              <a:spcAft>
                <a:spcPts val="0"/>
              </a:spcAft>
              <a:buNone/>
            </a:pPr>
            <a:endParaRPr lang="en-US" sz="2800" b="0" i="0" u="none" strike="noStrike" cap="none"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1. Pride and Competition – Become reliant on ourselves rather than God </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2. Materialism – Destructive behavior based on an obsession with material things </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3. </a:t>
            </a:r>
            <a:r>
              <a:rPr lang="en-US" sz="2400" b="1" u="sng" dirty="0">
                <a:solidFill>
                  <a:schemeClr val="tx1"/>
                </a:solidFill>
                <a:latin typeface="Calibri"/>
                <a:ea typeface="Calibri"/>
                <a:cs typeface="Calibri"/>
                <a:sym typeface="Calibri"/>
              </a:rPr>
              <a:t>Misplaced Priorities  </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214021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745226" y="1355514"/>
            <a:ext cx="6364484" cy="4770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Approach: </a:t>
            </a:r>
          </a:p>
          <a:p>
            <a:pPr marL="0" marR="0" lvl="0" indent="0" algn="l" rtl="0">
              <a:spcBef>
                <a:spcPts val="0"/>
              </a:spcBef>
              <a:spcAft>
                <a:spcPts val="0"/>
              </a:spcAft>
              <a:buNone/>
            </a:pPr>
            <a:endParaRPr lang="en-US" sz="2800" b="0" i="0" u="none" strike="noStrike" cap="none"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1. Define: What is it?</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2. Diagnose: What are the symptoms?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3. Defend: How do we protect ourselves/others?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372567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468192" y="921319"/>
            <a:ext cx="9607478"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0" i="0" u="none" strike="noStrike" cap="none" dirty="0">
                <a:solidFill>
                  <a:schemeClr val="dk1"/>
                </a:solidFill>
                <a:latin typeface="Calibri"/>
                <a:ea typeface="Calibri"/>
                <a:cs typeface="Calibri"/>
                <a:sym typeface="Calibri"/>
              </a:rPr>
              <a:t> </a:t>
            </a:r>
            <a:r>
              <a:rPr lang="en-US" sz="6000" dirty="0">
                <a:solidFill>
                  <a:srgbClr val="FFFF00"/>
                </a:solidFill>
                <a:latin typeface="Calibri"/>
                <a:ea typeface="Calibri"/>
                <a:cs typeface="Calibri"/>
                <a:sym typeface="Calibri"/>
              </a:rPr>
              <a:t>Misplaced Priority: Defined</a:t>
            </a:r>
          </a:p>
          <a:p>
            <a:pPr marL="0" marR="0" lvl="0" indent="0" algn="l" rtl="0">
              <a:spcBef>
                <a:spcPts val="0"/>
              </a:spcBef>
              <a:spcAft>
                <a:spcPts val="0"/>
              </a:spcAft>
              <a:buNone/>
            </a:pPr>
            <a:endParaRPr lang="en-US" sz="2400" dirty="0">
              <a:solidFill>
                <a:srgbClr val="FFFF00"/>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Priority – a precedence in time, order or importance</a:t>
            </a: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53217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468192" y="921319"/>
            <a:ext cx="9607478"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0" i="0" u="none" strike="noStrike" cap="none" dirty="0">
                <a:solidFill>
                  <a:schemeClr val="dk1"/>
                </a:solidFill>
                <a:latin typeface="Calibri"/>
                <a:ea typeface="Calibri"/>
                <a:cs typeface="Calibri"/>
                <a:sym typeface="Calibri"/>
              </a:rPr>
              <a:t> </a:t>
            </a:r>
            <a:r>
              <a:rPr lang="en-US" sz="6000" dirty="0">
                <a:solidFill>
                  <a:srgbClr val="FFFF00"/>
                </a:solidFill>
                <a:latin typeface="Calibri"/>
                <a:ea typeface="Calibri"/>
                <a:cs typeface="Calibri"/>
                <a:sym typeface="Calibri"/>
              </a:rPr>
              <a:t>Misplaced Priority: Defined</a:t>
            </a:r>
          </a:p>
          <a:p>
            <a:pPr marL="0" marR="0" lvl="0" indent="0" algn="l" rtl="0">
              <a:spcBef>
                <a:spcPts val="0"/>
              </a:spcBef>
              <a:spcAft>
                <a:spcPts val="0"/>
              </a:spcAft>
              <a:buNone/>
            </a:pPr>
            <a:endParaRPr lang="en-US" sz="2400" dirty="0">
              <a:solidFill>
                <a:srgbClr val="FFFF00"/>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u="sng" dirty="0">
                <a:solidFill>
                  <a:schemeClr val="tx1"/>
                </a:solidFill>
                <a:latin typeface="Calibri"/>
                <a:ea typeface="Calibri"/>
                <a:cs typeface="Calibri"/>
                <a:sym typeface="Calibri"/>
              </a:rPr>
              <a:t>Priority</a:t>
            </a:r>
            <a:r>
              <a:rPr lang="en-US" sz="3200" dirty="0">
                <a:solidFill>
                  <a:schemeClr val="tx1"/>
                </a:solidFill>
                <a:latin typeface="Calibri"/>
                <a:ea typeface="Calibri"/>
                <a:cs typeface="Calibri"/>
                <a:sym typeface="Calibri"/>
              </a:rPr>
              <a:t> – a precedence in time, order or importance</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u="sng" dirty="0">
                <a:solidFill>
                  <a:schemeClr val="tx1"/>
                </a:solidFill>
                <a:latin typeface="Calibri"/>
                <a:ea typeface="Calibri"/>
                <a:cs typeface="Calibri"/>
                <a:sym typeface="Calibri"/>
              </a:rPr>
              <a:t>Misplaced Priority</a:t>
            </a:r>
            <a:r>
              <a:rPr lang="en-US" sz="3200" dirty="0">
                <a:solidFill>
                  <a:schemeClr val="tx1"/>
                </a:solidFill>
                <a:latin typeface="Calibri"/>
                <a:ea typeface="Calibri"/>
                <a:cs typeface="Calibri"/>
                <a:sym typeface="Calibri"/>
              </a:rPr>
              <a:t> – not honoring precedence in time, order or importance</a:t>
            </a: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366321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42900" y="921319"/>
            <a:ext cx="11670030" cy="2492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cap="none" dirty="0">
                <a:solidFill>
                  <a:srgbClr val="FFFF00"/>
                </a:solidFill>
                <a:latin typeface="Calibri"/>
                <a:ea typeface="Calibri"/>
                <a:cs typeface="Calibri"/>
                <a:sym typeface="Calibri"/>
              </a:rPr>
              <a:t>B</a:t>
            </a:r>
            <a:r>
              <a:rPr lang="en-US" sz="4400" dirty="0">
                <a:solidFill>
                  <a:srgbClr val="FFFF00"/>
                </a:solidFill>
                <a:latin typeface="Calibri"/>
                <a:ea typeface="Calibri"/>
                <a:cs typeface="Calibri"/>
                <a:sym typeface="Calibri"/>
              </a:rPr>
              <a:t>iblical examples of people Misplacing Priorities:</a:t>
            </a: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288009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8"/>
        <p:cNvGrpSpPr/>
        <p:nvPr/>
      </p:nvGrpSpPr>
      <p:grpSpPr>
        <a:xfrm>
          <a:off x="0" y="0"/>
          <a:ext cx="0" cy="0"/>
          <a:chOff x="0" y="0"/>
          <a:chExt cx="0" cy="0"/>
        </a:xfrm>
      </p:grpSpPr>
      <p:sp>
        <p:nvSpPr>
          <p:cNvPr id="109" name="Google Shape;109;p6"/>
          <p:cNvSpPr txBox="1"/>
          <p:nvPr/>
        </p:nvSpPr>
        <p:spPr>
          <a:xfrm>
            <a:off x="729205" y="1330334"/>
            <a:ext cx="10914927" cy="4832052"/>
          </a:xfrm>
          <a:prstGeom prst="rect">
            <a:avLst/>
          </a:prstGeom>
          <a:noFill/>
          <a:ln>
            <a:noFill/>
          </a:ln>
        </p:spPr>
        <p:txBody>
          <a:bodyPr spcFirstLastPara="1" wrap="square" lIns="91425" tIns="45700" rIns="91425" bIns="45700" anchor="t" anchorCtr="0">
            <a:spAutoFit/>
          </a:bodyPr>
          <a:lstStyle/>
          <a:p>
            <a:pPr algn="just"/>
            <a:r>
              <a:rPr lang="en-US" sz="4400" dirty="0">
                <a:solidFill>
                  <a:srgbClr val="FFFF00"/>
                </a:solidFill>
              </a:rPr>
              <a:t>Misplaced Priorities: Diagnosis</a:t>
            </a:r>
          </a:p>
          <a:p>
            <a:pPr algn="just"/>
            <a:endParaRPr lang="en-US" dirty="0">
              <a:solidFill>
                <a:srgbClr val="FFFF00"/>
              </a:solidFill>
            </a:endParaRPr>
          </a:p>
          <a:p>
            <a:r>
              <a:rPr lang="en-US" sz="2800" dirty="0">
                <a:solidFill>
                  <a:schemeClr val="tx1"/>
                </a:solidFill>
              </a:rPr>
              <a:t>Haggai 1:1-11:</a:t>
            </a:r>
          </a:p>
          <a:p>
            <a:endParaRPr lang="en-US" sz="2800" dirty="0">
              <a:solidFill>
                <a:schemeClr val="tx1"/>
              </a:solidFill>
            </a:endParaRPr>
          </a:p>
          <a:p>
            <a:r>
              <a:rPr lang="en-US" sz="2800" dirty="0">
                <a:solidFill>
                  <a:schemeClr val="tx1"/>
                </a:solidFill>
              </a:rPr>
              <a:t>- What work had the people neglected?</a:t>
            </a:r>
          </a:p>
          <a:p>
            <a:r>
              <a:rPr lang="en-US" sz="2800" dirty="0">
                <a:solidFill>
                  <a:schemeClr val="tx1"/>
                </a:solidFill>
              </a:rPr>
              <a:t>- What might be a symptom of misplacing a spiritual priority? (v. 6)</a:t>
            </a:r>
          </a:p>
          <a:p>
            <a:r>
              <a:rPr lang="en-US" sz="2800" dirty="0">
                <a:solidFill>
                  <a:schemeClr val="tx1"/>
                </a:solidFill>
              </a:rPr>
              <a:t>- What was the result of the people’s misplaced priorities? (v.9)</a:t>
            </a:r>
          </a:p>
          <a:p>
            <a:r>
              <a:rPr lang="en-US" sz="2800" dirty="0">
                <a:solidFill>
                  <a:schemeClr val="tx1"/>
                </a:solidFill>
              </a:rPr>
              <a:t>- Were the people lazy?  </a:t>
            </a:r>
          </a:p>
          <a:p>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dirty="0">
              <a:solidFill>
                <a:srgbClr val="FFFF00"/>
              </a:solidFill>
              <a:latin typeface="+mn-lt"/>
            </a:endParaRPr>
          </a:p>
          <a:p>
            <a:pPr marL="285750" marR="0" lvl="0" indent="-171450" algn="l" rtl="0">
              <a:spcBef>
                <a:spcPts val="0"/>
              </a:spcBef>
              <a:spcAft>
                <a:spcPts val="0"/>
              </a:spcAft>
              <a:buClr>
                <a:schemeClr val="dk1"/>
              </a:buClr>
              <a:buSzPts val="1800"/>
              <a:buFont typeface="Arial"/>
              <a:buNone/>
            </a:pPr>
            <a:endParaRPr lang="en-US" sz="1800" dirty="0">
              <a:solidFill>
                <a:schemeClr val="dk1"/>
              </a:solidFill>
              <a:latin typeface="+mn-lt"/>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FB7CF27-0209-344D-4A22-D881C4A9BA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328331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8"/>
        <p:cNvGrpSpPr/>
        <p:nvPr/>
      </p:nvGrpSpPr>
      <p:grpSpPr>
        <a:xfrm>
          <a:off x="0" y="0"/>
          <a:ext cx="0" cy="0"/>
          <a:chOff x="0" y="0"/>
          <a:chExt cx="0" cy="0"/>
        </a:xfrm>
      </p:grpSpPr>
      <p:sp>
        <p:nvSpPr>
          <p:cNvPr id="109" name="Google Shape;109;p6"/>
          <p:cNvSpPr txBox="1"/>
          <p:nvPr/>
        </p:nvSpPr>
        <p:spPr>
          <a:xfrm>
            <a:off x="1062990" y="1330334"/>
            <a:ext cx="9669780" cy="3570168"/>
          </a:xfrm>
          <a:prstGeom prst="rect">
            <a:avLst/>
          </a:prstGeom>
          <a:noFill/>
          <a:ln>
            <a:noFill/>
          </a:ln>
        </p:spPr>
        <p:txBody>
          <a:bodyPr spcFirstLastPara="1" wrap="square" lIns="91425" tIns="45700" rIns="91425" bIns="45700" anchor="t" anchorCtr="0">
            <a:spAutoFit/>
          </a:bodyPr>
          <a:lstStyle/>
          <a:p>
            <a:pPr algn="just"/>
            <a:r>
              <a:rPr lang="en-US" sz="4400" dirty="0">
                <a:solidFill>
                  <a:srgbClr val="FFFF00"/>
                </a:solidFill>
              </a:rPr>
              <a:t>Misplaced Priorities: Diagnosis</a:t>
            </a:r>
          </a:p>
          <a:p>
            <a:pPr algn="just"/>
            <a:endParaRPr lang="en-US" sz="4400" dirty="0">
              <a:solidFill>
                <a:srgbClr val="FFFF00"/>
              </a:solidFill>
            </a:endParaRPr>
          </a:p>
          <a:p>
            <a:r>
              <a:rPr lang="en-US" sz="2800" dirty="0">
                <a:solidFill>
                  <a:schemeClr val="tx1"/>
                </a:solidFill>
              </a:rPr>
              <a:t>How can success in the workplace or at school cause us to Misplace our Spiritual Priorities? </a:t>
            </a:r>
          </a:p>
          <a:p>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dirty="0">
              <a:solidFill>
                <a:srgbClr val="FFFF00"/>
              </a:solidFill>
              <a:latin typeface="+mn-lt"/>
            </a:endParaRPr>
          </a:p>
          <a:p>
            <a:pPr marL="285750" marR="0" lvl="0" indent="-171450" algn="l" rtl="0">
              <a:spcBef>
                <a:spcPts val="0"/>
              </a:spcBef>
              <a:spcAft>
                <a:spcPts val="0"/>
              </a:spcAft>
              <a:buClr>
                <a:schemeClr val="dk1"/>
              </a:buClr>
              <a:buSzPts val="1800"/>
              <a:buFont typeface="Arial"/>
              <a:buNone/>
            </a:pPr>
            <a:endParaRPr lang="en-US" sz="1800" dirty="0">
              <a:solidFill>
                <a:schemeClr val="dk1"/>
              </a:solidFill>
              <a:latin typeface="+mn-lt"/>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FB7CF27-0209-344D-4A22-D881C4A9BA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87579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98"/>
        <p:cNvGrpSpPr/>
        <p:nvPr/>
      </p:nvGrpSpPr>
      <p:grpSpPr>
        <a:xfrm>
          <a:off x="0" y="0"/>
          <a:ext cx="0" cy="0"/>
          <a:chOff x="0" y="0"/>
          <a:chExt cx="0" cy="0"/>
        </a:xfrm>
      </p:grpSpPr>
      <p:sp>
        <p:nvSpPr>
          <p:cNvPr id="99" name="Google Shape;99;p4"/>
          <p:cNvSpPr txBox="1"/>
          <p:nvPr/>
        </p:nvSpPr>
        <p:spPr>
          <a:xfrm>
            <a:off x="742950" y="-365801"/>
            <a:ext cx="10850880" cy="7725151"/>
          </a:xfrm>
          <a:prstGeom prst="rect">
            <a:avLst/>
          </a:prstGeom>
          <a:noFill/>
          <a:ln>
            <a:noFill/>
          </a:ln>
        </p:spPr>
        <p:txBody>
          <a:bodyPr spcFirstLastPara="1" wrap="square" lIns="91425" tIns="45700" rIns="91425" bIns="45700" anchor="t" anchorCtr="0">
            <a:spAutoFit/>
          </a:bodyPr>
          <a:lstStyle/>
          <a:p>
            <a:pPr algn="just"/>
            <a:endParaRPr lang="en-US" sz="4400" dirty="0">
              <a:solidFill>
                <a:srgbClr val="FFFF00"/>
              </a:solidFill>
            </a:endParaRPr>
          </a:p>
          <a:p>
            <a:pPr algn="just"/>
            <a:endParaRPr lang="en-US" sz="4400" dirty="0">
              <a:solidFill>
                <a:srgbClr val="FFFF00"/>
              </a:solidFill>
            </a:endParaRPr>
          </a:p>
          <a:p>
            <a:pPr algn="just"/>
            <a:r>
              <a:rPr lang="en-US" sz="4400" dirty="0">
                <a:solidFill>
                  <a:srgbClr val="FFFF00"/>
                </a:solidFill>
              </a:rPr>
              <a:t>Misplaced Priorities: Defend</a:t>
            </a:r>
          </a:p>
          <a:p>
            <a:pPr algn="just"/>
            <a:endParaRPr lang="en-US" dirty="0">
              <a:solidFill>
                <a:srgbClr val="FFFF00"/>
              </a:solidFill>
              <a:latin typeface="+mn-lt"/>
            </a:endParaRPr>
          </a:p>
          <a:p>
            <a:pPr marL="0" marR="0" lvl="0" indent="0" algn="just" rtl="0">
              <a:spcBef>
                <a:spcPts val="0"/>
              </a:spcBef>
              <a:spcAft>
                <a:spcPts val="0"/>
              </a:spcAft>
              <a:buNone/>
            </a:pPr>
            <a:r>
              <a:rPr lang="en-US" dirty="0">
                <a:solidFill>
                  <a:schemeClr val="dk1"/>
                </a:solidFill>
                <a:latin typeface="+mn-lt"/>
                <a:ea typeface="Calibri"/>
                <a:cs typeface="Calibri"/>
                <a:sym typeface="Calibri"/>
              </a:rPr>
              <a:t>     </a:t>
            </a:r>
            <a:endParaRPr dirty="0">
              <a:solidFill>
                <a:srgbClr val="FFFF00"/>
              </a:solidFill>
              <a:latin typeface="+mn-lt"/>
            </a:endParaRPr>
          </a:p>
          <a:p>
            <a:pPr marL="285750" indent="-133350">
              <a:buClr>
                <a:schemeClr val="dk1"/>
              </a:buClr>
              <a:buSzPts val="2400"/>
            </a:pPr>
            <a:r>
              <a:rPr lang="en-US" sz="3600" dirty="0">
                <a:solidFill>
                  <a:schemeClr val="tx1"/>
                </a:solidFill>
                <a:latin typeface="Calibri"/>
                <a:ea typeface="Calibri"/>
                <a:cs typeface="Calibri"/>
                <a:sym typeface="Calibri"/>
              </a:rPr>
              <a:t>Defending against Misplaced Priorities is about being prepared to make the right decision at the right time. </a:t>
            </a:r>
          </a:p>
          <a:p>
            <a:pPr marL="285750" marR="0" lvl="0" indent="-133350" algn="l" rtl="0">
              <a:spcBef>
                <a:spcPts val="0"/>
              </a:spcBef>
              <a:spcAft>
                <a:spcPts val="0"/>
              </a:spcAft>
              <a:buClr>
                <a:schemeClr val="dk1"/>
              </a:buClr>
              <a:buSzPts val="2400"/>
              <a:buFont typeface="Arial"/>
              <a:buNone/>
            </a:pPr>
            <a:endParaRPr lang="en-US" sz="3600" dirty="0">
              <a:solidFill>
                <a:schemeClr val="tx1"/>
              </a:solidFill>
              <a:latin typeface="Calibri"/>
              <a:ea typeface="Calibri"/>
              <a:cs typeface="Calibri"/>
              <a:sym typeface="Calibri"/>
            </a:endParaRPr>
          </a:p>
          <a:p>
            <a:pPr marL="285750" marR="0" lvl="0" indent="-133350" algn="l" rtl="0">
              <a:spcBef>
                <a:spcPts val="0"/>
              </a:spcBef>
              <a:spcAft>
                <a:spcPts val="0"/>
              </a:spcAft>
              <a:buClr>
                <a:schemeClr val="dk1"/>
              </a:buClr>
              <a:buSzPts val="2400"/>
              <a:buFont typeface="Arial"/>
              <a:buNone/>
            </a:pPr>
            <a:r>
              <a:rPr lang="en-US" sz="3600" dirty="0">
                <a:solidFill>
                  <a:schemeClr val="tx1"/>
                </a:solidFill>
                <a:latin typeface="Calibri"/>
                <a:ea typeface="Calibri"/>
                <a:cs typeface="Calibri"/>
                <a:sym typeface="Calibri"/>
              </a:rPr>
              <a:t>What are some safeguards that we can put in place to help ensure that we make the right decisions when confronted with choices in the workplace/school?</a:t>
            </a:r>
          </a:p>
          <a:p>
            <a:pPr marL="285750" marR="0" lvl="0" indent="-133350" algn="l" rtl="0">
              <a:spcBef>
                <a:spcPts val="0"/>
              </a:spcBef>
              <a:spcAft>
                <a:spcPts val="0"/>
              </a:spcAft>
              <a:buClr>
                <a:schemeClr val="dk1"/>
              </a:buClr>
              <a:buSzPts val="2400"/>
              <a:buFont typeface="Arial"/>
              <a:buNone/>
            </a:pPr>
            <a:endParaRPr lang="en-US" sz="3600" dirty="0">
              <a:solidFill>
                <a:schemeClr val="tx1"/>
              </a:solidFill>
              <a:latin typeface="Calibri"/>
              <a:ea typeface="Calibri"/>
              <a:cs typeface="Calibri"/>
              <a:sym typeface="Calibri"/>
            </a:endParaRPr>
          </a:p>
          <a:p>
            <a:pPr marL="285750" marR="0" lvl="0" indent="-133350" algn="l" rtl="0">
              <a:spcBef>
                <a:spcPts val="0"/>
              </a:spcBef>
              <a:spcAft>
                <a:spcPts val="0"/>
              </a:spcAft>
              <a:buClr>
                <a:schemeClr val="dk1"/>
              </a:buClr>
              <a:buSzPts val="2400"/>
              <a:buFont typeface="Arial"/>
              <a:buNone/>
            </a:pPr>
            <a:endParaRPr sz="3600" dirty="0">
              <a:solidFill>
                <a:schemeClr val="tx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823454F2-48E3-20E0-35E7-FBD9EC1EB9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14765</TotalTime>
  <Words>1067</Words>
  <Application>Microsoft Office PowerPoint</Application>
  <PresentationFormat>Widescreen</PresentationFormat>
  <Paragraphs>120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dag40</dc:creator>
  <cp:lastModifiedBy>Doug Greer</cp:lastModifiedBy>
  <cp:revision>24</cp:revision>
  <cp:lastPrinted>2022-12-28T20:26:11Z</cp:lastPrinted>
  <dcterms:created xsi:type="dcterms:W3CDTF">2022-11-19T17:58:23Z</dcterms:created>
  <dcterms:modified xsi:type="dcterms:W3CDTF">2022-12-28T21:03:34Z</dcterms:modified>
</cp:coreProperties>
</file>