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9" r:id="rId11"/>
    <p:sldId id="268"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1"/>
    <p:restoredTop sz="94694"/>
  </p:normalViewPr>
  <p:slideViewPr>
    <p:cSldViewPr snapToGrid="0">
      <p:cViewPr varScale="1">
        <p:scale>
          <a:sx n="121" d="100"/>
          <a:sy n="121" d="100"/>
        </p:scale>
        <p:origin x="19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B3E552-2DDA-D842-A06D-1D44D5F26D2B}"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9B17E-3660-BB4B-8049-7B669D9F2C97}" type="slidenum">
              <a:rPr lang="en-US" smtClean="0"/>
              <a:t>‹#›</a:t>
            </a:fld>
            <a:endParaRPr lang="en-US"/>
          </a:p>
        </p:txBody>
      </p:sp>
    </p:spTree>
    <p:extLst>
      <p:ext uri="{BB962C8B-B14F-4D97-AF65-F5344CB8AC3E}">
        <p14:creationId xmlns:p14="http://schemas.microsoft.com/office/powerpoint/2010/main" val="260628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3E552-2DDA-D842-A06D-1D44D5F26D2B}"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9B17E-3660-BB4B-8049-7B669D9F2C97}" type="slidenum">
              <a:rPr lang="en-US" smtClean="0"/>
              <a:t>‹#›</a:t>
            </a:fld>
            <a:endParaRPr lang="en-US"/>
          </a:p>
        </p:txBody>
      </p:sp>
    </p:spTree>
    <p:extLst>
      <p:ext uri="{BB962C8B-B14F-4D97-AF65-F5344CB8AC3E}">
        <p14:creationId xmlns:p14="http://schemas.microsoft.com/office/powerpoint/2010/main" val="337158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3E552-2DDA-D842-A06D-1D44D5F26D2B}"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9B17E-3660-BB4B-8049-7B669D9F2C97}" type="slidenum">
              <a:rPr lang="en-US" smtClean="0"/>
              <a:t>‹#›</a:t>
            </a:fld>
            <a:endParaRPr lang="en-US"/>
          </a:p>
        </p:txBody>
      </p:sp>
    </p:spTree>
    <p:extLst>
      <p:ext uri="{BB962C8B-B14F-4D97-AF65-F5344CB8AC3E}">
        <p14:creationId xmlns:p14="http://schemas.microsoft.com/office/powerpoint/2010/main" val="212200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3E552-2DDA-D842-A06D-1D44D5F26D2B}"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9B17E-3660-BB4B-8049-7B669D9F2C97}" type="slidenum">
              <a:rPr lang="en-US" smtClean="0"/>
              <a:t>‹#›</a:t>
            </a:fld>
            <a:endParaRPr lang="en-US"/>
          </a:p>
        </p:txBody>
      </p:sp>
    </p:spTree>
    <p:extLst>
      <p:ext uri="{BB962C8B-B14F-4D97-AF65-F5344CB8AC3E}">
        <p14:creationId xmlns:p14="http://schemas.microsoft.com/office/powerpoint/2010/main" val="38369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3E552-2DDA-D842-A06D-1D44D5F26D2B}"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9B17E-3660-BB4B-8049-7B669D9F2C97}" type="slidenum">
              <a:rPr lang="en-US" smtClean="0"/>
              <a:t>‹#›</a:t>
            </a:fld>
            <a:endParaRPr lang="en-US"/>
          </a:p>
        </p:txBody>
      </p:sp>
    </p:spTree>
    <p:extLst>
      <p:ext uri="{BB962C8B-B14F-4D97-AF65-F5344CB8AC3E}">
        <p14:creationId xmlns:p14="http://schemas.microsoft.com/office/powerpoint/2010/main" val="100481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B3E552-2DDA-D842-A06D-1D44D5F26D2B}"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9B17E-3660-BB4B-8049-7B669D9F2C97}" type="slidenum">
              <a:rPr lang="en-US" smtClean="0"/>
              <a:t>‹#›</a:t>
            </a:fld>
            <a:endParaRPr lang="en-US"/>
          </a:p>
        </p:txBody>
      </p:sp>
    </p:spTree>
    <p:extLst>
      <p:ext uri="{BB962C8B-B14F-4D97-AF65-F5344CB8AC3E}">
        <p14:creationId xmlns:p14="http://schemas.microsoft.com/office/powerpoint/2010/main" val="407611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B3E552-2DDA-D842-A06D-1D44D5F26D2B}" type="datetimeFigureOut">
              <a:rPr lang="en-US" smtClean="0"/>
              <a:t>1/29/23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9B17E-3660-BB4B-8049-7B669D9F2C97}" type="slidenum">
              <a:rPr lang="en-US" smtClean="0"/>
              <a:t>‹#›</a:t>
            </a:fld>
            <a:endParaRPr lang="en-US"/>
          </a:p>
        </p:txBody>
      </p:sp>
    </p:spTree>
    <p:extLst>
      <p:ext uri="{BB962C8B-B14F-4D97-AF65-F5344CB8AC3E}">
        <p14:creationId xmlns:p14="http://schemas.microsoft.com/office/powerpoint/2010/main" val="71737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B3E552-2DDA-D842-A06D-1D44D5F26D2B}" type="datetimeFigureOut">
              <a:rPr lang="en-US" smtClean="0"/>
              <a:t>1/29/23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9B17E-3660-BB4B-8049-7B669D9F2C97}" type="slidenum">
              <a:rPr lang="en-US" smtClean="0"/>
              <a:t>‹#›</a:t>
            </a:fld>
            <a:endParaRPr lang="en-US"/>
          </a:p>
        </p:txBody>
      </p:sp>
    </p:spTree>
    <p:extLst>
      <p:ext uri="{BB962C8B-B14F-4D97-AF65-F5344CB8AC3E}">
        <p14:creationId xmlns:p14="http://schemas.microsoft.com/office/powerpoint/2010/main" val="273543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3E552-2DDA-D842-A06D-1D44D5F26D2B}" type="datetimeFigureOut">
              <a:rPr lang="en-US" smtClean="0"/>
              <a:t>1/29/23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79B17E-3660-BB4B-8049-7B669D9F2C97}" type="slidenum">
              <a:rPr lang="en-US" smtClean="0"/>
              <a:t>‹#›</a:t>
            </a:fld>
            <a:endParaRPr lang="en-US"/>
          </a:p>
        </p:txBody>
      </p:sp>
    </p:spTree>
    <p:extLst>
      <p:ext uri="{BB962C8B-B14F-4D97-AF65-F5344CB8AC3E}">
        <p14:creationId xmlns:p14="http://schemas.microsoft.com/office/powerpoint/2010/main" val="405101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B3E552-2DDA-D842-A06D-1D44D5F26D2B}"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9B17E-3660-BB4B-8049-7B669D9F2C97}" type="slidenum">
              <a:rPr lang="en-US" smtClean="0"/>
              <a:t>‹#›</a:t>
            </a:fld>
            <a:endParaRPr lang="en-US"/>
          </a:p>
        </p:txBody>
      </p:sp>
    </p:spTree>
    <p:extLst>
      <p:ext uri="{BB962C8B-B14F-4D97-AF65-F5344CB8AC3E}">
        <p14:creationId xmlns:p14="http://schemas.microsoft.com/office/powerpoint/2010/main" val="16392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B3E552-2DDA-D842-A06D-1D44D5F26D2B}"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9B17E-3660-BB4B-8049-7B669D9F2C97}" type="slidenum">
              <a:rPr lang="en-US" smtClean="0"/>
              <a:t>‹#›</a:t>
            </a:fld>
            <a:endParaRPr lang="en-US"/>
          </a:p>
        </p:txBody>
      </p:sp>
    </p:spTree>
    <p:extLst>
      <p:ext uri="{BB962C8B-B14F-4D97-AF65-F5344CB8AC3E}">
        <p14:creationId xmlns:p14="http://schemas.microsoft.com/office/powerpoint/2010/main" val="407830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3E552-2DDA-D842-A06D-1D44D5F26D2B}" type="datetimeFigureOut">
              <a:rPr lang="en-US" smtClean="0"/>
              <a:t>1/29/23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9B17E-3660-BB4B-8049-7B669D9F2C97}" type="slidenum">
              <a:rPr lang="en-US" smtClean="0"/>
              <a:t>‹#›</a:t>
            </a:fld>
            <a:endParaRPr lang="en-US"/>
          </a:p>
        </p:txBody>
      </p:sp>
    </p:spTree>
    <p:extLst>
      <p:ext uri="{BB962C8B-B14F-4D97-AF65-F5344CB8AC3E}">
        <p14:creationId xmlns:p14="http://schemas.microsoft.com/office/powerpoint/2010/main" val="3668854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Website&#10;&#10;Description automatically generated with medium confidence">
            <a:extLst>
              <a:ext uri="{FF2B5EF4-FFF2-40B4-BE49-F238E27FC236}">
                <a16:creationId xmlns:a16="http://schemas.microsoft.com/office/drawing/2014/main" id="{E417A569-D63B-72D8-CE29-FE6EE5C4E59B}"/>
              </a:ext>
            </a:extLst>
          </p:cNvPr>
          <p:cNvPicPr>
            <a:picLocks noChangeAspect="1"/>
          </p:cNvPicPr>
          <p:nvPr/>
        </p:nvPicPr>
        <p:blipFill rotWithShape="1">
          <a:blip r:embed="rId2"/>
          <a:srcRect r="16652"/>
          <a:stretch/>
        </p:blipFill>
        <p:spPr>
          <a:xfrm>
            <a:off x="20" y="1282"/>
            <a:ext cx="9143980" cy="6856718"/>
          </a:xfrm>
          <a:prstGeom prst="rect">
            <a:avLst/>
          </a:prstGeom>
        </p:spPr>
      </p:pic>
    </p:spTree>
    <p:extLst>
      <p:ext uri="{BB962C8B-B14F-4D97-AF65-F5344CB8AC3E}">
        <p14:creationId xmlns:p14="http://schemas.microsoft.com/office/powerpoint/2010/main" val="268547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F0A01-564A-6B02-6B4E-F0DA5CD70421}"/>
              </a:ext>
            </a:extLst>
          </p:cNvPr>
          <p:cNvSpPr>
            <a:spLocks noGrp="1"/>
          </p:cNvSpPr>
          <p:nvPr>
            <p:ph idx="1"/>
          </p:nvPr>
        </p:nvSpPr>
        <p:spPr>
          <a:xfrm>
            <a:off x="210207" y="231228"/>
            <a:ext cx="8734096" cy="6421820"/>
          </a:xfrm>
        </p:spPr>
        <p:txBody>
          <a:bodyPr>
            <a:normAutofit/>
          </a:bodyPr>
          <a:lstStyle/>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People will be moved to exalt God by the quiet love they see when we bear one another’s burdens!</a:t>
            </a: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By our patience with each other.</a:t>
            </a: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By our self-control (restraint) in the face of provocation</a:t>
            </a: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By our calm assurance in the presence of tragedy</a:t>
            </a: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By our firm refusal to be drawn into worldliness.</a:t>
            </a:r>
          </a:p>
          <a:p>
            <a:pPr marL="0" indent="0">
              <a:buNone/>
            </a:pPr>
            <a:endParaRPr lang="en-US" dirty="0"/>
          </a:p>
        </p:txBody>
      </p:sp>
    </p:spTree>
    <p:extLst>
      <p:ext uri="{BB962C8B-B14F-4D97-AF65-F5344CB8AC3E}">
        <p14:creationId xmlns:p14="http://schemas.microsoft.com/office/powerpoint/2010/main" val="85582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Website&#10;&#10;Description automatically generated with medium confidence">
            <a:extLst>
              <a:ext uri="{FF2B5EF4-FFF2-40B4-BE49-F238E27FC236}">
                <a16:creationId xmlns:a16="http://schemas.microsoft.com/office/drawing/2014/main" id="{E417A569-D63B-72D8-CE29-FE6EE5C4E59B}"/>
              </a:ext>
            </a:extLst>
          </p:cNvPr>
          <p:cNvPicPr>
            <a:picLocks noChangeAspect="1"/>
          </p:cNvPicPr>
          <p:nvPr/>
        </p:nvPicPr>
        <p:blipFill rotWithShape="1">
          <a:blip r:embed="rId2"/>
          <a:srcRect r="16652"/>
          <a:stretch/>
        </p:blipFill>
        <p:spPr>
          <a:xfrm>
            <a:off x="20" y="1282"/>
            <a:ext cx="9143980" cy="6856718"/>
          </a:xfrm>
          <a:prstGeom prst="rect">
            <a:avLst/>
          </a:prstGeom>
        </p:spPr>
      </p:pic>
    </p:spTree>
    <p:extLst>
      <p:ext uri="{BB962C8B-B14F-4D97-AF65-F5344CB8AC3E}">
        <p14:creationId xmlns:p14="http://schemas.microsoft.com/office/powerpoint/2010/main" val="356704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F0A01-564A-6B02-6B4E-F0DA5CD70421}"/>
              </a:ext>
            </a:extLst>
          </p:cNvPr>
          <p:cNvSpPr>
            <a:spLocks noGrp="1"/>
          </p:cNvSpPr>
          <p:nvPr>
            <p:ph idx="1"/>
          </p:nvPr>
        </p:nvSpPr>
        <p:spPr>
          <a:xfrm>
            <a:off x="210207" y="231228"/>
            <a:ext cx="8734096" cy="6421820"/>
          </a:xfrm>
        </p:spPr>
        <p:txBody>
          <a:bodyPr/>
          <a:lstStyle/>
          <a:p>
            <a:endParaRPr lang="en-US" dirty="0"/>
          </a:p>
        </p:txBody>
      </p:sp>
    </p:spTree>
    <p:extLst>
      <p:ext uri="{BB962C8B-B14F-4D97-AF65-F5344CB8AC3E}">
        <p14:creationId xmlns:p14="http://schemas.microsoft.com/office/powerpoint/2010/main" val="319300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F0A01-564A-6B02-6B4E-F0DA5CD70421}"/>
              </a:ext>
            </a:extLst>
          </p:cNvPr>
          <p:cNvSpPr>
            <a:spLocks noGrp="1"/>
          </p:cNvSpPr>
          <p:nvPr>
            <p:ph idx="1"/>
          </p:nvPr>
        </p:nvSpPr>
        <p:spPr>
          <a:xfrm>
            <a:off x="210207" y="231228"/>
            <a:ext cx="8734096" cy="6421820"/>
          </a:xfrm>
        </p:spPr>
        <p:txBody>
          <a:bodyPr>
            <a:normAutofit/>
          </a:bodyPr>
          <a:lstStyle/>
          <a:p>
            <a:pPr marL="0" indent="0">
              <a:buNone/>
            </a:pPr>
            <a:r>
              <a:rPr lang="en-US" dirty="0"/>
              <a:t>“Blessed are those who are persecuted for righteousness' sake, for theirs is the kingdom of heaven. Blessed are you when others revile you and persecute you and utter all kinds of evil against you falsely on my account. Rejoice and be glad, for your reward is great in heaven, for so they persecuted the prophets who were before you.”         (Matt. 5:10-12)</a:t>
            </a:r>
          </a:p>
          <a:p>
            <a:pPr marL="0" indent="0">
              <a:buNone/>
            </a:pPr>
            <a:endParaRPr lang="en-US" sz="1400" b="1" dirty="0">
              <a:solidFill>
                <a:srgbClr val="4472C4"/>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The Christian Has A Distinctive Influence on the World:  </a:t>
            </a:r>
            <a:r>
              <a:rPr lang="en-US" sz="3200" dirty="0">
                <a:effectLst/>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marL="0" indent="0">
              <a:buNone/>
            </a:pPr>
            <a:endParaRPr lang="en-US" sz="1400" dirty="0"/>
          </a:p>
          <a:p>
            <a:pPr marL="0" indent="0">
              <a:buNone/>
            </a:pPr>
            <a:r>
              <a:rPr lang="en-US" dirty="0"/>
              <a:t>“You are the salt of the earth, but if salt has lost its taste, how shall its saltiness be restored? It is no longer good for anything except to be thrown out and trampled under people's feet.” (Matt. 5:13)</a:t>
            </a:r>
          </a:p>
          <a:p>
            <a:pPr marL="0" indent="0">
              <a:buNone/>
            </a:pPr>
            <a:endParaRPr lang="en-US" dirty="0"/>
          </a:p>
        </p:txBody>
      </p:sp>
    </p:spTree>
    <p:extLst>
      <p:ext uri="{BB962C8B-B14F-4D97-AF65-F5344CB8AC3E}">
        <p14:creationId xmlns:p14="http://schemas.microsoft.com/office/powerpoint/2010/main" val="37161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F0A01-564A-6B02-6B4E-F0DA5CD70421}"/>
              </a:ext>
            </a:extLst>
          </p:cNvPr>
          <p:cNvSpPr>
            <a:spLocks noGrp="1"/>
          </p:cNvSpPr>
          <p:nvPr>
            <p:ph idx="1"/>
          </p:nvPr>
        </p:nvSpPr>
        <p:spPr>
          <a:xfrm>
            <a:off x="210207" y="231228"/>
            <a:ext cx="8734096" cy="6421820"/>
          </a:xfrm>
        </p:spPr>
        <p:txBody>
          <a:bodyPr/>
          <a:lstStyle/>
          <a:p>
            <a:pPr marL="0" indent="0">
              <a:buNone/>
            </a:pPr>
            <a:r>
              <a:rPr lang="en-US" dirty="0">
                <a:latin typeface="Arial" panose="020B0604020202020204" pitchFamily="34" charset="0"/>
                <a:cs typeface="Arial" panose="020B0604020202020204" pitchFamily="34" charset="0"/>
              </a:rPr>
              <a:t>“But thanks be to God, who in Christ always leads us in triumphal procession, and through us spreads the fragrance of the knowledge of him everywhere. For we are the aroma of Christ to God among those who are being saved and among those who are perishing, to one a fragrance from death to death, to the other a fragrance from life to life. Who is sufficient for these things?”   (2 Cor. 2:14-16)</a:t>
            </a:r>
          </a:p>
          <a:p>
            <a:pPr marL="0" indent="0">
              <a:buNone/>
            </a:pPr>
            <a:endParaRPr lang="en-US" dirty="0"/>
          </a:p>
          <a:p>
            <a:pPr marL="0" indent="0">
              <a:buNone/>
            </a:pPr>
            <a:r>
              <a:rPr lang="en-US" dirty="0">
                <a:latin typeface="Arial" panose="020B0604020202020204" pitchFamily="34" charset="0"/>
                <a:cs typeface="Arial" panose="020B0604020202020204" pitchFamily="34" charset="0"/>
              </a:rPr>
              <a:t>But you are a chosen race, a royal priesthood, a holy nation, a people for his own possession, that you may proclaim the excellencies of him who called you out of darkness into his marvelous light.  (1 Pet. 2:9)</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1720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F0A01-564A-6B02-6B4E-F0DA5CD70421}"/>
              </a:ext>
            </a:extLst>
          </p:cNvPr>
          <p:cNvSpPr>
            <a:spLocks noGrp="1"/>
          </p:cNvSpPr>
          <p:nvPr>
            <p:ph idx="1"/>
          </p:nvPr>
        </p:nvSpPr>
        <p:spPr>
          <a:xfrm>
            <a:off x="210207" y="231228"/>
            <a:ext cx="8734096" cy="6421820"/>
          </a:xfrm>
        </p:spPr>
        <p:txBody>
          <a:bodyPr/>
          <a:lstStyle/>
          <a:p>
            <a:pPr marL="0" indent="0">
              <a:buNone/>
            </a:pPr>
            <a:r>
              <a:rPr lang="en-US" sz="3000" dirty="0">
                <a:latin typeface="Arial" panose="020B0604020202020204" pitchFamily="34" charset="0"/>
                <a:cs typeface="Arial" panose="020B0604020202020204" pitchFamily="34" charset="0"/>
              </a:rPr>
              <a:t>Indeed, all who desire to live a godly life in Christ Jesus will be persecuted, while evil people and impostors will go on from bad to worse, deceiving and being deceived.               (2 Tim. 3:12-13)</a:t>
            </a: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3000" dirty="0">
                <a:latin typeface="Arial" panose="020B0604020202020204" pitchFamily="34" charset="0"/>
                <a:cs typeface="Arial" panose="020B0604020202020204" pitchFamily="34" charset="0"/>
              </a:rPr>
              <a:t>I do not ask that you take them out of the world, but that you keep them from the evil one. They are not of the world, just as I am not of the world. Sanctify them in the truth; your word is truth.  (John 17:15-17)</a:t>
            </a:r>
          </a:p>
          <a:p>
            <a:pPr marL="0" indent="0">
              <a:buNone/>
            </a:pPr>
            <a:endParaRPr lang="en-US" sz="3000" dirty="0">
              <a:latin typeface="Arial" panose="020B0604020202020204" pitchFamily="34" charset="0"/>
              <a:cs typeface="Arial" panose="020B0604020202020204" pitchFamily="34" charset="0"/>
            </a:endParaRPr>
          </a:p>
          <a:p>
            <a:pPr marL="0" indent="0" algn="ctr">
              <a:buNone/>
            </a:pPr>
            <a:r>
              <a:rPr lang="en-US" sz="40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“You are the salt of the earth”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96359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F0A01-564A-6B02-6B4E-F0DA5CD70421}"/>
              </a:ext>
            </a:extLst>
          </p:cNvPr>
          <p:cNvSpPr>
            <a:spLocks noGrp="1"/>
          </p:cNvSpPr>
          <p:nvPr>
            <p:ph idx="1"/>
          </p:nvPr>
        </p:nvSpPr>
        <p:spPr>
          <a:xfrm>
            <a:off x="210207" y="231228"/>
            <a:ext cx="8734096" cy="6421820"/>
          </a:xfrm>
        </p:spPr>
        <p:txBody>
          <a:bodyPr>
            <a:normAutofit lnSpcReduction="10000"/>
          </a:bodyPr>
          <a:lstStyle/>
          <a:p>
            <a:pPr marL="0" marR="0" indent="0" algn="ctr">
              <a:spcBef>
                <a:spcPts val="0"/>
              </a:spcBef>
              <a:spcAft>
                <a:spcPts val="0"/>
              </a:spcAft>
              <a:buNone/>
            </a:pPr>
            <a:r>
              <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Why does Jesus compare the           Christian to salt?</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2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b="1" dirty="0">
                <a:effectLst/>
                <a:latin typeface="Arial" panose="020B0604020202020204" pitchFamily="34" charset="0"/>
                <a:ea typeface="Calibri" panose="020F0502020204030204" pitchFamily="34" charset="0"/>
                <a:cs typeface="Arial" panose="020B0604020202020204" pitchFamily="34" charset="0"/>
              </a:rPr>
              <a:t>Salt is a basic requirement of life.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2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b="1" dirty="0">
                <a:effectLst/>
                <a:latin typeface="Arial" panose="020B0604020202020204" pitchFamily="34" charset="0"/>
                <a:ea typeface="Calibri" panose="020F0502020204030204" pitchFamily="34" charset="0"/>
                <a:cs typeface="Arial" panose="020B0604020202020204" pitchFamily="34" charset="0"/>
              </a:rPr>
              <a:t>Salt has historically been a valuable commodity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The important qualities of Salt: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US" sz="3200" dirty="0">
                <a:effectLst/>
                <a:latin typeface="Arial" panose="020B0604020202020204" pitchFamily="34" charset="0"/>
                <a:ea typeface="Calibri" panose="020F0502020204030204" pitchFamily="34" charset="0"/>
                <a:cs typeface="Arial" panose="020B0604020202020204" pitchFamily="34" charset="0"/>
              </a:rPr>
              <a:t>Salt does not so much make a rotten piece of meat good as it prevents good meat from going bad or from getting worse.</a:t>
            </a:r>
          </a:p>
          <a:p>
            <a:pPr marL="0" marR="0" indent="0">
              <a:spcBef>
                <a:spcPts val="0"/>
              </a:spcBef>
              <a:spcAft>
                <a:spcPts val="0"/>
              </a:spcAft>
              <a:buNone/>
            </a:pPr>
            <a:endPar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God stands ready to bring judgment upon all sin</a:t>
            </a:r>
            <a:r>
              <a:rPr lang="en-US" sz="18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629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F0A01-564A-6B02-6B4E-F0DA5CD70421}"/>
              </a:ext>
            </a:extLst>
          </p:cNvPr>
          <p:cNvSpPr>
            <a:spLocks noGrp="1"/>
          </p:cNvSpPr>
          <p:nvPr>
            <p:ph idx="1"/>
          </p:nvPr>
        </p:nvSpPr>
        <p:spPr>
          <a:xfrm>
            <a:off x="210207" y="231228"/>
            <a:ext cx="8734096" cy="6421820"/>
          </a:xfrm>
        </p:spPr>
        <p:txBody>
          <a:bodyPr/>
          <a:lstStyle/>
          <a:p>
            <a:pPr marL="0" indent="0">
              <a:buNone/>
            </a:pPr>
            <a:r>
              <a:rPr lang="en-US" dirty="0"/>
              <a:t>You shall season all your grain offerings with salt. You shall not let the salt of the covenant with your God be missing from your grain offering; with all your offerings you shall offer salt. (Lev. 2:13)</a:t>
            </a:r>
          </a:p>
          <a:p>
            <a:pPr marL="0" indent="0">
              <a:buNone/>
            </a:pPr>
            <a:endParaRPr lang="en-US" dirty="0"/>
          </a:p>
          <a:p>
            <a:pPr marL="0" indent="0">
              <a:buNone/>
            </a:pPr>
            <a:r>
              <a:rPr lang="en-US" dirty="0"/>
              <a:t>Ought you not to know that the LORD God of Israel gave the kingship over Israel forever to David and his sons by a covenant of salt? (2 Chron. 13:5)</a:t>
            </a:r>
          </a:p>
          <a:p>
            <a:pPr marL="0" indent="0">
              <a:buNone/>
            </a:pPr>
            <a:endParaRPr lang="en-US" dirty="0"/>
          </a:p>
          <a:p>
            <a:pPr marL="0" indent="0">
              <a:buNone/>
            </a:pPr>
            <a:r>
              <a:rPr lang="en-US" dirty="0"/>
              <a:t>All the holy contributions that the people of Israel present to the LORD I give to you, and to your sons and daughters with you, as a perpetual due. It is a covenant of salt forever before the LORD for you and for your offspring               with you.”  (Numbers 18:19)</a:t>
            </a:r>
          </a:p>
        </p:txBody>
      </p:sp>
    </p:spTree>
    <p:extLst>
      <p:ext uri="{BB962C8B-B14F-4D97-AF65-F5344CB8AC3E}">
        <p14:creationId xmlns:p14="http://schemas.microsoft.com/office/powerpoint/2010/main" val="252102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F0A01-564A-6B02-6B4E-F0DA5CD70421}"/>
              </a:ext>
            </a:extLst>
          </p:cNvPr>
          <p:cNvSpPr>
            <a:spLocks noGrp="1"/>
          </p:cNvSpPr>
          <p:nvPr>
            <p:ph idx="1"/>
          </p:nvPr>
        </p:nvSpPr>
        <p:spPr>
          <a:xfrm>
            <a:off x="210207" y="231228"/>
            <a:ext cx="8734096" cy="6421820"/>
          </a:xfrm>
        </p:spPr>
        <p:txBody>
          <a:bodyPr>
            <a:normAutofit lnSpcReduction="10000"/>
          </a:bodyPr>
          <a:lstStyle/>
          <a:p>
            <a:pPr marL="0" marR="0" indent="0">
              <a:spcBef>
                <a:spcPts val="0"/>
              </a:spcBef>
              <a:spcAft>
                <a:spcPts val="0"/>
              </a:spcAft>
              <a:buNone/>
            </a:pPr>
            <a:r>
              <a:rPr lang="en-US" sz="3200" b="1" dirty="0">
                <a:effectLst/>
                <a:latin typeface="Arial" panose="020B0604020202020204" pitchFamily="34" charset="0"/>
                <a:ea typeface="Calibri" panose="020F0502020204030204" pitchFamily="34" charset="0"/>
                <a:cs typeface="Arial" panose="020B0604020202020204" pitchFamily="34" charset="0"/>
              </a:rPr>
              <a:t>The power of our influence – “You are the salt of the earth” </a:t>
            </a:r>
          </a:p>
          <a:p>
            <a:pPr marL="0" marR="0" indent="0">
              <a:spcBef>
                <a:spcPts val="0"/>
              </a:spcBef>
              <a:spcAft>
                <a:spcPts val="0"/>
              </a:spcAft>
              <a:buNone/>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A.  The power of our influence is in the contact. </a:t>
            </a:r>
          </a:p>
          <a:p>
            <a:pPr marL="0" marR="0" indent="0">
              <a:spcBef>
                <a:spcPts val="0"/>
              </a:spcBef>
              <a:spcAft>
                <a:spcPts val="0"/>
              </a:spcAft>
              <a:buNone/>
            </a:pPr>
            <a:r>
              <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B. The power of our influence is in the truth of God’s word.</a:t>
            </a:r>
          </a:p>
          <a:p>
            <a:pPr marL="0" marR="0" indent="0">
              <a:spcBef>
                <a:spcPts val="0"/>
              </a:spcBef>
              <a:spcAft>
                <a:spcPts val="0"/>
              </a:spcAft>
              <a:buNone/>
            </a:pPr>
            <a:r>
              <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C.  The power of our influence is in our obedient conduct.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400" dirty="0"/>
          </a:p>
          <a:p>
            <a:pPr marL="0" indent="0">
              <a:buNone/>
            </a:pPr>
            <a:r>
              <a:rPr lang="en-US" dirty="0"/>
              <a:t>Practice these things, immerse yourself in them, so that all may see your progress. Keep a close watch on yourself and on the teaching. Persist in this, for by so doing you will save both yourself and your hearers. (1 Tim. 4:15-16)</a:t>
            </a:r>
          </a:p>
        </p:txBody>
      </p:sp>
    </p:spTree>
    <p:extLst>
      <p:ext uri="{BB962C8B-B14F-4D97-AF65-F5344CB8AC3E}">
        <p14:creationId xmlns:p14="http://schemas.microsoft.com/office/powerpoint/2010/main" val="346975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F0A01-564A-6B02-6B4E-F0DA5CD70421}"/>
              </a:ext>
            </a:extLst>
          </p:cNvPr>
          <p:cNvSpPr>
            <a:spLocks noGrp="1"/>
          </p:cNvSpPr>
          <p:nvPr>
            <p:ph idx="1"/>
          </p:nvPr>
        </p:nvSpPr>
        <p:spPr>
          <a:xfrm>
            <a:off x="210207" y="231228"/>
            <a:ext cx="8734096" cy="6421820"/>
          </a:xfrm>
        </p:spPr>
        <p:txBody>
          <a:bodyPr/>
          <a:lstStyle/>
          <a:p>
            <a:pPr marL="0" marR="0" indent="0">
              <a:spcBef>
                <a:spcPts val="0"/>
              </a:spcBef>
              <a:spcAft>
                <a:spcPts val="0"/>
              </a:spcAft>
              <a:buNone/>
            </a:pPr>
            <a:r>
              <a:rPr lang="en-US" sz="3200" dirty="0">
                <a:effectLst/>
                <a:latin typeface="Arial" panose="020B0604020202020204" pitchFamily="34" charset="0"/>
                <a:ea typeface="Calibri" panose="020F0502020204030204" pitchFamily="34" charset="0"/>
                <a:cs typeface="Arial" panose="020B0604020202020204" pitchFamily="34" charset="0"/>
              </a:rPr>
              <a:t>Vs 13  “You are the salt of the earth, but if salt has lost its taste, how shall its saltiness be restored? It is no longer good for anything except to be thrown out and trampled under people's feet.</a:t>
            </a:r>
          </a:p>
          <a:p>
            <a:pPr marL="0" marR="0" indent="0">
              <a:spcBef>
                <a:spcPts val="0"/>
              </a:spcBef>
              <a:spcAft>
                <a:spcPts val="0"/>
              </a:spcAft>
              <a:buNone/>
            </a:pPr>
            <a:r>
              <a:rPr lang="en-US" sz="32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Physical salt can become contaminated and useless.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32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sz="32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The temptation we face is surrendering to “worldliness”.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31263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F0A01-564A-6B02-6B4E-F0DA5CD70421}"/>
              </a:ext>
            </a:extLst>
          </p:cNvPr>
          <p:cNvSpPr>
            <a:spLocks noGrp="1"/>
          </p:cNvSpPr>
          <p:nvPr>
            <p:ph idx="1"/>
          </p:nvPr>
        </p:nvSpPr>
        <p:spPr>
          <a:xfrm>
            <a:off x="210207" y="231228"/>
            <a:ext cx="8734096" cy="6421820"/>
          </a:xfrm>
        </p:spPr>
        <p:txBody>
          <a:bodyPr/>
          <a:lstStyle/>
          <a:p>
            <a:pPr marL="0" indent="0">
              <a:buNone/>
            </a:pPr>
            <a:r>
              <a:rPr lang="en-US" sz="3200" dirty="0">
                <a:effectLst/>
                <a:latin typeface="Arial" panose="020B0604020202020204" pitchFamily="34" charset="0"/>
                <a:ea typeface="Calibri" panose="020F0502020204030204" pitchFamily="34" charset="0"/>
                <a:cs typeface="Times New Roman" panose="02020603050405020304" pitchFamily="18" charset="0"/>
              </a:rPr>
              <a:t>“If by concessions made to the world the salt has been leached out of us, leaving only a residue of worldly respectability, fine buildings, congenial social circles and empty rituals, we, too, have become utterly worthless!”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r>
              <a:rPr lang="en-US" dirty="0"/>
              <a:t>Do not love the world or the things in the world. If anyone loves the world, the love of the Father is not in him. For all that is in the world—the desires of the flesh and the desires of the eyes and pride of life—is not from the Father but is from the world. And the world is passing away along with its desires, but whoever does the will of God abides forever. (1 John 2:15-17)</a:t>
            </a:r>
          </a:p>
        </p:txBody>
      </p:sp>
    </p:spTree>
    <p:extLst>
      <p:ext uri="{BB962C8B-B14F-4D97-AF65-F5344CB8AC3E}">
        <p14:creationId xmlns:p14="http://schemas.microsoft.com/office/powerpoint/2010/main" val="207150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700</TotalTime>
  <Words>922</Words>
  <Application>Microsoft Macintosh PowerPoint</Application>
  <PresentationFormat>On-screen Show (4:3)</PresentationFormat>
  <Paragraphs>55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Steve Garrett</cp:lastModifiedBy>
  <cp:revision>5</cp:revision>
  <dcterms:created xsi:type="dcterms:W3CDTF">2023-01-28T13:53:26Z</dcterms:created>
  <dcterms:modified xsi:type="dcterms:W3CDTF">2023-01-29T14:19:52Z</dcterms:modified>
</cp:coreProperties>
</file>