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38" r:id="rId5"/>
    <p:sldId id="350" r:id="rId6"/>
    <p:sldId id="349" r:id="rId7"/>
    <p:sldId id="348" r:id="rId8"/>
    <p:sldId id="400" r:id="rId9"/>
    <p:sldId id="402" r:id="rId10"/>
    <p:sldId id="397" r:id="rId11"/>
    <p:sldId id="401" r:id="rId12"/>
    <p:sldId id="399" r:id="rId13"/>
    <p:sldId id="405" r:id="rId14"/>
    <p:sldId id="403" r:id="rId15"/>
    <p:sldId id="407" r:id="rId16"/>
    <p:sldId id="406" r:id="rId17"/>
    <p:sldId id="409" r:id="rId18"/>
    <p:sldId id="41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79" autoAdjust="0"/>
  </p:normalViewPr>
  <p:slideViewPr>
    <p:cSldViewPr snapToGrid="0">
      <p:cViewPr varScale="1">
        <p:scale>
          <a:sx n="84" d="100"/>
          <a:sy n="84" d="100"/>
        </p:scale>
        <p:origin x="114" y="282"/>
      </p:cViewPr>
      <p:guideLst/>
    </p:cSldViewPr>
  </p:slideViewPr>
  <p:notesTextViewPr>
    <p:cViewPr>
      <p:scale>
        <a:sx n="3" d="2"/>
        <a:sy n="3" d="2"/>
      </p:scale>
      <p:origin x="0" y="0"/>
    </p:cViewPr>
  </p:notesTextViewPr>
  <p:sorterViewPr>
    <p:cViewPr>
      <p:scale>
        <a:sx n="100" d="100"/>
        <a:sy n="100" d="100"/>
      </p:scale>
      <p:origin x="0" y="-3402"/>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2A5AE42-7DC1-8140-9B13-146984FDEF22}" type="datetimeFigureOut">
              <a:rPr lang="en-US" smtClean="0"/>
              <a:t>2/26/2023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F75F72-8950-AF4F-9381-1D26FB547EA1}" type="datetimeFigureOut">
              <a:rPr lang="en-US" smtClean="0"/>
              <a:t>2/26/2023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749296" y="1862356"/>
            <a:ext cx="6693408" cy="1107347"/>
          </a:xfrm>
        </p:spPr>
        <p:txBody>
          <a:bodyPr/>
          <a:lstStyle/>
          <a:p>
            <a:r>
              <a:rPr lang="en-US" sz="5400" dirty="0"/>
              <a:t>Ten Words</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026716" y="2969702"/>
            <a:ext cx="4261608" cy="459297"/>
          </a:xfrm>
        </p:spPr>
        <p:txBody>
          <a:bodyPr>
            <a:normAutofit fontScale="92500"/>
          </a:bodyPr>
          <a:lstStyle/>
          <a:p>
            <a:r>
              <a:rPr lang="en-US" dirty="0"/>
              <a:t>A Study of the Ten Commandments</a:t>
            </a:r>
          </a:p>
        </p:txBody>
      </p:sp>
      <p:sp>
        <p:nvSpPr>
          <p:cNvPr id="4" name="TextBox 3">
            <a:extLst>
              <a:ext uri="{FF2B5EF4-FFF2-40B4-BE49-F238E27FC236}">
                <a16:creationId xmlns:a16="http://schemas.microsoft.com/office/drawing/2014/main" id="{80D5CA9F-F9EB-4653-979A-0F23DD12BF0C}"/>
              </a:ext>
            </a:extLst>
          </p:cNvPr>
          <p:cNvSpPr txBox="1"/>
          <p:nvPr/>
        </p:nvSpPr>
        <p:spPr>
          <a:xfrm>
            <a:off x="4026715" y="3429000"/>
            <a:ext cx="4261607" cy="646331"/>
          </a:xfrm>
          <a:prstGeom prst="rect">
            <a:avLst/>
          </a:prstGeom>
          <a:noFill/>
        </p:spPr>
        <p:txBody>
          <a:bodyPr wrap="square" rtlCol="0">
            <a:spAutoFit/>
          </a:bodyPr>
          <a:lstStyle/>
          <a:p>
            <a:pPr algn="ctr"/>
            <a:r>
              <a:rPr lang="en-US" dirty="0"/>
              <a:t>Do Not Covet</a:t>
            </a:r>
          </a:p>
          <a:p>
            <a:pPr algn="ctr"/>
            <a:r>
              <a:rPr lang="en-US" i="1" dirty="0"/>
              <a:t>The Rare Jewel of Christian Contentment</a:t>
            </a:r>
          </a:p>
        </p:txBody>
      </p:sp>
    </p:spTree>
    <p:extLst>
      <p:ext uri="{BB962C8B-B14F-4D97-AF65-F5344CB8AC3E}">
        <p14:creationId xmlns:p14="http://schemas.microsoft.com/office/powerpoint/2010/main" val="2022032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404C-F9D1-1C40-7F30-30D299AC84BA}"/>
              </a:ext>
            </a:extLst>
          </p:cNvPr>
          <p:cNvSpPr>
            <a:spLocks noGrp="1"/>
          </p:cNvSpPr>
          <p:nvPr>
            <p:ph type="title"/>
          </p:nvPr>
        </p:nvSpPr>
        <p:spPr/>
        <p:txBody>
          <a:bodyPr/>
          <a:lstStyle/>
          <a:p>
            <a:r>
              <a:rPr lang="en-US" u="sng" dirty="0"/>
              <a:t>What Does Your Heart Desire?</a:t>
            </a:r>
          </a:p>
        </p:txBody>
      </p:sp>
      <p:sp>
        <p:nvSpPr>
          <p:cNvPr id="3" name="Content Placeholder 2">
            <a:extLst>
              <a:ext uri="{FF2B5EF4-FFF2-40B4-BE49-F238E27FC236}">
                <a16:creationId xmlns:a16="http://schemas.microsoft.com/office/drawing/2014/main" id="{C8869CA1-9003-6CC7-DAD1-08EC84EC59A6}"/>
              </a:ext>
            </a:extLst>
          </p:cNvPr>
          <p:cNvSpPr>
            <a:spLocks noGrp="1"/>
          </p:cNvSpPr>
          <p:nvPr>
            <p:ph idx="1"/>
          </p:nvPr>
        </p:nvSpPr>
        <p:spPr/>
        <p:txBody>
          <a:bodyPr>
            <a:normAutofit lnSpcReduction="10000"/>
          </a:bodyPr>
          <a:lstStyle/>
          <a:p>
            <a:r>
              <a:rPr lang="en-US" dirty="0"/>
              <a:t>CS Lewis: “The problem isn’t that we desire too much, it’s that we desire too little.  Like an ignorant child who wants to go on making mud pies in the slum because he cannot imagine what is meant by the offer of a holiday at the sea.”</a:t>
            </a:r>
          </a:p>
          <a:p>
            <a:pPr marL="457200" lvl="1" indent="0">
              <a:buNone/>
            </a:pPr>
            <a:endParaRPr lang="en-US" dirty="0"/>
          </a:p>
          <a:p>
            <a:r>
              <a:rPr lang="en-US" b="1" dirty="0"/>
              <a:t>Basic Necessities </a:t>
            </a:r>
            <a:r>
              <a:rPr lang="en-US" dirty="0"/>
              <a:t>– Matt. 6:33 “But seek first His kingdom and His righteousness, and all these things will be added to you.”</a:t>
            </a:r>
          </a:p>
          <a:p>
            <a:r>
              <a:rPr lang="en-US" b="1" dirty="0"/>
              <a:t>Fleeting Worldly Pleasures </a:t>
            </a:r>
            <a:r>
              <a:rPr lang="en-US" dirty="0"/>
              <a:t>– Eph. 5:1-3 “Therefore be imitators of God, as beloved children; and walk in love, just as Christ also loved you and gave Himself up for us, an offering and a sacrifice to God as a fragrant aroma.  But immorality or any impurity or greed (covetousness) must not even be named among you, as is proper among saints...”</a:t>
            </a:r>
          </a:p>
          <a:p>
            <a:pPr lvl="1"/>
            <a:endParaRPr lang="en-US" dirty="0"/>
          </a:p>
          <a:p>
            <a:endParaRPr lang="en-US" dirty="0"/>
          </a:p>
        </p:txBody>
      </p:sp>
      <p:sp>
        <p:nvSpPr>
          <p:cNvPr id="4" name="Footer Placeholder 3">
            <a:extLst>
              <a:ext uri="{FF2B5EF4-FFF2-40B4-BE49-F238E27FC236}">
                <a16:creationId xmlns:a16="http://schemas.microsoft.com/office/drawing/2014/main" id="{66C22D33-DBD5-51F2-2638-6F404BEA32D9}"/>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AA65309A-5E31-C0C3-CC95-69365FA55F9A}"/>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28912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6F65-3F53-8441-F42D-37B8597224E5}"/>
              </a:ext>
            </a:extLst>
          </p:cNvPr>
          <p:cNvSpPr>
            <a:spLocks noGrp="1"/>
          </p:cNvSpPr>
          <p:nvPr>
            <p:ph type="title"/>
          </p:nvPr>
        </p:nvSpPr>
        <p:spPr>
          <a:xfrm>
            <a:off x="838200" y="274320"/>
            <a:ext cx="10515600" cy="1325880"/>
          </a:xfrm>
        </p:spPr>
        <p:txBody>
          <a:bodyPr/>
          <a:lstStyle/>
          <a:p>
            <a:r>
              <a:rPr lang="en-US" u="sng" dirty="0"/>
              <a:t>The Cost of a Covetous Heart</a:t>
            </a:r>
          </a:p>
        </p:txBody>
      </p:sp>
      <p:sp>
        <p:nvSpPr>
          <p:cNvPr id="3" name="Content Placeholder 2">
            <a:extLst>
              <a:ext uri="{FF2B5EF4-FFF2-40B4-BE49-F238E27FC236}">
                <a16:creationId xmlns:a16="http://schemas.microsoft.com/office/drawing/2014/main" id="{5152447B-8384-8FF2-81B6-BAE6107CF2E8}"/>
              </a:ext>
            </a:extLst>
          </p:cNvPr>
          <p:cNvSpPr>
            <a:spLocks noGrp="1"/>
          </p:cNvSpPr>
          <p:nvPr>
            <p:ph idx="1"/>
          </p:nvPr>
        </p:nvSpPr>
        <p:spPr/>
        <p:txBody>
          <a:bodyPr>
            <a:normAutofit fontScale="92500" lnSpcReduction="10000"/>
          </a:bodyPr>
          <a:lstStyle/>
          <a:p>
            <a:r>
              <a:rPr lang="en-US" sz="3000" dirty="0">
                <a:solidFill>
                  <a:schemeClr val="tx1"/>
                </a:solidFill>
              </a:rPr>
              <a:t>James 4:2-3 “You lust and do not have; so you commit murder. You are envious and cannot obtain; so you fight and quarrel. You do not have because you do not ask. You ask and do not receive, because you ask with wrong motives, so that you may spend it on your pleasures.”</a:t>
            </a:r>
          </a:p>
          <a:p>
            <a:endParaRPr lang="en-US" sz="3000" dirty="0">
              <a:solidFill>
                <a:schemeClr val="tx1"/>
              </a:solidFill>
            </a:endParaRPr>
          </a:p>
          <a:p>
            <a:r>
              <a:rPr lang="en-US" sz="3000" dirty="0">
                <a:solidFill>
                  <a:schemeClr val="tx1"/>
                </a:solidFill>
              </a:rPr>
              <a:t>Violation of 2</a:t>
            </a:r>
            <a:r>
              <a:rPr lang="en-US" sz="3000" baseline="30000" dirty="0">
                <a:solidFill>
                  <a:schemeClr val="tx1"/>
                </a:solidFill>
              </a:rPr>
              <a:t>nd</a:t>
            </a:r>
            <a:r>
              <a:rPr lang="en-US" sz="3000" dirty="0">
                <a:solidFill>
                  <a:schemeClr val="tx1"/>
                </a:solidFill>
              </a:rPr>
              <a:t> Greatest Command (Matt 22:37-39)</a:t>
            </a:r>
          </a:p>
          <a:p>
            <a:pPr lvl="1"/>
            <a:endParaRPr lang="en-US" sz="2600" dirty="0">
              <a:solidFill>
                <a:schemeClr val="tx1"/>
              </a:solidFill>
            </a:endParaRPr>
          </a:p>
          <a:p>
            <a:pPr lvl="1"/>
            <a:r>
              <a:rPr lang="en-US" sz="2600" dirty="0">
                <a:solidFill>
                  <a:schemeClr val="tx1"/>
                </a:solidFill>
              </a:rPr>
              <a:t>Selfish desires lead to envy, Envy leads to strife </a:t>
            </a:r>
          </a:p>
          <a:p>
            <a:pPr lvl="2"/>
            <a:r>
              <a:rPr lang="en-US" sz="2600" dirty="0">
                <a:solidFill>
                  <a:schemeClr val="tx1"/>
                </a:solidFill>
              </a:rPr>
              <a:t>Envy: strong desire to possess something someone else has</a:t>
            </a:r>
          </a:p>
          <a:p>
            <a:pPr lvl="2"/>
            <a:r>
              <a:rPr lang="en-US" sz="2600" dirty="0">
                <a:solidFill>
                  <a:schemeClr val="tx1"/>
                </a:solidFill>
              </a:rPr>
              <a:t>Resentment, jealousy, bitterness</a:t>
            </a:r>
          </a:p>
          <a:p>
            <a:pPr lvl="1"/>
            <a:r>
              <a:rPr lang="en-US" sz="2600" dirty="0">
                <a:solidFill>
                  <a:schemeClr val="tx1"/>
                </a:solidFill>
              </a:rPr>
              <a:t>Grieve the good of our neighbor </a:t>
            </a:r>
          </a:p>
          <a:p>
            <a:pPr lvl="1"/>
            <a:r>
              <a:rPr lang="en-US" sz="2600" dirty="0">
                <a:solidFill>
                  <a:schemeClr val="tx1"/>
                </a:solidFill>
              </a:rPr>
              <a:t>No pleasure in another’s happiness </a:t>
            </a:r>
          </a:p>
          <a:p>
            <a:pPr lvl="1"/>
            <a:endParaRPr lang="en-US" dirty="0">
              <a:solidFill>
                <a:schemeClr val="tx1"/>
              </a:solidFill>
            </a:endParaRPr>
          </a:p>
        </p:txBody>
      </p:sp>
      <p:sp>
        <p:nvSpPr>
          <p:cNvPr id="4" name="Footer Placeholder 3">
            <a:extLst>
              <a:ext uri="{FF2B5EF4-FFF2-40B4-BE49-F238E27FC236}">
                <a16:creationId xmlns:a16="http://schemas.microsoft.com/office/drawing/2014/main" id="{7D71D1E2-8AF3-3627-B13F-50C5C77A63FD}"/>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A09A0D08-141D-C96D-C171-4DAB6D79A9B9}"/>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234353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6F65-3F53-8441-F42D-37B8597224E5}"/>
              </a:ext>
            </a:extLst>
          </p:cNvPr>
          <p:cNvSpPr>
            <a:spLocks noGrp="1"/>
          </p:cNvSpPr>
          <p:nvPr>
            <p:ph type="title"/>
          </p:nvPr>
        </p:nvSpPr>
        <p:spPr>
          <a:xfrm>
            <a:off x="838200" y="274320"/>
            <a:ext cx="10515600" cy="1325880"/>
          </a:xfrm>
        </p:spPr>
        <p:txBody>
          <a:bodyPr/>
          <a:lstStyle/>
          <a:p>
            <a:r>
              <a:rPr lang="en-US" u="sng" dirty="0"/>
              <a:t>The Cost of a Covetous Heart</a:t>
            </a:r>
          </a:p>
        </p:txBody>
      </p:sp>
      <p:sp>
        <p:nvSpPr>
          <p:cNvPr id="3" name="Content Placeholder 2">
            <a:extLst>
              <a:ext uri="{FF2B5EF4-FFF2-40B4-BE49-F238E27FC236}">
                <a16:creationId xmlns:a16="http://schemas.microsoft.com/office/drawing/2014/main" id="{5152447B-8384-8FF2-81B6-BAE6107CF2E8}"/>
              </a:ext>
            </a:extLst>
          </p:cNvPr>
          <p:cNvSpPr>
            <a:spLocks noGrp="1"/>
          </p:cNvSpPr>
          <p:nvPr>
            <p:ph idx="1"/>
          </p:nvPr>
        </p:nvSpPr>
        <p:spPr/>
        <p:txBody>
          <a:bodyPr>
            <a:normAutofit lnSpcReduction="10000"/>
          </a:bodyPr>
          <a:lstStyle/>
          <a:p>
            <a:r>
              <a:rPr lang="en-US" sz="3000" dirty="0">
                <a:solidFill>
                  <a:schemeClr val="tx1"/>
                </a:solidFill>
              </a:rPr>
              <a:t>Eph. 5:5 “For of this you can be sure: no immoral, impure or greedy person – such a person is an idolater – has any inheritance in the kingdom of Christ and of God.”</a:t>
            </a:r>
          </a:p>
          <a:p>
            <a:r>
              <a:rPr lang="en-US" sz="3000" dirty="0">
                <a:solidFill>
                  <a:schemeClr val="tx1"/>
                </a:solidFill>
              </a:rPr>
              <a:t>I Tim. 6:6 “But godliness actually is a means of great gain when accompanied by contentment. For we have brought nothing into the world, so we cannot take anything out.”</a:t>
            </a:r>
          </a:p>
          <a:p>
            <a:endParaRPr lang="en-US" sz="3000" dirty="0">
              <a:solidFill>
                <a:schemeClr val="tx1"/>
              </a:solidFill>
            </a:endParaRPr>
          </a:p>
          <a:p>
            <a:r>
              <a:rPr lang="en-US" sz="3000" dirty="0">
                <a:solidFill>
                  <a:schemeClr val="tx1"/>
                </a:solidFill>
              </a:rPr>
              <a:t>Violation of Greatest Command (Matt 22:37-39)</a:t>
            </a:r>
          </a:p>
          <a:p>
            <a:pPr lvl="1"/>
            <a:r>
              <a:rPr lang="en-US" sz="2600" dirty="0">
                <a:solidFill>
                  <a:schemeClr val="tx1"/>
                </a:solidFill>
              </a:rPr>
              <a:t>We make gods out of our desires </a:t>
            </a:r>
          </a:p>
          <a:p>
            <a:pPr lvl="1"/>
            <a:r>
              <a:rPr lang="en-US" sz="2600" dirty="0">
                <a:solidFill>
                  <a:schemeClr val="tx1"/>
                </a:solidFill>
              </a:rPr>
              <a:t>God is no longer our master or liberator – temporal things capture our hearts</a:t>
            </a:r>
          </a:p>
          <a:p>
            <a:pPr lvl="1"/>
            <a:endParaRPr lang="en-US" sz="2600" dirty="0">
              <a:solidFill>
                <a:schemeClr val="tx1"/>
              </a:solidFill>
            </a:endParaRPr>
          </a:p>
          <a:p>
            <a:pPr lvl="1"/>
            <a:endParaRPr lang="en-US" dirty="0">
              <a:solidFill>
                <a:schemeClr val="tx1"/>
              </a:solidFill>
            </a:endParaRPr>
          </a:p>
        </p:txBody>
      </p:sp>
      <p:sp>
        <p:nvSpPr>
          <p:cNvPr id="4" name="Footer Placeholder 3">
            <a:extLst>
              <a:ext uri="{FF2B5EF4-FFF2-40B4-BE49-F238E27FC236}">
                <a16:creationId xmlns:a16="http://schemas.microsoft.com/office/drawing/2014/main" id="{7D71D1E2-8AF3-3627-B13F-50C5C77A63FD}"/>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A09A0D08-141D-C96D-C171-4DAB6D79A9B9}"/>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12514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541E-9603-665E-7103-ECC913D776EF}"/>
              </a:ext>
            </a:extLst>
          </p:cNvPr>
          <p:cNvSpPr>
            <a:spLocks noGrp="1"/>
          </p:cNvSpPr>
          <p:nvPr>
            <p:ph type="title"/>
          </p:nvPr>
        </p:nvSpPr>
        <p:spPr/>
        <p:txBody>
          <a:bodyPr/>
          <a:lstStyle/>
          <a:p>
            <a:r>
              <a:rPr lang="en-US" u="sng" dirty="0"/>
              <a:t>The Greatest Command</a:t>
            </a:r>
          </a:p>
        </p:txBody>
      </p:sp>
      <p:sp>
        <p:nvSpPr>
          <p:cNvPr id="3" name="Content Placeholder 2">
            <a:extLst>
              <a:ext uri="{FF2B5EF4-FFF2-40B4-BE49-F238E27FC236}">
                <a16:creationId xmlns:a16="http://schemas.microsoft.com/office/drawing/2014/main" id="{96CBB72A-1F46-1F18-DE2B-7CBB673540E1}"/>
              </a:ext>
            </a:extLst>
          </p:cNvPr>
          <p:cNvSpPr>
            <a:spLocks noGrp="1"/>
          </p:cNvSpPr>
          <p:nvPr>
            <p:ph idx="1"/>
          </p:nvPr>
        </p:nvSpPr>
        <p:spPr/>
        <p:txBody>
          <a:bodyPr/>
          <a:lstStyle/>
          <a:p>
            <a:pPr lvl="1"/>
            <a:r>
              <a:rPr lang="en-US" sz="2800" dirty="0">
                <a:solidFill>
                  <a:schemeClr val="tx1"/>
                </a:solidFill>
              </a:rPr>
              <a:t>Do you trust God? (think Adam and Eve)</a:t>
            </a:r>
          </a:p>
          <a:p>
            <a:pPr lvl="2"/>
            <a:r>
              <a:rPr lang="en-US" sz="2400" dirty="0">
                <a:solidFill>
                  <a:schemeClr val="tx1"/>
                </a:solidFill>
              </a:rPr>
              <a:t>God has proven he will provide </a:t>
            </a:r>
          </a:p>
          <a:p>
            <a:pPr lvl="2"/>
            <a:endParaRPr lang="en-US" sz="2400" dirty="0">
              <a:solidFill>
                <a:schemeClr val="tx1"/>
              </a:solidFill>
            </a:endParaRPr>
          </a:p>
          <a:p>
            <a:pPr lvl="1"/>
            <a:r>
              <a:rPr lang="en-US" sz="2800" dirty="0">
                <a:solidFill>
                  <a:schemeClr val="tx1"/>
                </a:solidFill>
              </a:rPr>
              <a:t>Does your faith in God shape your purpose and desires? </a:t>
            </a:r>
          </a:p>
          <a:p>
            <a:pPr lvl="2"/>
            <a:r>
              <a:rPr lang="en-US" sz="2400" dirty="0">
                <a:solidFill>
                  <a:schemeClr val="tx1"/>
                </a:solidFill>
              </a:rPr>
              <a:t>God has given us a selfless and loving purpose </a:t>
            </a:r>
          </a:p>
          <a:p>
            <a:pPr lvl="2"/>
            <a:endParaRPr lang="en-US" sz="2400" dirty="0">
              <a:solidFill>
                <a:schemeClr val="tx1"/>
              </a:solidFill>
            </a:endParaRPr>
          </a:p>
          <a:p>
            <a:pPr lvl="1"/>
            <a:r>
              <a:rPr lang="en-US" sz="2800" dirty="0">
                <a:solidFill>
                  <a:schemeClr val="tx1"/>
                </a:solidFill>
              </a:rPr>
              <a:t>Do you believe God has deceived us?</a:t>
            </a:r>
          </a:p>
          <a:p>
            <a:pPr lvl="2"/>
            <a:r>
              <a:rPr lang="en-US" sz="2400" dirty="0">
                <a:solidFill>
                  <a:schemeClr val="tx1"/>
                </a:solidFill>
              </a:rPr>
              <a:t>God has given us EVERYTHING we need </a:t>
            </a:r>
          </a:p>
          <a:p>
            <a:pPr marL="914400" lvl="2" indent="0">
              <a:buNone/>
            </a:pPr>
            <a:endParaRPr lang="en-US" sz="2400" dirty="0">
              <a:solidFill>
                <a:schemeClr val="tx1"/>
              </a:solidFill>
            </a:endParaRPr>
          </a:p>
          <a:p>
            <a:endParaRPr lang="en-US" dirty="0"/>
          </a:p>
        </p:txBody>
      </p:sp>
      <p:sp>
        <p:nvSpPr>
          <p:cNvPr id="4" name="Footer Placeholder 3">
            <a:extLst>
              <a:ext uri="{FF2B5EF4-FFF2-40B4-BE49-F238E27FC236}">
                <a16:creationId xmlns:a16="http://schemas.microsoft.com/office/drawing/2014/main" id="{32022A5B-4C7E-DECE-4363-823A529BE9EB}"/>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EBE58523-3A63-6472-19F9-88C293AB88CF}"/>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2871603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1D5E-AAB6-5263-B1AF-B94FFF4CE301}"/>
              </a:ext>
            </a:extLst>
          </p:cNvPr>
          <p:cNvSpPr>
            <a:spLocks noGrp="1"/>
          </p:cNvSpPr>
          <p:nvPr>
            <p:ph type="title"/>
          </p:nvPr>
        </p:nvSpPr>
        <p:spPr/>
        <p:txBody>
          <a:bodyPr/>
          <a:lstStyle/>
          <a:p>
            <a:r>
              <a:rPr lang="en-US" u="sng" dirty="0"/>
              <a:t>Signs of Coveting in our Lives</a:t>
            </a:r>
          </a:p>
        </p:txBody>
      </p:sp>
      <p:sp>
        <p:nvSpPr>
          <p:cNvPr id="3" name="Content Placeholder 2">
            <a:extLst>
              <a:ext uri="{FF2B5EF4-FFF2-40B4-BE49-F238E27FC236}">
                <a16:creationId xmlns:a16="http://schemas.microsoft.com/office/drawing/2014/main" id="{98FCD4A4-C4CB-64D8-4DAC-B5B28305CAFA}"/>
              </a:ext>
            </a:extLst>
          </p:cNvPr>
          <p:cNvSpPr>
            <a:spLocks noGrp="1"/>
          </p:cNvSpPr>
          <p:nvPr>
            <p:ph idx="1"/>
          </p:nvPr>
        </p:nvSpPr>
        <p:spPr/>
        <p:txBody>
          <a:bodyPr/>
          <a:lstStyle/>
          <a:p>
            <a:r>
              <a:rPr lang="en-US" dirty="0"/>
              <a:t>Hurt others in order to get more for yourself </a:t>
            </a:r>
          </a:p>
          <a:p>
            <a:r>
              <a:rPr lang="en-US" dirty="0"/>
              <a:t>Preoccupied with making and accumulating more (with wrong motives)</a:t>
            </a:r>
          </a:p>
          <a:p>
            <a:r>
              <a:rPr lang="en-US" dirty="0"/>
              <a:t>Unwilling to give of what you have (rich young ruler)</a:t>
            </a:r>
          </a:p>
          <a:p>
            <a:r>
              <a:rPr lang="en-US" dirty="0"/>
              <a:t>Grumble about your state of life, house, car, job, spouse</a:t>
            </a:r>
          </a:p>
          <a:p>
            <a:pPr lvl="1"/>
            <a:r>
              <a:rPr lang="en-US" dirty="0"/>
              <a:t>Contentment is a choice </a:t>
            </a:r>
          </a:p>
          <a:p>
            <a:pPr lvl="1"/>
            <a:r>
              <a:rPr lang="en-US" dirty="0"/>
              <a:t>Count your blessings </a:t>
            </a:r>
          </a:p>
          <a:p>
            <a:pPr lvl="1"/>
            <a:r>
              <a:rPr lang="en-US" dirty="0"/>
              <a:t>Measure your priorities </a:t>
            </a:r>
          </a:p>
          <a:p>
            <a:pPr lvl="1"/>
            <a:r>
              <a:rPr lang="en-US" dirty="0"/>
              <a:t>Busy yourself with your true purpose – God’s work, encouragement, service</a:t>
            </a:r>
          </a:p>
          <a:p>
            <a:pPr lvl="1"/>
            <a:r>
              <a:rPr lang="en-US" dirty="0"/>
              <a:t>Phil. 4:13 – God is more than enough in times of abundance and adversity  </a:t>
            </a:r>
          </a:p>
          <a:p>
            <a:pPr lvl="2"/>
            <a:endParaRPr lang="en-US" dirty="0"/>
          </a:p>
        </p:txBody>
      </p:sp>
      <p:sp>
        <p:nvSpPr>
          <p:cNvPr id="4" name="Footer Placeholder 3">
            <a:extLst>
              <a:ext uri="{FF2B5EF4-FFF2-40B4-BE49-F238E27FC236}">
                <a16:creationId xmlns:a16="http://schemas.microsoft.com/office/drawing/2014/main" id="{4A1BA00B-DA5B-6EC0-BC16-9DB965BF6813}"/>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E57AE5EB-7A96-82AE-0A1A-6EAAD74AE559}"/>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71635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0C5F-731A-6E79-D2A8-DA4E92D9DDE5}"/>
              </a:ext>
            </a:extLst>
          </p:cNvPr>
          <p:cNvSpPr>
            <a:spLocks noGrp="1"/>
          </p:cNvSpPr>
          <p:nvPr>
            <p:ph type="title"/>
          </p:nvPr>
        </p:nvSpPr>
        <p:spPr/>
        <p:txBody>
          <a:bodyPr/>
          <a:lstStyle/>
          <a:p>
            <a:r>
              <a:rPr lang="en-US" dirty="0"/>
              <a:t>The Ten Commandments</a:t>
            </a:r>
          </a:p>
        </p:txBody>
      </p:sp>
      <p:graphicFrame>
        <p:nvGraphicFramePr>
          <p:cNvPr id="6" name="Table 6">
            <a:extLst>
              <a:ext uri="{FF2B5EF4-FFF2-40B4-BE49-F238E27FC236}">
                <a16:creationId xmlns:a16="http://schemas.microsoft.com/office/drawing/2014/main" id="{DFFCF12D-9D53-7A31-C1B6-6A35450DD2E4}"/>
              </a:ext>
            </a:extLst>
          </p:cNvPr>
          <p:cNvGraphicFramePr>
            <a:graphicFrameLocks noGrp="1"/>
          </p:cNvGraphicFramePr>
          <p:nvPr>
            <p:ph idx="1"/>
            <p:extLst>
              <p:ext uri="{D42A27DB-BD31-4B8C-83A1-F6EECF244321}">
                <p14:modId xmlns:p14="http://schemas.microsoft.com/office/powerpoint/2010/main" val="2816551438"/>
              </p:ext>
            </p:extLst>
          </p:nvPr>
        </p:nvGraphicFramePr>
        <p:xfrm>
          <a:off x="609600" y="1600200"/>
          <a:ext cx="10972800" cy="4079240"/>
        </p:xfrm>
        <a:graphic>
          <a:graphicData uri="http://schemas.openxmlformats.org/drawingml/2006/table">
            <a:tbl>
              <a:tblPr firstRow="1" bandRow="1">
                <a:tableStyleId>{5C22544A-7EE6-4342-B048-85BDC9FD1C3A}</a:tableStyleId>
              </a:tblPr>
              <a:tblGrid>
                <a:gridCol w="3552825">
                  <a:extLst>
                    <a:ext uri="{9D8B030D-6E8A-4147-A177-3AD203B41FA5}">
                      <a16:colId xmlns:a16="http://schemas.microsoft.com/office/drawing/2014/main" val="910795056"/>
                    </a:ext>
                  </a:extLst>
                </a:gridCol>
                <a:gridCol w="7419975">
                  <a:extLst>
                    <a:ext uri="{9D8B030D-6E8A-4147-A177-3AD203B41FA5}">
                      <a16:colId xmlns:a16="http://schemas.microsoft.com/office/drawing/2014/main" val="2059794914"/>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71443848"/>
                  </a:ext>
                </a:extLst>
              </a:tr>
              <a:tr h="370840">
                <a:tc>
                  <a:txBody>
                    <a:bodyPr/>
                    <a:lstStyle/>
                    <a:p>
                      <a:r>
                        <a:rPr lang="en-US" dirty="0"/>
                        <a:t>No other God’s before Me</a:t>
                      </a:r>
                    </a:p>
                  </a:txBody>
                  <a:tcPr/>
                </a:tc>
                <a:tc>
                  <a:txBody>
                    <a:bodyPr/>
                    <a:lstStyle/>
                    <a:p>
                      <a:r>
                        <a:rPr lang="en-US" dirty="0"/>
                        <a:t>Who we Worship / Love God with all heart, soul, and mind</a:t>
                      </a:r>
                    </a:p>
                  </a:txBody>
                  <a:tcPr/>
                </a:tc>
                <a:extLst>
                  <a:ext uri="{0D108BD9-81ED-4DB2-BD59-A6C34878D82A}">
                    <a16:rowId xmlns:a16="http://schemas.microsoft.com/office/drawing/2014/main" val="1529521684"/>
                  </a:ext>
                </a:extLst>
              </a:tr>
              <a:tr h="370840">
                <a:tc>
                  <a:txBody>
                    <a:bodyPr/>
                    <a:lstStyle/>
                    <a:p>
                      <a:r>
                        <a:rPr lang="en-US" dirty="0"/>
                        <a:t>No graven images </a:t>
                      </a:r>
                    </a:p>
                  </a:txBody>
                  <a:tcPr/>
                </a:tc>
                <a:tc>
                  <a:txBody>
                    <a:bodyPr/>
                    <a:lstStyle/>
                    <a:p>
                      <a:r>
                        <a:rPr lang="en-US" dirty="0"/>
                        <a:t>How we Worship / Divine Purpose </a:t>
                      </a:r>
                    </a:p>
                  </a:txBody>
                  <a:tcPr/>
                </a:tc>
                <a:extLst>
                  <a:ext uri="{0D108BD9-81ED-4DB2-BD59-A6C34878D82A}">
                    <a16:rowId xmlns:a16="http://schemas.microsoft.com/office/drawing/2014/main" val="1277065608"/>
                  </a:ext>
                </a:extLst>
              </a:tr>
              <a:tr h="370840">
                <a:tc>
                  <a:txBody>
                    <a:bodyPr/>
                    <a:lstStyle/>
                    <a:p>
                      <a:r>
                        <a:rPr lang="en-US" dirty="0"/>
                        <a:t>No name in vain </a:t>
                      </a:r>
                    </a:p>
                  </a:txBody>
                  <a:tcPr/>
                </a:tc>
                <a:tc>
                  <a:txBody>
                    <a:bodyPr/>
                    <a:lstStyle/>
                    <a:p>
                      <a:r>
                        <a:rPr lang="en-US" dirty="0"/>
                        <a:t>God is Holy </a:t>
                      </a:r>
                    </a:p>
                  </a:txBody>
                  <a:tcPr/>
                </a:tc>
                <a:extLst>
                  <a:ext uri="{0D108BD9-81ED-4DB2-BD59-A6C34878D82A}">
                    <a16:rowId xmlns:a16="http://schemas.microsoft.com/office/drawing/2014/main" val="1234834149"/>
                  </a:ext>
                </a:extLst>
              </a:tr>
              <a:tr h="370840">
                <a:tc>
                  <a:txBody>
                    <a:bodyPr/>
                    <a:lstStyle/>
                    <a:p>
                      <a:r>
                        <a:rPr lang="en-US" dirty="0"/>
                        <a:t>Remember the Sabbath</a:t>
                      </a:r>
                    </a:p>
                  </a:txBody>
                  <a:tcPr/>
                </a:tc>
                <a:tc>
                  <a:txBody>
                    <a:bodyPr/>
                    <a:lstStyle/>
                    <a:p>
                      <a:r>
                        <a:rPr lang="en-US" dirty="0"/>
                        <a:t>Trust your Creator </a:t>
                      </a:r>
                    </a:p>
                  </a:txBody>
                  <a:tcPr/>
                </a:tc>
                <a:extLst>
                  <a:ext uri="{0D108BD9-81ED-4DB2-BD59-A6C34878D82A}">
                    <a16:rowId xmlns:a16="http://schemas.microsoft.com/office/drawing/2014/main" val="3980101882"/>
                  </a:ext>
                </a:extLst>
              </a:tr>
              <a:tr h="370840">
                <a:tc>
                  <a:txBody>
                    <a:bodyPr/>
                    <a:lstStyle/>
                    <a:p>
                      <a:r>
                        <a:rPr lang="en-US" dirty="0"/>
                        <a:t>Honor father and mother </a:t>
                      </a:r>
                    </a:p>
                  </a:txBody>
                  <a:tcPr/>
                </a:tc>
                <a:tc>
                  <a:txBody>
                    <a:bodyPr/>
                    <a:lstStyle/>
                    <a:p>
                      <a:r>
                        <a:rPr lang="en-US" dirty="0"/>
                        <a:t>Lord of Family </a:t>
                      </a:r>
                    </a:p>
                  </a:txBody>
                  <a:tcPr/>
                </a:tc>
                <a:extLst>
                  <a:ext uri="{0D108BD9-81ED-4DB2-BD59-A6C34878D82A}">
                    <a16:rowId xmlns:a16="http://schemas.microsoft.com/office/drawing/2014/main" val="344471755"/>
                  </a:ext>
                </a:extLst>
              </a:tr>
              <a:tr h="370840">
                <a:tc>
                  <a:txBody>
                    <a:bodyPr/>
                    <a:lstStyle/>
                    <a:p>
                      <a:r>
                        <a:rPr lang="en-US" dirty="0"/>
                        <a:t>Do not murder </a:t>
                      </a:r>
                    </a:p>
                  </a:txBody>
                  <a:tcPr/>
                </a:tc>
                <a:tc>
                  <a:txBody>
                    <a:bodyPr/>
                    <a:lstStyle/>
                    <a:p>
                      <a:r>
                        <a:rPr lang="en-US" dirty="0"/>
                        <a:t>Lord of Life </a:t>
                      </a:r>
                    </a:p>
                  </a:txBody>
                  <a:tcPr/>
                </a:tc>
                <a:extLst>
                  <a:ext uri="{0D108BD9-81ED-4DB2-BD59-A6C34878D82A}">
                    <a16:rowId xmlns:a16="http://schemas.microsoft.com/office/drawing/2014/main" val="1452972541"/>
                  </a:ext>
                </a:extLst>
              </a:tr>
              <a:tr h="370840">
                <a:tc>
                  <a:txBody>
                    <a:bodyPr/>
                    <a:lstStyle/>
                    <a:p>
                      <a:r>
                        <a:rPr lang="en-US" dirty="0"/>
                        <a:t>Do not commit adultery </a:t>
                      </a:r>
                    </a:p>
                  </a:txBody>
                  <a:tcPr/>
                </a:tc>
                <a:tc>
                  <a:txBody>
                    <a:bodyPr/>
                    <a:lstStyle/>
                    <a:p>
                      <a:r>
                        <a:rPr lang="en-US" dirty="0"/>
                        <a:t>Lord of Purity </a:t>
                      </a:r>
                    </a:p>
                  </a:txBody>
                  <a:tcPr/>
                </a:tc>
                <a:extLst>
                  <a:ext uri="{0D108BD9-81ED-4DB2-BD59-A6C34878D82A}">
                    <a16:rowId xmlns:a16="http://schemas.microsoft.com/office/drawing/2014/main" val="1382277387"/>
                  </a:ext>
                </a:extLst>
              </a:tr>
              <a:tr h="370840">
                <a:tc>
                  <a:txBody>
                    <a:bodyPr/>
                    <a:lstStyle/>
                    <a:p>
                      <a:r>
                        <a:rPr lang="en-US" dirty="0"/>
                        <a:t>Do not steal </a:t>
                      </a:r>
                    </a:p>
                  </a:txBody>
                  <a:tcPr/>
                </a:tc>
                <a:tc>
                  <a:txBody>
                    <a:bodyPr/>
                    <a:lstStyle/>
                    <a:p>
                      <a:r>
                        <a:rPr lang="en-US" dirty="0"/>
                        <a:t>Lord of Inheritance </a:t>
                      </a:r>
                    </a:p>
                  </a:txBody>
                  <a:tcPr/>
                </a:tc>
                <a:extLst>
                  <a:ext uri="{0D108BD9-81ED-4DB2-BD59-A6C34878D82A}">
                    <a16:rowId xmlns:a16="http://schemas.microsoft.com/office/drawing/2014/main" val="3922593380"/>
                  </a:ext>
                </a:extLst>
              </a:tr>
              <a:tr h="370840">
                <a:tc>
                  <a:txBody>
                    <a:bodyPr/>
                    <a:lstStyle/>
                    <a:p>
                      <a:r>
                        <a:rPr lang="en-US" dirty="0"/>
                        <a:t>Do not bear false witness</a:t>
                      </a:r>
                    </a:p>
                  </a:txBody>
                  <a:tcPr/>
                </a:tc>
                <a:tc>
                  <a:txBody>
                    <a:bodyPr/>
                    <a:lstStyle/>
                    <a:p>
                      <a:r>
                        <a:rPr lang="en-US" dirty="0"/>
                        <a:t>Lord of Truth </a:t>
                      </a:r>
                    </a:p>
                  </a:txBody>
                  <a:tcPr/>
                </a:tc>
                <a:extLst>
                  <a:ext uri="{0D108BD9-81ED-4DB2-BD59-A6C34878D82A}">
                    <a16:rowId xmlns:a16="http://schemas.microsoft.com/office/drawing/2014/main" val="2266199243"/>
                  </a:ext>
                </a:extLst>
              </a:tr>
              <a:tr h="370840">
                <a:tc>
                  <a:txBody>
                    <a:bodyPr/>
                    <a:lstStyle/>
                    <a:p>
                      <a:r>
                        <a:rPr lang="en-US" dirty="0"/>
                        <a:t>Do not covet </a:t>
                      </a:r>
                    </a:p>
                  </a:txBody>
                  <a:tcPr/>
                </a:tc>
                <a:tc>
                  <a:txBody>
                    <a:bodyPr/>
                    <a:lstStyle/>
                    <a:p>
                      <a:r>
                        <a:rPr lang="en-US" dirty="0"/>
                        <a:t>Seek the King and His Kingdom </a:t>
                      </a:r>
                    </a:p>
                  </a:txBody>
                  <a:tcPr/>
                </a:tc>
                <a:extLst>
                  <a:ext uri="{0D108BD9-81ED-4DB2-BD59-A6C34878D82A}">
                    <a16:rowId xmlns:a16="http://schemas.microsoft.com/office/drawing/2014/main" val="1110477360"/>
                  </a:ext>
                </a:extLst>
              </a:tr>
            </a:tbl>
          </a:graphicData>
        </a:graphic>
      </p:graphicFrame>
      <p:sp>
        <p:nvSpPr>
          <p:cNvPr id="4" name="Footer Placeholder 3">
            <a:extLst>
              <a:ext uri="{FF2B5EF4-FFF2-40B4-BE49-F238E27FC236}">
                <a16:creationId xmlns:a16="http://schemas.microsoft.com/office/drawing/2014/main" id="{9702C23F-86E0-273C-D730-9D915A7DFDA0}"/>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8DA4DCD0-A76C-FEA7-9CE0-A01E59724BD6}"/>
              </a:ext>
            </a:extLst>
          </p:cNvPr>
          <p:cNvSpPr>
            <a:spLocks noGrp="1"/>
          </p:cNvSpPr>
          <p:nvPr>
            <p:ph type="sldNum" sz="quarter" idx="11"/>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124107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94884D-AAD6-4632-B044-3AFD550D7B63}"/>
              </a:ext>
            </a:extLst>
          </p:cNvPr>
          <p:cNvSpPr>
            <a:spLocks noGrp="1"/>
          </p:cNvSpPr>
          <p:nvPr>
            <p:ph type="title"/>
          </p:nvPr>
        </p:nvSpPr>
        <p:spPr>
          <a:xfrm>
            <a:off x="710390" y="681037"/>
            <a:ext cx="7829602" cy="837600"/>
          </a:xfrm>
        </p:spPr>
        <p:txBody>
          <a:bodyPr>
            <a:normAutofit/>
          </a:bodyPr>
          <a:lstStyle/>
          <a:p>
            <a:r>
              <a:rPr lang="en-US" sz="4000" u="sng" dirty="0"/>
              <a:t>Clay in the Potter’s Hands</a:t>
            </a:r>
          </a:p>
        </p:txBody>
      </p:sp>
      <p:sp>
        <p:nvSpPr>
          <p:cNvPr id="11" name="Content Placeholder 10">
            <a:extLst>
              <a:ext uri="{FF2B5EF4-FFF2-40B4-BE49-F238E27FC236}">
                <a16:creationId xmlns:a16="http://schemas.microsoft.com/office/drawing/2014/main" id="{CCC6BFAC-7721-9623-534F-875E650F32F5}"/>
              </a:ext>
            </a:extLst>
          </p:cNvPr>
          <p:cNvSpPr>
            <a:spLocks noGrp="1"/>
          </p:cNvSpPr>
          <p:nvPr>
            <p:ph idx="1"/>
          </p:nvPr>
        </p:nvSpPr>
        <p:spPr>
          <a:xfrm>
            <a:off x="710389" y="1537713"/>
            <a:ext cx="7829603" cy="4639249"/>
          </a:xfrm>
        </p:spPr>
        <p:txBody>
          <a:bodyPr>
            <a:normAutofit lnSpcReduction="10000"/>
          </a:bodyPr>
          <a:lstStyle/>
          <a:p>
            <a:r>
              <a:rPr lang="en-US" b="1" dirty="0">
                <a:solidFill>
                  <a:srgbClr val="FF0000"/>
                </a:solidFill>
              </a:rPr>
              <a:t>No other gods before me</a:t>
            </a:r>
          </a:p>
          <a:p>
            <a:pPr lvl="1"/>
            <a:r>
              <a:rPr lang="en-US" sz="2000" dirty="0">
                <a:solidFill>
                  <a:schemeClr val="tx1"/>
                </a:solidFill>
              </a:rPr>
              <a:t>Exodus 20:2-3</a:t>
            </a:r>
          </a:p>
          <a:p>
            <a:pPr lvl="1"/>
            <a:r>
              <a:rPr lang="en-US" sz="2000" dirty="0">
                <a:solidFill>
                  <a:schemeClr val="tx1"/>
                </a:solidFill>
              </a:rPr>
              <a:t>First/Foundational Commandment</a:t>
            </a:r>
          </a:p>
          <a:p>
            <a:pPr lvl="1"/>
            <a:r>
              <a:rPr lang="en-US" sz="2000" dirty="0">
                <a:solidFill>
                  <a:schemeClr val="tx1"/>
                </a:solidFill>
              </a:rPr>
              <a:t>Creator + Liberator </a:t>
            </a:r>
          </a:p>
          <a:p>
            <a:pPr lvl="1"/>
            <a:r>
              <a:rPr lang="en-US" sz="2000" dirty="0">
                <a:solidFill>
                  <a:schemeClr val="tx1"/>
                </a:solidFill>
              </a:rPr>
              <a:t>Reorient to Eden/Christ/Heaven</a:t>
            </a:r>
          </a:p>
          <a:p>
            <a:pPr lvl="1"/>
            <a:r>
              <a:rPr lang="en-US" sz="2000" dirty="0">
                <a:solidFill>
                  <a:schemeClr val="tx1"/>
                </a:solidFill>
              </a:rPr>
              <a:t>New Identity – Once again set apart with divine purpose</a:t>
            </a:r>
          </a:p>
          <a:p>
            <a:pPr lvl="1"/>
            <a:r>
              <a:rPr lang="en-US" sz="2000" dirty="0">
                <a:solidFill>
                  <a:schemeClr val="tx1"/>
                </a:solidFill>
              </a:rPr>
              <a:t>Start of Covenant Relationship</a:t>
            </a:r>
          </a:p>
          <a:p>
            <a:r>
              <a:rPr lang="en-US" dirty="0">
                <a:solidFill>
                  <a:schemeClr val="tx1"/>
                </a:solidFill>
              </a:rPr>
              <a:t>Matt. 22:37 “You shall love the Lord God with all your heart…soul…mind”</a:t>
            </a:r>
          </a:p>
          <a:p>
            <a:r>
              <a:rPr lang="en-US" dirty="0">
                <a:solidFill>
                  <a:schemeClr val="tx1"/>
                </a:solidFill>
              </a:rPr>
              <a:t>Deut. 6:6-9 “…teach them diligently to your sons…talk of them when you sit in your house and when you walk by the way and when you lie down and when you rise up…”</a:t>
            </a:r>
          </a:p>
          <a:p>
            <a:endParaRPr lang="en-US" sz="2000" dirty="0">
              <a:solidFill>
                <a:schemeClr val="tx1"/>
              </a:solidFill>
            </a:endParaRPr>
          </a:p>
          <a:p>
            <a:endParaRPr lang="en-US" sz="2000" dirty="0"/>
          </a:p>
        </p:txBody>
      </p:sp>
      <p:sp>
        <p:nvSpPr>
          <p:cNvPr id="4" name="Footer Placeholder 3">
            <a:extLst>
              <a:ext uri="{FF2B5EF4-FFF2-40B4-BE49-F238E27FC236}">
                <a16:creationId xmlns:a16="http://schemas.microsoft.com/office/drawing/2014/main" id="{BD6E31F8-7E3C-4113-B5CF-333D85E17945}"/>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dirty="0"/>
              <a:t>Ten Words Bible Class </a:t>
            </a:r>
          </a:p>
        </p:txBody>
      </p:sp>
      <p:sp>
        <p:nvSpPr>
          <p:cNvPr id="5" name="Slide Number Placeholder 4">
            <a:extLst>
              <a:ext uri="{FF2B5EF4-FFF2-40B4-BE49-F238E27FC236}">
                <a16:creationId xmlns:a16="http://schemas.microsoft.com/office/drawing/2014/main" id="{D30D722C-62DA-40AB-9BE6-6288C9EA17C6}"/>
              </a:ext>
            </a:extLst>
          </p:cNvPr>
          <p:cNvSpPr>
            <a:spLocks noGrp="1"/>
          </p:cNvSpPr>
          <p:nvPr>
            <p:ph type="sldNum" sz="quarter" idx="11"/>
          </p:nvPr>
        </p:nvSpPr>
        <p:spPr>
          <a:xfrm>
            <a:off x="8610600" y="6356350"/>
            <a:ext cx="2743200" cy="365125"/>
          </a:xfrm>
        </p:spPr>
        <p:txBody>
          <a:bodyPr>
            <a:normAutofit/>
          </a:bodyPr>
          <a:lstStyle/>
          <a:p>
            <a:pPr>
              <a:spcAft>
                <a:spcPts val="600"/>
              </a:spcAft>
            </a:pPr>
            <a:fld id="{294A09A9-5501-47C1-A89A-A340965A2BE2}" type="slidenum">
              <a:rPr lang="en-US" smtClean="0"/>
              <a:pPr>
                <a:spcAft>
                  <a:spcPts val="600"/>
                </a:spcAft>
              </a:pPr>
              <a:t>2</a:t>
            </a:fld>
            <a:endParaRPr lang="en-US"/>
          </a:p>
        </p:txBody>
      </p:sp>
      <p:pic>
        <p:nvPicPr>
          <p:cNvPr id="6" name="Content Placeholder 5">
            <a:extLst>
              <a:ext uri="{FF2B5EF4-FFF2-40B4-BE49-F238E27FC236}">
                <a16:creationId xmlns:a16="http://schemas.microsoft.com/office/drawing/2014/main" id="{CB84DA28-5724-40FA-BE02-2648B7C6A896}"/>
              </a:ext>
            </a:extLst>
          </p:cNvPr>
          <p:cNvPicPr>
            <a:picLocks noChangeAspect="1"/>
          </p:cNvPicPr>
          <p:nvPr/>
        </p:nvPicPr>
        <p:blipFill rotWithShape="1">
          <a:blip r:embed="rId2"/>
          <a:srcRect r="1121" b="-2"/>
          <a:stretch/>
        </p:blipFill>
        <p:spPr>
          <a:xfrm>
            <a:off x="8694490" y="941596"/>
            <a:ext cx="2577035" cy="2319624"/>
          </a:xfrm>
          <a:prstGeom prst="rect">
            <a:avLst/>
          </a:prstGeom>
        </p:spPr>
      </p:pic>
    </p:spTree>
    <p:extLst>
      <p:ext uri="{BB962C8B-B14F-4D97-AF65-F5344CB8AC3E}">
        <p14:creationId xmlns:p14="http://schemas.microsoft.com/office/powerpoint/2010/main" val="121703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0"/>
                                        <p:tgtEl>
                                          <p:spTgt spid="11">
                                            <p:txEl>
                                              <p:pRg st="2" end="2"/>
                                            </p:txEl>
                                          </p:spTgt>
                                        </p:tgtEl>
                                      </p:cBhvr>
                                    </p:animEffect>
                                    <p:anim calcmode="lin" valueType="num">
                                      <p:cBhvr>
                                        <p:cTn id="1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1000"/>
                                        <p:tgtEl>
                                          <p:spTgt spid="11">
                                            <p:txEl>
                                              <p:pRg st="3" end="3"/>
                                            </p:txEl>
                                          </p:spTgt>
                                        </p:tgtEl>
                                      </p:cBhvr>
                                    </p:animEffect>
                                    <p:anim calcmode="lin" valueType="num">
                                      <p:cBhvr>
                                        <p:cTn id="1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1000"/>
                                        <p:tgtEl>
                                          <p:spTgt spid="11">
                                            <p:txEl>
                                              <p:pRg st="4" end="4"/>
                                            </p:txEl>
                                          </p:spTgt>
                                        </p:tgtEl>
                                      </p:cBhvr>
                                    </p:animEffect>
                                    <p:anim calcmode="lin" valueType="num">
                                      <p:cBhvr>
                                        <p:cTn id="2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1000"/>
                                        <p:tgtEl>
                                          <p:spTgt spid="11">
                                            <p:txEl>
                                              <p:pRg st="5" end="5"/>
                                            </p:txEl>
                                          </p:spTgt>
                                        </p:tgtEl>
                                      </p:cBhvr>
                                    </p:animEffect>
                                    <p:anim calcmode="lin" valueType="num">
                                      <p:cBhvr>
                                        <p:cTn id="2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1000"/>
                                        <p:tgtEl>
                                          <p:spTgt spid="11">
                                            <p:txEl>
                                              <p:pRg st="6" end="6"/>
                                            </p:txEl>
                                          </p:spTgt>
                                        </p:tgtEl>
                                      </p:cBhvr>
                                    </p:animEffect>
                                    <p:anim calcmode="lin" valueType="num">
                                      <p:cBhvr>
                                        <p:cTn id="33"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fade">
                                      <p:cBhvr>
                                        <p:cTn id="39" dur="1000"/>
                                        <p:tgtEl>
                                          <p:spTgt spid="11">
                                            <p:txEl>
                                              <p:pRg st="7" end="7"/>
                                            </p:txEl>
                                          </p:spTgt>
                                        </p:tgtEl>
                                      </p:cBhvr>
                                    </p:animEffect>
                                    <p:anim calcmode="lin" valueType="num">
                                      <p:cBhvr>
                                        <p:cTn id="40"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Effect transition="in" filter="fade">
                                      <p:cBhvr>
                                        <p:cTn id="44" dur="1000"/>
                                        <p:tgtEl>
                                          <p:spTgt spid="11">
                                            <p:txEl>
                                              <p:pRg st="8" end="8"/>
                                            </p:txEl>
                                          </p:spTgt>
                                        </p:tgtEl>
                                      </p:cBhvr>
                                    </p:animEffect>
                                    <p:anim calcmode="lin" valueType="num">
                                      <p:cBhvr>
                                        <p:cTn id="45"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94884D-AAD6-4632-B044-3AFD550D7B63}"/>
              </a:ext>
            </a:extLst>
          </p:cNvPr>
          <p:cNvSpPr>
            <a:spLocks noGrp="1"/>
          </p:cNvSpPr>
          <p:nvPr>
            <p:ph type="title"/>
          </p:nvPr>
        </p:nvSpPr>
        <p:spPr>
          <a:xfrm>
            <a:off x="710390" y="681037"/>
            <a:ext cx="7443010" cy="837600"/>
          </a:xfrm>
        </p:spPr>
        <p:txBody>
          <a:bodyPr>
            <a:normAutofit/>
          </a:bodyPr>
          <a:lstStyle/>
          <a:p>
            <a:r>
              <a:rPr lang="en-US" sz="4000" u="sng" dirty="0"/>
              <a:t>Clay in the Potter’s Hands</a:t>
            </a:r>
          </a:p>
        </p:txBody>
      </p:sp>
      <p:sp>
        <p:nvSpPr>
          <p:cNvPr id="11" name="Content Placeholder 10">
            <a:extLst>
              <a:ext uri="{FF2B5EF4-FFF2-40B4-BE49-F238E27FC236}">
                <a16:creationId xmlns:a16="http://schemas.microsoft.com/office/drawing/2014/main" id="{CCC6BFAC-7721-9623-534F-875E650F32F5}"/>
              </a:ext>
            </a:extLst>
          </p:cNvPr>
          <p:cNvSpPr>
            <a:spLocks noGrp="1"/>
          </p:cNvSpPr>
          <p:nvPr>
            <p:ph idx="1"/>
          </p:nvPr>
        </p:nvSpPr>
        <p:spPr>
          <a:xfrm>
            <a:off x="710389" y="1537713"/>
            <a:ext cx="7900211" cy="4639249"/>
          </a:xfrm>
        </p:spPr>
        <p:txBody>
          <a:bodyPr>
            <a:normAutofit lnSpcReduction="10000"/>
          </a:bodyPr>
          <a:lstStyle/>
          <a:p>
            <a:r>
              <a:rPr lang="en-US" sz="3600" dirty="0">
                <a:solidFill>
                  <a:schemeClr val="tx1"/>
                </a:solidFill>
              </a:rPr>
              <a:t>No other gods before me</a:t>
            </a:r>
          </a:p>
          <a:p>
            <a:r>
              <a:rPr lang="en-US" sz="3600" b="1" dirty="0">
                <a:solidFill>
                  <a:srgbClr val="FF0000"/>
                </a:solidFill>
              </a:rPr>
              <a:t>No graven images </a:t>
            </a:r>
          </a:p>
          <a:p>
            <a:pPr lvl="1"/>
            <a:r>
              <a:rPr lang="en-US" sz="2800" dirty="0">
                <a:solidFill>
                  <a:schemeClr val="tx1"/>
                </a:solidFill>
              </a:rPr>
              <a:t>Exodus 20:4-6</a:t>
            </a:r>
          </a:p>
          <a:p>
            <a:pPr lvl="1"/>
            <a:r>
              <a:rPr lang="en-US" sz="2800" dirty="0">
                <a:solidFill>
                  <a:schemeClr val="tx1"/>
                </a:solidFill>
              </a:rPr>
              <a:t>God cannot be contained</a:t>
            </a:r>
          </a:p>
          <a:p>
            <a:pPr lvl="2"/>
            <a:r>
              <a:rPr lang="en-US" dirty="0">
                <a:solidFill>
                  <a:schemeClr val="tx1"/>
                </a:solidFill>
              </a:rPr>
              <a:t>Omnipotent, Omnipresent, Omniscient </a:t>
            </a:r>
          </a:p>
          <a:p>
            <a:pPr lvl="1"/>
            <a:r>
              <a:rPr lang="en-US" sz="2800" dirty="0">
                <a:solidFill>
                  <a:schemeClr val="tx1"/>
                </a:solidFill>
              </a:rPr>
              <a:t>He is revealed through His word</a:t>
            </a:r>
          </a:p>
          <a:p>
            <a:pPr lvl="2"/>
            <a:r>
              <a:rPr lang="en-US" dirty="0">
                <a:solidFill>
                  <a:schemeClr val="tx1"/>
                </a:solidFill>
              </a:rPr>
              <a:t>Appeals to man’s intellect/heart for transformative power </a:t>
            </a:r>
          </a:p>
          <a:p>
            <a:pPr lvl="1"/>
            <a:r>
              <a:rPr lang="en-US" sz="2800" dirty="0">
                <a:solidFill>
                  <a:schemeClr val="tx1"/>
                </a:solidFill>
              </a:rPr>
              <a:t>His beauty is made animate through our lives!</a:t>
            </a:r>
          </a:p>
          <a:p>
            <a:pPr lvl="2"/>
            <a:r>
              <a:rPr lang="en-US" dirty="0">
                <a:solidFill>
                  <a:schemeClr val="tx1"/>
                </a:solidFill>
              </a:rPr>
              <a:t> Gen. 1:26-27 “Let us make man </a:t>
            </a:r>
            <a:r>
              <a:rPr lang="en-US" b="1" i="1" dirty="0">
                <a:solidFill>
                  <a:srgbClr val="FF0000"/>
                </a:solidFill>
              </a:rPr>
              <a:t>in our image </a:t>
            </a:r>
            <a:r>
              <a:rPr lang="en-US" dirty="0">
                <a:solidFill>
                  <a:schemeClr val="tx1"/>
                </a:solidFill>
              </a:rPr>
              <a:t>according to our likeness…”</a:t>
            </a:r>
          </a:p>
          <a:p>
            <a:pPr lvl="2"/>
            <a:r>
              <a:rPr lang="en-US" dirty="0">
                <a:solidFill>
                  <a:schemeClr val="tx1"/>
                </a:solidFill>
              </a:rPr>
              <a:t>Divine purpose as image bearers/instruments of God</a:t>
            </a:r>
          </a:p>
          <a:p>
            <a:pPr lvl="2"/>
            <a:r>
              <a:rPr lang="en-US" dirty="0">
                <a:solidFill>
                  <a:schemeClr val="tx1"/>
                </a:solidFill>
              </a:rPr>
              <a:t>Reflect His light and love </a:t>
            </a:r>
          </a:p>
          <a:p>
            <a:pPr lvl="1"/>
            <a:endParaRPr lang="en-US" sz="1600" dirty="0">
              <a:solidFill>
                <a:schemeClr val="tx1"/>
              </a:solidFill>
            </a:endParaRPr>
          </a:p>
          <a:p>
            <a:pPr lvl="1"/>
            <a:endParaRPr lang="en-US" sz="1600" dirty="0">
              <a:solidFill>
                <a:schemeClr val="tx1"/>
              </a:solidFill>
            </a:endParaRPr>
          </a:p>
          <a:p>
            <a:endParaRPr lang="en-US" sz="2000" dirty="0"/>
          </a:p>
        </p:txBody>
      </p:sp>
      <p:sp>
        <p:nvSpPr>
          <p:cNvPr id="4" name="Footer Placeholder 3">
            <a:extLst>
              <a:ext uri="{FF2B5EF4-FFF2-40B4-BE49-F238E27FC236}">
                <a16:creationId xmlns:a16="http://schemas.microsoft.com/office/drawing/2014/main" id="{BD6E31F8-7E3C-4113-B5CF-333D85E17945}"/>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dirty="0"/>
              <a:t>Ten Words Bible Class </a:t>
            </a:r>
          </a:p>
        </p:txBody>
      </p:sp>
      <p:sp>
        <p:nvSpPr>
          <p:cNvPr id="5" name="Slide Number Placeholder 4">
            <a:extLst>
              <a:ext uri="{FF2B5EF4-FFF2-40B4-BE49-F238E27FC236}">
                <a16:creationId xmlns:a16="http://schemas.microsoft.com/office/drawing/2014/main" id="{D30D722C-62DA-40AB-9BE6-6288C9EA17C6}"/>
              </a:ext>
            </a:extLst>
          </p:cNvPr>
          <p:cNvSpPr>
            <a:spLocks noGrp="1"/>
          </p:cNvSpPr>
          <p:nvPr>
            <p:ph type="sldNum" sz="quarter" idx="11"/>
          </p:nvPr>
        </p:nvSpPr>
        <p:spPr>
          <a:xfrm>
            <a:off x="8610600" y="6356350"/>
            <a:ext cx="2743200" cy="365125"/>
          </a:xfrm>
        </p:spPr>
        <p:txBody>
          <a:bodyPr>
            <a:normAutofit/>
          </a:bodyPr>
          <a:lstStyle/>
          <a:p>
            <a:pPr>
              <a:spcAft>
                <a:spcPts val="600"/>
              </a:spcAft>
            </a:pPr>
            <a:fld id="{294A09A9-5501-47C1-A89A-A340965A2BE2}" type="slidenum">
              <a:rPr lang="en-US" smtClean="0"/>
              <a:pPr>
                <a:spcAft>
                  <a:spcPts val="600"/>
                </a:spcAft>
              </a:pPr>
              <a:t>3</a:t>
            </a:fld>
            <a:endParaRPr lang="en-US"/>
          </a:p>
        </p:txBody>
      </p:sp>
      <p:pic>
        <p:nvPicPr>
          <p:cNvPr id="6" name="Content Placeholder 5">
            <a:extLst>
              <a:ext uri="{FF2B5EF4-FFF2-40B4-BE49-F238E27FC236}">
                <a16:creationId xmlns:a16="http://schemas.microsoft.com/office/drawing/2014/main" id="{CB84DA28-5724-40FA-BE02-2648B7C6A896}"/>
              </a:ext>
            </a:extLst>
          </p:cNvPr>
          <p:cNvPicPr>
            <a:picLocks noChangeAspect="1"/>
          </p:cNvPicPr>
          <p:nvPr/>
        </p:nvPicPr>
        <p:blipFill rotWithShape="1">
          <a:blip r:embed="rId2"/>
          <a:srcRect r="1121" b="-2"/>
          <a:stretch/>
        </p:blipFill>
        <p:spPr>
          <a:xfrm>
            <a:off x="8753213" y="1146712"/>
            <a:ext cx="2451676" cy="2206787"/>
          </a:xfrm>
          <a:prstGeom prst="rect">
            <a:avLst/>
          </a:prstGeom>
        </p:spPr>
      </p:pic>
    </p:spTree>
    <p:extLst>
      <p:ext uri="{BB962C8B-B14F-4D97-AF65-F5344CB8AC3E}">
        <p14:creationId xmlns:p14="http://schemas.microsoft.com/office/powerpoint/2010/main" val="414016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1000"/>
                                        <p:tgtEl>
                                          <p:spTgt spid="11">
                                            <p:txEl>
                                              <p:pRg st="3" end="3"/>
                                            </p:txEl>
                                          </p:spTgt>
                                        </p:tgtEl>
                                      </p:cBhvr>
                                    </p:animEffect>
                                    <p:anim calcmode="lin" valueType="num">
                                      <p:cBhvr>
                                        <p:cTn id="1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1000"/>
                                        <p:tgtEl>
                                          <p:spTgt spid="11">
                                            <p:txEl>
                                              <p:pRg st="4" end="4"/>
                                            </p:txEl>
                                          </p:spTgt>
                                        </p:tgtEl>
                                      </p:cBhvr>
                                    </p:animEffect>
                                    <p:anim calcmode="lin" valueType="num">
                                      <p:cBhvr>
                                        <p:cTn id="1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1000"/>
                                        <p:tgtEl>
                                          <p:spTgt spid="11">
                                            <p:txEl>
                                              <p:pRg st="5" end="5"/>
                                            </p:txEl>
                                          </p:spTgt>
                                        </p:tgtEl>
                                      </p:cBhvr>
                                    </p:animEffect>
                                    <p:anim calcmode="lin" valueType="num">
                                      <p:cBhvr>
                                        <p:cTn id="2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1000"/>
                                        <p:tgtEl>
                                          <p:spTgt spid="11">
                                            <p:txEl>
                                              <p:pRg st="6" end="6"/>
                                            </p:txEl>
                                          </p:spTgt>
                                        </p:tgtEl>
                                      </p:cBhvr>
                                    </p:animEffect>
                                    <p:anim calcmode="lin" valueType="num">
                                      <p:cBhvr>
                                        <p:cTn id="28"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fade">
                                      <p:cBhvr>
                                        <p:cTn id="32" dur="1000"/>
                                        <p:tgtEl>
                                          <p:spTgt spid="11">
                                            <p:txEl>
                                              <p:pRg st="7" end="7"/>
                                            </p:txEl>
                                          </p:spTgt>
                                        </p:tgtEl>
                                      </p:cBhvr>
                                    </p:animEffect>
                                    <p:anim calcmode="lin" valueType="num">
                                      <p:cBhvr>
                                        <p:cTn id="33"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fade">
                                      <p:cBhvr>
                                        <p:cTn id="37" dur="1000"/>
                                        <p:tgtEl>
                                          <p:spTgt spid="11">
                                            <p:txEl>
                                              <p:pRg st="8" end="8"/>
                                            </p:txEl>
                                          </p:spTgt>
                                        </p:tgtEl>
                                      </p:cBhvr>
                                    </p:animEffect>
                                    <p:anim calcmode="lin" valueType="num">
                                      <p:cBhvr>
                                        <p:cTn id="38"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xEl>
                                              <p:pRg st="9" end="9"/>
                                            </p:txEl>
                                          </p:spTgt>
                                        </p:tgtEl>
                                        <p:attrNameLst>
                                          <p:attrName>style.visibility</p:attrName>
                                        </p:attrNameLst>
                                      </p:cBhvr>
                                      <p:to>
                                        <p:strVal val="visible"/>
                                      </p:to>
                                    </p:set>
                                    <p:animEffect transition="in" filter="fade">
                                      <p:cBhvr>
                                        <p:cTn id="42" dur="1000"/>
                                        <p:tgtEl>
                                          <p:spTgt spid="11">
                                            <p:txEl>
                                              <p:pRg st="9" end="9"/>
                                            </p:txEl>
                                          </p:spTgt>
                                        </p:tgtEl>
                                      </p:cBhvr>
                                    </p:animEffect>
                                    <p:anim calcmode="lin" valueType="num">
                                      <p:cBhvr>
                                        <p:cTn id="43"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Effect transition="in" filter="fade">
                                      <p:cBhvr>
                                        <p:cTn id="47" dur="1000"/>
                                        <p:tgtEl>
                                          <p:spTgt spid="11">
                                            <p:txEl>
                                              <p:pRg st="10" end="10"/>
                                            </p:txEl>
                                          </p:spTgt>
                                        </p:tgtEl>
                                      </p:cBhvr>
                                    </p:animEffect>
                                    <p:anim calcmode="lin" valueType="num">
                                      <p:cBhvr>
                                        <p:cTn id="48"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94884D-AAD6-4632-B044-3AFD550D7B63}"/>
              </a:ext>
            </a:extLst>
          </p:cNvPr>
          <p:cNvSpPr>
            <a:spLocks noGrp="1"/>
          </p:cNvSpPr>
          <p:nvPr>
            <p:ph type="title"/>
          </p:nvPr>
        </p:nvSpPr>
        <p:spPr>
          <a:xfrm>
            <a:off x="710390" y="681037"/>
            <a:ext cx="7443010" cy="837600"/>
          </a:xfrm>
        </p:spPr>
        <p:txBody>
          <a:bodyPr>
            <a:normAutofit/>
          </a:bodyPr>
          <a:lstStyle/>
          <a:p>
            <a:r>
              <a:rPr lang="en-US" sz="4000" u="sng" dirty="0"/>
              <a:t>Clay in the Potter’s Hands</a:t>
            </a:r>
          </a:p>
        </p:txBody>
      </p:sp>
      <p:sp>
        <p:nvSpPr>
          <p:cNvPr id="11" name="Content Placeholder 10">
            <a:extLst>
              <a:ext uri="{FF2B5EF4-FFF2-40B4-BE49-F238E27FC236}">
                <a16:creationId xmlns:a16="http://schemas.microsoft.com/office/drawing/2014/main" id="{CCC6BFAC-7721-9623-534F-875E650F32F5}"/>
              </a:ext>
            </a:extLst>
          </p:cNvPr>
          <p:cNvSpPr>
            <a:spLocks noGrp="1"/>
          </p:cNvSpPr>
          <p:nvPr>
            <p:ph idx="1"/>
          </p:nvPr>
        </p:nvSpPr>
        <p:spPr>
          <a:xfrm>
            <a:off x="724493" y="1518637"/>
            <a:ext cx="7900211" cy="4639249"/>
          </a:xfrm>
        </p:spPr>
        <p:txBody>
          <a:bodyPr>
            <a:noAutofit/>
          </a:bodyPr>
          <a:lstStyle/>
          <a:p>
            <a:r>
              <a:rPr lang="en-US" sz="2200" dirty="0">
                <a:solidFill>
                  <a:schemeClr val="tx1"/>
                </a:solidFill>
              </a:rPr>
              <a:t>No other gods before me</a:t>
            </a:r>
          </a:p>
          <a:p>
            <a:r>
              <a:rPr lang="en-US" sz="2200" dirty="0"/>
              <a:t>No graven images </a:t>
            </a:r>
          </a:p>
          <a:p>
            <a:r>
              <a:rPr lang="en-US" sz="2200" b="1" dirty="0">
                <a:solidFill>
                  <a:srgbClr val="FF0000"/>
                </a:solidFill>
              </a:rPr>
              <a:t>Do not take Lord’s name in vain</a:t>
            </a:r>
          </a:p>
          <a:p>
            <a:pPr lvl="1"/>
            <a:r>
              <a:rPr lang="en-US" sz="2200" dirty="0"/>
              <a:t>Exodus 20:7</a:t>
            </a:r>
          </a:p>
          <a:p>
            <a:pPr lvl="1"/>
            <a:r>
              <a:rPr lang="en-US" sz="2200" dirty="0"/>
              <a:t>Psalm 99:1-3 “The Lord reigns; let the people tremble! He sits enthroned upon the cherubim; let the earth quake! The Lord is great in Zion; he is exalted over all the peoples. Let them praise your great and awesome name! Holy is he!”</a:t>
            </a:r>
          </a:p>
          <a:p>
            <a:pPr lvl="1"/>
            <a:endParaRPr lang="en-US" sz="2200" dirty="0"/>
          </a:p>
          <a:p>
            <a:pPr lvl="1"/>
            <a:r>
              <a:rPr lang="en-US" sz="2200" dirty="0"/>
              <a:t>Reverence and Respect </a:t>
            </a:r>
          </a:p>
          <a:p>
            <a:pPr lvl="1"/>
            <a:r>
              <a:rPr lang="en-US" sz="2200" dirty="0"/>
              <a:t>Credit He is due </a:t>
            </a:r>
          </a:p>
          <a:p>
            <a:pPr lvl="1"/>
            <a:r>
              <a:rPr lang="en-US" sz="2200" dirty="0"/>
              <a:t>Protect His name </a:t>
            </a:r>
          </a:p>
          <a:p>
            <a:pPr lvl="1"/>
            <a:r>
              <a:rPr lang="en-US" sz="2200" dirty="0"/>
              <a:t>Wear it with honor + purpose </a:t>
            </a:r>
          </a:p>
        </p:txBody>
      </p:sp>
      <p:sp>
        <p:nvSpPr>
          <p:cNvPr id="4" name="Footer Placeholder 3">
            <a:extLst>
              <a:ext uri="{FF2B5EF4-FFF2-40B4-BE49-F238E27FC236}">
                <a16:creationId xmlns:a16="http://schemas.microsoft.com/office/drawing/2014/main" id="{BD6E31F8-7E3C-4113-B5CF-333D85E17945}"/>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dirty="0"/>
              <a:t>Ten Words Bible Class </a:t>
            </a:r>
          </a:p>
        </p:txBody>
      </p:sp>
      <p:sp>
        <p:nvSpPr>
          <p:cNvPr id="5" name="Slide Number Placeholder 4">
            <a:extLst>
              <a:ext uri="{FF2B5EF4-FFF2-40B4-BE49-F238E27FC236}">
                <a16:creationId xmlns:a16="http://schemas.microsoft.com/office/drawing/2014/main" id="{D30D722C-62DA-40AB-9BE6-6288C9EA17C6}"/>
              </a:ext>
            </a:extLst>
          </p:cNvPr>
          <p:cNvSpPr>
            <a:spLocks noGrp="1"/>
          </p:cNvSpPr>
          <p:nvPr>
            <p:ph type="sldNum" sz="quarter" idx="11"/>
          </p:nvPr>
        </p:nvSpPr>
        <p:spPr>
          <a:xfrm>
            <a:off x="8610600" y="6356350"/>
            <a:ext cx="2743200" cy="365125"/>
          </a:xfrm>
        </p:spPr>
        <p:txBody>
          <a:bodyPr>
            <a:normAutofit/>
          </a:bodyPr>
          <a:lstStyle/>
          <a:p>
            <a:pPr>
              <a:spcAft>
                <a:spcPts val="600"/>
              </a:spcAft>
            </a:pPr>
            <a:fld id="{294A09A9-5501-47C1-A89A-A340965A2BE2}" type="slidenum">
              <a:rPr lang="en-US" smtClean="0"/>
              <a:pPr>
                <a:spcAft>
                  <a:spcPts val="600"/>
                </a:spcAft>
              </a:pPr>
              <a:t>4</a:t>
            </a:fld>
            <a:endParaRPr lang="en-US"/>
          </a:p>
        </p:txBody>
      </p:sp>
      <p:pic>
        <p:nvPicPr>
          <p:cNvPr id="6" name="Content Placeholder 5">
            <a:extLst>
              <a:ext uri="{FF2B5EF4-FFF2-40B4-BE49-F238E27FC236}">
                <a16:creationId xmlns:a16="http://schemas.microsoft.com/office/drawing/2014/main" id="{CB84DA28-5724-40FA-BE02-2648B7C6A896}"/>
              </a:ext>
            </a:extLst>
          </p:cNvPr>
          <p:cNvPicPr>
            <a:picLocks noChangeAspect="1"/>
          </p:cNvPicPr>
          <p:nvPr/>
        </p:nvPicPr>
        <p:blipFill rotWithShape="1">
          <a:blip r:embed="rId2"/>
          <a:srcRect r="1121" b="-2"/>
          <a:stretch/>
        </p:blipFill>
        <p:spPr>
          <a:xfrm>
            <a:off x="8724550" y="830369"/>
            <a:ext cx="2330140" cy="2097390"/>
          </a:xfrm>
          <a:prstGeom prst="rect">
            <a:avLst/>
          </a:prstGeom>
        </p:spPr>
      </p:pic>
    </p:spTree>
    <p:extLst>
      <p:ext uri="{BB962C8B-B14F-4D97-AF65-F5344CB8AC3E}">
        <p14:creationId xmlns:p14="http://schemas.microsoft.com/office/powerpoint/2010/main" val="38330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1000"/>
                                        <p:tgtEl>
                                          <p:spTgt spid="11">
                                            <p:txEl>
                                              <p:pRg st="3" end="3"/>
                                            </p:txEl>
                                          </p:spTgt>
                                        </p:tgtEl>
                                      </p:cBhvr>
                                    </p:animEffect>
                                    <p:anim calcmode="lin" valueType="num">
                                      <p:cBhvr>
                                        <p:cTn id="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1000"/>
                                        <p:tgtEl>
                                          <p:spTgt spid="11">
                                            <p:txEl>
                                              <p:pRg st="4" end="4"/>
                                            </p:txEl>
                                          </p:spTgt>
                                        </p:tgtEl>
                                      </p:cBhvr>
                                    </p:animEffect>
                                    <p:anim calcmode="lin" valueType="num">
                                      <p:cBhvr>
                                        <p:cTn id="1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fade">
                                      <p:cBhvr>
                                        <p:cTn id="17" dur="1000"/>
                                        <p:tgtEl>
                                          <p:spTgt spid="11">
                                            <p:txEl>
                                              <p:pRg st="6" end="6"/>
                                            </p:txEl>
                                          </p:spTgt>
                                        </p:tgtEl>
                                      </p:cBhvr>
                                    </p:animEffect>
                                    <p:anim calcmode="lin" valueType="num">
                                      <p:cBhvr>
                                        <p:cTn id="18"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fade">
                                      <p:cBhvr>
                                        <p:cTn id="22" dur="1000"/>
                                        <p:tgtEl>
                                          <p:spTgt spid="11">
                                            <p:txEl>
                                              <p:pRg st="7" end="7"/>
                                            </p:txEl>
                                          </p:spTgt>
                                        </p:tgtEl>
                                      </p:cBhvr>
                                    </p:animEffect>
                                    <p:anim calcmode="lin" valueType="num">
                                      <p:cBhvr>
                                        <p:cTn id="23"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animEffect transition="in" filter="fade">
                                      <p:cBhvr>
                                        <p:cTn id="27" dur="1000"/>
                                        <p:tgtEl>
                                          <p:spTgt spid="11">
                                            <p:txEl>
                                              <p:pRg st="8" end="8"/>
                                            </p:txEl>
                                          </p:spTgt>
                                        </p:tgtEl>
                                      </p:cBhvr>
                                    </p:animEffect>
                                    <p:anim calcmode="lin" valueType="num">
                                      <p:cBhvr>
                                        <p:cTn id="28"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xEl>
                                              <p:pRg st="9" end="9"/>
                                            </p:txEl>
                                          </p:spTgt>
                                        </p:tgtEl>
                                        <p:attrNameLst>
                                          <p:attrName>style.visibility</p:attrName>
                                        </p:attrNameLst>
                                      </p:cBhvr>
                                      <p:to>
                                        <p:strVal val="visible"/>
                                      </p:to>
                                    </p:set>
                                    <p:animEffect transition="in" filter="fade">
                                      <p:cBhvr>
                                        <p:cTn id="32" dur="1000"/>
                                        <p:tgtEl>
                                          <p:spTgt spid="11">
                                            <p:txEl>
                                              <p:pRg st="9" end="9"/>
                                            </p:txEl>
                                          </p:spTgt>
                                        </p:tgtEl>
                                      </p:cBhvr>
                                    </p:animEffect>
                                    <p:anim calcmode="lin" valueType="num">
                                      <p:cBhvr>
                                        <p:cTn id="33"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94884D-AAD6-4632-B044-3AFD550D7B63}"/>
              </a:ext>
            </a:extLst>
          </p:cNvPr>
          <p:cNvSpPr>
            <a:spLocks noGrp="1"/>
          </p:cNvSpPr>
          <p:nvPr>
            <p:ph type="title"/>
          </p:nvPr>
        </p:nvSpPr>
        <p:spPr>
          <a:xfrm>
            <a:off x="710390" y="681037"/>
            <a:ext cx="7443010" cy="837600"/>
          </a:xfrm>
        </p:spPr>
        <p:txBody>
          <a:bodyPr>
            <a:normAutofit/>
          </a:bodyPr>
          <a:lstStyle/>
          <a:p>
            <a:r>
              <a:rPr lang="en-US" sz="4000" u="sng" dirty="0"/>
              <a:t>Clay in the Potter’s Hands</a:t>
            </a:r>
          </a:p>
        </p:txBody>
      </p:sp>
      <p:sp>
        <p:nvSpPr>
          <p:cNvPr id="11" name="Content Placeholder 10">
            <a:extLst>
              <a:ext uri="{FF2B5EF4-FFF2-40B4-BE49-F238E27FC236}">
                <a16:creationId xmlns:a16="http://schemas.microsoft.com/office/drawing/2014/main" id="{CCC6BFAC-7721-9623-534F-875E650F32F5}"/>
              </a:ext>
            </a:extLst>
          </p:cNvPr>
          <p:cNvSpPr>
            <a:spLocks noGrp="1"/>
          </p:cNvSpPr>
          <p:nvPr>
            <p:ph idx="1"/>
          </p:nvPr>
        </p:nvSpPr>
        <p:spPr>
          <a:xfrm>
            <a:off x="724493" y="1518637"/>
            <a:ext cx="7900211" cy="4639249"/>
          </a:xfrm>
        </p:spPr>
        <p:txBody>
          <a:bodyPr>
            <a:noAutofit/>
          </a:bodyPr>
          <a:lstStyle/>
          <a:p>
            <a:r>
              <a:rPr lang="en-US" sz="2200" dirty="0">
                <a:solidFill>
                  <a:schemeClr val="tx1"/>
                </a:solidFill>
              </a:rPr>
              <a:t>No other gods before me</a:t>
            </a:r>
          </a:p>
          <a:p>
            <a:r>
              <a:rPr lang="en-US" sz="2200" dirty="0"/>
              <a:t>No graven images </a:t>
            </a:r>
          </a:p>
          <a:p>
            <a:r>
              <a:rPr lang="en-US" sz="2200" dirty="0">
                <a:solidFill>
                  <a:schemeClr val="tx1"/>
                </a:solidFill>
              </a:rPr>
              <a:t>Do not take Lord’s name in vain</a:t>
            </a:r>
          </a:p>
          <a:p>
            <a:r>
              <a:rPr lang="en-US" sz="2200" b="1" dirty="0">
                <a:solidFill>
                  <a:srgbClr val="FF0000"/>
                </a:solidFill>
              </a:rPr>
              <a:t>Remember the Sabbath</a:t>
            </a:r>
          </a:p>
          <a:p>
            <a:pPr lvl="1"/>
            <a:r>
              <a:rPr lang="en-US" sz="2200" dirty="0"/>
              <a:t>Exodus 20:8-11</a:t>
            </a:r>
          </a:p>
          <a:p>
            <a:pPr lvl="1"/>
            <a:r>
              <a:rPr lang="en-US" sz="2200" dirty="0"/>
              <a:t>Stop + Remember + Trust </a:t>
            </a:r>
          </a:p>
          <a:p>
            <a:pPr lvl="2"/>
            <a:r>
              <a:rPr lang="en-US" sz="1800" dirty="0"/>
              <a:t>Creation + Rest  </a:t>
            </a:r>
          </a:p>
          <a:p>
            <a:pPr lvl="2"/>
            <a:r>
              <a:rPr lang="en-US" sz="1800" dirty="0"/>
              <a:t>Liberation from slavery/bondage </a:t>
            </a:r>
          </a:p>
          <a:p>
            <a:pPr lvl="2"/>
            <a:r>
              <a:rPr lang="en-US" sz="1800" dirty="0"/>
              <a:t>God is in control – TRUST </a:t>
            </a:r>
          </a:p>
          <a:p>
            <a:pPr lvl="2"/>
            <a:r>
              <a:rPr lang="en-US" sz="1800" dirty="0"/>
              <a:t>Strengthen your soul – worship, study, learn, pray </a:t>
            </a:r>
          </a:p>
        </p:txBody>
      </p:sp>
      <p:sp>
        <p:nvSpPr>
          <p:cNvPr id="4" name="Footer Placeholder 3">
            <a:extLst>
              <a:ext uri="{FF2B5EF4-FFF2-40B4-BE49-F238E27FC236}">
                <a16:creationId xmlns:a16="http://schemas.microsoft.com/office/drawing/2014/main" id="{BD6E31F8-7E3C-4113-B5CF-333D85E17945}"/>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dirty="0"/>
              <a:t>Ten Words Bible Class </a:t>
            </a:r>
          </a:p>
        </p:txBody>
      </p:sp>
      <p:sp>
        <p:nvSpPr>
          <p:cNvPr id="5" name="Slide Number Placeholder 4">
            <a:extLst>
              <a:ext uri="{FF2B5EF4-FFF2-40B4-BE49-F238E27FC236}">
                <a16:creationId xmlns:a16="http://schemas.microsoft.com/office/drawing/2014/main" id="{D30D722C-62DA-40AB-9BE6-6288C9EA17C6}"/>
              </a:ext>
            </a:extLst>
          </p:cNvPr>
          <p:cNvSpPr>
            <a:spLocks noGrp="1"/>
          </p:cNvSpPr>
          <p:nvPr>
            <p:ph type="sldNum" sz="quarter" idx="11"/>
          </p:nvPr>
        </p:nvSpPr>
        <p:spPr>
          <a:xfrm>
            <a:off x="8610600" y="6356350"/>
            <a:ext cx="2743200" cy="365125"/>
          </a:xfrm>
        </p:spPr>
        <p:txBody>
          <a:bodyPr>
            <a:normAutofit/>
          </a:bodyPr>
          <a:lstStyle/>
          <a:p>
            <a:pPr>
              <a:spcAft>
                <a:spcPts val="600"/>
              </a:spcAft>
            </a:pPr>
            <a:fld id="{294A09A9-5501-47C1-A89A-A340965A2BE2}" type="slidenum">
              <a:rPr lang="en-US" smtClean="0"/>
              <a:pPr>
                <a:spcAft>
                  <a:spcPts val="600"/>
                </a:spcAft>
              </a:pPr>
              <a:t>5</a:t>
            </a:fld>
            <a:endParaRPr lang="en-US"/>
          </a:p>
        </p:txBody>
      </p:sp>
      <p:pic>
        <p:nvPicPr>
          <p:cNvPr id="6" name="Content Placeholder 5">
            <a:extLst>
              <a:ext uri="{FF2B5EF4-FFF2-40B4-BE49-F238E27FC236}">
                <a16:creationId xmlns:a16="http://schemas.microsoft.com/office/drawing/2014/main" id="{CB84DA28-5724-40FA-BE02-2648B7C6A896}"/>
              </a:ext>
            </a:extLst>
          </p:cNvPr>
          <p:cNvPicPr>
            <a:picLocks noChangeAspect="1"/>
          </p:cNvPicPr>
          <p:nvPr/>
        </p:nvPicPr>
        <p:blipFill rotWithShape="1">
          <a:blip r:embed="rId2"/>
          <a:srcRect r="1121" b="-2"/>
          <a:stretch/>
        </p:blipFill>
        <p:spPr>
          <a:xfrm>
            <a:off x="8724550" y="830369"/>
            <a:ext cx="2330140" cy="2097390"/>
          </a:xfrm>
          <a:prstGeom prst="rect">
            <a:avLst/>
          </a:prstGeom>
        </p:spPr>
      </p:pic>
    </p:spTree>
    <p:extLst>
      <p:ext uri="{BB962C8B-B14F-4D97-AF65-F5344CB8AC3E}">
        <p14:creationId xmlns:p14="http://schemas.microsoft.com/office/powerpoint/2010/main" val="44896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fade">
                                      <p:cBhvr>
                                        <p:cTn id="7" dur="1000"/>
                                        <p:tgtEl>
                                          <p:spTgt spid="11">
                                            <p:txEl>
                                              <p:pRg st="4" end="4"/>
                                            </p:txEl>
                                          </p:spTgt>
                                        </p:tgtEl>
                                      </p:cBhvr>
                                    </p:animEffect>
                                    <p:anim calcmode="lin" valueType="num">
                                      <p:cBhvr>
                                        <p:cTn id="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5" end="5"/>
                                            </p:txEl>
                                          </p:spTgt>
                                        </p:tgtEl>
                                        <p:attrNameLst>
                                          <p:attrName>style.visibility</p:attrName>
                                        </p:attrNameLst>
                                      </p:cBhvr>
                                      <p:to>
                                        <p:strVal val="visible"/>
                                      </p:to>
                                    </p:set>
                                    <p:animEffect transition="in" filter="fade">
                                      <p:cBhvr>
                                        <p:cTn id="12" dur="1000"/>
                                        <p:tgtEl>
                                          <p:spTgt spid="11">
                                            <p:txEl>
                                              <p:pRg st="5" end="5"/>
                                            </p:txEl>
                                          </p:spTgt>
                                        </p:tgtEl>
                                      </p:cBhvr>
                                    </p:animEffect>
                                    <p:anim calcmode="lin" valueType="num">
                                      <p:cBhvr>
                                        <p:cTn id="1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fade">
                                      <p:cBhvr>
                                        <p:cTn id="17" dur="1000"/>
                                        <p:tgtEl>
                                          <p:spTgt spid="11">
                                            <p:txEl>
                                              <p:pRg st="6" end="6"/>
                                            </p:txEl>
                                          </p:spTgt>
                                        </p:tgtEl>
                                      </p:cBhvr>
                                    </p:animEffect>
                                    <p:anim calcmode="lin" valueType="num">
                                      <p:cBhvr>
                                        <p:cTn id="18"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fade">
                                      <p:cBhvr>
                                        <p:cTn id="22" dur="1000"/>
                                        <p:tgtEl>
                                          <p:spTgt spid="11">
                                            <p:txEl>
                                              <p:pRg st="7" end="7"/>
                                            </p:txEl>
                                          </p:spTgt>
                                        </p:tgtEl>
                                      </p:cBhvr>
                                    </p:animEffect>
                                    <p:anim calcmode="lin" valueType="num">
                                      <p:cBhvr>
                                        <p:cTn id="23"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animEffect transition="in" filter="fade">
                                      <p:cBhvr>
                                        <p:cTn id="27" dur="1000"/>
                                        <p:tgtEl>
                                          <p:spTgt spid="11">
                                            <p:txEl>
                                              <p:pRg st="8" end="8"/>
                                            </p:txEl>
                                          </p:spTgt>
                                        </p:tgtEl>
                                      </p:cBhvr>
                                    </p:animEffect>
                                    <p:anim calcmode="lin" valueType="num">
                                      <p:cBhvr>
                                        <p:cTn id="28"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xEl>
                                              <p:pRg st="9" end="9"/>
                                            </p:txEl>
                                          </p:spTgt>
                                        </p:tgtEl>
                                        <p:attrNameLst>
                                          <p:attrName>style.visibility</p:attrName>
                                        </p:attrNameLst>
                                      </p:cBhvr>
                                      <p:to>
                                        <p:strVal val="visible"/>
                                      </p:to>
                                    </p:set>
                                    <p:animEffect transition="in" filter="fade">
                                      <p:cBhvr>
                                        <p:cTn id="32" dur="1000"/>
                                        <p:tgtEl>
                                          <p:spTgt spid="11">
                                            <p:txEl>
                                              <p:pRg st="9" end="9"/>
                                            </p:txEl>
                                          </p:spTgt>
                                        </p:tgtEl>
                                      </p:cBhvr>
                                    </p:animEffect>
                                    <p:anim calcmode="lin" valueType="num">
                                      <p:cBhvr>
                                        <p:cTn id="33"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94884D-AAD6-4632-B044-3AFD550D7B63}"/>
              </a:ext>
            </a:extLst>
          </p:cNvPr>
          <p:cNvSpPr>
            <a:spLocks noGrp="1"/>
          </p:cNvSpPr>
          <p:nvPr>
            <p:ph type="title"/>
          </p:nvPr>
        </p:nvSpPr>
        <p:spPr>
          <a:xfrm>
            <a:off x="710390" y="681037"/>
            <a:ext cx="7443010" cy="837600"/>
          </a:xfrm>
        </p:spPr>
        <p:txBody>
          <a:bodyPr>
            <a:normAutofit/>
          </a:bodyPr>
          <a:lstStyle/>
          <a:p>
            <a:r>
              <a:rPr lang="en-US" sz="4000" u="sng" dirty="0"/>
              <a:t>Clay in the Potter’s Hands</a:t>
            </a:r>
          </a:p>
        </p:txBody>
      </p:sp>
      <p:sp>
        <p:nvSpPr>
          <p:cNvPr id="11" name="Content Placeholder 10">
            <a:extLst>
              <a:ext uri="{FF2B5EF4-FFF2-40B4-BE49-F238E27FC236}">
                <a16:creationId xmlns:a16="http://schemas.microsoft.com/office/drawing/2014/main" id="{CCC6BFAC-7721-9623-534F-875E650F32F5}"/>
              </a:ext>
            </a:extLst>
          </p:cNvPr>
          <p:cNvSpPr>
            <a:spLocks noGrp="1"/>
          </p:cNvSpPr>
          <p:nvPr>
            <p:ph idx="1"/>
          </p:nvPr>
        </p:nvSpPr>
        <p:spPr>
          <a:xfrm>
            <a:off x="724493" y="1518637"/>
            <a:ext cx="7900211" cy="4639249"/>
          </a:xfrm>
        </p:spPr>
        <p:txBody>
          <a:bodyPr>
            <a:noAutofit/>
          </a:bodyPr>
          <a:lstStyle/>
          <a:p>
            <a:r>
              <a:rPr lang="en-US" sz="2200" dirty="0">
                <a:solidFill>
                  <a:schemeClr val="tx1"/>
                </a:solidFill>
              </a:rPr>
              <a:t>No other gods before me</a:t>
            </a:r>
          </a:p>
          <a:p>
            <a:r>
              <a:rPr lang="en-US" sz="2200" dirty="0"/>
              <a:t>No graven images </a:t>
            </a:r>
          </a:p>
          <a:p>
            <a:r>
              <a:rPr lang="en-US" sz="2200" dirty="0">
                <a:solidFill>
                  <a:schemeClr val="tx1"/>
                </a:solidFill>
              </a:rPr>
              <a:t>Do not take Lord’s name in vain</a:t>
            </a:r>
          </a:p>
          <a:p>
            <a:r>
              <a:rPr lang="en-US" sz="2200" dirty="0">
                <a:solidFill>
                  <a:schemeClr val="tx1"/>
                </a:solidFill>
              </a:rPr>
              <a:t>Remember the Sabbath</a:t>
            </a:r>
          </a:p>
          <a:p>
            <a:r>
              <a:rPr lang="en-US" sz="2200" dirty="0">
                <a:solidFill>
                  <a:schemeClr val="tx1"/>
                </a:solidFill>
              </a:rPr>
              <a:t>Honor your Father and Mother</a:t>
            </a:r>
          </a:p>
          <a:p>
            <a:r>
              <a:rPr lang="en-US" sz="2200" dirty="0">
                <a:solidFill>
                  <a:schemeClr val="tx1"/>
                </a:solidFill>
              </a:rPr>
              <a:t>Do not murder </a:t>
            </a:r>
          </a:p>
          <a:p>
            <a:r>
              <a:rPr lang="en-US" sz="2200" dirty="0">
                <a:solidFill>
                  <a:schemeClr val="tx1"/>
                </a:solidFill>
              </a:rPr>
              <a:t>Do not commit adultery </a:t>
            </a:r>
          </a:p>
          <a:p>
            <a:r>
              <a:rPr lang="en-US" sz="2200" dirty="0">
                <a:solidFill>
                  <a:schemeClr val="tx1"/>
                </a:solidFill>
              </a:rPr>
              <a:t>Do not steal </a:t>
            </a:r>
          </a:p>
          <a:p>
            <a:r>
              <a:rPr lang="en-US" sz="2200" dirty="0">
                <a:solidFill>
                  <a:schemeClr val="tx1"/>
                </a:solidFill>
              </a:rPr>
              <a:t>Do not bear false witness  </a:t>
            </a:r>
          </a:p>
        </p:txBody>
      </p:sp>
      <p:sp>
        <p:nvSpPr>
          <p:cNvPr id="4" name="Footer Placeholder 3">
            <a:extLst>
              <a:ext uri="{FF2B5EF4-FFF2-40B4-BE49-F238E27FC236}">
                <a16:creationId xmlns:a16="http://schemas.microsoft.com/office/drawing/2014/main" id="{BD6E31F8-7E3C-4113-B5CF-333D85E17945}"/>
              </a:ext>
            </a:extLst>
          </p:cNvPr>
          <p:cNvSpPr>
            <a:spLocks noGrp="1"/>
          </p:cNvSpPr>
          <p:nvPr>
            <p:ph type="ftr" sz="quarter" idx="10"/>
          </p:nvPr>
        </p:nvSpPr>
        <p:spPr>
          <a:xfrm>
            <a:off x="4038600" y="6356350"/>
            <a:ext cx="4114800" cy="365125"/>
          </a:xfrm>
        </p:spPr>
        <p:txBody>
          <a:bodyPr>
            <a:normAutofit/>
          </a:bodyPr>
          <a:lstStyle/>
          <a:p>
            <a:pPr>
              <a:spcAft>
                <a:spcPts val="600"/>
              </a:spcAft>
            </a:pPr>
            <a:r>
              <a:rPr lang="en-US" dirty="0"/>
              <a:t>Ten Words Bible Class </a:t>
            </a:r>
          </a:p>
        </p:txBody>
      </p:sp>
      <p:sp>
        <p:nvSpPr>
          <p:cNvPr id="5" name="Slide Number Placeholder 4">
            <a:extLst>
              <a:ext uri="{FF2B5EF4-FFF2-40B4-BE49-F238E27FC236}">
                <a16:creationId xmlns:a16="http://schemas.microsoft.com/office/drawing/2014/main" id="{D30D722C-62DA-40AB-9BE6-6288C9EA17C6}"/>
              </a:ext>
            </a:extLst>
          </p:cNvPr>
          <p:cNvSpPr>
            <a:spLocks noGrp="1"/>
          </p:cNvSpPr>
          <p:nvPr>
            <p:ph type="sldNum" sz="quarter" idx="11"/>
          </p:nvPr>
        </p:nvSpPr>
        <p:spPr>
          <a:xfrm>
            <a:off x="8610600" y="6356350"/>
            <a:ext cx="2743200" cy="365125"/>
          </a:xfrm>
        </p:spPr>
        <p:txBody>
          <a:bodyPr>
            <a:normAutofit/>
          </a:bodyPr>
          <a:lstStyle/>
          <a:p>
            <a:pPr>
              <a:spcAft>
                <a:spcPts val="600"/>
              </a:spcAft>
            </a:pPr>
            <a:fld id="{294A09A9-5501-47C1-A89A-A340965A2BE2}" type="slidenum">
              <a:rPr lang="en-US" smtClean="0"/>
              <a:pPr>
                <a:spcAft>
                  <a:spcPts val="600"/>
                </a:spcAft>
              </a:pPr>
              <a:t>6</a:t>
            </a:fld>
            <a:endParaRPr lang="en-US"/>
          </a:p>
        </p:txBody>
      </p:sp>
      <p:pic>
        <p:nvPicPr>
          <p:cNvPr id="6" name="Content Placeholder 5">
            <a:extLst>
              <a:ext uri="{FF2B5EF4-FFF2-40B4-BE49-F238E27FC236}">
                <a16:creationId xmlns:a16="http://schemas.microsoft.com/office/drawing/2014/main" id="{CB84DA28-5724-40FA-BE02-2648B7C6A896}"/>
              </a:ext>
            </a:extLst>
          </p:cNvPr>
          <p:cNvPicPr>
            <a:picLocks noChangeAspect="1"/>
          </p:cNvPicPr>
          <p:nvPr/>
        </p:nvPicPr>
        <p:blipFill rotWithShape="1">
          <a:blip r:embed="rId2"/>
          <a:srcRect r="1121" b="-2"/>
          <a:stretch/>
        </p:blipFill>
        <p:spPr>
          <a:xfrm>
            <a:off x="7794000" y="830369"/>
            <a:ext cx="3260690" cy="2934990"/>
          </a:xfrm>
          <a:prstGeom prst="rect">
            <a:avLst/>
          </a:prstGeom>
        </p:spPr>
      </p:pic>
      <p:sp>
        <p:nvSpPr>
          <p:cNvPr id="2" name="Left Brace 1">
            <a:extLst>
              <a:ext uri="{FF2B5EF4-FFF2-40B4-BE49-F238E27FC236}">
                <a16:creationId xmlns:a16="http://schemas.microsoft.com/office/drawing/2014/main" id="{E838ADFD-9EA1-7884-952A-F53CF3B016E9}"/>
              </a:ext>
            </a:extLst>
          </p:cNvPr>
          <p:cNvSpPr/>
          <p:nvPr/>
        </p:nvSpPr>
        <p:spPr>
          <a:xfrm>
            <a:off x="313765" y="1667435"/>
            <a:ext cx="268941" cy="15060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Left Brace 2">
            <a:extLst>
              <a:ext uri="{FF2B5EF4-FFF2-40B4-BE49-F238E27FC236}">
                <a16:creationId xmlns:a16="http://schemas.microsoft.com/office/drawing/2014/main" id="{2E8DCD5B-6065-FE7E-3F2D-FC81099F8BF9}"/>
              </a:ext>
            </a:extLst>
          </p:cNvPr>
          <p:cNvSpPr/>
          <p:nvPr/>
        </p:nvSpPr>
        <p:spPr>
          <a:xfrm>
            <a:off x="313765" y="3361765"/>
            <a:ext cx="268941" cy="17301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0871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B927DA-E67E-224F-1742-5AC93A0C1A5B}"/>
              </a:ext>
            </a:extLst>
          </p:cNvPr>
          <p:cNvSpPr>
            <a:spLocks noGrp="1"/>
          </p:cNvSpPr>
          <p:nvPr>
            <p:ph type="title"/>
          </p:nvPr>
        </p:nvSpPr>
        <p:spPr/>
        <p:txBody>
          <a:bodyPr/>
          <a:lstStyle/>
          <a:p>
            <a:r>
              <a:rPr lang="en-US" u="sng" dirty="0"/>
              <a:t>You Shall Not Covet</a:t>
            </a:r>
          </a:p>
        </p:txBody>
      </p:sp>
      <p:sp>
        <p:nvSpPr>
          <p:cNvPr id="8" name="Content Placeholder 7">
            <a:extLst>
              <a:ext uri="{FF2B5EF4-FFF2-40B4-BE49-F238E27FC236}">
                <a16:creationId xmlns:a16="http://schemas.microsoft.com/office/drawing/2014/main" id="{C0B903D4-350C-EF0D-4DE1-8686DD4A2B99}"/>
              </a:ext>
            </a:extLst>
          </p:cNvPr>
          <p:cNvSpPr>
            <a:spLocks noGrp="1"/>
          </p:cNvSpPr>
          <p:nvPr>
            <p:ph idx="1"/>
          </p:nvPr>
        </p:nvSpPr>
        <p:spPr/>
        <p:txBody>
          <a:bodyPr/>
          <a:lstStyle/>
          <a:p>
            <a:r>
              <a:rPr lang="en-US" dirty="0"/>
              <a:t>Exodus 20:17 “</a:t>
            </a:r>
            <a:r>
              <a:rPr lang="en-US" b="1" i="1" dirty="0">
                <a:solidFill>
                  <a:srgbClr val="FF0000"/>
                </a:solidFill>
              </a:rPr>
              <a:t>You shall not covet </a:t>
            </a:r>
            <a:r>
              <a:rPr lang="en-US" dirty="0"/>
              <a:t>your neighbor’s house; you shall not covet your neighbor’s wife or his male servant or his female servant or his ox or his donkey or anything that belongs to your neighbor.”</a:t>
            </a:r>
          </a:p>
          <a:p>
            <a:endParaRPr lang="en-US" dirty="0"/>
          </a:p>
          <a:p>
            <a:r>
              <a:rPr lang="en-US" dirty="0"/>
              <a:t>Rom. 1:28-31 “And even as they did not like to retain God in their knowledge, God gave them over to a debased mind, to do those things which are not fitting; being filled with all unrighteousness, sexual immorality, wickedness, </a:t>
            </a:r>
            <a:r>
              <a:rPr lang="en-US" b="1" i="1" dirty="0">
                <a:solidFill>
                  <a:srgbClr val="FF0000"/>
                </a:solidFill>
              </a:rPr>
              <a:t>covetousness</a:t>
            </a:r>
            <a:r>
              <a:rPr lang="en-US" dirty="0"/>
              <a:t>, maliciousness; full of envy murder, strife, deceit, evil-mindedness; they are whisperers, backbiters, haters of God, violent, proud, boaster, inventors of evil things, disobedient to parents, undiscerning, untrustworthy, unloving, unforgiving, unmerciful…”</a:t>
            </a:r>
          </a:p>
          <a:p>
            <a:pPr marL="0" indent="0">
              <a:buNone/>
            </a:pPr>
            <a:endParaRPr lang="en-US" dirty="0"/>
          </a:p>
          <a:p>
            <a:pPr marL="0" indent="0">
              <a:buNone/>
            </a:pPr>
            <a:endParaRPr lang="en-US" dirty="0"/>
          </a:p>
        </p:txBody>
      </p:sp>
      <p:sp>
        <p:nvSpPr>
          <p:cNvPr id="3" name="Footer Placeholder 2">
            <a:extLst>
              <a:ext uri="{FF2B5EF4-FFF2-40B4-BE49-F238E27FC236}">
                <a16:creationId xmlns:a16="http://schemas.microsoft.com/office/drawing/2014/main" id="{85FAE620-579F-4C53-2BA1-6C4BD3FEBFC1}"/>
              </a:ext>
            </a:extLst>
          </p:cNvPr>
          <p:cNvSpPr>
            <a:spLocks noGrp="1"/>
          </p:cNvSpPr>
          <p:nvPr>
            <p:ph type="ftr" sz="quarter" idx="10"/>
          </p:nvPr>
        </p:nvSpPr>
        <p:spPr/>
        <p:txBody>
          <a:bodyPr/>
          <a:lstStyle/>
          <a:p>
            <a:r>
              <a:rPr lang="en-US" dirty="0"/>
              <a:t>Ten Words Bible Study </a:t>
            </a:r>
          </a:p>
        </p:txBody>
      </p:sp>
      <p:sp>
        <p:nvSpPr>
          <p:cNvPr id="4" name="Slide Number Placeholder 3">
            <a:extLst>
              <a:ext uri="{FF2B5EF4-FFF2-40B4-BE49-F238E27FC236}">
                <a16:creationId xmlns:a16="http://schemas.microsoft.com/office/drawing/2014/main" id="{5540202E-7D5D-EC05-A160-0C09054B494E}"/>
              </a:ext>
            </a:extLst>
          </p:cNvPr>
          <p:cNvSpPr>
            <a:spLocks noGrp="1"/>
          </p:cNvSpPr>
          <p:nvPr>
            <p:ph type="sldNum" sz="quarter" idx="11"/>
          </p:nvPr>
        </p:nvSpPr>
        <p:spPr/>
        <p:txBody>
          <a:bodyPr/>
          <a:lstStyle/>
          <a:p>
            <a:fld id="{294A09A9-5501-47C1-A89A-A340965A2BE2}" type="slidenum">
              <a:rPr lang="en-US" smtClean="0"/>
              <a:t>7</a:t>
            </a:fld>
            <a:endParaRPr lang="en-US" dirty="0"/>
          </a:p>
        </p:txBody>
      </p:sp>
    </p:spTree>
    <p:extLst>
      <p:ext uri="{BB962C8B-B14F-4D97-AF65-F5344CB8AC3E}">
        <p14:creationId xmlns:p14="http://schemas.microsoft.com/office/powerpoint/2010/main" val="369490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95B9-275B-B560-D5D6-B8404E4A86C6}"/>
              </a:ext>
            </a:extLst>
          </p:cNvPr>
          <p:cNvSpPr>
            <a:spLocks noGrp="1"/>
          </p:cNvSpPr>
          <p:nvPr>
            <p:ph type="title"/>
          </p:nvPr>
        </p:nvSpPr>
        <p:spPr/>
        <p:txBody>
          <a:bodyPr/>
          <a:lstStyle/>
          <a:p>
            <a:r>
              <a:rPr lang="en-US" u="sng" dirty="0"/>
              <a:t>Ex. 20:17 and Rom. 1:28-31</a:t>
            </a:r>
            <a:endParaRPr lang="en-US" dirty="0"/>
          </a:p>
        </p:txBody>
      </p:sp>
      <p:sp>
        <p:nvSpPr>
          <p:cNvPr id="3" name="Content Placeholder 2">
            <a:extLst>
              <a:ext uri="{FF2B5EF4-FFF2-40B4-BE49-F238E27FC236}">
                <a16:creationId xmlns:a16="http://schemas.microsoft.com/office/drawing/2014/main" id="{2E1EA763-A1AD-F97F-59FB-8F56FA3F38EA}"/>
              </a:ext>
            </a:extLst>
          </p:cNvPr>
          <p:cNvSpPr>
            <a:spLocks noGrp="1"/>
          </p:cNvSpPr>
          <p:nvPr>
            <p:ph idx="1"/>
          </p:nvPr>
        </p:nvSpPr>
        <p:spPr/>
        <p:txBody>
          <a:bodyPr>
            <a:normAutofit fontScale="92500" lnSpcReduction="10000"/>
          </a:bodyPr>
          <a:lstStyle/>
          <a:p>
            <a:r>
              <a:rPr lang="en-US" sz="3600" dirty="0"/>
              <a:t>Review/Reflect on Passages</a:t>
            </a:r>
          </a:p>
          <a:p>
            <a:r>
              <a:rPr lang="en-US" sz="3600" dirty="0"/>
              <a:t>Discuss with neighbor(s) the following questions:</a:t>
            </a:r>
          </a:p>
          <a:p>
            <a:pPr lvl="1"/>
            <a:endParaRPr lang="en-US" sz="3200" dirty="0"/>
          </a:p>
          <a:p>
            <a:pPr lvl="1"/>
            <a:r>
              <a:rPr lang="en-US" sz="3200" b="1" dirty="0">
                <a:solidFill>
                  <a:srgbClr val="FF0000"/>
                </a:solidFill>
              </a:rPr>
              <a:t>What does it mean to covet?</a:t>
            </a:r>
          </a:p>
          <a:p>
            <a:pPr lvl="1"/>
            <a:endParaRPr lang="en-US" sz="3200" b="1" dirty="0">
              <a:solidFill>
                <a:srgbClr val="FF0000"/>
              </a:solidFill>
            </a:endParaRPr>
          </a:p>
          <a:p>
            <a:pPr lvl="1"/>
            <a:r>
              <a:rPr lang="en-US" sz="3200" b="1" dirty="0">
                <a:solidFill>
                  <a:srgbClr val="FF0000"/>
                </a:solidFill>
              </a:rPr>
              <a:t>How does this command shape and complete the image of God in our hearts?</a:t>
            </a:r>
          </a:p>
          <a:p>
            <a:pPr lvl="1"/>
            <a:endParaRPr lang="en-US" sz="3200" b="1" dirty="0">
              <a:solidFill>
                <a:srgbClr val="FF0000"/>
              </a:solidFill>
            </a:endParaRPr>
          </a:p>
          <a:p>
            <a:pPr lvl="1"/>
            <a:r>
              <a:rPr lang="en-US" sz="3200" b="1" dirty="0">
                <a:solidFill>
                  <a:srgbClr val="FF0000"/>
                </a:solidFill>
              </a:rPr>
              <a:t>How might you argue this commandment is the summation of the former nine commandments?</a:t>
            </a:r>
          </a:p>
          <a:p>
            <a:pPr lvl="1"/>
            <a:endParaRPr lang="en-US" sz="3200" b="1" dirty="0">
              <a:solidFill>
                <a:srgbClr val="FF0000"/>
              </a:solidFill>
            </a:endParaRPr>
          </a:p>
          <a:p>
            <a:pPr lvl="1"/>
            <a:endParaRPr lang="en-US" sz="3200" b="1" dirty="0">
              <a:solidFill>
                <a:srgbClr val="FF0000"/>
              </a:solidFill>
            </a:endParaRPr>
          </a:p>
          <a:p>
            <a:pPr lvl="1"/>
            <a:endParaRPr lang="en-US" sz="3200" dirty="0"/>
          </a:p>
          <a:p>
            <a:endParaRPr lang="en-US" dirty="0"/>
          </a:p>
        </p:txBody>
      </p:sp>
      <p:sp>
        <p:nvSpPr>
          <p:cNvPr id="4" name="Footer Placeholder 3">
            <a:extLst>
              <a:ext uri="{FF2B5EF4-FFF2-40B4-BE49-F238E27FC236}">
                <a16:creationId xmlns:a16="http://schemas.microsoft.com/office/drawing/2014/main" id="{56ACC28D-D252-6DA9-65E5-9416AB24E6E4}"/>
              </a:ext>
            </a:extLst>
          </p:cNvPr>
          <p:cNvSpPr>
            <a:spLocks noGrp="1"/>
          </p:cNvSpPr>
          <p:nvPr>
            <p:ph type="ftr" sz="quarter" idx="10"/>
          </p:nvPr>
        </p:nvSpPr>
        <p:spPr/>
        <p:txBody>
          <a:bodyPr/>
          <a:lstStyle/>
          <a:p>
            <a:r>
              <a:rPr lang="en-US" dirty="0"/>
              <a:t>Ten Words Bible Study </a:t>
            </a:r>
          </a:p>
        </p:txBody>
      </p:sp>
      <p:sp>
        <p:nvSpPr>
          <p:cNvPr id="5" name="Slide Number Placeholder 4">
            <a:extLst>
              <a:ext uri="{FF2B5EF4-FFF2-40B4-BE49-F238E27FC236}">
                <a16:creationId xmlns:a16="http://schemas.microsoft.com/office/drawing/2014/main" id="{A804810B-FD05-C2C4-F5C4-6F1D56C0F20B}"/>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118950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36F5-81B0-B9FF-09E6-2C5BA06DAC79}"/>
              </a:ext>
            </a:extLst>
          </p:cNvPr>
          <p:cNvSpPr>
            <a:spLocks noGrp="1"/>
          </p:cNvSpPr>
          <p:nvPr>
            <p:ph type="title"/>
          </p:nvPr>
        </p:nvSpPr>
        <p:spPr/>
        <p:txBody>
          <a:bodyPr/>
          <a:lstStyle/>
          <a:p>
            <a:r>
              <a:rPr lang="en-US" u="sng" dirty="0"/>
              <a:t>What does it mean to covet?</a:t>
            </a:r>
          </a:p>
        </p:txBody>
      </p:sp>
      <p:sp>
        <p:nvSpPr>
          <p:cNvPr id="3" name="Content Placeholder 2">
            <a:extLst>
              <a:ext uri="{FF2B5EF4-FFF2-40B4-BE49-F238E27FC236}">
                <a16:creationId xmlns:a16="http://schemas.microsoft.com/office/drawing/2014/main" id="{332CD1F6-757D-EAC9-68E1-AC14ADABBD15}"/>
              </a:ext>
            </a:extLst>
          </p:cNvPr>
          <p:cNvSpPr>
            <a:spLocks noGrp="1"/>
          </p:cNvSpPr>
          <p:nvPr>
            <p:ph idx="1"/>
          </p:nvPr>
        </p:nvSpPr>
        <p:spPr/>
        <p:txBody>
          <a:bodyPr>
            <a:normAutofit fontScale="77500" lnSpcReduction="20000"/>
          </a:bodyPr>
          <a:lstStyle/>
          <a:p>
            <a:r>
              <a:rPr lang="en-US" dirty="0"/>
              <a:t>Does it prohibit every kind of longing, want, or thought of having something nice or better?</a:t>
            </a:r>
          </a:p>
          <a:p>
            <a:pPr lvl="1"/>
            <a:r>
              <a:rPr lang="en-US" dirty="0"/>
              <a:t>Jesus knew hunger, temptation, loneliness, and thirst </a:t>
            </a:r>
          </a:p>
          <a:p>
            <a:pPr lvl="1"/>
            <a:r>
              <a:rPr lang="en-US" dirty="0"/>
              <a:t>God desires us! – John 3:16</a:t>
            </a:r>
          </a:p>
          <a:p>
            <a:endParaRPr lang="en-US" dirty="0"/>
          </a:p>
          <a:p>
            <a:r>
              <a:rPr lang="en-US" dirty="0"/>
              <a:t>Definition: To feel strong or immoderate desire for something that belongs to someone else.</a:t>
            </a:r>
          </a:p>
          <a:p>
            <a:endParaRPr lang="en-US" dirty="0">
              <a:solidFill>
                <a:schemeClr val="tx1"/>
              </a:solidFill>
            </a:endParaRPr>
          </a:p>
          <a:p>
            <a:r>
              <a:rPr lang="en-US" dirty="0">
                <a:solidFill>
                  <a:schemeClr val="tx1"/>
                </a:solidFill>
              </a:rPr>
              <a:t>10</a:t>
            </a:r>
            <a:r>
              <a:rPr lang="en-US" baseline="30000" dirty="0">
                <a:solidFill>
                  <a:schemeClr val="tx1"/>
                </a:solidFill>
              </a:rPr>
              <a:t>th</a:t>
            </a:r>
            <a:r>
              <a:rPr lang="en-US" dirty="0">
                <a:solidFill>
                  <a:schemeClr val="tx1"/>
                </a:solidFill>
              </a:rPr>
              <a:t> command states explicitly what previous commands implied </a:t>
            </a:r>
          </a:p>
          <a:p>
            <a:pPr lvl="1"/>
            <a:r>
              <a:rPr lang="en-US" dirty="0">
                <a:solidFill>
                  <a:schemeClr val="tx1"/>
                </a:solidFill>
              </a:rPr>
              <a:t>Murder, Adultery, Theft, False Witness</a:t>
            </a:r>
          </a:p>
          <a:p>
            <a:pPr lvl="1"/>
            <a:r>
              <a:rPr lang="en-US" dirty="0">
                <a:solidFill>
                  <a:schemeClr val="tx1"/>
                </a:solidFill>
              </a:rPr>
              <a:t>No other law code from ancient world enshrines prohibition against inordinate </a:t>
            </a:r>
            <a:r>
              <a:rPr lang="en-US" b="1" dirty="0">
                <a:solidFill>
                  <a:srgbClr val="FF0000"/>
                </a:solidFill>
              </a:rPr>
              <a:t>desires of the heart </a:t>
            </a:r>
          </a:p>
          <a:p>
            <a:pPr lvl="1"/>
            <a:endParaRPr lang="en-US" dirty="0"/>
          </a:p>
          <a:p>
            <a:r>
              <a:rPr lang="en-US" dirty="0"/>
              <a:t>We aren’t unfeeling creatures w/o hopes, dreams, or ambition </a:t>
            </a:r>
          </a:p>
          <a:p>
            <a:pPr lvl="1"/>
            <a:r>
              <a:rPr lang="en-US" dirty="0"/>
              <a:t>Sarah and Hannah – desired for children</a:t>
            </a:r>
          </a:p>
          <a:p>
            <a:pPr lvl="1"/>
            <a:r>
              <a:rPr lang="en-US" dirty="0"/>
              <a:t>Song of Solomon – desire for sexual intimacy </a:t>
            </a:r>
          </a:p>
          <a:p>
            <a:pPr lvl="1"/>
            <a:r>
              <a:rPr lang="en-US" dirty="0"/>
              <a:t>Proverbs – encourages to plan and work hard to improve your lot in life </a:t>
            </a:r>
          </a:p>
        </p:txBody>
      </p:sp>
      <p:sp>
        <p:nvSpPr>
          <p:cNvPr id="4" name="Footer Placeholder 3">
            <a:extLst>
              <a:ext uri="{FF2B5EF4-FFF2-40B4-BE49-F238E27FC236}">
                <a16:creationId xmlns:a16="http://schemas.microsoft.com/office/drawing/2014/main" id="{CB73A9EC-CBDD-21F4-4646-7B2B7EC0DC8A}"/>
              </a:ext>
            </a:extLst>
          </p:cNvPr>
          <p:cNvSpPr>
            <a:spLocks noGrp="1"/>
          </p:cNvSpPr>
          <p:nvPr>
            <p:ph type="ftr" sz="quarter" idx="10"/>
          </p:nvPr>
        </p:nvSpPr>
        <p:spPr/>
        <p:txBody>
          <a:bodyPr/>
          <a:lstStyle/>
          <a:p>
            <a:r>
              <a:rPr lang="en-US" dirty="0"/>
              <a:t>Ten Words Bible Study</a:t>
            </a:r>
          </a:p>
        </p:txBody>
      </p:sp>
      <p:sp>
        <p:nvSpPr>
          <p:cNvPr id="5" name="Slide Number Placeholder 4">
            <a:extLst>
              <a:ext uri="{FF2B5EF4-FFF2-40B4-BE49-F238E27FC236}">
                <a16:creationId xmlns:a16="http://schemas.microsoft.com/office/drawing/2014/main" id="{CD3B49A2-A908-4B76-AEF9-A40DD236827A}"/>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65594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1000"/>
                                        <p:tgtEl>
                                          <p:spTgt spid="3">
                                            <p:txEl>
                                              <p:pRg st="10" end="10"/>
                                            </p:txEl>
                                          </p:spTgt>
                                        </p:tgtEl>
                                      </p:cBhvr>
                                    </p:animEffect>
                                    <p:anim calcmode="lin" valueType="num">
                                      <p:cBhvr>
                                        <p:cTn id="4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1000"/>
                                        <p:tgtEl>
                                          <p:spTgt spid="3">
                                            <p:txEl>
                                              <p:pRg st="11" end="11"/>
                                            </p:txEl>
                                          </p:spTgt>
                                        </p:tgtEl>
                                      </p:cBhvr>
                                    </p:animEffect>
                                    <p:anim calcmode="lin" valueType="num">
                                      <p:cBhvr>
                                        <p:cTn id="4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1000"/>
                                        <p:tgtEl>
                                          <p:spTgt spid="3">
                                            <p:txEl>
                                              <p:pRg st="12" end="12"/>
                                            </p:txEl>
                                          </p:spTgt>
                                        </p:tgtEl>
                                      </p:cBhvr>
                                    </p:animEffect>
                                    <p:anim calcmode="lin" valueType="num">
                                      <p:cBhvr>
                                        <p:cTn id="5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fade">
                                      <p:cBhvr>
                                        <p:cTn id="58" dur="1000"/>
                                        <p:tgtEl>
                                          <p:spTgt spid="3">
                                            <p:txEl>
                                              <p:pRg st="13" end="13"/>
                                            </p:txEl>
                                          </p:spTgt>
                                        </p:tgtEl>
                                      </p:cBhvr>
                                    </p:animEffect>
                                    <p:anim calcmode="lin" valueType="num">
                                      <p:cBhvr>
                                        <p:cTn id="5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8FBB2F3B-6257-41BB-8B64-5AC7494F274B}">
  <ds:schemaRefs>
    <ds:schemaRef ds:uri="16c05727-aa75-4e4a-9b5f-8a80a1165891"/>
    <ds:schemaRef ds:uri="http://purl.org/dc/elements/1.1/"/>
    <ds:schemaRef ds:uri="http://schemas.microsoft.com/office/infopath/2007/PartnerControls"/>
    <ds:schemaRef ds:uri="http://purl.org/dc/dcmitype/"/>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230e9df3-be65-4c73-a93b-d1236ebd677e"/>
    <ds:schemaRef ds:uri="71af3243-3dd4-4a8d-8c0d-dd76da1f02a5"/>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{637FF22F-599D-4F7C-8127-A4799A62078E}tf56410444_win32</Template>
  <TotalTime>6505</TotalTime>
  <Words>1393</Words>
  <Application>Microsoft Office PowerPoint</Application>
  <PresentationFormat>Widescreen</PresentationFormat>
  <Paragraphs>179</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Baskerville</vt:lpstr>
      <vt:lpstr>Baskerville Old Face</vt:lpstr>
      <vt:lpstr>Calibri</vt:lpstr>
      <vt:lpstr>Gill Sans Light</vt:lpstr>
      <vt:lpstr>Gill Sans Nova</vt:lpstr>
      <vt:lpstr>Gill Sans Nova Light</vt:lpstr>
      <vt:lpstr>Office Theme</vt:lpstr>
      <vt:lpstr>Ten Words</vt:lpstr>
      <vt:lpstr>Clay in the Potter’s Hands</vt:lpstr>
      <vt:lpstr>Clay in the Potter’s Hands</vt:lpstr>
      <vt:lpstr>Clay in the Potter’s Hands</vt:lpstr>
      <vt:lpstr>Clay in the Potter’s Hands</vt:lpstr>
      <vt:lpstr>Clay in the Potter’s Hands</vt:lpstr>
      <vt:lpstr>You Shall Not Covet</vt:lpstr>
      <vt:lpstr>Ex. 20:17 and Rom. 1:28-31</vt:lpstr>
      <vt:lpstr>What does it mean to covet?</vt:lpstr>
      <vt:lpstr>What Does Your Heart Desire?</vt:lpstr>
      <vt:lpstr>The Cost of a Covetous Heart</vt:lpstr>
      <vt:lpstr>The Cost of a Covetous Heart</vt:lpstr>
      <vt:lpstr>The Greatest Command</vt:lpstr>
      <vt:lpstr>Signs of Coveting in our Lives</vt:lpstr>
      <vt:lpstr>The Ten Commandments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Words</dc:title>
  <dc:creator>Haley David</dc:creator>
  <cp:lastModifiedBy>Robert McDonald</cp:lastModifiedBy>
  <cp:revision>28</cp:revision>
  <cp:lastPrinted>2023-02-22T21:47:58Z</cp:lastPrinted>
  <dcterms:created xsi:type="dcterms:W3CDTF">2023-01-18T13:53:31Z</dcterms:created>
  <dcterms:modified xsi:type="dcterms:W3CDTF">2023-02-26T16:49:37Z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