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05" r:id="rId5"/>
    <p:sldId id="317" r:id="rId6"/>
    <p:sldId id="356" r:id="rId7"/>
    <p:sldId id="357" r:id="rId8"/>
    <p:sldId id="318" r:id="rId9"/>
    <p:sldId id="325" r:id="rId10"/>
    <p:sldId id="321" r:id="rId11"/>
    <p:sldId id="362" r:id="rId12"/>
    <p:sldId id="363" r:id="rId13"/>
    <p:sldId id="369" r:id="rId14"/>
    <p:sldId id="364" r:id="rId15"/>
    <p:sldId id="340" r:id="rId16"/>
    <p:sldId id="346" r:id="rId17"/>
    <p:sldId id="350" r:id="rId18"/>
    <p:sldId id="365" r:id="rId19"/>
    <p:sldId id="347" r:id="rId20"/>
    <p:sldId id="366" r:id="rId21"/>
    <p:sldId id="358" r:id="rId22"/>
    <p:sldId id="359" r:id="rId23"/>
    <p:sldId id="367" r:id="rId24"/>
    <p:sldId id="361" r:id="rId25"/>
    <p:sldId id="337" r:id="rId2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90" d="100"/>
          <a:sy n="90" d="100"/>
        </p:scale>
        <p:origin x="28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177DE-EDB8-4E04-ADCB-F3B13E5AD3E1}" type="doc">
      <dgm:prSet loTypeId="urn:microsoft.com/office/officeart/2005/8/layout/venn2" loCatId="relationship" qsTypeId="urn:microsoft.com/office/officeart/2005/8/quickstyle/3d3" qsCatId="3D" csTypeId="urn:microsoft.com/office/officeart/2005/8/colors/colorful2" csCatId="colorful" phldr="1"/>
      <dgm:spPr/>
      <dgm:t>
        <a:bodyPr/>
        <a:lstStyle/>
        <a:p>
          <a:endParaRPr lang="en-US"/>
        </a:p>
      </dgm:t>
    </dgm:pt>
    <dgm:pt modelId="{F8642BB9-8057-40D5-AC30-62CEA74D88CB}">
      <dgm:prSet phldrT="[Text]" custT="1"/>
      <dgm:spPr>
        <a:solidFill>
          <a:srgbClr val="C00000"/>
        </a:solidFill>
      </dgm:spPr>
      <dgm:t>
        <a:bodyPr/>
        <a:lstStyle/>
        <a:p>
          <a:r>
            <a:rPr lang="en-US" sz="2400" b="1" dirty="0">
              <a:latin typeface="+mj-lt"/>
            </a:rPr>
            <a:t>Society 6,7,8,9,10</a:t>
          </a:r>
        </a:p>
      </dgm:t>
    </dgm:pt>
    <dgm:pt modelId="{68557F0D-919A-400A-B3D1-122F449D5605}" type="parTrans" cxnId="{772308BB-F4AB-4E25-9876-C191A02E8F58}">
      <dgm:prSet/>
      <dgm:spPr/>
      <dgm:t>
        <a:bodyPr/>
        <a:lstStyle/>
        <a:p>
          <a:endParaRPr lang="en-US" sz="2400"/>
        </a:p>
      </dgm:t>
    </dgm:pt>
    <dgm:pt modelId="{27D454F6-3844-4BCE-82D2-263D519BFCE0}" type="sibTrans" cxnId="{772308BB-F4AB-4E25-9876-C191A02E8F58}">
      <dgm:prSet/>
      <dgm:spPr/>
      <dgm:t>
        <a:bodyPr/>
        <a:lstStyle/>
        <a:p>
          <a:endParaRPr lang="en-US" sz="2400"/>
        </a:p>
      </dgm:t>
    </dgm:pt>
    <dgm:pt modelId="{78C5F0EE-E429-4024-AE62-AD4CEF863EE2}">
      <dgm:prSet phldrT="[Text]" custT="1"/>
      <dgm:spPr>
        <a:solidFill>
          <a:srgbClr val="002060"/>
        </a:solidFill>
      </dgm:spPr>
      <dgm:t>
        <a:bodyPr/>
        <a:lstStyle/>
        <a:p>
          <a:r>
            <a:rPr lang="en-US" sz="2400" b="1" dirty="0">
              <a:latin typeface="+mj-lt"/>
            </a:rPr>
            <a:t>Family </a:t>
          </a:r>
        </a:p>
        <a:p>
          <a:r>
            <a:rPr lang="en-US" sz="2400" b="1" dirty="0">
              <a:latin typeface="+mj-lt"/>
            </a:rPr>
            <a:t>5</a:t>
          </a:r>
        </a:p>
      </dgm:t>
    </dgm:pt>
    <dgm:pt modelId="{13D56FA3-8BCA-4AD7-BD17-842BD16A3AD3}" type="parTrans" cxnId="{C0BC3F2C-F533-458E-9FDA-85A4AB7B7791}">
      <dgm:prSet/>
      <dgm:spPr/>
      <dgm:t>
        <a:bodyPr/>
        <a:lstStyle/>
        <a:p>
          <a:endParaRPr lang="en-US" sz="2400"/>
        </a:p>
      </dgm:t>
    </dgm:pt>
    <dgm:pt modelId="{C4CF20FD-B46F-4B1F-B656-1E831C7030B0}" type="sibTrans" cxnId="{C0BC3F2C-F533-458E-9FDA-85A4AB7B7791}">
      <dgm:prSet/>
      <dgm:spPr/>
      <dgm:t>
        <a:bodyPr/>
        <a:lstStyle/>
        <a:p>
          <a:endParaRPr lang="en-US" sz="2400"/>
        </a:p>
      </dgm:t>
    </dgm:pt>
    <dgm:pt modelId="{ED17D2F3-17B6-422B-84DE-61D7024FA474}">
      <dgm:prSet phldrT="[Text]" custT="1"/>
      <dgm:spPr>
        <a:solidFill>
          <a:srgbClr val="00FF00"/>
        </a:solidFill>
      </dgm:spPr>
      <dgm:t>
        <a:bodyPr/>
        <a:lstStyle/>
        <a:p>
          <a:r>
            <a:rPr lang="en-US" sz="2400" b="1" dirty="0">
              <a:solidFill>
                <a:schemeClr val="tx1"/>
              </a:solidFill>
              <a:latin typeface="+mj-lt"/>
            </a:rPr>
            <a:t>God 1,2,3,4</a:t>
          </a:r>
        </a:p>
      </dgm:t>
    </dgm:pt>
    <dgm:pt modelId="{0A3AF0CC-51DB-416A-A657-81913E519563}" type="parTrans" cxnId="{4682ECF7-D7F2-4912-8271-B5CCB01AA044}">
      <dgm:prSet/>
      <dgm:spPr/>
      <dgm:t>
        <a:bodyPr/>
        <a:lstStyle/>
        <a:p>
          <a:endParaRPr lang="en-US" sz="2400"/>
        </a:p>
      </dgm:t>
    </dgm:pt>
    <dgm:pt modelId="{900D7129-F69D-4AC2-81C0-4DEC21FD7823}" type="sibTrans" cxnId="{4682ECF7-D7F2-4912-8271-B5CCB01AA044}">
      <dgm:prSet/>
      <dgm:spPr/>
      <dgm:t>
        <a:bodyPr/>
        <a:lstStyle/>
        <a:p>
          <a:endParaRPr lang="en-US" sz="2400"/>
        </a:p>
      </dgm:t>
    </dgm:pt>
    <dgm:pt modelId="{860F3235-B50D-46CB-AC9F-255F8332DF72}" type="pres">
      <dgm:prSet presAssocID="{CB4177DE-EDB8-4E04-ADCB-F3B13E5AD3E1}" presName="Name0" presStyleCnt="0">
        <dgm:presLayoutVars>
          <dgm:chMax val="7"/>
          <dgm:resizeHandles val="exact"/>
        </dgm:presLayoutVars>
      </dgm:prSet>
      <dgm:spPr/>
    </dgm:pt>
    <dgm:pt modelId="{212A44C1-10D8-4AC8-9286-07C2BAA5F74B}" type="pres">
      <dgm:prSet presAssocID="{CB4177DE-EDB8-4E04-ADCB-F3B13E5AD3E1}" presName="comp1" presStyleCnt="0"/>
      <dgm:spPr/>
    </dgm:pt>
    <dgm:pt modelId="{E796BAE9-74AC-4492-99EF-6DB229D3E602}" type="pres">
      <dgm:prSet presAssocID="{CB4177DE-EDB8-4E04-ADCB-F3B13E5AD3E1}" presName="circle1" presStyleLbl="node1" presStyleIdx="0" presStyleCnt="3"/>
      <dgm:spPr/>
    </dgm:pt>
    <dgm:pt modelId="{A014639C-70F3-4172-9A18-7ED846CF9E5C}" type="pres">
      <dgm:prSet presAssocID="{CB4177DE-EDB8-4E04-ADCB-F3B13E5AD3E1}" presName="c1text" presStyleLbl="node1" presStyleIdx="0" presStyleCnt="3">
        <dgm:presLayoutVars>
          <dgm:bulletEnabled val="1"/>
        </dgm:presLayoutVars>
      </dgm:prSet>
      <dgm:spPr/>
    </dgm:pt>
    <dgm:pt modelId="{9B087904-7992-4D48-A5E0-75024116882A}" type="pres">
      <dgm:prSet presAssocID="{CB4177DE-EDB8-4E04-ADCB-F3B13E5AD3E1}" presName="comp2" presStyleCnt="0"/>
      <dgm:spPr/>
    </dgm:pt>
    <dgm:pt modelId="{D59351D4-C1EC-467C-88CA-6D774B0D0251}" type="pres">
      <dgm:prSet presAssocID="{CB4177DE-EDB8-4E04-ADCB-F3B13E5AD3E1}" presName="circle2" presStyleLbl="node1" presStyleIdx="1" presStyleCnt="3"/>
      <dgm:spPr/>
    </dgm:pt>
    <dgm:pt modelId="{9DF884EB-BD8F-470F-AD9C-B2A0724941B8}" type="pres">
      <dgm:prSet presAssocID="{CB4177DE-EDB8-4E04-ADCB-F3B13E5AD3E1}" presName="c2text" presStyleLbl="node1" presStyleIdx="1" presStyleCnt="3">
        <dgm:presLayoutVars>
          <dgm:bulletEnabled val="1"/>
        </dgm:presLayoutVars>
      </dgm:prSet>
      <dgm:spPr/>
    </dgm:pt>
    <dgm:pt modelId="{AAF21B66-4861-4BE4-B051-0E4029EF920A}" type="pres">
      <dgm:prSet presAssocID="{CB4177DE-EDB8-4E04-ADCB-F3B13E5AD3E1}" presName="comp3" presStyleCnt="0"/>
      <dgm:spPr/>
    </dgm:pt>
    <dgm:pt modelId="{56CCC2E6-311E-40CD-8382-011523703363}" type="pres">
      <dgm:prSet presAssocID="{CB4177DE-EDB8-4E04-ADCB-F3B13E5AD3E1}" presName="circle3" presStyleLbl="node1" presStyleIdx="2" presStyleCnt="3"/>
      <dgm:spPr/>
    </dgm:pt>
    <dgm:pt modelId="{F0773A60-96F6-4555-B5DC-4347A047B9B1}" type="pres">
      <dgm:prSet presAssocID="{CB4177DE-EDB8-4E04-ADCB-F3B13E5AD3E1}" presName="c3text" presStyleLbl="node1" presStyleIdx="2" presStyleCnt="3">
        <dgm:presLayoutVars>
          <dgm:bulletEnabled val="1"/>
        </dgm:presLayoutVars>
      </dgm:prSet>
      <dgm:spPr/>
    </dgm:pt>
  </dgm:ptLst>
  <dgm:cxnLst>
    <dgm:cxn modelId="{C0BC3F2C-F533-458E-9FDA-85A4AB7B7791}" srcId="{CB4177DE-EDB8-4E04-ADCB-F3B13E5AD3E1}" destId="{78C5F0EE-E429-4024-AE62-AD4CEF863EE2}" srcOrd="1" destOrd="0" parTransId="{13D56FA3-8BCA-4AD7-BD17-842BD16A3AD3}" sibTransId="{C4CF20FD-B46F-4B1F-B656-1E831C7030B0}"/>
    <dgm:cxn modelId="{511ADA56-E3D0-4E1A-BB7C-1F4196545DB9}" type="presOf" srcId="{ED17D2F3-17B6-422B-84DE-61D7024FA474}" destId="{F0773A60-96F6-4555-B5DC-4347A047B9B1}" srcOrd="1" destOrd="0" presId="urn:microsoft.com/office/officeart/2005/8/layout/venn2"/>
    <dgm:cxn modelId="{BBA77682-E7BB-4FE2-9260-EB37E01562CC}" type="presOf" srcId="{F8642BB9-8057-40D5-AC30-62CEA74D88CB}" destId="{E796BAE9-74AC-4492-99EF-6DB229D3E602}" srcOrd="0" destOrd="0" presId="urn:microsoft.com/office/officeart/2005/8/layout/venn2"/>
    <dgm:cxn modelId="{08834E86-DA8B-46B5-92E9-5A2633FB9747}" type="presOf" srcId="{ED17D2F3-17B6-422B-84DE-61D7024FA474}" destId="{56CCC2E6-311E-40CD-8382-011523703363}" srcOrd="0" destOrd="0" presId="urn:microsoft.com/office/officeart/2005/8/layout/venn2"/>
    <dgm:cxn modelId="{EDD70491-3426-46DF-BA42-F60A485E93A6}" type="presOf" srcId="{CB4177DE-EDB8-4E04-ADCB-F3B13E5AD3E1}" destId="{860F3235-B50D-46CB-AC9F-255F8332DF72}" srcOrd="0" destOrd="0" presId="urn:microsoft.com/office/officeart/2005/8/layout/venn2"/>
    <dgm:cxn modelId="{772308BB-F4AB-4E25-9876-C191A02E8F58}" srcId="{CB4177DE-EDB8-4E04-ADCB-F3B13E5AD3E1}" destId="{F8642BB9-8057-40D5-AC30-62CEA74D88CB}" srcOrd="0" destOrd="0" parTransId="{68557F0D-919A-400A-B3D1-122F449D5605}" sibTransId="{27D454F6-3844-4BCE-82D2-263D519BFCE0}"/>
    <dgm:cxn modelId="{4F2364C6-550D-465F-9C19-C2C648FE939C}" type="presOf" srcId="{F8642BB9-8057-40D5-AC30-62CEA74D88CB}" destId="{A014639C-70F3-4172-9A18-7ED846CF9E5C}" srcOrd="1" destOrd="0" presId="urn:microsoft.com/office/officeart/2005/8/layout/venn2"/>
    <dgm:cxn modelId="{219514C7-809E-44AD-9B61-D201F4040697}" type="presOf" srcId="{78C5F0EE-E429-4024-AE62-AD4CEF863EE2}" destId="{D59351D4-C1EC-467C-88CA-6D774B0D0251}" srcOrd="0" destOrd="0" presId="urn:microsoft.com/office/officeart/2005/8/layout/venn2"/>
    <dgm:cxn modelId="{7EFFA1E2-25A5-43F1-B424-E1CFDE871597}" type="presOf" srcId="{78C5F0EE-E429-4024-AE62-AD4CEF863EE2}" destId="{9DF884EB-BD8F-470F-AD9C-B2A0724941B8}" srcOrd="1" destOrd="0" presId="urn:microsoft.com/office/officeart/2005/8/layout/venn2"/>
    <dgm:cxn modelId="{4682ECF7-D7F2-4912-8271-B5CCB01AA044}" srcId="{CB4177DE-EDB8-4E04-ADCB-F3B13E5AD3E1}" destId="{ED17D2F3-17B6-422B-84DE-61D7024FA474}" srcOrd="2" destOrd="0" parTransId="{0A3AF0CC-51DB-416A-A657-81913E519563}" sibTransId="{900D7129-F69D-4AC2-81C0-4DEC21FD7823}"/>
    <dgm:cxn modelId="{A6E5AE59-61D4-43EC-A26D-5AB695018AC4}" type="presParOf" srcId="{860F3235-B50D-46CB-AC9F-255F8332DF72}" destId="{212A44C1-10D8-4AC8-9286-07C2BAA5F74B}" srcOrd="0" destOrd="0" presId="urn:microsoft.com/office/officeart/2005/8/layout/venn2"/>
    <dgm:cxn modelId="{05A6C53A-5E32-4CDE-8163-0F68DC72A7AF}" type="presParOf" srcId="{212A44C1-10D8-4AC8-9286-07C2BAA5F74B}" destId="{E796BAE9-74AC-4492-99EF-6DB229D3E602}" srcOrd="0" destOrd="0" presId="urn:microsoft.com/office/officeart/2005/8/layout/venn2"/>
    <dgm:cxn modelId="{25615D39-E584-43E8-BBB2-D0C486F61B44}" type="presParOf" srcId="{212A44C1-10D8-4AC8-9286-07C2BAA5F74B}" destId="{A014639C-70F3-4172-9A18-7ED846CF9E5C}" srcOrd="1" destOrd="0" presId="urn:microsoft.com/office/officeart/2005/8/layout/venn2"/>
    <dgm:cxn modelId="{9364D61D-5B90-4B9C-9E1D-4FD4FAED0437}" type="presParOf" srcId="{860F3235-B50D-46CB-AC9F-255F8332DF72}" destId="{9B087904-7992-4D48-A5E0-75024116882A}" srcOrd="1" destOrd="0" presId="urn:microsoft.com/office/officeart/2005/8/layout/venn2"/>
    <dgm:cxn modelId="{0EB59EE7-4C4B-4B21-BD6F-D8C421692C29}" type="presParOf" srcId="{9B087904-7992-4D48-A5E0-75024116882A}" destId="{D59351D4-C1EC-467C-88CA-6D774B0D0251}" srcOrd="0" destOrd="0" presId="urn:microsoft.com/office/officeart/2005/8/layout/venn2"/>
    <dgm:cxn modelId="{A7EF97D8-82F4-456F-BA91-0DC4AC9A5AEC}" type="presParOf" srcId="{9B087904-7992-4D48-A5E0-75024116882A}" destId="{9DF884EB-BD8F-470F-AD9C-B2A0724941B8}" srcOrd="1" destOrd="0" presId="urn:microsoft.com/office/officeart/2005/8/layout/venn2"/>
    <dgm:cxn modelId="{9C67DC93-ACE7-4928-B278-211DFB5DB7EB}" type="presParOf" srcId="{860F3235-B50D-46CB-AC9F-255F8332DF72}" destId="{AAF21B66-4861-4BE4-B051-0E4029EF920A}" srcOrd="2" destOrd="0" presId="urn:microsoft.com/office/officeart/2005/8/layout/venn2"/>
    <dgm:cxn modelId="{0333E25A-BC78-49AE-A0DD-DB31FE34D01B}" type="presParOf" srcId="{AAF21B66-4861-4BE4-B051-0E4029EF920A}" destId="{56CCC2E6-311E-40CD-8382-011523703363}" srcOrd="0" destOrd="0" presId="urn:microsoft.com/office/officeart/2005/8/layout/venn2"/>
    <dgm:cxn modelId="{8C4B9570-027A-4778-BE38-4261DAAD3B4F}" type="presParOf" srcId="{AAF21B66-4861-4BE4-B051-0E4029EF920A}" destId="{F0773A60-96F6-4555-B5DC-4347A047B9B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6BAE9-74AC-4492-99EF-6DB229D3E602}">
      <dsp:nvSpPr>
        <dsp:cNvPr id="0" name=""/>
        <dsp:cNvSpPr/>
      </dsp:nvSpPr>
      <dsp:spPr>
        <a:xfrm>
          <a:off x="32901" y="0"/>
          <a:ext cx="4820953" cy="4820953"/>
        </a:xfrm>
        <a:prstGeom prst="ellipse">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Society 6,7,8,9,10</a:t>
          </a:r>
        </a:p>
      </dsp:txBody>
      <dsp:txXfrm>
        <a:off x="1600916" y="241047"/>
        <a:ext cx="1684923" cy="723142"/>
      </dsp:txXfrm>
    </dsp:sp>
    <dsp:sp modelId="{D59351D4-C1EC-467C-88CA-6D774B0D0251}">
      <dsp:nvSpPr>
        <dsp:cNvPr id="0" name=""/>
        <dsp:cNvSpPr/>
      </dsp:nvSpPr>
      <dsp:spPr>
        <a:xfrm>
          <a:off x="635521" y="1205238"/>
          <a:ext cx="3615714" cy="3615714"/>
        </a:xfrm>
        <a:prstGeom prst="ellipse">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Family </a:t>
          </a:r>
        </a:p>
        <a:p>
          <a:pPr marL="0" lvl="0" indent="0" algn="ctr" defTabSz="1066800">
            <a:lnSpc>
              <a:spcPct val="90000"/>
            </a:lnSpc>
            <a:spcBef>
              <a:spcPct val="0"/>
            </a:spcBef>
            <a:spcAft>
              <a:spcPct val="35000"/>
            </a:spcAft>
            <a:buNone/>
          </a:pPr>
          <a:r>
            <a:rPr lang="en-US" sz="2400" b="1" kern="1200" dirty="0">
              <a:latin typeface="+mj-lt"/>
            </a:rPr>
            <a:t>5</a:t>
          </a:r>
        </a:p>
      </dsp:txBody>
      <dsp:txXfrm>
        <a:off x="1600916" y="1431220"/>
        <a:ext cx="1684923" cy="677946"/>
      </dsp:txXfrm>
    </dsp:sp>
    <dsp:sp modelId="{56CCC2E6-311E-40CD-8382-011523703363}">
      <dsp:nvSpPr>
        <dsp:cNvPr id="0" name=""/>
        <dsp:cNvSpPr/>
      </dsp:nvSpPr>
      <dsp:spPr>
        <a:xfrm>
          <a:off x="1238140" y="2410476"/>
          <a:ext cx="2410476" cy="2410476"/>
        </a:xfrm>
        <a:prstGeom prst="ellipse">
          <a:avLst/>
        </a:prstGeom>
        <a:solidFill>
          <a:srgbClr val="00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mj-lt"/>
            </a:rPr>
            <a:t>God 1,2,3,4</a:t>
          </a:r>
        </a:p>
      </dsp:txBody>
      <dsp:txXfrm>
        <a:off x="1591146" y="3013095"/>
        <a:ext cx="1704464" cy="12052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2A5AE42-7DC1-8140-9B13-146984FDEF22}" type="datetimeFigureOut">
              <a:rPr lang="en-US" smtClean="0"/>
              <a:t>2/12/2023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E8F75F72-8950-AF4F-9381-1D26FB547EA1}" type="datetimeFigureOut">
              <a:rPr lang="en-US" smtClean="0"/>
              <a:t>2/12/2023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907" y="0"/>
            <a:ext cx="6294020"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3269909"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7473" y="4157469"/>
            <a:ext cx="72905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2585653"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4506" y="4814449"/>
            <a:ext cx="1251581"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48085" y="1164257"/>
            <a:ext cx="6141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628652"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790950" y="485162"/>
            <a:ext cx="1562100" cy="329565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746570"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558403" y="803579"/>
            <a:ext cx="749300" cy="206692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866459" flipH="1">
            <a:off x="1590247" y="1869214"/>
            <a:ext cx="970220" cy="1677095"/>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764313" y="2260473"/>
            <a:ext cx="933982"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368762" y="319219"/>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627926" y="1767119"/>
            <a:ext cx="7887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1743" y="1631193"/>
            <a:ext cx="905666"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841" y="365129"/>
            <a:ext cx="78867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3534"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3534" y="2629121"/>
            <a:ext cx="2400300" cy="3320861"/>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74136"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39858"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75063"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4"/>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6286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46291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30"/>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320716" y="2048839"/>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2400"/>
            </a:lvl1pPr>
            <a:lvl2pPr marL="228594">
              <a:buClr>
                <a:srgbClr val="73292A"/>
              </a:buClr>
              <a:defRPr sz="2000"/>
            </a:lvl2pPr>
            <a:lvl3pPr marL="685783">
              <a:buClr>
                <a:srgbClr val="73292A"/>
              </a:buClr>
              <a:defRPr sz="1800"/>
            </a:lvl3pPr>
            <a:lvl4pPr marL="1142971">
              <a:buClr>
                <a:srgbClr val="73292A"/>
              </a:buClr>
              <a:defRPr sz="1600"/>
            </a:lvl4pPr>
            <a:lvl5pPr marL="160016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880709"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203144"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89625" y="5110815"/>
            <a:ext cx="905666"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716118" y="-1281488"/>
            <a:ext cx="1485900" cy="402907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8"/>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862692" y="3847911"/>
            <a:ext cx="1422400" cy="39624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3864279" y="959000"/>
            <a:ext cx="1485900" cy="4029075"/>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590193">
            <a:off x="5218047" y="5090397"/>
            <a:ext cx="642624"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22236" y="3252859"/>
            <a:ext cx="904820"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anchor="ct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3523796" y="-1018022"/>
            <a:ext cx="2147050" cy="4529752"/>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599241" y="196330"/>
            <a:ext cx="1051334" cy="2900078"/>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19166" y="4923385"/>
            <a:ext cx="905666"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307593" y="3964517"/>
            <a:ext cx="6528817" cy="457200"/>
          </a:xfrm>
        </p:spPr>
        <p:txBody>
          <a:bodyPr anchor="ctr"/>
          <a:lstStyle>
            <a:lvl1pPr marL="0" indent="0" algn="ctr">
              <a:buNone/>
              <a:defRPr sz="24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3" y="3189069"/>
            <a:ext cx="709105"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5"/>
            <a:ext cx="30861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5"/>
            <a:ext cx="20574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377"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783" indent="-228594" algn="l" defTabSz="914377"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2971" indent="-228594" algn="l" defTabSz="914377"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160"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349"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biblehub.com/mark/10-19.htm" TargetMode="External"/><Relationship Id="rId3" Type="http://schemas.openxmlformats.org/officeDocument/2006/relationships/hyperlink" Target="https://biblehub.com/matthew/15-19.htm" TargetMode="External"/><Relationship Id="rId7" Type="http://schemas.openxmlformats.org/officeDocument/2006/relationships/hyperlink" Target="https://biblehub.com/matthew/27-24.htm" TargetMode="External"/><Relationship Id="rId2" Type="http://schemas.openxmlformats.org/officeDocument/2006/relationships/hyperlink" Target="https://biblehub.com/matthew/5-21.htm" TargetMode="External"/><Relationship Id="rId1" Type="http://schemas.openxmlformats.org/officeDocument/2006/relationships/slideLayout" Target="../slideLayouts/slideLayout6.xml"/><Relationship Id="rId6" Type="http://schemas.openxmlformats.org/officeDocument/2006/relationships/hyperlink" Target="https://biblehub.com/matthew/23-31.htm" TargetMode="External"/><Relationship Id="rId11" Type="http://schemas.openxmlformats.org/officeDocument/2006/relationships/hyperlink" Target="https://biblehub.com/luke/23-25.htm" TargetMode="External"/><Relationship Id="rId5" Type="http://schemas.openxmlformats.org/officeDocument/2006/relationships/hyperlink" Target="https://biblehub.com/matthew/23-30.htm" TargetMode="External"/><Relationship Id="rId10" Type="http://schemas.openxmlformats.org/officeDocument/2006/relationships/hyperlink" Target="https://biblehub.com/luke/23-19.htm" TargetMode="External"/><Relationship Id="rId4" Type="http://schemas.openxmlformats.org/officeDocument/2006/relationships/hyperlink" Target="https://biblehub.com/mark/7-21.htm" TargetMode="External"/><Relationship Id="rId9" Type="http://schemas.openxmlformats.org/officeDocument/2006/relationships/hyperlink" Target="https://biblehub.com/mark/15-7.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iblehub.com/acts/9-1.htm" TargetMode="External"/><Relationship Id="rId2" Type="http://schemas.openxmlformats.org/officeDocument/2006/relationships/hyperlink" Target="https://biblehub.com/acts/8-1.htm" TargetMode="External"/><Relationship Id="rId1" Type="http://schemas.openxmlformats.org/officeDocument/2006/relationships/slideLayout" Target="../slideLayouts/slideLayout6.xml"/><Relationship Id="rId6" Type="http://schemas.openxmlformats.org/officeDocument/2006/relationships/hyperlink" Target="https://biblehub.com/romans/13-9.htm" TargetMode="External"/><Relationship Id="rId5" Type="http://schemas.openxmlformats.org/officeDocument/2006/relationships/hyperlink" Target="https://biblehub.com/romans/1-29.htm" TargetMode="External"/><Relationship Id="rId4" Type="http://schemas.openxmlformats.org/officeDocument/2006/relationships/hyperlink" Target="https://biblehub.com/acts/9-24.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biblehub.com/james/4-2.htm" TargetMode="External"/><Relationship Id="rId2" Type="http://schemas.openxmlformats.org/officeDocument/2006/relationships/hyperlink" Target="https://biblehub.com/james/2-11.htm" TargetMode="External"/><Relationship Id="rId1" Type="http://schemas.openxmlformats.org/officeDocument/2006/relationships/slideLayout" Target="../slideLayouts/slideLayout6.xml"/><Relationship Id="rId5" Type="http://schemas.openxmlformats.org/officeDocument/2006/relationships/hyperlink" Target="https://biblehub.com/1_john/3-12.htm" TargetMode="External"/><Relationship Id="rId4" Type="http://schemas.openxmlformats.org/officeDocument/2006/relationships/hyperlink" Target="https://biblehub.com/james/5-6.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blehub.com/mark/7-21.htm" TargetMode="External"/><Relationship Id="rId2" Type="http://schemas.openxmlformats.org/officeDocument/2006/relationships/hyperlink" Target="https://biblehub.com/matthew/15-19.htm" TargetMode="External"/><Relationship Id="rId1" Type="http://schemas.openxmlformats.org/officeDocument/2006/relationships/slideLayout" Target="../slideLayouts/slideLayout6.xml"/><Relationship Id="rId4" Type="http://schemas.openxmlformats.org/officeDocument/2006/relationships/hyperlink" Target="https://biblehub.com/matthew/5-21.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sz="4800"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248455"/>
            <a:ext cx="4261608" cy="2139518"/>
          </a:xfrm>
        </p:spPr>
        <p:txBody>
          <a:bodyPr>
            <a:normAutofit/>
          </a:bodyPr>
          <a:lstStyle/>
          <a:p>
            <a:r>
              <a:rPr lang="en-US" sz="2800" b="1" dirty="0">
                <a:latin typeface="+mj-lt"/>
              </a:rPr>
              <a:t>A Study of the Ten </a:t>
            </a:r>
          </a:p>
          <a:p>
            <a:r>
              <a:rPr lang="en-US" sz="2800" b="1" dirty="0">
                <a:latin typeface="+mj-lt"/>
              </a:rPr>
              <a:t>Commandments</a:t>
            </a:r>
          </a:p>
          <a:p>
            <a:endParaRPr lang="en-US" sz="2800" b="1" dirty="0">
              <a:latin typeface="+mj-lt"/>
            </a:endParaRPr>
          </a:p>
          <a:p>
            <a:r>
              <a:rPr lang="en-US" sz="2800" b="1" dirty="0">
                <a:latin typeface="+mj-lt"/>
              </a:rPr>
              <a:t>6. Do Not Murder</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4078" y="0"/>
            <a:ext cx="7886700" cy="741108"/>
          </a:xfrm>
        </p:spPr>
        <p:txBody>
          <a:bodyPr>
            <a:normAutofit/>
          </a:bodyPr>
          <a:lstStyle/>
          <a:p>
            <a:r>
              <a:rPr lang="en-US" sz="3600" b="1" dirty="0">
                <a:latin typeface="+mj-lt"/>
              </a:rPr>
              <a:t>Is all murder equal in the eyes of the law?</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748146"/>
            <a:ext cx="8791956" cy="5874328"/>
          </a:xfrm>
        </p:spPr>
        <p:txBody>
          <a:bodyPr>
            <a:normAutofit fontScale="92500" lnSpcReduction="10000"/>
          </a:bodyPr>
          <a:lstStyle/>
          <a:p>
            <a:pPr marL="0" indent="0">
              <a:buNone/>
            </a:pPr>
            <a:r>
              <a:rPr lang="en-US" b="1" dirty="0">
                <a:latin typeface="+mj-lt"/>
              </a:rPr>
              <a:t>Question – </a:t>
            </a:r>
            <a:r>
              <a:rPr lang="en-US" dirty="0">
                <a:latin typeface="+mj-lt"/>
              </a:rPr>
              <a:t>If murder is the unlawful killing of someone, then how can there be various degrees of murder?</a:t>
            </a:r>
          </a:p>
          <a:p>
            <a:pPr marL="0" indent="0">
              <a:buNone/>
            </a:pPr>
            <a:r>
              <a:rPr lang="en-US" sz="2400" b="1" dirty="0">
                <a:latin typeface="+mj-lt"/>
              </a:rPr>
              <a:t>Title 18 US Code Chapter 51 Section 1111… (from 1940)</a:t>
            </a:r>
          </a:p>
          <a:p>
            <a:r>
              <a:rPr lang="en-US" sz="2000" dirty="0">
                <a:latin typeface="+mj-lt"/>
              </a:rPr>
              <a:t>(a) Murder is the unlawful killing of a human being with malice aforethought. </a:t>
            </a:r>
          </a:p>
          <a:p>
            <a:pPr lvl="1"/>
            <a:r>
              <a:rPr lang="en-US" sz="1800" dirty="0">
                <a:latin typeface="+mj-lt"/>
              </a:rPr>
              <a:t>Every murder perpetrated by poison, lying in wait, or any other kind of willful, deliberate, malicious, and premeditated killing; or committed in the perpetration of, or attempt to perpetrate, any arson, escape, murder, kidnapping, treason, espionage, sabotage, aggravated sexual abuse or sexual abuse, child abuse, burglary, or robbery; </a:t>
            </a:r>
          </a:p>
          <a:p>
            <a:pPr lvl="1"/>
            <a:r>
              <a:rPr lang="en-US" sz="1800" dirty="0">
                <a:latin typeface="+mj-lt"/>
              </a:rPr>
              <a:t>or perpetrated as part of a pattern or practice of assault or torture against a child or children; or perpetrated from a premeditated design unlawfully and maliciously to effect the death of any human being other than him who is killed, is murder in the first degree.</a:t>
            </a:r>
            <a:endParaRPr lang="en-US" sz="2000" dirty="0">
              <a:latin typeface="+mj-lt"/>
            </a:endParaRPr>
          </a:p>
          <a:p>
            <a:r>
              <a:rPr lang="en-US" sz="2000" dirty="0">
                <a:latin typeface="+mj-lt"/>
              </a:rPr>
              <a:t>(b) Any other murder is murder in the second degree.</a:t>
            </a:r>
          </a:p>
          <a:p>
            <a:r>
              <a:rPr lang="en-US" sz="2400" dirty="0">
                <a:latin typeface="+mj-lt"/>
              </a:rPr>
              <a:t>(c) Manslaughter is the unlawful killing of a human being without malice. It is of two kinds: (introduced in 1986)</a:t>
            </a:r>
          </a:p>
          <a:p>
            <a:pPr lvl="1"/>
            <a:r>
              <a:rPr lang="en-US" sz="2000" dirty="0">
                <a:latin typeface="+mj-lt"/>
              </a:rPr>
              <a:t>Voluntary—Upon a sudden quarrel or heat of passion.</a:t>
            </a:r>
          </a:p>
          <a:p>
            <a:pPr lvl="1"/>
            <a:r>
              <a:rPr lang="en-US" sz="2000" dirty="0">
                <a:latin typeface="+mj-lt"/>
              </a:rPr>
              <a:t>Involuntary—In the commission of an unlawful act not amounting to a felony, or in the commission in an unlawful manner, or without due caution and circumspection, of a lawful act which might produce death.</a:t>
            </a:r>
          </a:p>
          <a:p>
            <a:r>
              <a:rPr lang="en-US" sz="2400" dirty="0">
                <a:latin typeface="+mj-lt"/>
              </a:rPr>
              <a:t>The range of penalties varies or First Degree, Second Degree, Manslaughter, etc.</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71450" y="6439911"/>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73770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1010666"/>
          </a:xfrm>
        </p:spPr>
        <p:txBody>
          <a:bodyPr>
            <a:normAutofit/>
          </a:bodyPr>
          <a:lstStyle/>
          <a:p>
            <a:r>
              <a:rPr lang="en-US" sz="3600" b="1" dirty="0">
                <a:latin typeface="+mj-lt"/>
              </a:rPr>
              <a:t>So, to summarize…</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9572"/>
            <a:ext cx="8791956" cy="5517483"/>
          </a:xfrm>
        </p:spPr>
        <p:txBody>
          <a:bodyPr>
            <a:normAutofit fontScale="85000" lnSpcReduction="10000"/>
          </a:bodyPr>
          <a:lstStyle/>
          <a:p>
            <a:pPr marL="514350" indent="-514350">
              <a:buFont typeface="+mj-lt"/>
              <a:buAutoNum type="arabicPeriod"/>
            </a:pPr>
            <a:r>
              <a:rPr lang="en-US" b="1" dirty="0">
                <a:latin typeface="+mj-lt"/>
              </a:rPr>
              <a:t>Moral – </a:t>
            </a:r>
            <a:r>
              <a:rPr lang="en-US" dirty="0">
                <a:latin typeface="+mj-lt"/>
              </a:rPr>
              <a:t>your personal belief – accepted by you and others that think like you</a:t>
            </a:r>
          </a:p>
          <a:p>
            <a:pPr marL="514350" indent="-514350">
              <a:buFont typeface="+mj-lt"/>
              <a:buAutoNum type="arabicPeriod"/>
            </a:pPr>
            <a:endParaRPr lang="en-US" b="1" dirty="0">
              <a:latin typeface="+mj-lt"/>
            </a:endParaRPr>
          </a:p>
          <a:p>
            <a:pPr marL="514350" indent="-514350">
              <a:buFont typeface="+mj-lt"/>
              <a:buAutoNum type="arabicPeriod"/>
            </a:pPr>
            <a:r>
              <a:rPr lang="en-US" b="1" dirty="0">
                <a:latin typeface="+mj-lt"/>
              </a:rPr>
              <a:t>Ethical – </a:t>
            </a:r>
            <a:r>
              <a:rPr lang="en-US" dirty="0">
                <a:latin typeface="+mj-lt"/>
              </a:rPr>
              <a:t>generally accepted right and wrong at a societal level</a:t>
            </a:r>
          </a:p>
          <a:p>
            <a:pPr marL="514350" indent="-514350">
              <a:buFont typeface="+mj-lt"/>
              <a:buAutoNum type="arabicPeriod"/>
            </a:pPr>
            <a:endParaRPr lang="en-US" b="1" dirty="0">
              <a:latin typeface="+mj-lt"/>
            </a:endParaRPr>
          </a:p>
          <a:p>
            <a:pPr marL="514350" indent="-514350">
              <a:buFont typeface="+mj-lt"/>
              <a:buAutoNum type="arabicPeriod"/>
            </a:pPr>
            <a:r>
              <a:rPr lang="en-US" b="1" dirty="0">
                <a:latin typeface="+mj-lt"/>
              </a:rPr>
              <a:t>Legal – </a:t>
            </a:r>
            <a:r>
              <a:rPr lang="en-US" dirty="0">
                <a:latin typeface="+mj-lt"/>
              </a:rPr>
              <a:t>law as defined by society – codified set of ethics (rules)</a:t>
            </a:r>
          </a:p>
          <a:p>
            <a:pPr marL="514350" indent="-514350">
              <a:buFont typeface="+mj-lt"/>
              <a:buAutoNum type="arabicPeriod"/>
            </a:pPr>
            <a:endParaRPr lang="en-US" b="1" dirty="0">
              <a:latin typeface="+mj-lt"/>
            </a:endParaRPr>
          </a:p>
          <a:p>
            <a:pPr marL="0" indent="0">
              <a:buNone/>
            </a:pPr>
            <a:r>
              <a:rPr lang="en-US" b="1" dirty="0">
                <a:latin typeface="+mj-lt"/>
              </a:rPr>
              <a:t>So…..  </a:t>
            </a:r>
          </a:p>
          <a:p>
            <a:pPr marL="0" indent="0">
              <a:buNone/>
            </a:pPr>
            <a:endParaRPr lang="en-US" sz="2000" b="1" dirty="0">
              <a:latin typeface="+mj-lt"/>
            </a:endParaRPr>
          </a:p>
          <a:p>
            <a:pPr marL="0" indent="0">
              <a:buNone/>
            </a:pPr>
            <a:r>
              <a:rPr lang="en-US" b="1" dirty="0">
                <a:latin typeface="+mj-lt"/>
              </a:rPr>
              <a:t>Question – From a moral, ethical, and legal (maybe) lens – what makes killing someone intentionally (illegally) / murder, wrong?</a:t>
            </a:r>
          </a:p>
          <a:p>
            <a:pPr marL="0" indent="0">
              <a:buNone/>
            </a:pPr>
            <a:endParaRPr lang="en-US" b="1" dirty="0">
              <a:latin typeface="+mj-lt"/>
            </a:endParaRPr>
          </a:p>
          <a:p>
            <a:pPr marL="0" indent="0">
              <a:buNone/>
            </a:pPr>
            <a:r>
              <a:rPr lang="en-US" b="1" dirty="0">
                <a:latin typeface="+mj-lt"/>
              </a:rPr>
              <a:t>What have we left out of this equation? </a:t>
            </a:r>
          </a:p>
          <a:p>
            <a:pPr marL="0" indent="0">
              <a:buNone/>
            </a:pPr>
            <a:r>
              <a:rPr lang="en-US" sz="2600" b="1" dirty="0">
                <a:latin typeface="+mj-lt"/>
              </a:rPr>
              <a:t>(hint. God)</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131592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3805382"/>
            <a:ext cx="8780016" cy="1163585"/>
          </a:xfrm>
        </p:spPr>
        <p:txBody>
          <a:bodyPr>
            <a:normAutofit fontScale="90000"/>
          </a:bodyPr>
          <a:lstStyle/>
          <a:p>
            <a:r>
              <a:rPr lang="en-US" sz="4400" b="1" dirty="0">
                <a:solidFill>
                  <a:schemeClr val="tx1"/>
                </a:solidFill>
                <a:latin typeface="+mj-lt"/>
              </a:rPr>
              <a:t>What </a:t>
            </a:r>
            <a:r>
              <a:rPr lang="en-US" b="1" dirty="0">
                <a:solidFill>
                  <a:schemeClr val="tx1"/>
                </a:solidFill>
              </a:rPr>
              <a:t>does God want his people to understand regarding murder</a:t>
            </a:r>
            <a:r>
              <a:rPr lang="en-US" sz="4400" b="1" dirty="0">
                <a:solidFill>
                  <a:schemeClr val="tx1"/>
                </a:solidFill>
                <a:latin typeface="+mj-lt"/>
              </a:rPr>
              <a:t>?</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9931" y="4949719"/>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08298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25684"/>
            <a:ext cx="7886700" cy="770969"/>
          </a:xfrm>
        </p:spPr>
        <p:txBody>
          <a:bodyPr>
            <a:normAutofit/>
          </a:bodyPr>
          <a:lstStyle/>
          <a:p>
            <a:r>
              <a:rPr lang="en-US" sz="3600" b="1" dirty="0">
                <a:latin typeface="+mj-lt"/>
              </a:rPr>
              <a:t>What does “</a:t>
            </a:r>
            <a:r>
              <a:rPr lang="en-US" sz="3600" b="1" dirty="0"/>
              <a:t>Murder” mean in the Bible?</a:t>
            </a:r>
            <a:endParaRPr lang="en-US" sz="3600" b="1" dirty="0">
              <a:latin typeface="+mj-lt"/>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6022" y="765471"/>
            <a:ext cx="8791956" cy="5690747"/>
          </a:xfrm>
        </p:spPr>
        <p:txBody>
          <a:bodyPr>
            <a:normAutofit fontScale="85000" lnSpcReduction="20000"/>
          </a:bodyPr>
          <a:lstStyle/>
          <a:p>
            <a:pPr marL="0" indent="0">
              <a:buNone/>
            </a:pPr>
            <a:r>
              <a:rPr lang="en-US" b="1" dirty="0">
                <a:latin typeface="+mj-lt"/>
              </a:rPr>
              <a:t>Smith’s Bible Dictionary</a:t>
            </a:r>
          </a:p>
          <a:p>
            <a:r>
              <a:rPr lang="en-US" sz="2200" dirty="0">
                <a:latin typeface="+mj-lt"/>
              </a:rPr>
              <a:t>The law of Moses, while it protected the accidental homicide, defined with additional strictness the crime of murder. </a:t>
            </a:r>
          </a:p>
          <a:p>
            <a:r>
              <a:rPr lang="en-US" sz="2200" b="1" dirty="0">
                <a:solidFill>
                  <a:srgbClr val="0070C0"/>
                </a:solidFill>
                <a:latin typeface="+mj-lt"/>
              </a:rPr>
              <a:t>It prohibited compensation or reprieve of the murderer</a:t>
            </a:r>
            <a:r>
              <a:rPr lang="en-US" sz="2200" dirty="0">
                <a:latin typeface="+mj-lt"/>
              </a:rPr>
              <a:t>, or his protection if he took refuge in the refuge city, or </a:t>
            </a:r>
            <a:r>
              <a:rPr lang="en-US" sz="2200" dirty="0">
                <a:solidFill>
                  <a:srgbClr val="FF0000"/>
                </a:solidFill>
                <a:latin typeface="+mj-lt"/>
              </a:rPr>
              <a:t>even at the altar of Jehovah</a:t>
            </a:r>
            <a:r>
              <a:rPr lang="en-US" sz="2200" dirty="0">
                <a:latin typeface="+mj-lt"/>
              </a:rPr>
              <a:t>. (Exodus 21:12,14; Leviticus 24:17,21; 1 Kings 2:5,6,31) </a:t>
            </a:r>
          </a:p>
          <a:p>
            <a:r>
              <a:rPr lang="en-US" sz="2200" dirty="0">
                <a:latin typeface="+mj-lt"/>
              </a:rPr>
              <a:t>The duty of executing punishment on the murderer is in the law expressly laid on the "revenger of blood;" </a:t>
            </a:r>
            <a:r>
              <a:rPr lang="en-US" sz="2200" b="1" dirty="0">
                <a:solidFill>
                  <a:srgbClr val="0070C0"/>
                </a:solidFill>
                <a:latin typeface="+mj-lt"/>
              </a:rPr>
              <a:t>but the question of guilt was to be previously decided by the Levitical tribunal. </a:t>
            </a:r>
          </a:p>
          <a:p>
            <a:r>
              <a:rPr lang="en-US" sz="2200" dirty="0">
                <a:latin typeface="+mj-lt"/>
              </a:rPr>
              <a:t>In regal times the duty of execution of justice on a murderer seems to have been assumed to some extent by the sovereign, as was also the privilege of pardon. (2 Samuel 13:39; 14:7,11; 1 Kings 2:34) </a:t>
            </a:r>
          </a:p>
          <a:p>
            <a:r>
              <a:rPr lang="en-US" sz="2200" dirty="0">
                <a:latin typeface="+mj-lt"/>
              </a:rPr>
              <a:t>It was lawful to kill a burglar taken at night in the act, but unlawful to do so after sunrise. (Exodus 22:2,3)</a:t>
            </a:r>
          </a:p>
          <a:p>
            <a:pPr marL="0" indent="0">
              <a:buNone/>
            </a:pPr>
            <a:endParaRPr lang="en-US" sz="2400" b="1" dirty="0">
              <a:latin typeface="+mj-lt"/>
            </a:endParaRPr>
          </a:p>
          <a:p>
            <a:pPr marL="0" indent="0">
              <a:buNone/>
            </a:pPr>
            <a:r>
              <a:rPr lang="en-US" sz="2400" b="1" dirty="0">
                <a:latin typeface="+mj-lt"/>
              </a:rPr>
              <a:t>The designed and malevolent taking of human life, was by the original appointment of God, a crime to be punished by death. Cain, the first murderer, recognized it as such, Genesis 4:14. The ground for the death penalty for murder is the eminent dignity and sacredness of man as a child of God, Genesis 9:5-6. Like the Sabbath and marriage, it is a primeval and universal institution for mankind, and all nations have so recognized it, Acts 28:4. </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2307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
            <a:ext cx="8679320" cy="1043709"/>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Question: But why?  </a:t>
            </a:r>
            <a:br>
              <a:rPr lang="en-US" sz="3600" b="1" dirty="0">
                <a:solidFill>
                  <a:srgbClr val="000000"/>
                </a:solidFill>
                <a:effectLst/>
                <a:latin typeface="+mj-lt"/>
                <a:ea typeface="Calibri" panose="020F0502020204030204" pitchFamily="34" charset="0"/>
                <a:cs typeface="Times New Roman" panose="02020603050405020304" pitchFamily="18" charset="0"/>
              </a:rPr>
            </a:br>
            <a:r>
              <a:rPr lang="en-US" sz="3600" b="1" dirty="0">
                <a:solidFill>
                  <a:srgbClr val="000000"/>
                </a:solidFill>
                <a:effectLst/>
                <a:latin typeface="+mj-lt"/>
                <a:ea typeface="Calibri" panose="020F0502020204030204" pitchFamily="34" charset="0"/>
                <a:cs typeface="Times New Roman" panose="02020603050405020304" pitchFamily="18" charset="0"/>
              </a:rPr>
              <a:t>Why is murder wrong in God’s eyes?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45309"/>
            <a:ext cx="8791956" cy="5300936"/>
          </a:xfrm>
        </p:spPr>
        <p:txBody>
          <a:bodyPr>
            <a:normAutofit fontScale="92500" lnSpcReduction="20000"/>
          </a:bodyPr>
          <a:lstStyle/>
          <a:p>
            <a:pPr marL="0" lvl="1" indent="0" fontAlgn="base">
              <a:buNone/>
            </a:pPr>
            <a:r>
              <a:rPr lang="en-US" sz="2800" b="1" dirty="0">
                <a:latin typeface="+mj-lt"/>
              </a:rPr>
              <a:t>Question</a:t>
            </a:r>
            <a:r>
              <a:rPr lang="en-US" sz="2800" dirty="0">
                <a:latin typeface="+mj-lt"/>
              </a:rPr>
              <a:t> – Did the Egyptians have a law against murder?</a:t>
            </a:r>
          </a:p>
          <a:p>
            <a:pPr marL="971538" lvl="2" indent="-514350" fontAlgn="base"/>
            <a:r>
              <a:rPr lang="en-US" sz="2800" dirty="0">
                <a:latin typeface="+mj-lt"/>
              </a:rPr>
              <a:t>Answer – Look at Moses – Ex 2:11-15</a:t>
            </a:r>
          </a:p>
          <a:p>
            <a:pPr marL="0" indent="0">
              <a:buNone/>
            </a:pPr>
            <a:r>
              <a:rPr lang="en-US" sz="2400" b="1" baseline="30000" dirty="0">
                <a:latin typeface="+mj-lt"/>
              </a:rPr>
              <a:t>11 </a:t>
            </a:r>
            <a:r>
              <a:rPr lang="en-US" sz="2400" dirty="0">
                <a:latin typeface="+mj-lt"/>
              </a:rPr>
              <a:t>In the course of time Moses grew up. Then he went to ⌞see⌟ his own people and watched them suffering under forced labor. He saw a Hebrew, one of his own people, being beaten by an Egyptian. </a:t>
            </a:r>
            <a:r>
              <a:rPr lang="en-US" sz="2400" b="1" baseline="30000" dirty="0">
                <a:latin typeface="+mj-lt"/>
              </a:rPr>
              <a:t>12 </a:t>
            </a:r>
            <a:r>
              <a:rPr lang="en-US" sz="2400" dirty="0">
                <a:latin typeface="+mj-lt"/>
              </a:rPr>
              <a:t>He looked all around, and when he didn’t see anyone, he beat the Egyptian to death and hid the body in the sand.</a:t>
            </a:r>
          </a:p>
          <a:p>
            <a:pPr marL="0" indent="0">
              <a:buNone/>
            </a:pPr>
            <a:r>
              <a:rPr lang="en-US" sz="2400" b="1" baseline="30000" dirty="0">
                <a:latin typeface="+mj-lt"/>
              </a:rPr>
              <a:t>13 </a:t>
            </a:r>
            <a:r>
              <a:rPr lang="en-US" sz="2400" dirty="0">
                <a:latin typeface="+mj-lt"/>
              </a:rPr>
              <a:t>When Moses went there the next day, he saw two Hebrew men fighting. He asked the one who started the fight, “Why are you beating another Hebrew?”</a:t>
            </a:r>
          </a:p>
          <a:p>
            <a:pPr marL="0" indent="0">
              <a:buNone/>
            </a:pPr>
            <a:r>
              <a:rPr lang="en-US" sz="2400" b="1" baseline="30000" dirty="0">
                <a:latin typeface="+mj-lt"/>
              </a:rPr>
              <a:t>14 </a:t>
            </a:r>
            <a:r>
              <a:rPr lang="en-US" sz="2400" dirty="0">
                <a:latin typeface="+mj-lt"/>
              </a:rPr>
              <a:t>The man asked, “Who made you our ruler and judge? Are you going to kill me as you killed the Egyptian?” Then Moses was afraid and thought that everyone knew what he had done.</a:t>
            </a:r>
          </a:p>
          <a:p>
            <a:pPr marL="0" indent="0">
              <a:buNone/>
            </a:pPr>
            <a:r>
              <a:rPr lang="en-US" sz="2400" b="1" baseline="30000" dirty="0">
                <a:latin typeface="+mj-lt"/>
              </a:rPr>
              <a:t>15 </a:t>
            </a:r>
            <a:r>
              <a:rPr lang="en-US" sz="2400" dirty="0">
                <a:latin typeface="+mj-lt"/>
              </a:rPr>
              <a:t>When Pharaoh heard what Moses had done, he tried to have him killed. But Moses fled from Pharaoh and settled in the land of Midian.</a:t>
            </a:r>
          </a:p>
          <a:p>
            <a:pPr marL="0" indent="0">
              <a:buNone/>
            </a:pPr>
            <a:endParaRPr lang="en-US" b="1" dirty="0">
              <a:latin typeface="+mj-lt"/>
            </a:endParaRPr>
          </a:p>
          <a:p>
            <a:pPr marL="0" indent="0">
              <a:buNone/>
            </a:pPr>
            <a:r>
              <a:rPr lang="en-US" b="1" dirty="0">
                <a:latin typeface="+mj-lt"/>
              </a:rPr>
              <a:t>Question</a:t>
            </a:r>
            <a:r>
              <a:rPr lang="en-US" dirty="0">
                <a:latin typeface="+mj-lt"/>
              </a:rPr>
              <a:t> – Did Moses commit murder under </a:t>
            </a:r>
            <a:r>
              <a:rPr lang="en-US" b="1" i="1" dirty="0">
                <a:solidFill>
                  <a:srgbClr val="FF0000"/>
                </a:solidFill>
                <a:latin typeface="+mj-lt"/>
              </a:rPr>
              <a:t>our</a:t>
            </a:r>
            <a:r>
              <a:rPr lang="en-US" dirty="0">
                <a:latin typeface="+mj-lt"/>
              </a:rPr>
              <a:t> definitions?</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42671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
            <a:ext cx="8679320" cy="1043709"/>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Again - Why is murder wrong in God’s eyes?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45309"/>
            <a:ext cx="8791956" cy="5300936"/>
          </a:xfrm>
        </p:spPr>
        <p:txBody>
          <a:bodyPr>
            <a:normAutofit fontScale="92500" lnSpcReduction="20000"/>
          </a:bodyPr>
          <a:lstStyle/>
          <a:p>
            <a:pPr marL="0" lvl="1" indent="0" fontAlgn="base">
              <a:buNone/>
            </a:pPr>
            <a:r>
              <a:rPr lang="en-US" b="1" dirty="0">
                <a:latin typeface="+mj-lt"/>
              </a:rPr>
              <a:t>Let’s try again – what is the definition of murder?   </a:t>
            </a:r>
          </a:p>
          <a:p>
            <a:pPr marL="342900" lvl="1" indent="-342900" fontAlgn="base"/>
            <a:r>
              <a:rPr lang="en-US" dirty="0">
                <a:latin typeface="+mj-lt"/>
              </a:rPr>
              <a:t>Murder is causing irreparable harm to another individual.</a:t>
            </a:r>
          </a:p>
          <a:p>
            <a:pPr marL="0" lvl="1" indent="0" fontAlgn="base">
              <a:buNone/>
            </a:pPr>
            <a:endParaRPr lang="en-US" dirty="0">
              <a:latin typeface="+mj-lt"/>
            </a:endParaRPr>
          </a:p>
          <a:p>
            <a:pPr marL="0" lvl="1" indent="0" fontAlgn="base">
              <a:buNone/>
            </a:pPr>
            <a:r>
              <a:rPr lang="en-US" dirty="0">
                <a:latin typeface="+mj-lt"/>
              </a:rPr>
              <a:t>What is that harm?  </a:t>
            </a:r>
          </a:p>
          <a:p>
            <a:pPr marL="342900" lvl="1" indent="-342900" fontAlgn="base"/>
            <a:r>
              <a:rPr lang="en-US" dirty="0">
                <a:latin typeface="+mj-lt"/>
              </a:rPr>
              <a:t>Taking someone’s life.</a:t>
            </a:r>
          </a:p>
          <a:p>
            <a:pPr marL="0" lvl="1" indent="0" fontAlgn="base">
              <a:buNone/>
            </a:pPr>
            <a:endParaRPr lang="en-US" dirty="0">
              <a:latin typeface="+mj-lt"/>
            </a:endParaRPr>
          </a:p>
          <a:p>
            <a:pPr marL="0" lvl="1" indent="0" fontAlgn="base">
              <a:buNone/>
            </a:pPr>
            <a:r>
              <a:rPr lang="en-US" dirty="0">
                <a:latin typeface="+mj-lt"/>
              </a:rPr>
              <a:t>Who gave life to begin with?  </a:t>
            </a:r>
          </a:p>
          <a:p>
            <a:pPr marL="342900" lvl="1" indent="-342900" fontAlgn="base"/>
            <a:r>
              <a:rPr lang="en-US" dirty="0">
                <a:latin typeface="+mj-lt"/>
              </a:rPr>
              <a:t>God</a:t>
            </a:r>
          </a:p>
          <a:p>
            <a:pPr marL="0" lvl="1" indent="0" fontAlgn="base">
              <a:buNone/>
            </a:pPr>
            <a:endParaRPr lang="en-US" dirty="0">
              <a:latin typeface="+mj-lt"/>
            </a:endParaRPr>
          </a:p>
          <a:p>
            <a:pPr marL="0" lvl="1" indent="0" fontAlgn="base">
              <a:buNone/>
            </a:pPr>
            <a:r>
              <a:rPr lang="en-US" dirty="0">
                <a:latin typeface="+mj-lt"/>
              </a:rPr>
              <a:t>Whose image are we made in?  </a:t>
            </a:r>
          </a:p>
          <a:p>
            <a:pPr marL="342900" lvl="1" indent="-342900" fontAlgn="base"/>
            <a:r>
              <a:rPr lang="en-US" dirty="0">
                <a:latin typeface="+mj-lt"/>
              </a:rPr>
              <a:t>God</a:t>
            </a:r>
          </a:p>
          <a:p>
            <a:pPr marL="0" lvl="1" indent="0" fontAlgn="base">
              <a:buNone/>
            </a:pPr>
            <a:endParaRPr lang="en-US" dirty="0">
              <a:latin typeface="+mj-lt"/>
            </a:endParaRPr>
          </a:p>
          <a:p>
            <a:pPr marL="0" lvl="1" indent="0" fontAlgn="base">
              <a:buNone/>
            </a:pPr>
            <a:r>
              <a:rPr lang="en-US" dirty="0">
                <a:latin typeface="+mj-lt"/>
              </a:rPr>
              <a:t>Therefore, if you murder, take someone’s life, who is it an attack against?  </a:t>
            </a:r>
          </a:p>
          <a:p>
            <a:pPr marL="342900" lvl="1" indent="-342900" fontAlgn="base"/>
            <a:r>
              <a:rPr lang="en-US" dirty="0">
                <a:latin typeface="+mj-lt"/>
              </a:rPr>
              <a:t>God</a:t>
            </a:r>
          </a:p>
          <a:p>
            <a:pPr marL="0" lvl="1" indent="0" fontAlgn="base">
              <a:buNone/>
            </a:pPr>
            <a:endParaRPr lang="en-US" dirty="0">
              <a:latin typeface="+mj-lt"/>
            </a:endParaRPr>
          </a:p>
          <a:p>
            <a:pPr marL="0" lvl="1" indent="0" fontAlgn="base">
              <a:buNone/>
            </a:pPr>
            <a:r>
              <a:rPr lang="en-US" b="1" dirty="0">
                <a:latin typeface="+mj-lt"/>
              </a:rPr>
              <a:t>Question</a:t>
            </a:r>
            <a:r>
              <a:rPr lang="en-US" dirty="0">
                <a:latin typeface="+mj-lt"/>
              </a:rPr>
              <a:t> – what happens to society if random murder is acceptable?  </a:t>
            </a:r>
          </a:p>
          <a:p>
            <a:pPr marL="342900" lvl="1" indent="-342900" fontAlgn="base"/>
            <a:r>
              <a:rPr lang="en-US" sz="2200" dirty="0">
                <a:latin typeface="+mj-lt"/>
              </a:rPr>
              <a:t>Complete breakdown of society.  Yes or no?</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0100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36328"/>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Thoughts on Murder</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49" y="774842"/>
            <a:ext cx="8791956" cy="5671402"/>
          </a:xfrm>
        </p:spPr>
        <p:txBody>
          <a:bodyPr>
            <a:noAutofit/>
          </a:bodyPr>
          <a:lstStyle/>
          <a:p>
            <a:pPr marL="457200" marR="0" lvl="0" indent="-457200">
              <a:lnSpc>
                <a:spcPct val="107000"/>
              </a:lnSpc>
              <a:spcBef>
                <a:spcPts val="0"/>
              </a:spcBef>
              <a:spcAft>
                <a:spcPts val="0"/>
              </a:spcAft>
              <a:buClr>
                <a:srgbClr val="111111"/>
              </a:buClr>
              <a:buAutoNum type="arabicPeriod"/>
            </a:pPr>
            <a:r>
              <a:rPr lang="en-US" sz="2000" dirty="0">
                <a:solidFill>
                  <a:srgbClr val="111111"/>
                </a:solidFill>
                <a:latin typeface="+mj-lt"/>
                <a:ea typeface="Calibri" panose="020F0502020204030204" pitchFamily="34" charset="0"/>
                <a:cs typeface="Times New Roman" panose="02020603050405020304" pitchFamily="18" charset="0"/>
              </a:rPr>
              <a:t>Old Testament – 20 times</a:t>
            </a:r>
          </a:p>
          <a:p>
            <a:pPr marL="457200" marR="0" lvl="0" indent="-457200">
              <a:lnSpc>
                <a:spcPct val="107000"/>
              </a:lnSpc>
              <a:spcBef>
                <a:spcPts val="0"/>
              </a:spcBef>
              <a:spcAft>
                <a:spcPts val="0"/>
              </a:spcAft>
              <a:buClr>
                <a:srgbClr val="111111"/>
              </a:buClr>
              <a:buAutoNum type="arabicPeriod"/>
            </a:pPr>
            <a:r>
              <a:rPr lang="en-US" sz="2000" dirty="0">
                <a:solidFill>
                  <a:srgbClr val="111111"/>
                </a:solidFill>
                <a:latin typeface="+mj-lt"/>
                <a:ea typeface="Calibri" panose="020F0502020204030204" pitchFamily="34" charset="0"/>
                <a:cs typeface="Times New Roman" panose="02020603050405020304" pitchFamily="18" charset="0"/>
              </a:rPr>
              <a:t>New Testament – 21 times</a:t>
            </a:r>
          </a:p>
          <a:p>
            <a:pPr marL="457200" marR="0" lvl="0" indent="-457200">
              <a:lnSpc>
                <a:spcPct val="107000"/>
              </a:lnSpc>
              <a:spcBef>
                <a:spcPts val="0"/>
              </a:spcBef>
              <a:spcAft>
                <a:spcPts val="0"/>
              </a:spcAft>
              <a:buClr>
                <a:srgbClr val="111111"/>
              </a:buClr>
              <a:buAutoNum type="arabicPeriod"/>
            </a:pPr>
            <a:endParaRPr lang="en-US" sz="1600" dirty="0">
              <a:solidFill>
                <a:srgbClr val="111111"/>
              </a:solidFill>
              <a:latin typeface="+mj-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Clr>
                <a:srgbClr val="111111"/>
              </a:buClr>
              <a:buNone/>
            </a:pPr>
            <a:r>
              <a:rPr lang="en-US" sz="2400" b="1" dirty="0">
                <a:solidFill>
                  <a:srgbClr val="00B050"/>
                </a:solidFill>
                <a:latin typeface="+mj-lt"/>
                <a:ea typeface="Calibri" panose="020F0502020204030204" pitchFamily="34" charset="0"/>
                <a:cs typeface="Times New Roman" panose="02020603050405020304" pitchFamily="18" charset="0"/>
              </a:rPr>
              <a:t>Old Testament</a:t>
            </a:r>
            <a:endParaRPr lang="en-US" sz="2000" b="1" dirty="0">
              <a:solidFill>
                <a:srgbClr val="00B050"/>
              </a:solidFill>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rgbClr val="111111"/>
              </a:buClr>
              <a:buFont typeface="+mj-lt"/>
              <a:buAutoNum type="arabicPeriod"/>
            </a:pPr>
            <a:r>
              <a:rPr lang="en-US" sz="1800" dirty="0">
                <a:solidFill>
                  <a:srgbClr val="111111"/>
                </a:solidFill>
                <a:latin typeface="+mj-lt"/>
                <a:ea typeface="Calibri" panose="020F0502020204030204" pitchFamily="34" charset="0"/>
                <a:cs typeface="Times New Roman" panose="02020603050405020304" pitchFamily="18" charset="0"/>
              </a:rPr>
              <a:t>Exodus 20:13 - "You shall not murder.  | Deuteronomy 5:17 - "You shall not murder.</a:t>
            </a:r>
          </a:p>
          <a:p>
            <a:pPr marL="342900" indent="-342900">
              <a:lnSpc>
                <a:spcPct val="107000"/>
              </a:lnSpc>
              <a:spcBef>
                <a:spcPts val="0"/>
              </a:spcBef>
              <a:spcAft>
                <a:spcPts val="800"/>
              </a:spcAft>
              <a:buClr>
                <a:srgbClr val="111111"/>
              </a:buClr>
              <a:buFont typeface="+mj-lt"/>
              <a:buAutoNum type="arabicPeriod"/>
            </a:pPr>
            <a:r>
              <a:rPr lang="en-US" sz="1800" dirty="0">
                <a:solidFill>
                  <a:srgbClr val="111111"/>
                </a:solidFill>
                <a:latin typeface="+mj-lt"/>
                <a:ea typeface="Calibri" panose="020F0502020204030204" pitchFamily="34" charset="0"/>
                <a:cs typeface="Times New Roman" panose="02020603050405020304" pitchFamily="18" charset="0"/>
              </a:rPr>
              <a:t>Gen 4 – Cain murders </a:t>
            </a:r>
            <a:r>
              <a:rPr lang="en-US" sz="1800">
                <a:solidFill>
                  <a:srgbClr val="111111"/>
                </a:solidFill>
                <a:latin typeface="+mj-lt"/>
                <a:ea typeface="Calibri" panose="020F0502020204030204" pitchFamily="34" charset="0"/>
                <a:cs typeface="Times New Roman" panose="02020603050405020304" pitchFamily="18" charset="0"/>
              </a:rPr>
              <a:t>Able.  First </a:t>
            </a:r>
            <a:r>
              <a:rPr lang="en-US" sz="1800" dirty="0">
                <a:solidFill>
                  <a:srgbClr val="111111"/>
                </a:solidFill>
                <a:latin typeface="+mj-lt"/>
                <a:ea typeface="Calibri" panose="020F0502020204030204" pitchFamily="34" charset="0"/>
                <a:cs typeface="Times New Roman" panose="02020603050405020304" pitchFamily="18" charset="0"/>
              </a:rPr>
              <a:t>record of murder in the Bible</a:t>
            </a:r>
          </a:p>
          <a:p>
            <a:pPr marL="342900" indent="-342900">
              <a:lnSpc>
                <a:spcPct val="107000"/>
              </a:lnSpc>
              <a:spcBef>
                <a:spcPts val="0"/>
              </a:spcBef>
              <a:spcAft>
                <a:spcPts val="800"/>
              </a:spcAft>
              <a:buClr>
                <a:srgbClr val="111111"/>
              </a:buClr>
              <a:buFont typeface="+mj-lt"/>
              <a:buAutoNum type="arabicPeriod"/>
            </a:pPr>
            <a:r>
              <a:rPr lang="en-US" sz="1800" dirty="0">
                <a:solidFill>
                  <a:srgbClr val="111111"/>
                </a:solidFill>
                <a:latin typeface="+mj-lt"/>
                <a:ea typeface="Calibri" panose="020F0502020204030204" pitchFamily="34" charset="0"/>
                <a:cs typeface="Times New Roman" panose="02020603050405020304" pitchFamily="18" charset="0"/>
              </a:rPr>
              <a:t>Cities of Refuge</a:t>
            </a:r>
          </a:p>
          <a:p>
            <a:pPr lvl="1">
              <a:lnSpc>
                <a:spcPct val="107000"/>
              </a:lnSpc>
              <a:spcBef>
                <a:spcPts val="0"/>
              </a:spcBef>
              <a:spcAft>
                <a:spcPts val="800"/>
              </a:spcAft>
              <a:buClr>
                <a:srgbClr val="111111"/>
              </a:buClr>
            </a:pPr>
            <a:r>
              <a:rPr lang="en-US" sz="1600" dirty="0">
                <a:solidFill>
                  <a:srgbClr val="111111"/>
                </a:solidFill>
                <a:latin typeface="+mj-lt"/>
                <a:ea typeface="Calibri" panose="020F0502020204030204" pitchFamily="34" charset="0"/>
                <a:cs typeface="Times New Roman" panose="02020603050405020304" pitchFamily="18" charset="0"/>
              </a:rPr>
              <a:t>Joshua 21:13, 21, 27, 32, 38 - Out of the tribe of Naphtali, </a:t>
            </a:r>
            <a:r>
              <a:rPr lang="en-US" sz="1600" dirty="0" err="1">
                <a:solidFill>
                  <a:srgbClr val="111111"/>
                </a:solidFill>
                <a:latin typeface="+mj-lt"/>
                <a:ea typeface="Calibri" panose="020F0502020204030204" pitchFamily="34" charset="0"/>
                <a:cs typeface="Times New Roman" panose="02020603050405020304" pitchFamily="18" charset="0"/>
              </a:rPr>
              <a:t>Kedesh</a:t>
            </a:r>
            <a:r>
              <a:rPr lang="en-US" sz="1600" dirty="0">
                <a:solidFill>
                  <a:srgbClr val="111111"/>
                </a:solidFill>
                <a:latin typeface="+mj-lt"/>
                <a:ea typeface="Calibri" panose="020F0502020204030204" pitchFamily="34" charset="0"/>
                <a:cs typeface="Times New Roman" panose="02020603050405020304" pitchFamily="18" charset="0"/>
              </a:rPr>
              <a:t> in Galilee with its suburbs, the city of refuge for the manslayer, </a:t>
            </a:r>
            <a:r>
              <a:rPr lang="en-US" sz="1600" dirty="0" err="1">
                <a:solidFill>
                  <a:srgbClr val="111111"/>
                </a:solidFill>
                <a:latin typeface="+mj-lt"/>
                <a:ea typeface="Calibri" panose="020F0502020204030204" pitchFamily="34" charset="0"/>
                <a:cs typeface="Times New Roman" panose="02020603050405020304" pitchFamily="18" charset="0"/>
              </a:rPr>
              <a:t>Hammothdor</a:t>
            </a:r>
            <a:r>
              <a:rPr lang="en-US" sz="1600" dirty="0">
                <a:solidFill>
                  <a:srgbClr val="111111"/>
                </a:solidFill>
                <a:latin typeface="+mj-lt"/>
                <a:ea typeface="Calibri" panose="020F0502020204030204" pitchFamily="34" charset="0"/>
                <a:cs typeface="Times New Roman" panose="02020603050405020304" pitchFamily="18" charset="0"/>
              </a:rPr>
              <a:t> with its suburbs, and </a:t>
            </a:r>
            <a:r>
              <a:rPr lang="en-US" sz="1600" dirty="0" err="1">
                <a:solidFill>
                  <a:srgbClr val="111111"/>
                </a:solidFill>
                <a:latin typeface="+mj-lt"/>
                <a:ea typeface="Calibri" panose="020F0502020204030204" pitchFamily="34" charset="0"/>
                <a:cs typeface="Times New Roman" panose="02020603050405020304" pitchFamily="18" charset="0"/>
              </a:rPr>
              <a:t>Kartan</a:t>
            </a:r>
            <a:r>
              <a:rPr lang="en-US" sz="1600" dirty="0">
                <a:solidFill>
                  <a:srgbClr val="111111"/>
                </a:solidFill>
                <a:latin typeface="+mj-lt"/>
                <a:ea typeface="Calibri" panose="020F0502020204030204" pitchFamily="34" charset="0"/>
                <a:cs typeface="Times New Roman" panose="02020603050405020304" pitchFamily="18" charset="0"/>
              </a:rPr>
              <a:t> with its suburbs; three cities.</a:t>
            </a:r>
          </a:p>
          <a:p>
            <a:pPr lvl="1">
              <a:lnSpc>
                <a:spcPct val="107000"/>
              </a:lnSpc>
              <a:spcBef>
                <a:spcPts val="0"/>
              </a:spcBef>
              <a:spcAft>
                <a:spcPts val="800"/>
              </a:spcAft>
              <a:buClr>
                <a:srgbClr val="111111"/>
              </a:buClr>
            </a:pPr>
            <a:r>
              <a:rPr lang="en-US" sz="1600" dirty="0">
                <a:solidFill>
                  <a:srgbClr val="111111"/>
                </a:solidFill>
                <a:latin typeface="+mj-lt"/>
                <a:ea typeface="Calibri" panose="020F0502020204030204" pitchFamily="34" charset="0"/>
                <a:cs typeface="Times New Roman" panose="02020603050405020304" pitchFamily="18" charset="0"/>
              </a:rPr>
              <a:t>Numbers 35:12 - The cities shall be to you for refuge from the avenger, that the manslayer not die, until he stands before the congregation for judgment.</a:t>
            </a:r>
          </a:p>
          <a:p>
            <a:pPr lvl="1">
              <a:lnSpc>
                <a:spcPct val="107000"/>
              </a:lnSpc>
              <a:spcBef>
                <a:spcPts val="0"/>
              </a:spcBef>
              <a:spcAft>
                <a:spcPts val="800"/>
              </a:spcAft>
              <a:buClr>
                <a:srgbClr val="111111"/>
              </a:buClr>
            </a:pPr>
            <a:r>
              <a:rPr lang="en-US" sz="1600" dirty="0">
                <a:solidFill>
                  <a:srgbClr val="111111"/>
                </a:solidFill>
                <a:latin typeface="+mj-lt"/>
                <a:ea typeface="Calibri" panose="020F0502020204030204" pitchFamily="34" charset="0"/>
                <a:cs typeface="Times New Roman" panose="02020603050405020304" pitchFamily="18" charset="0"/>
              </a:rPr>
              <a:t>Numbers 35:25 - and the congregation shall deliver the manslayer out of the hand of the avenger of blood, and the congregation shall restore him to his city of refuge, where he was fled: and he shall dwell therein until the death of the high priest, who was anointed with the holy oil.</a:t>
            </a:r>
          </a:p>
          <a:p>
            <a:pPr lvl="1">
              <a:lnSpc>
                <a:spcPct val="107000"/>
              </a:lnSpc>
              <a:spcBef>
                <a:spcPts val="0"/>
              </a:spcBef>
              <a:spcAft>
                <a:spcPts val="800"/>
              </a:spcAft>
              <a:buClr>
                <a:srgbClr val="111111"/>
              </a:buClr>
            </a:pPr>
            <a:r>
              <a:rPr lang="en-US" sz="1600" dirty="0">
                <a:solidFill>
                  <a:srgbClr val="111111"/>
                </a:solidFill>
                <a:latin typeface="+mj-lt"/>
                <a:ea typeface="Calibri" panose="020F0502020204030204" pitchFamily="34" charset="0"/>
                <a:cs typeface="Times New Roman" panose="02020603050405020304" pitchFamily="18" charset="0"/>
              </a:rPr>
              <a:t>Numbers 35:27 - and the avenger of blood find him outside of the border of his city of refuge, and the avenger of blood kill the manslayer; he shall not be guilty of blood,</a:t>
            </a:r>
          </a:p>
          <a:p>
            <a:pPr marL="342900" marR="0" lvl="0" indent="-342900">
              <a:lnSpc>
                <a:spcPct val="107000"/>
              </a:lnSpc>
              <a:spcBef>
                <a:spcPts val="0"/>
              </a:spcBef>
              <a:spcAft>
                <a:spcPts val="800"/>
              </a:spcAft>
              <a:buClr>
                <a:srgbClr val="111111"/>
              </a:buClr>
              <a:buFont typeface="+mj-lt"/>
              <a:buAutoNum type="arabicPeriod"/>
            </a:pPr>
            <a:endParaRPr lang="en-US" sz="2000" dirty="0">
              <a:solidFill>
                <a:srgbClr val="111111"/>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111111"/>
              </a:buClr>
              <a:buFont typeface="+mj-lt"/>
              <a:buAutoNum type="arabicPeriod"/>
            </a:pPr>
            <a:endParaRPr lang="en-US" sz="2000" dirty="0">
              <a:solidFill>
                <a:srgbClr val="111111"/>
              </a:solidFill>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1540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83491"/>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Thoughts on Murder</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80594" y="424873"/>
            <a:ext cx="8791956" cy="5970571"/>
          </a:xfrm>
        </p:spPr>
        <p:txBody>
          <a:bodyPr>
            <a:noAutofit/>
          </a:bodyPr>
          <a:lstStyle/>
          <a:p>
            <a:pPr marL="0" marR="0" lvl="0" indent="0">
              <a:lnSpc>
                <a:spcPct val="107000"/>
              </a:lnSpc>
              <a:spcBef>
                <a:spcPts val="0"/>
              </a:spcBef>
              <a:spcAft>
                <a:spcPts val="0"/>
              </a:spcAft>
              <a:buClr>
                <a:srgbClr val="111111"/>
              </a:buClr>
              <a:buNone/>
            </a:pPr>
            <a:r>
              <a:rPr lang="en-US" sz="2000" b="1" dirty="0">
                <a:solidFill>
                  <a:srgbClr val="00B050"/>
                </a:solidFill>
                <a:latin typeface="+mj-lt"/>
                <a:ea typeface="Calibri" panose="020F0502020204030204" pitchFamily="34" charset="0"/>
                <a:cs typeface="Times New Roman" panose="02020603050405020304" pitchFamily="18" charset="0"/>
              </a:rPr>
              <a:t>Old Testament</a:t>
            </a:r>
            <a:endParaRPr lang="en-US" sz="1800" b="1" dirty="0">
              <a:solidFill>
                <a:srgbClr val="00B050"/>
              </a:solidFill>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Pleas for Justice</a:t>
            </a:r>
          </a:p>
          <a:p>
            <a:pPr marL="800089" lvl="1" indent="-342900">
              <a:lnSpc>
                <a:spcPct val="107000"/>
              </a:lnSpc>
              <a:spcBef>
                <a:spcPts val="0"/>
              </a:spcBef>
              <a:spcAft>
                <a:spcPts val="800"/>
              </a:spcAft>
              <a:buClr>
                <a:srgbClr val="111111"/>
              </a:buClr>
              <a:buFont typeface="+mj-lt"/>
              <a:buAutoNum type="arabicPeriod"/>
            </a:pPr>
            <a:r>
              <a:rPr lang="en-US" sz="1400" dirty="0">
                <a:solidFill>
                  <a:srgbClr val="111111"/>
                </a:solidFill>
                <a:latin typeface="+mj-lt"/>
                <a:ea typeface="Calibri" panose="020F0502020204030204" pitchFamily="34" charset="0"/>
                <a:cs typeface="Times New Roman" panose="02020603050405020304" pitchFamily="18" charset="0"/>
              </a:rPr>
              <a:t>Psalms 10:8 - He lies in wait near the villages. From ambushes, he murders the innocent. His eyes are secretly set against the helpless.</a:t>
            </a:r>
          </a:p>
          <a:p>
            <a:pPr marL="800089" lvl="1" indent="-342900">
              <a:lnSpc>
                <a:spcPct val="107000"/>
              </a:lnSpc>
              <a:spcBef>
                <a:spcPts val="0"/>
              </a:spcBef>
              <a:spcAft>
                <a:spcPts val="800"/>
              </a:spcAft>
              <a:buClr>
                <a:srgbClr val="111111"/>
              </a:buClr>
              <a:buFont typeface="+mj-lt"/>
              <a:buAutoNum type="arabicPeriod"/>
            </a:pPr>
            <a:r>
              <a:rPr lang="en-US" sz="1400" dirty="0">
                <a:solidFill>
                  <a:srgbClr val="111111"/>
                </a:solidFill>
                <a:latin typeface="+mj-lt"/>
                <a:ea typeface="Calibri" panose="020F0502020204030204" pitchFamily="34" charset="0"/>
                <a:cs typeface="Times New Roman" panose="02020603050405020304" pitchFamily="18" charset="0"/>
              </a:rPr>
              <a:t>Psalms 62:3 - How long will you assault a man, would all of you throw him down, Like a leaning wall, like a tottering fence?</a:t>
            </a:r>
          </a:p>
          <a:p>
            <a:pPr marL="800089" lvl="1" indent="-342900">
              <a:lnSpc>
                <a:spcPct val="107000"/>
              </a:lnSpc>
              <a:spcBef>
                <a:spcPts val="0"/>
              </a:spcBef>
              <a:spcAft>
                <a:spcPts val="800"/>
              </a:spcAft>
              <a:buClr>
                <a:srgbClr val="111111"/>
              </a:buClr>
              <a:buFont typeface="+mj-lt"/>
              <a:buAutoNum type="arabicPeriod"/>
            </a:pPr>
            <a:r>
              <a:rPr lang="en-US" sz="1400" dirty="0">
                <a:solidFill>
                  <a:srgbClr val="111111"/>
                </a:solidFill>
                <a:latin typeface="+mj-lt"/>
                <a:ea typeface="Calibri" panose="020F0502020204030204" pitchFamily="34" charset="0"/>
                <a:cs typeface="Times New Roman" panose="02020603050405020304" pitchFamily="18" charset="0"/>
              </a:rPr>
              <a:t>Psalms 94:6 - They kill the widow and the alien, and murder the fatherless.</a:t>
            </a:r>
          </a:p>
          <a:p>
            <a:pPr marL="800089" lvl="1" indent="-342900">
              <a:lnSpc>
                <a:spcPct val="107000"/>
              </a:lnSpc>
              <a:spcBef>
                <a:spcPts val="0"/>
              </a:spcBef>
              <a:spcAft>
                <a:spcPts val="800"/>
              </a:spcAft>
              <a:buClr>
                <a:srgbClr val="111111"/>
              </a:buClr>
              <a:buFont typeface="+mj-lt"/>
              <a:buAutoNum type="arabicPeriod"/>
            </a:pPr>
            <a:r>
              <a:rPr lang="en-US" sz="1400" dirty="0">
                <a:solidFill>
                  <a:srgbClr val="111111"/>
                </a:solidFill>
                <a:latin typeface="+mj-lt"/>
                <a:ea typeface="Calibri" panose="020F0502020204030204" pitchFamily="34" charset="0"/>
                <a:cs typeface="Times New Roman" panose="02020603050405020304" pitchFamily="18" charset="0"/>
              </a:rPr>
              <a:t>Hosea 4:2 - There is cursing, lying, murder, stealing, and committing adultery; they break boundaries, and bloodshed causes bloodshed.</a:t>
            </a:r>
          </a:p>
          <a:p>
            <a:pPr marL="800089" lvl="1" indent="-342900">
              <a:lnSpc>
                <a:spcPct val="107000"/>
              </a:lnSpc>
              <a:spcBef>
                <a:spcPts val="0"/>
              </a:spcBef>
              <a:spcAft>
                <a:spcPts val="800"/>
              </a:spcAft>
              <a:buClr>
                <a:srgbClr val="111111"/>
              </a:buClr>
              <a:buFont typeface="+mj-lt"/>
              <a:buAutoNum type="arabicPeriod"/>
            </a:pPr>
            <a:r>
              <a:rPr lang="en-US" sz="1400" dirty="0">
                <a:solidFill>
                  <a:srgbClr val="111111"/>
                </a:solidFill>
                <a:latin typeface="+mj-lt"/>
                <a:ea typeface="Calibri" panose="020F0502020204030204" pitchFamily="34" charset="0"/>
                <a:cs typeface="Times New Roman" panose="02020603050405020304" pitchFamily="18" charset="0"/>
              </a:rPr>
              <a:t>Hosea 6:9 - As gangs of robbers wait to ambush a man, so the company of priests murder in the way toward Shechem, committing shameful </a:t>
            </a:r>
            <a:r>
              <a:rPr lang="en-US" sz="1400" dirty="0" err="1">
                <a:solidFill>
                  <a:srgbClr val="111111"/>
                </a:solidFill>
                <a:latin typeface="+mj-lt"/>
                <a:ea typeface="Calibri" panose="020F0502020204030204" pitchFamily="34" charset="0"/>
                <a:cs typeface="Times New Roman" panose="02020603050405020304" pitchFamily="18" charset="0"/>
              </a:rPr>
              <a:t>crimesProverbs</a:t>
            </a:r>
            <a:r>
              <a:rPr lang="en-US" sz="1400" dirty="0">
                <a:solidFill>
                  <a:srgbClr val="111111"/>
                </a:solidFill>
                <a:latin typeface="+mj-lt"/>
                <a:ea typeface="Calibri" panose="020F0502020204030204" pitchFamily="34" charset="0"/>
                <a:cs typeface="Times New Roman" panose="02020603050405020304" pitchFamily="18" charset="0"/>
              </a:rPr>
              <a:t> 28:17 - One who has been the cause of a man's death will go in flight to the underworld: let no man give him help.</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Isaiah 33:15 - He whose ways are true, and whose words are upright; he who gives no thought to the profits of false acts, whose hands have not taken rewards, who will have no part in putting men to death, and whose eyes are shut against evil;</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Jeremiah 7:9 - Will you steal, murder, and commit adultery, and swear falsely, and burn incense to Baal, and walk after other gods that you have not known,</a:t>
            </a:r>
          </a:p>
          <a:p>
            <a:pPr marL="342900" indent="-342900">
              <a:lnSpc>
                <a:spcPct val="107000"/>
              </a:lnSpc>
              <a:spcBef>
                <a:spcPts val="0"/>
              </a:spcBef>
              <a:spcAft>
                <a:spcPts val="800"/>
              </a:spcAft>
              <a:buClr>
                <a:srgbClr val="111111"/>
              </a:buClr>
              <a:buFont typeface="+mj-lt"/>
              <a:buAutoNum type="arabicPeriod"/>
            </a:pPr>
            <a:r>
              <a:rPr lang="en-US" sz="1600" dirty="0">
                <a:solidFill>
                  <a:srgbClr val="111111"/>
                </a:solidFill>
                <a:latin typeface="+mj-lt"/>
                <a:ea typeface="Calibri" panose="020F0502020204030204" pitchFamily="34" charset="0"/>
                <a:cs typeface="Times New Roman" panose="02020603050405020304" pitchFamily="18" charset="0"/>
              </a:rPr>
              <a:t>Examples</a:t>
            </a:r>
          </a:p>
          <a:p>
            <a:pPr marL="800089" lvl="1" indent="-342900">
              <a:lnSpc>
                <a:spcPct val="107000"/>
              </a:lnSpc>
              <a:spcBef>
                <a:spcPts val="0"/>
              </a:spcBef>
              <a:spcAft>
                <a:spcPts val="800"/>
              </a:spcAft>
              <a:buClr>
                <a:srgbClr val="111111"/>
              </a:buClr>
              <a:buFont typeface="+mj-lt"/>
              <a:buAutoNum type="arabicPeriod"/>
            </a:pPr>
            <a:r>
              <a:rPr lang="en-US" sz="1400" dirty="0">
                <a:solidFill>
                  <a:srgbClr val="111111"/>
                </a:solidFill>
                <a:latin typeface="+mj-lt"/>
                <a:ea typeface="Calibri" panose="020F0502020204030204" pitchFamily="34" charset="0"/>
                <a:cs typeface="Times New Roman" panose="02020603050405020304" pitchFamily="18" charset="0"/>
              </a:rPr>
              <a:t>Jeremiah 41:4 - It happened the second day after he had killed Gedaliah, and no man knew it </a:t>
            </a:r>
          </a:p>
          <a:p>
            <a:pPr marL="800089" lvl="1" indent="-342900">
              <a:lnSpc>
                <a:spcPct val="107000"/>
              </a:lnSpc>
              <a:spcBef>
                <a:spcPts val="0"/>
              </a:spcBef>
              <a:spcAft>
                <a:spcPts val="800"/>
              </a:spcAft>
              <a:buClr>
                <a:srgbClr val="111111"/>
              </a:buClr>
              <a:buFont typeface="+mj-lt"/>
              <a:buAutoNum type="arabicPeriod"/>
            </a:pPr>
            <a:r>
              <a:rPr lang="en-US" sz="1400" dirty="0">
                <a:solidFill>
                  <a:srgbClr val="111111"/>
                </a:solidFill>
                <a:latin typeface="+mj-lt"/>
                <a:ea typeface="Calibri" panose="020F0502020204030204" pitchFamily="34" charset="0"/>
                <a:cs typeface="Times New Roman" panose="02020603050405020304" pitchFamily="18" charset="0"/>
              </a:rPr>
              <a:t>Judges 9:24 - that the violence done to the seventy sons of Jerubbaal might come, and that their blood might be laid on Abimelech their brother, who killed them, and on the men of Shechem, who strengthened his hands to kill his brothers.</a:t>
            </a:r>
          </a:p>
          <a:p>
            <a:pPr marL="800089" lvl="1" indent="-342900">
              <a:lnSpc>
                <a:spcPct val="107000"/>
              </a:lnSpc>
              <a:spcBef>
                <a:spcPts val="0"/>
              </a:spcBef>
              <a:spcAft>
                <a:spcPts val="800"/>
              </a:spcAft>
              <a:buClr>
                <a:srgbClr val="111111"/>
              </a:buClr>
              <a:buFont typeface="+mj-lt"/>
              <a:buAutoNum type="arabicPeriod"/>
            </a:pPr>
            <a:endParaRPr lang="en-US" sz="1400" dirty="0">
              <a:solidFill>
                <a:srgbClr val="111111"/>
              </a:solidFill>
              <a:latin typeface="+mj-l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31576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22860"/>
            <a:ext cx="7886700" cy="1067031"/>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Perspective Against Murder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Examples from the Gospels</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43833" y="675694"/>
            <a:ext cx="8819573" cy="5928305"/>
          </a:xfrm>
        </p:spPr>
        <p:txBody>
          <a:bodyPr>
            <a:noAutofit/>
          </a:bodyPr>
          <a:lstStyle/>
          <a:p>
            <a:pPr marL="0" marR="0" lvl="0" indent="0">
              <a:lnSpc>
                <a:spcPct val="107000"/>
              </a:lnSpc>
              <a:spcBef>
                <a:spcPts val="0"/>
              </a:spcBef>
              <a:spcAft>
                <a:spcPts val="0"/>
              </a:spcAft>
              <a:buClr>
                <a:srgbClr val="111111"/>
              </a:buClr>
              <a:buNone/>
            </a:pPr>
            <a:r>
              <a:rPr lang="en-US" sz="2400" b="1" dirty="0">
                <a:solidFill>
                  <a:srgbClr val="00B050"/>
                </a:solidFill>
                <a:latin typeface="+mj-lt"/>
                <a:ea typeface="Calibri" panose="020F0502020204030204" pitchFamily="34" charset="0"/>
                <a:cs typeface="Times New Roman" panose="02020603050405020304" pitchFamily="18" charset="0"/>
              </a:rPr>
              <a:t>Gospels</a:t>
            </a:r>
            <a:endParaRPr lang="en-US" sz="1200" b="1" dirty="0">
              <a:solidFill>
                <a:srgbClr val="00B050"/>
              </a:solidFill>
              <a:latin typeface="+mj-lt"/>
              <a:ea typeface="Calibri" panose="020F0502020204030204" pitchFamily="34" charset="0"/>
              <a:cs typeface="Times New Roman" panose="02020603050405020304" pitchFamily="18" charset="0"/>
            </a:endParaRPr>
          </a:p>
          <a:p>
            <a:pPr marL="0" indent="0">
              <a:buNone/>
            </a:pPr>
            <a:r>
              <a:rPr lang="en-US" sz="1600" u="sng" dirty="0">
                <a:latin typeface="+mj-lt"/>
                <a:hlinkClick r:id="rId2"/>
              </a:rPr>
              <a:t>Matthew 5:21-22</a:t>
            </a:r>
            <a:r>
              <a:rPr lang="en-US" sz="1600" u="sng" dirty="0">
                <a:latin typeface="+mj-lt"/>
              </a:rPr>
              <a:t> - </a:t>
            </a:r>
            <a:r>
              <a:rPr lang="en-US" sz="1600" dirty="0">
                <a:latin typeface="+mj-lt"/>
              </a:rPr>
              <a:t>"You have heard that it was said to the ancient ones, 'You shall not </a:t>
            </a:r>
            <a:r>
              <a:rPr lang="en-US" sz="1600" b="1" dirty="0">
                <a:latin typeface="+mj-lt"/>
              </a:rPr>
              <a:t>murder</a:t>
            </a:r>
            <a:r>
              <a:rPr lang="en-US" sz="1600" dirty="0">
                <a:latin typeface="+mj-lt"/>
              </a:rPr>
              <a:t>;' and’ Whoever shall murder shall be in danger of the judgment.’ 22 But I tell you that anyone who is angry with a brother or sister[b][c] will be subject to judgment. Again, anyone who says to a brother or sister, ‘Raca,’[d] is answerable to the court. And anyone who says, ‘You fool!’ will be in danger of the fire of hell.</a:t>
            </a:r>
          </a:p>
          <a:p>
            <a:pPr marL="0" indent="0">
              <a:buNone/>
            </a:pPr>
            <a:r>
              <a:rPr lang="en-US" sz="1600" u="sng" dirty="0">
                <a:latin typeface="+mj-lt"/>
                <a:hlinkClick r:id="rId3"/>
              </a:rPr>
              <a:t>Matthew 15:19</a:t>
            </a:r>
            <a:r>
              <a:rPr lang="en-US" sz="1600" u="sng" dirty="0">
                <a:latin typeface="+mj-lt"/>
              </a:rPr>
              <a:t> - </a:t>
            </a:r>
            <a:r>
              <a:rPr lang="en-US" sz="1600" dirty="0">
                <a:latin typeface="+mj-lt"/>
              </a:rPr>
              <a:t>For out of the heart come forth evil thoughts, murders, adulteries, sexual sins, thefts, false testimony, and blasphemies.</a:t>
            </a:r>
            <a:r>
              <a:rPr lang="en-US" sz="1600" u="sng" dirty="0">
                <a:latin typeface="+mj-lt"/>
                <a:hlinkClick r:id="rId4"/>
              </a:rPr>
              <a:t>  Mark 7:21</a:t>
            </a:r>
            <a:r>
              <a:rPr lang="en-US" sz="1600" u="sng" dirty="0">
                <a:latin typeface="+mj-lt"/>
              </a:rPr>
              <a:t> - </a:t>
            </a:r>
            <a:r>
              <a:rPr lang="en-US" sz="1600" dirty="0">
                <a:latin typeface="+mj-lt"/>
              </a:rPr>
              <a:t>For from within, out of the hearts of men, proceed evil thoughts, adulteries, sexual sins, murders, thefts,</a:t>
            </a:r>
          </a:p>
          <a:p>
            <a:pPr marL="0" indent="0">
              <a:buNone/>
            </a:pPr>
            <a:r>
              <a:rPr lang="en-US" sz="1600" u="sng" dirty="0">
                <a:latin typeface="+mj-lt"/>
                <a:hlinkClick r:id="rId5"/>
              </a:rPr>
              <a:t>Matthew 23:30</a:t>
            </a:r>
            <a:r>
              <a:rPr lang="en-US" sz="1600" u="sng" dirty="0">
                <a:latin typeface="+mj-lt"/>
              </a:rPr>
              <a:t> - </a:t>
            </a:r>
            <a:r>
              <a:rPr lang="en-US" sz="1600" dirty="0">
                <a:latin typeface="+mj-lt"/>
              </a:rPr>
              <a:t>and your boast is, "'If we had lived in the time of our forefathers, we should not have been implicated with them in the </a:t>
            </a:r>
            <a:r>
              <a:rPr lang="en-US" sz="1600" b="1" dirty="0">
                <a:latin typeface="+mj-lt"/>
              </a:rPr>
              <a:t>murder</a:t>
            </a:r>
            <a:r>
              <a:rPr lang="en-US" sz="1600" dirty="0">
                <a:latin typeface="+mj-lt"/>
              </a:rPr>
              <a:t> of the Prophets.</a:t>
            </a:r>
            <a:r>
              <a:rPr lang="en-US" sz="1600" dirty="0">
                <a:latin typeface="+mj-lt"/>
                <a:hlinkClick r:id="rId6"/>
              </a:rPr>
              <a:t>’</a:t>
            </a:r>
            <a:endParaRPr lang="en-US" sz="1600" dirty="0">
              <a:latin typeface="+mj-lt"/>
            </a:endParaRPr>
          </a:p>
          <a:p>
            <a:pPr marL="0" indent="0">
              <a:buNone/>
            </a:pPr>
            <a:r>
              <a:rPr lang="en-US" sz="1600" u="sng" dirty="0">
                <a:latin typeface="+mj-lt"/>
                <a:hlinkClick r:id="rId6"/>
              </a:rPr>
              <a:t>Matthew 23:31</a:t>
            </a:r>
            <a:r>
              <a:rPr lang="en-US" sz="1600" u="sng" dirty="0">
                <a:latin typeface="+mj-lt"/>
              </a:rPr>
              <a:t> - </a:t>
            </a:r>
            <a:r>
              <a:rPr lang="en-US" sz="1600" dirty="0">
                <a:latin typeface="+mj-lt"/>
              </a:rPr>
              <a:t>"So that you bear witness against yourselves that you are descendants of those who murdered the Prophets.</a:t>
            </a:r>
          </a:p>
          <a:p>
            <a:pPr marL="0" indent="0">
              <a:buNone/>
            </a:pPr>
            <a:r>
              <a:rPr lang="en-US" sz="1600" u="sng" dirty="0">
                <a:latin typeface="+mj-lt"/>
                <a:hlinkClick r:id="rId7"/>
              </a:rPr>
              <a:t>Matthew 27:24</a:t>
            </a:r>
            <a:r>
              <a:rPr lang="en-US" sz="1600" u="sng" dirty="0">
                <a:latin typeface="+mj-lt"/>
              </a:rPr>
              <a:t> - </a:t>
            </a:r>
            <a:r>
              <a:rPr lang="en-US" sz="1600" dirty="0">
                <a:latin typeface="+mj-lt"/>
              </a:rPr>
              <a:t>So when he saw that he could gain nothing, but that on the contrary there was a riot threatening, he called for water and washed his hands in sight of them all, saying, "I am not responsible for this </a:t>
            </a:r>
            <a:r>
              <a:rPr lang="en-US" sz="1600" b="1" dirty="0">
                <a:latin typeface="+mj-lt"/>
              </a:rPr>
              <a:t>murder</a:t>
            </a:r>
            <a:r>
              <a:rPr lang="en-US" sz="1600" dirty="0">
                <a:latin typeface="+mj-lt"/>
              </a:rPr>
              <a:t>: you must answer for it."</a:t>
            </a:r>
          </a:p>
          <a:p>
            <a:pPr marL="0" indent="0">
              <a:buNone/>
            </a:pPr>
            <a:r>
              <a:rPr lang="en-US" sz="1600" u="sng" dirty="0">
                <a:latin typeface="+mj-lt"/>
                <a:hlinkClick r:id="rId8"/>
              </a:rPr>
              <a:t>Mt 19:18 - Mark 10:19</a:t>
            </a:r>
            <a:r>
              <a:rPr lang="en-US" sz="1600" u="sng" dirty="0">
                <a:latin typeface="+mj-lt"/>
              </a:rPr>
              <a:t> – </a:t>
            </a:r>
            <a:r>
              <a:rPr lang="en-US" sz="1600" u="sng" dirty="0">
                <a:solidFill>
                  <a:srgbClr val="0070C0"/>
                </a:solidFill>
                <a:latin typeface="+mj-lt"/>
              </a:rPr>
              <a:t>Luke 18:20 </a:t>
            </a:r>
            <a:r>
              <a:rPr lang="en-US" sz="1600" dirty="0">
                <a:latin typeface="+mj-lt"/>
              </a:rPr>
              <a:t>You know the commandments:’ Do not </a:t>
            </a:r>
            <a:r>
              <a:rPr lang="en-US" sz="1600" b="1" dirty="0" err="1">
                <a:latin typeface="+mj-lt"/>
              </a:rPr>
              <a:t>murder</a:t>
            </a:r>
            <a:r>
              <a:rPr lang="en-US" sz="1600" dirty="0" err="1">
                <a:latin typeface="+mj-lt"/>
              </a:rPr>
              <a:t>,''Do</a:t>
            </a:r>
            <a:r>
              <a:rPr lang="en-US" sz="1600" dirty="0">
                <a:latin typeface="+mj-lt"/>
              </a:rPr>
              <a:t> not commit </a:t>
            </a:r>
            <a:r>
              <a:rPr lang="en-US" sz="1600" dirty="0" err="1">
                <a:latin typeface="+mj-lt"/>
              </a:rPr>
              <a:t>adultery,''Do</a:t>
            </a:r>
            <a:r>
              <a:rPr lang="en-US" sz="1600" dirty="0">
                <a:latin typeface="+mj-lt"/>
              </a:rPr>
              <a:t> not </a:t>
            </a:r>
            <a:r>
              <a:rPr lang="en-US" sz="1600" dirty="0" err="1">
                <a:latin typeface="+mj-lt"/>
              </a:rPr>
              <a:t>steal,''Do</a:t>
            </a:r>
            <a:r>
              <a:rPr lang="en-US" sz="1600" dirty="0">
                <a:latin typeface="+mj-lt"/>
              </a:rPr>
              <a:t> not give false </a:t>
            </a:r>
            <a:r>
              <a:rPr lang="en-US" sz="1600" dirty="0" err="1">
                <a:latin typeface="+mj-lt"/>
              </a:rPr>
              <a:t>testimony,''Do</a:t>
            </a:r>
            <a:r>
              <a:rPr lang="en-US" sz="1600" dirty="0">
                <a:latin typeface="+mj-lt"/>
              </a:rPr>
              <a:t> not </a:t>
            </a:r>
            <a:r>
              <a:rPr lang="en-US" sz="1600" dirty="0" err="1">
                <a:latin typeface="+mj-lt"/>
              </a:rPr>
              <a:t>defraud,''Honor</a:t>
            </a:r>
            <a:r>
              <a:rPr lang="en-US" sz="1600" dirty="0">
                <a:latin typeface="+mj-lt"/>
              </a:rPr>
              <a:t> your father and mother.</a:t>
            </a:r>
            <a:r>
              <a:rPr lang="en-US" sz="1600" dirty="0">
                <a:latin typeface="+mj-lt"/>
                <a:hlinkClick r:id="rId9"/>
              </a:rPr>
              <a:t>’”</a:t>
            </a:r>
            <a:endParaRPr lang="en-US" sz="1600" dirty="0">
              <a:latin typeface="+mj-lt"/>
            </a:endParaRPr>
          </a:p>
          <a:p>
            <a:pPr marL="0" indent="0">
              <a:buNone/>
            </a:pPr>
            <a:r>
              <a:rPr lang="en-US" sz="1600" u="sng" dirty="0">
                <a:latin typeface="+mj-lt"/>
                <a:hlinkClick r:id="rId9"/>
              </a:rPr>
              <a:t>Mark 15:7</a:t>
            </a:r>
            <a:r>
              <a:rPr lang="en-US" sz="1600" u="sng" dirty="0">
                <a:latin typeface="+mj-lt"/>
              </a:rPr>
              <a:t> - </a:t>
            </a:r>
            <a:r>
              <a:rPr lang="en-US" sz="1600" dirty="0">
                <a:latin typeface="+mj-lt"/>
              </a:rPr>
              <a:t>There was one called Barabbas, bound with those who had made insurrection, men who in the insurrection had committed </a:t>
            </a:r>
            <a:r>
              <a:rPr lang="en-US" sz="1600" b="1" dirty="0">
                <a:latin typeface="+mj-lt"/>
              </a:rPr>
              <a:t>murder</a:t>
            </a:r>
            <a:r>
              <a:rPr lang="en-US" sz="1600" dirty="0">
                <a:latin typeface="+mj-lt"/>
              </a:rPr>
              <a:t>. (</a:t>
            </a:r>
            <a:r>
              <a:rPr lang="en-US" sz="1600" u="sng" dirty="0">
                <a:latin typeface="+mj-lt"/>
                <a:hlinkClick r:id="rId10"/>
              </a:rPr>
              <a:t>Luke 23:19</a:t>
            </a:r>
            <a:r>
              <a:rPr lang="en-US" sz="1600" u="sng" dirty="0">
                <a:latin typeface="+mj-lt"/>
              </a:rPr>
              <a:t> - </a:t>
            </a:r>
            <a:r>
              <a:rPr lang="en-US" sz="1600" dirty="0">
                <a:latin typeface="+mj-lt"/>
              </a:rPr>
              <a:t>one who was thrown into prison for a certain revolt in the city, and for </a:t>
            </a:r>
            <a:r>
              <a:rPr lang="en-US" sz="1600" b="1" dirty="0">
                <a:latin typeface="+mj-lt"/>
              </a:rPr>
              <a:t>murder</a:t>
            </a:r>
            <a:r>
              <a:rPr lang="en-US" sz="1600" dirty="0">
                <a:latin typeface="+mj-lt"/>
              </a:rPr>
              <a:t>.)</a:t>
            </a:r>
          </a:p>
          <a:p>
            <a:pPr marL="0" indent="0">
              <a:buNone/>
            </a:pPr>
            <a:r>
              <a:rPr lang="en-US" sz="1600" u="sng" dirty="0">
                <a:latin typeface="+mj-lt"/>
                <a:hlinkClick r:id="rId11"/>
              </a:rPr>
              <a:t>Luke 23:25</a:t>
            </a:r>
            <a:r>
              <a:rPr lang="en-US" sz="1600" u="sng" dirty="0">
                <a:latin typeface="+mj-lt"/>
              </a:rPr>
              <a:t> - </a:t>
            </a:r>
            <a:r>
              <a:rPr lang="en-US" sz="1600" dirty="0">
                <a:latin typeface="+mj-lt"/>
              </a:rPr>
              <a:t>He released him who had been thrown into prison for insurrection and </a:t>
            </a:r>
            <a:r>
              <a:rPr lang="en-US" sz="1600" b="1" dirty="0">
                <a:latin typeface="+mj-lt"/>
              </a:rPr>
              <a:t>murder</a:t>
            </a:r>
            <a:r>
              <a:rPr lang="en-US" sz="1600" dirty="0">
                <a:latin typeface="+mj-lt"/>
              </a:rPr>
              <a:t>, for whom they asked, but he delivered Jesus up to their will.</a:t>
            </a:r>
            <a:endParaRPr lang="en-US" sz="1600" dirty="0">
              <a:solidFill>
                <a:srgbClr val="111111"/>
              </a:solidFill>
              <a:latin typeface="+mj-l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328883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22860"/>
            <a:ext cx="7886700" cy="1011613"/>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Perspective Against Murder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Examples from the rest of the New Testament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01600" y="1200727"/>
            <a:ext cx="8861806" cy="5366328"/>
          </a:xfrm>
        </p:spPr>
        <p:txBody>
          <a:bodyPr>
            <a:noAutofit/>
          </a:bodyPr>
          <a:lstStyle/>
          <a:p>
            <a:pPr>
              <a:lnSpc>
                <a:spcPct val="100000"/>
              </a:lnSpc>
              <a:spcBef>
                <a:spcPts val="600"/>
              </a:spcBef>
              <a:spcAft>
                <a:spcPts val="600"/>
              </a:spcAft>
            </a:pPr>
            <a:r>
              <a:rPr lang="en-US" sz="1800" u="sng" dirty="0">
                <a:latin typeface="+mj-lt"/>
                <a:hlinkClick r:id="rId2"/>
              </a:rPr>
              <a:t>Acts 8:1</a:t>
            </a:r>
            <a:r>
              <a:rPr lang="en-US" sz="1800" u="sng" dirty="0">
                <a:latin typeface="+mj-lt"/>
              </a:rPr>
              <a:t> - </a:t>
            </a:r>
            <a:r>
              <a:rPr lang="en-US" sz="1800" dirty="0">
                <a:latin typeface="+mj-lt"/>
              </a:rPr>
              <a:t>And Saul fully approved of his </a:t>
            </a:r>
            <a:r>
              <a:rPr lang="en-US" sz="1800" b="1" dirty="0">
                <a:latin typeface="+mj-lt"/>
              </a:rPr>
              <a:t>murder</a:t>
            </a:r>
            <a:r>
              <a:rPr lang="en-US" sz="1800" dirty="0">
                <a:latin typeface="+mj-lt"/>
              </a:rPr>
              <a:t>. At this time a great persecution broke out against the Church in Jerusalem, and all except the Apostles were scattered throughout Judaea and Samaria.</a:t>
            </a:r>
          </a:p>
          <a:p>
            <a:pPr>
              <a:lnSpc>
                <a:spcPct val="100000"/>
              </a:lnSpc>
              <a:spcBef>
                <a:spcPts val="600"/>
              </a:spcBef>
              <a:spcAft>
                <a:spcPts val="600"/>
              </a:spcAft>
            </a:pPr>
            <a:r>
              <a:rPr lang="en-US" sz="1800" u="sng" dirty="0">
                <a:latin typeface="+mj-lt"/>
                <a:hlinkClick r:id="rId3"/>
              </a:rPr>
              <a:t>Acts 9:1</a:t>
            </a:r>
            <a:r>
              <a:rPr lang="en-US" sz="1800" u="sng" dirty="0">
                <a:latin typeface="+mj-lt"/>
              </a:rPr>
              <a:t> - </a:t>
            </a:r>
            <a:r>
              <a:rPr lang="en-US" sz="1800" dirty="0">
                <a:latin typeface="+mj-lt"/>
              </a:rPr>
              <a:t>But Saul, still breathing threats and slaughter against the disciples of the Lord, went to the high priest,</a:t>
            </a:r>
          </a:p>
          <a:p>
            <a:pPr>
              <a:lnSpc>
                <a:spcPct val="100000"/>
              </a:lnSpc>
              <a:spcBef>
                <a:spcPts val="600"/>
              </a:spcBef>
              <a:spcAft>
                <a:spcPts val="600"/>
              </a:spcAft>
            </a:pPr>
            <a:r>
              <a:rPr lang="en-US" sz="1800" u="sng" dirty="0">
                <a:latin typeface="+mj-lt"/>
                <a:hlinkClick r:id="rId4"/>
              </a:rPr>
              <a:t>Acts 9:24</a:t>
            </a:r>
            <a:r>
              <a:rPr lang="en-US" sz="1800" u="sng" dirty="0">
                <a:latin typeface="+mj-lt"/>
              </a:rPr>
              <a:t> - </a:t>
            </a:r>
            <a:r>
              <a:rPr lang="en-US" sz="1800" dirty="0">
                <a:latin typeface="+mj-lt"/>
              </a:rPr>
              <a:t>but information of their intention was given to him. They even watched the gates, day and night, in order to </a:t>
            </a:r>
            <a:r>
              <a:rPr lang="en-US" sz="1800" b="1" dirty="0">
                <a:latin typeface="+mj-lt"/>
              </a:rPr>
              <a:t>murder</a:t>
            </a:r>
            <a:r>
              <a:rPr lang="en-US" sz="1800" dirty="0">
                <a:latin typeface="+mj-lt"/>
              </a:rPr>
              <a:t> him;</a:t>
            </a:r>
          </a:p>
          <a:p>
            <a:pPr>
              <a:lnSpc>
                <a:spcPct val="100000"/>
              </a:lnSpc>
              <a:spcBef>
                <a:spcPts val="600"/>
              </a:spcBef>
              <a:spcAft>
                <a:spcPts val="600"/>
              </a:spcAft>
            </a:pPr>
            <a:r>
              <a:rPr lang="en-US" sz="1800" u="sng" dirty="0">
                <a:latin typeface="+mj-lt"/>
                <a:hlinkClick r:id="rId5"/>
              </a:rPr>
              <a:t>Romans 1:29</a:t>
            </a:r>
            <a:r>
              <a:rPr lang="en-US" sz="1800" u="sng" dirty="0">
                <a:latin typeface="+mj-lt"/>
              </a:rPr>
              <a:t> - </a:t>
            </a:r>
            <a:r>
              <a:rPr lang="en-US" sz="1800" dirty="0">
                <a:latin typeface="+mj-lt"/>
              </a:rPr>
              <a:t>being filled with all unrighteousness, sexual immorality, wickedness, covetousness, malice; full of envy, </a:t>
            </a:r>
            <a:r>
              <a:rPr lang="en-US" sz="1800" b="1" dirty="0">
                <a:latin typeface="+mj-lt"/>
              </a:rPr>
              <a:t>murder</a:t>
            </a:r>
            <a:r>
              <a:rPr lang="en-US" sz="1800" dirty="0">
                <a:latin typeface="+mj-lt"/>
              </a:rPr>
              <a:t>, strife, deceit, evil habits, secret slanderers,</a:t>
            </a:r>
          </a:p>
          <a:p>
            <a:pPr>
              <a:lnSpc>
                <a:spcPct val="100000"/>
              </a:lnSpc>
              <a:spcBef>
                <a:spcPts val="600"/>
              </a:spcBef>
              <a:spcAft>
                <a:spcPts val="600"/>
              </a:spcAft>
            </a:pPr>
            <a:r>
              <a:rPr lang="en-US" sz="1800" u="sng" dirty="0">
                <a:latin typeface="+mj-lt"/>
                <a:hlinkClick r:id="rId6"/>
              </a:rPr>
              <a:t>Romans 13:9</a:t>
            </a:r>
            <a:r>
              <a:rPr lang="en-US" sz="1800" u="sng" dirty="0">
                <a:latin typeface="+mj-lt"/>
              </a:rPr>
              <a:t> - </a:t>
            </a:r>
            <a:r>
              <a:rPr lang="en-US" sz="1800" dirty="0">
                <a:latin typeface="+mj-lt"/>
              </a:rPr>
              <a:t>For the commandments, "You shall not commit adultery," "You shall not </a:t>
            </a:r>
            <a:r>
              <a:rPr lang="en-US" sz="1800" b="1" dirty="0">
                <a:latin typeface="+mj-lt"/>
              </a:rPr>
              <a:t>murder</a:t>
            </a:r>
            <a:r>
              <a:rPr lang="en-US" sz="1800" dirty="0">
                <a:latin typeface="+mj-lt"/>
              </a:rPr>
              <a:t>," "You shall not steal," "You shall not give false testimony," "You shall not covet," and whatever other commandments there are, are all summed up in this saying, namely, "You shall love your neighbor as yourself."</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5445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a:xfrm>
            <a:off x="628650" y="136525"/>
            <a:ext cx="7886700" cy="751242"/>
          </a:xfrm>
        </p:spPr>
        <p:txBody>
          <a:bodyPr>
            <a:normAutofit/>
          </a:bodyPr>
          <a:lstStyle/>
          <a:p>
            <a:r>
              <a:rPr lang="en-US" sz="4000" b="1"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1297062623"/>
              </p:ext>
            </p:extLst>
          </p:nvPr>
        </p:nvGraphicFramePr>
        <p:xfrm>
          <a:off x="877225" y="1002030"/>
          <a:ext cx="7802096" cy="4853940"/>
        </p:xfrm>
        <a:graphic>
          <a:graphicData uri="http://schemas.openxmlformats.org/drawingml/2006/table">
            <a:tbl>
              <a:tblPr firstRow="1" bandRow="1">
                <a:tableStyleId>{6E25E649-3F16-4E02-A733-19D2CDBF48F0}</a:tableStyleId>
              </a:tblPr>
              <a:tblGrid>
                <a:gridCol w="1657563">
                  <a:extLst>
                    <a:ext uri="{9D8B030D-6E8A-4147-A177-3AD203B41FA5}">
                      <a16:colId xmlns:a16="http://schemas.microsoft.com/office/drawing/2014/main" val="1186317163"/>
                    </a:ext>
                  </a:extLst>
                </a:gridCol>
                <a:gridCol w="3818798">
                  <a:extLst>
                    <a:ext uri="{9D8B030D-6E8A-4147-A177-3AD203B41FA5}">
                      <a16:colId xmlns:a16="http://schemas.microsoft.com/office/drawing/2014/main" val="1758429838"/>
                    </a:ext>
                  </a:extLst>
                </a:gridCol>
                <a:gridCol w="2325735">
                  <a:extLst>
                    <a:ext uri="{9D8B030D-6E8A-4147-A177-3AD203B41FA5}">
                      <a16:colId xmlns:a16="http://schemas.microsoft.com/office/drawing/2014/main" val="3067097297"/>
                    </a:ext>
                  </a:extLst>
                </a:gridCol>
              </a:tblGrid>
              <a:tr h="272481">
                <a:tc>
                  <a:txBody>
                    <a:bodyPr/>
                    <a:lstStyle/>
                    <a:p>
                      <a:pPr algn="ctr"/>
                      <a:r>
                        <a:rPr lang="en-US" sz="2000" dirty="0">
                          <a:latin typeface="Bahnschrift" panose="020B0502040204020203" pitchFamily="34" charset="0"/>
                        </a:rPr>
                        <a:t>Date</a:t>
                      </a:r>
                    </a:p>
                  </a:txBody>
                  <a:tcPr marL="68580" marR="68580" marT="34290" marB="34290"/>
                </a:tc>
                <a:tc>
                  <a:txBody>
                    <a:bodyPr/>
                    <a:lstStyle/>
                    <a:p>
                      <a:pPr algn="ctr"/>
                      <a:r>
                        <a:rPr lang="en-US" sz="2000" dirty="0">
                          <a:latin typeface="Bahnschrift" panose="020B0502040204020203" pitchFamily="34" charset="0"/>
                        </a:rPr>
                        <a:t>Class</a:t>
                      </a:r>
                    </a:p>
                  </a:txBody>
                  <a:tcPr marL="68580" marR="68580" marT="34290" marB="34290"/>
                </a:tc>
                <a:tc>
                  <a:txBody>
                    <a:bodyPr/>
                    <a:lstStyle/>
                    <a:p>
                      <a:pPr algn="ctr"/>
                      <a:r>
                        <a:rPr lang="en-US" sz="2000" dirty="0">
                          <a:latin typeface="Bahnschrift" panose="020B0502040204020203" pitchFamily="34" charset="0"/>
                        </a:rPr>
                        <a:t>Teacher</a:t>
                      </a:r>
                    </a:p>
                  </a:txBody>
                  <a:tcPr marL="68580" marR="68580" marT="34290" marB="34290"/>
                </a:tc>
                <a:extLst>
                  <a:ext uri="{0D108BD9-81ED-4DB2-BD59-A6C34878D82A}">
                    <a16:rowId xmlns:a16="http://schemas.microsoft.com/office/drawing/2014/main" val="3619193871"/>
                  </a:ext>
                </a:extLst>
              </a:tr>
              <a:tr h="272481">
                <a:tc>
                  <a:txBody>
                    <a:bodyPr/>
                    <a:lstStyle/>
                    <a:p>
                      <a:r>
                        <a:rPr lang="en-US" sz="2000" dirty="0">
                          <a:latin typeface="Bahnschrift" panose="020B0502040204020203" pitchFamily="34" charset="0"/>
                        </a:rPr>
                        <a:t>Wed. 1/18</a:t>
                      </a:r>
                    </a:p>
                  </a:txBody>
                  <a:tcPr marL="68580" marR="68580" marT="34290" marB="34290">
                    <a:solidFill>
                      <a:srgbClr val="00FF00"/>
                    </a:solidFill>
                  </a:tcPr>
                </a:tc>
                <a:tc>
                  <a:txBody>
                    <a:bodyPr/>
                    <a:lstStyle/>
                    <a:p>
                      <a:r>
                        <a:rPr lang="en-US" sz="2000" dirty="0">
                          <a:latin typeface="Bahnschrift" panose="020B0502040204020203" pitchFamily="34" charset="0"/>
                        </a:rPr>
                        <a:t>Class Introduction </a:t>
                      </a:r>
                    </a:p>
                  </a:txBody>
                  <a:tcPr marL="68580" marR="68580" marT="34290" marB="34290">
                    <a:solidFill>
                      <a:srgbClr val="00FF00"/>
                    </a:solidFill>
                  </a:tcPr>
                </a:tc>
                <a:tc>
                  <a:txBody>
                    <a:bodyPr/>
                    <a:lstStyle/>
                    <a:p>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4156605872"/>
                  </a:ext>
                </a:extLst>
              </a:tr>
              <a:tr h="272481">
                <a:tc>
                  <a:txBody>
                    <a:bodyPr/>
                    <a:lstStyle/>
                    <a:p>
                      <a:r>
                        <a:rPr lang="en-US" sz="2000" dirty="0">
                          <a:latin typeface="Bahnschrift" panose="020B0502040204020203" pitchFamily="34" charset="0"/>
                        </a:rPr>
                        <a:t>Sun. 1/22</a:t>
                      </a:r>
                    </a:p>
                  </a:txBody>
                  <a:tcPr marL="68580" marR="68580" marT="34290" marB="34290">
                    <a:solidFill>
                      <a:srgbClr val="00FF00"/>
                    </a:solidFill>
                  </a:tcPr>
                </a:tc>
                <a:tc>
                  <a:txBody>
                    <a:bodyPr/>
                    <a:lstStyle/>
                    <a:p>
                      <a:r>
                        <a:rPr lang="en-US" sz="2000" dirty="0">
                          <a:latin typeface="Bahnschrift" panose="020B0502040204020203" pitchFamily="34" charset="0"/>
                        </a:rPr>
                        <a:t>Bellaire Business Meeting </a:t>
                      </a:r>
                    </a:p>
                  </a:txBody>
                  <a:tcPr marL="68580" marR="68580" marT="34290" marB="34290">
                    <a:solidFill>
                      <a:srgbClr val="00FF00"/>
                    </a:solidFill>
                  </a:tcPr>
                </a:tc>
                <a:tc>
                  <a:txBody>
                    <a:bodyPr/>
                    <a:lstStyle/>
                    <a:p>
                      <a:r>
                        <a:rPr lang="en-US" sz="2000" dirty="0">
                          <a:latin typeface="Bahnschrift" panose="020B0502040204020203" pitchFamily="34" charset="0"/>
                        </a:rPr>
                        <a:t>N/A</a:t>
                      </a:r>
                    </a:p>
                  </a:txBody>
                  <a:tcPr marL="68580" marR="68580" marT="34290" marB="34290">
                    <a:solidFill>
                      <a:srgbClr val="00FF00"/>
                    </a:solidFill>
                  </a:tcPr>
                </a:tc>
                <a:extLst>
                  <a:ext uri="{0D108BD9-81ED-4DB2-BD59-A6C34878D82A}">
                    <a16:rowId xmlns:a16="http://schemas.microsoft.com/office/drawing/2014/main" val="219016917"/>
                  </a:ext>
                </a:extLst>
              </a:tr>
              <a:tr h="272481">
                <a:tc>
                  <a:txBody>
                    <a:bodyPr/>
                    <a:lstStyle/>
                    <a:p>
                      <a:r>
                        <a:rPr lang="en-US" sz="2000" dirty="0">
                          <a:latin typeface="Bahnschrift" panose="020B0502040204020203" pitchFamily="34" charset="0"/>
                        </a:rPr>
                        <a:t>Wed. 1/25</a:t>
                      </a:r>
                    </a:p>
                  </a:txBody>
                  <a:tcPr marL="68580" marR="68580" marT="34290" marB="34290">
                    <a:solidFill>
                      <a:srgbClr val="00FF00"/>
                    </a:solidFill>
                  </a:tcPr>
                </a:tc>
                <a:tc>
                  <a:txBody>
                    <a:bodyPr/>
                    <a:lstStyle/>
                    <a:p>
                      <a:r>
                        <a:rPr lang="en-US" sz="2000" dirty="0">
                          <a:latin typeface="Bahnschrift" panose="020B0502040204020203" pitchFamily="34" charset="0"/>
                        </a:rPr>
                        <a:t>No Other Gods Before Me</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523040058"/>
                  </a:ext>
                </a:extLst>
              </a:tr>
              <a:tr h="272481">
                <a:tc>
                  <a:txBody>
                    <a:bodyPr/>
                    <a:lstStyle/>
                    <a:p>
                      <a:r>
                        <a:rPr lang="en-US" sz="2000" dirty="0">
                          <a:latin typeface="Bahnschrift" panose="020B0502040204020203" pitchFamily="34" charset="0"/>
                        </a:rPr>
                        <a:t>Sun. 1/29</a:t>
                      </a:r>
                    </a:p>
                  </a:txBody>
                  <a:tcPr marL="68580" marR="68580" marT="34290" marB="34290">
                    <a:solidFill>
                      <a:srgbClr val="00FF00"/>
                    </a:solidFill>
                  </a:tcPr>
                </a:tc>
                <a:tc>
                  <a:txBody>
                    <a:bodyPr/>
                    <a:lstStyle/>
                    <a:p>
                      <a:r>
                        <a:rPr lang="en-US" sz="2000" dirty="0">
                          <a:latin typeface="Bahnschrift" panose="020B0502040204020203" pitchFamily="34" charset="0"/>
                        </a:rPr>
                        <a:t>No Graven Images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415991692"/>
                  </a:ext>
                </a:extLst>
              </a:tr>
              <a:tr h="272481">
                <a:tc>
                  <a:txBody>
                    <a:bodyPr/>
                    <a:lstStyle/>
                    <a:p>
                      <a:r>
                        <a:rPr lang="en-US" sz="2000" dirty="0">
                          <a:latin typeface="Bahnschrift" panose="020B0502040204020203" pitchFamily="34" charset="0"/>
                        </a:rPr>
                        <a:t>Wed. 2/1</a:t>
                      </a:r>
                    </a:p>
                  </a:txBody>
                  <a:tcPr marL="68580" marR="68580" marT="34290" marB="34290">
                    <a:solidFill>
                      <a:srgbClr val="00FF00"/>
                    </a:solidFill>
                  </a:tcPr>
                </a:tc>
                <a:tc>
                  <a:txBody>
                    <a:bodyPr/>
                    <a:lstStyle/>
                    <a:p>
                      <a:r>
                        <a:rPr lang="en-US" sz="2000" dirty="0">
                          <a:latin typeface="Bahnschrift" panose="020B0502040204020203" pitchFamily="34" charset="0"/>
                        </a:rPr>
                        <a:t>Lord’s Name in Vain </a:t>
                      </a:r>
                    </a:p>
                  </a:txBody>
                  <a:tcPr marL="68580" marR="68580" marT="34290" marB="34290">
                    <a:solidFill>
                      <a:srgbClr val="00FF00"/>
                    </a:solidFill>
                  </a:tcPr>
                </a:tc>
                <a:tc>
                  <a:txBody>
                    <a:bodyPr/>
                    <a:lstStyle/>
                    <a:p>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2972019432"/>
                  </a:ext>
                </a:extLst>
              </a:tr>
              <a:tr h="272481">
                <a:tc>
                  <a:txBody>
                    <a:bodyPr/>
                    <a:lstStyle/>
                    <a:p>
                      <a:r>
                        <a:rPr lang="en-US" sz="2000" dirty="0">
                          <a:latin typeface="Bahnschrift" panose="020B0502040204020203" pitchFamily="34" charset="0"/>
                        </a:rPr>
                        <a:t>Sun. 2/5</a:t>
                      </a:r>
                    </a:p>
                  </a:txBody>
                  <a:tcPr marL="68580" marR="68580" marT="34290" marB="34290">
                    <a:solidFill>
                      <a:srgbClr val="00FF00"/>
                    </a:solidFill>
                  </a:tcPr>
                </a:tc>
                <a:tc>
                  <a:txBody>
                    <a:bodyPr/>
                    <a:lstStyle/>
                    <a:p>
                      <a:r>
                        <a:rPr lang="en-US" sz="2000" dirty="0">
                          <a:latin typeface="Bahnschrift" panose="020B0502040204020203" pitchFamily="34" charset="0"/>
                        </a:rPr>
                        <a:t>Remember the Sabbath Day </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solidFill>
                      <a:srgbClr val="00FF00"/>
                    </a:solidFill>
                  </a:tcPr>
                </a:tc>
                <a:extLst>
                  <a:ext uri="{0D108BD9-81ED-4DB2-BD59-A6C34878D82A}">
                    <a16:rowId xmlns:a16="http://schemas.microsoft.com/office/drawing/2014/main" val="1280986965"/>
                  </a:ext>
                </a:extLst>
              </a:tr>
              <a:tr h="272481">
                <a:tc>
                  <a:txBody>
                    <a:bodyPr/>
                    <a:lstStyle/>
                    <a:p>
                      <a:r>
                        <a:rPr lang="en-US" sz="2000" dirty="0">
                          <a:latin typeface="Bahnschrift" panose="020B0502040204020203" pitchFamily="34" charset="0"/>
                        </a:rPr>
                        <a:t>Wed. 2/8</a:t>
                      </a:r>
                    </a:p>
                  </a:txBody>
                  <a:tcPr marL="68580" marR="68580" marT="34290" marB="34290">
                    <a:solidFill>
                      <a:srgbClr val="00FF00"/>
                    </a:solidFill>
                  </a:tcPr>
                </a:tc>
                <a:tc>
                  <a:txBody>
                    <a:bodyPr/>
                    <a:lstStyle/>
                    <a:p>
                      <a:r>
                        <a:rPr lang="en-US" sz="2000" dirty="0">
                          <a:latin typeface="Bahnschrift" panose="020B0502040204020203" pitchFamily="34" charset="0"/>
                        </a:rPr>
                        <a:t>Honor your Father and Mother </a:t>
                      </a:r>
                    </a:p>
                  </a:txBody>
                  <a:tcPr marL="68580" marR="68580" marT="34290" marB="34290">
                    <a:solidFill>
                      <a:srgbClr val="00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solidFill>
                      <a:srgbClr val="00FF00"/>
                    </a:solidFill>
                  </a:tcPr>
                </a:tc>
                <a:extLst>
                  <a:ext uri="{0D108BD9-81ED-4DB2-BD59-A6C34878D82A}">
                    <a16:rowId xmlns:a16="http://schemas.microsoft.com/office/drawing/2014/main" val="1303999704"/>
                  </a:ext>
                </a:extLst>
              </a:tr>
              <a:tr h="272481">
                <a:tc>
                  <a:txBody>
                    <a:bodyPr/>
                    <a:lstStyle/>
                    <a:p>
                      <a:r>
                        <a:rPr lang="en-US" sz="2000" dirty="0">
                          <a:latin typeface="Bahnschrift" panose="020B0502040204020203" pitchFamily="34" charset="0"/>
                        </a:rPr>
                        <a:t>Sun. 2/12</a:t>
                      </a:r>
                    </a:p>
                  </a:txBody>
                  <a:tcPr marL="68580" marR="68580" marT="34290" marB="34290"/>
                </a:tc>
                <a:tc>
                  <a:txBody>
                    <a:bodyPr/>
                    <a:lstStyle/>
                    <a:p>
                      <a:r>
                        <a:rPr lang="en-US" sz="2000" dirty="0">
                          <a:latin typeface="Bahnschrift" panose="020B0502040204020203" pitchFamily="34" charset="0"/>
                        </a:rPr>
                        <a:t>Do Not Murder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9223779"/>
                  </a:ext>
                </a:extLst>
              </a:tr>
              <a:tr h="272481">
                <a:tc>
                  <a:txBody>
                    <a:bodyPr/>
                    <a:lstStyle/>
                    <a:p>
                      <a:r>
                        <a:rPr lang="en-US" sz="2000" dirty="0">
                          <a:latin typeface="Bahnschrift" panose="020B0502040204020203" pitchFamily="34" charset="0"/>
                        </a:rPr>
                        <a:t>Wed. 2/15</a:t>
                      </a:r>
                    </a:p>
                  </a:txBody>
                  <a:tcPr marL="68580" marR="68580" marT="34290" marB="34290"/>
                </a:tc>
                <a:tc>
                  <a:txBody>
                    <a:bodyPr/>
                    <a:lstStyle/>
                    <a:p>
                      <a:r>
                        <a:rPr lang="en-US" sz="2000" dirty="0">
                          <a:latin typeface="Bahnschrift" panose="020B0502040204020203" pitchFamily="34" charset="0"/>
                        </a:rPr>
                        <a:t>Do Not Commit Adultery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2329284091"/>
                  </a:ext>
                </a:extLst>
              </a:tr>
              <a:tr h="272481">
                <a:tc>
                  <a:txBody>
                    <a:bodyPr/>
                    <a:lstStyle/>
                    <a:p>
                      <a:r>
                        <a:rPr lang="en-US" sz="2000" dirty="0">
                          <a:latin typeface="Bahnschrift" panose="020B0502040204020203" pitchFamily="34" charset="0"/>
                        </a:rPr>
                        <a:t>Sun. 2/19</a:t>
                      </a:r>
                    </a:p>
                  </a:txBody>
                  <a:tcPr marL="68580" marR="68580" marT="34290" marB="34290"/>
                </a:tc>
                <a:tc>
                  <a:txBody>
                    <a:bodyPr/>
                    <a:lstStyle/>
                    <a:p>
                      <a:r>
                        <a:rPr lang="en-US" sz="2000" dirty="0">
                          <a:latin typeface="Bahnschrift" panose="020B0502040204020203" pitchFamily="34" charset="0"/>
                        </a:rPr>
                        <a:t>Do Not Steal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2041149782"/>
                  </a:ext>
                </a:extLst>
              </a:tr>
              <a:tr h="272481">
                <a:tc>
                  <a:txBody>
                    <a:bodyPr/>
                    <a:lstStyle/>
                    <a:p>
                      <a:r>
                        <a:rPr lang="en-US" sz="2000" dirty="0">
                          <a:latin typeface="Bahnschrift" panose="020B0502040204020203" pitchFamily="34" charset="0"/>
                        </a:rPr>
                        <a:t>Wed. 2/22</a:t>
                      </a:r>
                    </a:p>
                  </a:txBody>
                  <a:tcPr marL="68580" marR="68580" marT="34290" marB="34290"/>
                </a:tc>
                <a:tc>
                  <a:txBody>
                    <a:bodyPr/>
                    <a:lstStyle/>
                    <a:p>
                      <a:r>
                        <a:rPr lang="en-US" sz="2000" dirty="0">
                          <a:latin typeface="Bahnschrift" panose="020B0502040204020203" pitchFamily="34" charset="0"/>
                        </a:rPr>
                        <a:t>Do Not Bear False Witness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511816182"/>
                  </a:ext>
                </a:extLst>
              </a:tr>
              <a:tr h="272481">
                <a:tc>
                  <a:txBody>
                    <a:bodyPr/>
                    <a:lstStyle/>
                    <a:p>
                      <a:r>
                        <a:rPr lang="en-US" sz="2000" dirty="0">
                          <a:latin typeface="Bahnschrift" panose="020B0502040204020203" pitchFamily="34" charset="0"/>
                        </a:rPr>
                        <a:t>Sun. 2/26</a:t>
                      </a:r>
                    </a:p>
                  </a:txBody>
                  <a:tcPr marL="68580" marR="68580" marT="34290" marB="34290"/>
                </a:tc>
                <a:tc>
                  <a:txBody>
                    <a:bodyPr/>
                    <a:lstStyle/>
                    <a:p>
                      <a:r>
                        <a:rPr lang="en-US" sz="2000" dirty="0">
                          <a:latin typeface="Bahnschrift" panose="020B0502040204020203" pitchFamily="34" charset="0"/>
                        </a:rPr>
                        <a:t>Do Not Covet / Class Conclusion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pPr defTabSz="685800"/>
            <a:r>
              <a:rPr lang="en-US" dirty="0">
                <a:solidFill>
                  <a:srgbClr val="000000"/>
                </a:solidFill>
              </a:rPr>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pPr defTabSz="685800"/>
            <a:fld id="{294A09A9-5501-47C1-A89A-A340965A2BE2}" type="slidenum">
              <a:rPr lang="en-US">
                <a:solidFill>
                  <a:srgbClr val="000000"/>
                </a:solidFill>
              </a:rPr>
              <a:pPr defTabSz="685800"/>
              <a:t>2</a:t>
            </a:fld>
            <a:endParaRPr lang="en-US" dirty="0">
              <a:solidFill>
                <a:srgbClr val="000000"/>
              </a:solidFill>
            </a:endParaRPr>
          </a:p>
        </p:txBody>
      </p:sp>
    </p:spTree>
    <p:extLst>
      <p:ext uri="{BB962C8B-B14F-4D97-AF65-F5344CB8AC3E}">
        <p14:creationId xmlns:p14="http://schemas.microsoft.com/office/powerpoint/2010/main" val="38126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22860"/>
            <a:ext cx="7886700" cy="1011613"/>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God’s Perspective Against Murder -   </a:t>
            </a:r>
            <a:br>
              <a:rPr lang="en-US" sz="3600" b="1" dirty="0">
                <a:solidFill>
                  <a:srgbClr val="000000"/>
                </a:solidFill>
                <a:effectLst/>
                <a:latin typeface="+mj-lt"/>
                <a:ea typeface="Times New Roman" panose="02020603050405020304" pitchFamily="18" charset="0"/>
                <a:cs typeface="Times New Roman" panose="02020603050405020304" pitchFamily="18" charset="0"/>
              </a:rPr>
            </a:br>
            <a:r>
              <a:rPr lang="en-US" sz="3600" b="1" dirty="0">
                <a:solidFill>
                  <a:srgbClr val="000000"/>
                </a:solidFill>
                <a:effectLst/>
                <a:latin typeface="+mj-lt"/>
                <a:ea typeface="Times New Roman" panose="02020603050405020304" pitchFamily="18" charset="0"/>
                <a:cs typeface="Times New Roman" panose="02020603050405020304" pitchFamily="18" charset="0"/>
              </a:rPr>
              <a:t>Examples from the New Testament – Cont.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01600" y="1283855"/>
            <a:ext cx="8861806" cy="5283200"/>
          </a:xfrm>
        </p:spPr>
        <p:txBody>
          <a:bodyPr>
            <a:noAutofit/>
          </a:bodyPr>
          <a:lstStyle/>
          <a:p>
            <a:pPr>
              <a:lnSpc>
                <a:spcPct val="100000"/>
              </a:lnSpc>
              <a:spcBef>
                <a:spcPts val="600"/>
              </a:spcBef>
              <a:spcAft>
                <a:spcPts val="600"/>
              </a:spcAft>
            </a:pPr>
            <a:r>
              <a:rPr lang="en-US" sz="1800" u="sng" dirty="0">
                <a:latin typeface="+mj-lt"/>
                <a:hlinkClick r:id="rId2"/>
              </a:rPr>
              <a:t>James 2:11</a:t>
            </a:r>
            <a:r>
              <a:rPr lang="en-US" sz="1800" u="sng" dirty="0">
                <a:latin typeface="+mj-lt"/>
              </a:rPr>
              <a:t> - </a:t>
            </a:r>
            <a:r>
              <a:rPr lang="en-US" sz="1800" dirty="0">
                <a:latin typeface="+mj-lt"/>
              </a:rPr>
              <a:t>For he who said, "Do not commit adultery," also said, "Do not commit </a:t>
            </a:r>
            <a:r>
              <a:rPr lang="en-US" sz="1800" b="1" dirty="0">
                <a:latin typeface="+mj-lt"/>
              </a:rPr>
              <a:t>murder</a:t>
            </a:r>
            <a:r>
              <a:rPr lang="en-US" sz="1800" dirty="0">
                <a:latin typeface="+mj-lt"/>
              </a:rPr>
              <a:t>." Now if you do not commit adultery, but murder, you have become a transgressor of the law.</a:t>
            </a:r>
          </a:p>
          <a:p>
            <a:pPr>
              <a:lnSpc>
                <a:spcPct val="100000"/>
              </a:lnSpc>
              <a:spcBef>
                <a:spcPts val="600"/>
              </a:spcBef>
              <a:spcAft>
                <a:spcPts val="600"/>
              </a:spcAft>
            </a:pPr>
            <a:r>
              <a:rPr lang="en-US" sz="1800" u="sng" dirty="0">
                <a:latin typeface="+mj-lt"/>
                <a:hlinkClick r:id="rId3"/>
              </a:rPr>
              <a:t>James 4:2</a:t>
            </a:r>
            <a:r>
              <a:rPr lang="en-US" sz="1800" u="sng" dirty="0">
                <a:latin typeface="+mj-lt"/>
              </a:rPr>
              <a:t> - </a:t>
            </a:r>
            <a:r>
              <a:rPr lang="en-US" sz="1800" dirty="0">
                <a:latin typeface="+mj-lt"/>
              </a:rPr>
              <a:t>You covet things and yet cannot get them; you commit </a:t>
            </a:r>
            <a:r>
              <a:rPr lang="en-US" sz="1800" b="1" dirty="0">
                <a:latin typeface="+mj-lt"/>
              </a:rPr>
              <a:t>murder</a:t>
            </a:r>
            <a:r>
              <a:rPr lang="en-US" sz="1800" dirty="0">
                <a:latin typeface="+mj-lt"/>
              </a:rPr>
              <a:t>; you have passionate desires and yet cannot gain your end; you begin to fight and make war. You have not, because you do not pray;</a:t>
            </a:r>
          </a:p>
          <a:p>
            <a:pPr>
              <a:lnSpc>
                <a:spcPct val="100000"/>
              </a:lnSpc>
              <a:spcBef>
                <a:spcPts val="600"/>
              </a:spcBef>
              <a:spcAft>
                <a:spcPts val="600"/>
              </a:spcAft>
            </a:pPr>
            <a:r>
              <a:rPr lang="en-US" sz="1800" u="sng" dirty="0">
                <a:latin typeface="+mj-lt"/>
                <a:hlinkClick r:id="rId4"/>
              </a:rPr>
              <a:t>James 5:6</a:t>
            </a:r>
            <a:r>
              <a:rPr lang="en-US" sz="1800" u="sng" dirty="0">
                <a:latin typeface="+mj-lt"/>
              </a:rPr>
              <a:t> - </a:t>
            </a:r>
            <a:r>
              <a:rPr lang="en-US" sz="1800" dirty="0">
                <a:latin typeface="+mj-lt"/>
              </a:rPr>
              <a:t>You have condemned, you have murdered the righteous one. He doesn't resist you.</a:t>
            </a:r>
          </a:p>
          <a:p>
            <a:pPr>
              <a:lnSpc>
                <a:spcPct val="100000"/>
              </a:lnSpc>
              <a:spcBef>
                <a:spcPts val="600"/>
              </a:spcBef>
              <a:spcAft>
                <a:spcPts val="600"/>
              </a:spcAft>
            </a:pPr>
            <a:r>
              <a:rPr lang="en-US" sz="1800" u="sng" dirty="0">
                <a:latin typeface="+mj-lt"/>
                <a:hlinkClick r:id="rId5"/>
              </a:rPr>
              <a:t>1 John 3:12</a:t>
            </a:r>
            <a:r>
              <a:rPr lang="en-US" sz="1800" u="sng" dirty="0">
                <a:latin typeface="+mj-lt"/>
              </a:rPr>
              <a:t> -</a:t>
            </a:r>
            <a:r>
              <a:rPr lang="en-US" sz="1800" dirty="0">
                <a:latin typeface="+mj-lt"/>
              </a:rPr>
              <a:t>unlike Cain, who was of the evil one, and killed his brother. Why did he kill him? Because his works were evil, and his brother's righteous.</a:t>
            </a:r>
            <a:br>
              <a:rPr lang="en-US" sz="1800" dirty="0">
                <a:latin typeface="+mj-lt"/>
              </a:rPr>
            </a:br>
            <a:endParaRPr lang="en-US" sz="1600" dirty="0">
              <a:solidFill>
                <a:srgbClr val="111111"/>
              </a:solidFill>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9680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1"/>
            <a:ext cx="8679320" cy="591127"/>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What </a:t>
            </a:r>
            <a:r>
              <a:rPr lang="en-US" sz="3600" b="1" dirty="0">
                <a:solidFill>
                  <a:srgbClr val="000000"/>
                </a:solidFill>
                <a:latin typeface="+mj-lt"/>
                <a:ea typeface="Calibri" panose="020F0502020204030204" pitchFamily="34" charset="0"/>
                <a:cs typeface="Times New Roman" panose="02020603050405020304" pitchFamily="18" charset="0"/>
              </a:rPr>
              <a:t>About Us Today?</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591126"/>
            <a:ext cx="8791956" cy="5855119"/>
          </a:xfrm>
        </p:spPr>
        <p:txBody>
          <a:bodyPr>
            <a:normAutofit fontScale="77500" lnSpcReduction="20000"/>
          </a:bodyPr>
          <a:lstStyle/>
          <a:p>
            <a:pPr marL="0" lvl="1" indent="0" fontAlgn="base">
              <a:buNone/>
            </a:pPr>
            <a:r>
              <a:rPr lang="en-US" sz="2800" b="1" dirty="0">
                <a:latin typeface="+mj-lt"/>
              </a:rPr>
              <a:t>Let’s bring it home.  How does God take us beyond the physical act of murder to get to the attitude of the heart?</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Murder is wrong – don’t murder.</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Don’t hate / be angry / call names.  [raca – empty </a:t>
            </a:r>
            <a:r>
              <a:rPr lang="en-US" sz="2400">
                <a:latin typeface="+mj-lt"/>
                <a:ea typeface="Calibri" panose="020F0502020204030204" pitchFamily="34" charset="0"/>
                <a:cs typeface="Times New Roman" panose="02020603050405020304" pitchFamily="18" charset="0"/>
              </a:rPr>
              <a:t>/ worthless]</a:t>
            </a:r>
            <a:endParaRPr lang="en-US" sz="24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Don’t have a heart problem.</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Do love.</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Do care.</a:t>
            </a:r>
          </a:p>
          <a:p>
            <a:pPr marL="342900" marR="0" lvl="0" indent="-342900">
              <a:lnSpc>
                <a:spcPct val="107000"/>
              </a:lnSpc>
              <a:spcBef>
                <a:spcPts val="0"/>
              </a:spcBef>
              <a:spcAft>
                <a:spcPts val="0"/>
              </a:spcAft>
              <a:buFont typeface="+mj-lt"/>
              <a:buAutoNum type="arabicPeriod"/>
            </a:pPr>
            <a:r>
              <a:rPr lang="en-US" sz="2400" dirty="0">
                <a:latin typeface="+mj-lt"/>
                <a:ea typeface="Calibri" panose="020F0502020204030204" pitchFamily="34" charset="0"/>
                <a:cs typeface="Times New Roman" panose="02020603050405020304" pitchFamily="18" charset="0"/>
              </a:rPr>
              <a:t>Do attend to / help.</a:t>
            </a:r>
          </a:p>
          <a:p>
            <a:pPr marL="342900" marR="0" lvl="0" indent="-342900">
              <a:lnSpc>
                <a:spcPct val="107000"/>
              </a:lnSpc>
              <a:spcBef>
                <a:spcPts val="0"/>
              </a:spcBef>
              <a:spcAft>
                <a:spcPts val="0"/>
              </a:spcAft>
              <a:buFont typeface="+mj-lt"/>
              <a:buAutoNum type="arabicPeriod"/>
            </a:pPr>
            <a:endParaRPr lang="en-US" sz="24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400" u="sng" dirty="0">
                <a:latin typeface="+mj-lt"/>
                <a:hlinkClick r:id="rId2"/>
              </a:rPr>
              <a:t>Matthew 15:19</a:t>
            </a:r>
            <a:r>
              <a:rPr lang="en-US" sz="2400" u="sng" dirty="0">
                <a:latin typeface="+mj-lt"/>
              </a:rPr>
              <a:t> - </a:t>
            </a:r>
            <a:r>
              <a:rPr lang="en-US" sz="2400" dirty="0">
                <a:latin typeface="+mj-lt"/>
              </a:rPr>
              <a:t>For out of the </a:t>
            </a:r>
            <a:r>
              <a:rPr lang="en-US" sz="2400" b="1" dirty="0">
                <a:solidFill>
                  <a:srgbClr val="FF0000"/>
                </a:solidFill>
                <a:latin typeface="+mj-lt"/>
              </a:rPr>
              <a:t>heart</a:t>
            </a:r>
            <a:r>
              <a:rPr lang="en-US" sz="2400" dirty="0">
                <a:latin typeface="+mj-lt"/>
              </a:rPr>
              <a:t> come forth evil thoughts, murders, adulteries, sexual sins, thefts, false testimony, and blasphemies.</a:t>
            </a:r>
            <a:r>
              <a:rPr lang="en-US" sz="2400" u="sng" dirty="0">
                <a:latin typeface="+mj-lt"/>
                <a:hlinkClick r:id="rId3"/>
              </a:rPr>
              <a:t> </a:t>
            </a:r>
          </a:p>
          <a:p>
            <a:pPr marL="0" indent="0">
              <a:lnSpc>
                <a:spcPct val="107000"/>
              </a:lnSpc>
              <a:spcBef>
                <a:spcPts val="0"/>
              </a:spcBef>
              <a:spcAft>
                <a:spcPts val="800"/>
              </a:spcAft>
              <a:buNone/>
            </a:pPr>
            <a:r>
              <a:rPr lang="en-US" sz="2400" u="sng" dirty="0">
                <a:latin typeface="+mj-lt"/>
                <a:hlinkClick r:id="rId3"/>
              </a:rPr>
              <a:t>Mark 7:21</a:t>
            </a:r>
            <a:r>
              <a:rPr lang="en-US" sz="2400" u="sng" dirty="0">
                <a:latin typeface="+mj-lt"/>
              </a:rPr>
              <a:t> - </a:t>
            </a:r>
            <a:r>
              <a:rPr lang="en-US" sz="2400" dirty="0">
                <a:latin typeface="+mj-lt"/>
              </a:rPr>
              <a:t>For from within, out of the </a:t>
            </a:r>
            <a:r>
              <a:rPr lang="en-US" sz="2400" b="1" dirty="0">
                <a:solidFill>
                  <a:srgbClr val="FF0000"/>
                </a:solidFill>
                <a:latin typeface="+mj-lt"/>
              </a:rPr>
              <a:t>hearts</a:t>
            </a:r>
            <a:r>
              <a:rPr lang="en-US" sz="2400" dirty="0">
                <a:latin typeface="+mj-lt"/>
              </a:rPr>
              <a:t> of men, proceed evil thoughts, adulteries, sexual sins, murders, thefts</a:t>
            </a:r>
          </a:p>
          <a:p>
            <a:pPr marL="0" indent="0">
              <a:lnSpc>
                <a:spcPct val="107000"/>
              </a:lnSpc>
              <a:spcBef>
                <a:spcPts val="0"/>
              </a:spcBef>
              <a:spcAft>
                <a:spcPts val="800"/>
              </a:spcAft>
              <a:buNone/>
            </a:pPr>
            <a:r>
              <a:rPr lang="en-US" sz="2400" u="sng" dirty="0">
                <a:latin typeface="+mj-lt"/>
                <a:hlinkClick r:id="rId4"/>
              </a:rPr>
              <a:t>Matthew 5:21-22</a:t>
            </a:r>
            <a:r>
              <a:rPr lang="en-US" sz="2400" u="sng" dirty="0">
                <a:latin typeface="+mj-lt"/>
              </a:rPr>
              <a:t> - </a:t>
            </a:r>
            <a:r>
              <a:rPr lang="en-US" sz="2400" dirty="0">
                <a:latin typeface="+mj-lt"/>
              </a:rPr>
              <a:t>"You have heard that it was said to the ancient ones, 'You shall not </a:t>
            </a:r>
            <a:r>
              <a:rPr lang="en-US" sz="2400" b="1" dirty="0">
                <a:solidFill>
                  <a:srgbClr val="FF0000"/>
                </a:solidFill>
                <a:latin typeface="+mj-lt"/>
              </a:rPr>
              <a:t>murder</a:t>
            </a:r>
            <a:r>
              <a:rPr lang="en-US" sz="2400" dirty="0">
                <a:latin typeface="+mj-lt"/>
              </a:rPr>
              <a:t>;' and’ Whoever shall murder shall be in danger of the judgment.’ 22 But I tell you that anyone </a:t>
            </a:r>
            <a:r>
              <a:rPr lang="en-US" sz="2400" b="1" dirty="0">
                <a:solidFill>
                  <a:srgbClr val="FF0000"/>
                </a:solidFill>
                <a:latin typeface="+mj-lt"/>
              </a:rPr>
              <a:t>who is angry </a:t>
            </a:r>
            <a:r>
              <a:rPr lang="en-US" sz="2400" dirty="0">
                <a:latin typeface="+mj-lt"/>
              </a:rPr>
              <a:t>with a brother or sister[b][c] will be subject to judgment. Again, anyone who says to a brother or sister, ‘Raca,’[d] is answerable to the court. And anyone who says, ‘</a:t>
            </a:r>
            <a:r>
              <a:rPr lang="en-US" sz="2400" b="1" dirty="0">
                <a:solidFill>
                  <a:srgbClr val="FF0000"/>
                </a:solidFill>
                <a:latin typeface="+mj-lt"/>
              </a:rPr>
              <a:t>You fool</a:t>
            </a:r>
            <a:r>
              <a:rPr lang="en-US" sz="2400" dirty="0">
                <a:latin typeface="+mj-lt"/>
              </a:rPr>
              <a:t>!’ will be in danger of the fire of hell.</a:t>
            </a:r>
          </a:p>
          <a:p>
            <a:pPr marL="0" indent="0">
              <a:lnSpc>
                <a:spcPct val="107000"/>
              </a:lnSpc>
              <a:spcBef>
                <a:spcPts val="0"/>
              </a:spcBef>
              <a:spcAft>
                <a:spcPts val="800"/>
              </a:spcAft>
              <a:buNone/>
            </a:pPr>
            <a:endParaRPr lang="en-US" sz="2400" dirty="0">
              <a:latin typeface="+mj-lt"/>
            </a:endParaRPr>
          </a:p>
          <a:p>
            <a:pPr marL="0" indent="0">
              <a:lnSpc>
                <a:spcPct val="107000"/>
              </a:lnSpc>
              <a:spcBef>
                <a:spcPts val="0"/>
              </a:spcBef>
              <a:spcAft>
                <a:spcPts val="800"/>
              </a:spcAft>
              <a:buNone/>
            </a:pPr>
            <a:r>
              <a:rPr lang="en-US" sz="2400" b="1" dirty="0">
                <a:latin typeface="+mj-lt"/>
              </a:rPr>
              <a:t>Final Question </a:t>
            </a:r>
            <a:r>
              <a:rPr lang="en-US" sz="2400" dirty="0">
                <a:latin typeface="+mj-lt"/>
              </a:rPr>
              <a:t>- Luke 10:25-37 – How might this story of the good Samaritan apply to this topic?  (Hint: Mt 25:40-46)</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26174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351404"/>
            <a:ext cx="4261608" cy="2139518"/>
          </a:xfrm>
        </p:spPr>
        <p:txBody>
          <a:bodyPr>
            <a:normAutofit/>
          </a:bodyPr>
          <a:lstStyle/>
          <a:p>
            <a:r>
              <a:rPr lang="en-US" sz="2800" b="1" dirty="0">
                <a:latin typeface="+mj-lt"/>
              </a:rPr>
              <a:t>For Next Wednesday</a:t>
            </a:r>
          </a:p>
          <a:p>
            <a:endParaRPr lang="en-US" sz="2800" b="1" dirty="0">
              <a:latin typeface="+mj-lt"/>
            </a:endParaRPr>
          </a:p>
          <a:p>
            <a:r>
              <a:rPr lang="en-US" sz="2800" b="1" dirty="0">
                <a:latin typeface="+mj-lt"/>
              </a:rPr>
              <a:t>7. Do Not Commit</a:t>
            </a:r>
          </a:p>
          <a:p>
            <a:r>
              <a:rPr lang="en-US" sz="2800" b="1" dirty="0">
                <a:latin typeface="+mj-lt"/>
              </a:rPr>
              <a:t>Adultery</a:t>
            </a:r>
          </a:p>
        </p:txBody>
      </p:sp>
    </p:spTree>
    <p:extLst>
      <p:ext uri="{BB962C8B-B14F-4D97-AF65-F5344CB8AC3E}">
        <p14:creationId xmlns:p14="http://schemas.microsoft.com/office/powerpoint/2010/main" val="121738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DEDCADF-F457-7AA5-C100-BE9CD2BB10BE}"/>
              </a:ext>
            </a:extLst>
          </p:cNvPr>
          <p:cNvSpPr>
            <a:spLocks noGrp="1"/>
          </p:cNvSpPr>
          <p:nvPr>
            <p:ph type="title"/>
          </p:nvPr>
        </p:nvSpPr>
        <p:spPr>
          <a:xfrm>
            <a:off x="3097411" y="10316"/>
            <a:ext cx="2949178" cy="604982"/>
          </a:xfrm>
        </p:spPr>
        <p:txBody>
          <a:bodyPr>
            <a:normAutofit/>
          </a:bodyPr>
          <a:lstStyle/>
          <a:p>
            <a:pPr algn="ctr"/>
            <a:r>
              <a:rPr lang="en-US" sz="3600" b="1" dirty="0"/>
              <a:t>Brief Review</a:t>
            </a:r>
          </a:p>
        </p:txBody>
      </p:sp>
      <p:sp>
        <p:nvSpPr>
          <p:cNvPr id="25" name="Content Placeholder 24">
            <a:extLst>
              <a:ext uri="{FF2B5EF4-FFF2-40B4-BE49-F238E27FC236}">
                <a16:creationId xmlns:a16="http://schemas.microsoft.com/office/drawing/2014/main" id="{3E7EEA16-105A-FE13-5334-806CB1A1C444}"/>
              </a:ext>
            </a:extLst>
          </p:cNvPr>
          <p:cNvSpPr>
            <a:spLocks noGrp="1"/>
          </p:cNvSpPr>
          <p:nvPr>
            <p:ph idx="1"/>
          </p:nvPr>
        </p:nvSpPr>
        <p:spPr>
          <a:xfrm>
            <a:off x="2918691" y="858981"/>
            <a:ext cx="6044714" cy="5781964"/>
          </a:xfrm>
        </p:spPr>
        <p:txBody>
          <a:bodyPr>
            <a:normAutofit/>
          </a:bodyPr>
          <a:lstStyle/>
          <a:p>
            <a:pPr marL="341313" indent="-341313">
              <a:buFont typeface="+mj-lt"/>
              <a:buAutoNum type="arabicPeriod"/>
            </a:pPr>
            <a:r>
              <a:rPr lang="en-US" sz="2400" b="1" dirty="0">
                <a:solidFill>
                  <a:srgbClr val="FF0000"/>
                </a:solidFill>
                <a:latin typeface="+mj-lt"/>
              </a:rPr>
              <a:t>No other gods before me</a:t>
            </a:r>
          </a:p>
          <a:p>
            <a:pPr marL="573088" lvl="1" indent="-227013"/>
            <a:r>
              <a:rPr lang="en-US" sz="1800" dirty="0">
                <a:solidFill>
                  <a:schemeClr val="tx1"/>
                </a:solidFill>
                <a:latin typeface="+mj-lt"/>
              </a:rPr>
              <a:t>Creator + Liberator </a:t>
            </a:r>
            <a:r>
              <a:rPr lang="en-US" sz="1800" dirty="0">
                <a:solidFill>
                  <a:schemeClr val="tx1"/>
                </a:solidFill>
                <a:latin typeface="+mj-lt"/>
                <a:sym typeface="Wingdings" panose="05000000000000000000" pitchFamily="2" charset="2"/>
              </a:rPr>
              <a:t></a:t>
            </a:r>
            <a:r>
              <a:rPr lang="en-US" sz="1800" dirty="0">
                <a:solidFill>
                  <a:schemeClr val="tx1"/>
                </a:solidFill>
                <a:latin typeface="+mj-lt"/>
              </a:rPr>
              <a:t> Reorient to Eden / Christ / Heaven</a:t>
            </a:r>
          </a:p>
          <a:p>
            <a:pPr marL="573088" lvl="1" indent="-227013"/>
            <a:r>
              <a:rPr lang="en-US" sz="1800" dirty="0">
                <a:solidFill>
                  <a:schemeClr val="tx1"/>
                </a:solidFill>
                <a:highlight>
                  <a:srgbClr val="00FF00"/>
                </a:highlight>
                <a:latin typeface="+mj-lt"/>
              </a:rPr>
              <a:t>I AM the ONE – None of these others are anything</a:t>
            </a:r>
          </a:p>
          <a:p>
            <a:pPr marL="346086" indent="-457200">
              <a:buFont typeface="+mj-lt"/>
              <a:buAutoNum type="arabicPeriod"/>
            </a:pPr>
            <a:r>
              <a:rPr lang="en-US" sz="2400" b="1" dirty="0">
                <a:solidFill>
                  <a:srgbClr val="FF0000"/>
                </a:solidFill>
                <a:latin typeface="+mj-lt"/>
              </a:rPr>
              <a:t>No graven images</a:t>
            </a:r>
          </a:p>
          <a:p>
            <a:pPr lvl="1"/>
            <a:r>
              <a:rPr lang="en-US" sz="1800" dirty="0">
                <a:solidFill>
                  <a:schemeClr val="tx1"/>
                </a:solidFill>
                <a:latin typeface="+mj-lt"/>
              </a:rPr>
              <a:t>God is Omnipotent, Omnipresent, Omniscient </a:t>
            </a:r>
          </a:p>
          <a:p>
            <a:pPr lvl="1"/>
            <a:r>
              <a:rPr lang="en-US" sz="1800" dirty="0">
                <a:solidFill>
                  <a:schemeClr val="tx1"/>
                </a:solidFill>
                <a:highlight>
                  <a:srgbClr val="00FF00"/>
                </a:highlight>
                <a:latin typeface="+mj-lt"/>
              </a:rPr>
              <a:t>HE is spirit – not be represented in this world</a:t>
            </a:r>
          </a:p>
          <a:p>
            <a:pPr marL="457200" indent="-457200">
              <a:buFont typeface="+mj-lt"/>
              <a:buAutoNum type="arabicPeriod"/>
            </a:pPr>
            <a:r>
              <a:rPr lang="en-US" sz="2400" b="1" dirty="0">
                <a:solidFill>
                  <a:srgbClr val="FF0000"/>
                </a:solidFill>
                <a:latin typeface="+mj-lt"/>
              </a:rPr>
              <a:t>Do not take Lord’s name in vain</a:t>
            </a:r>
          </a:p>
          <a:p>
            <a:pPr lvl="1"/>
            <a:r>
              <a:rPr lang="en-US" sz="1800" dirty="0">
                <a:latin typeface="+mj-lt"/>
              </a:rPr>
              <a:t>No…False oaths; Mishandling of Holy gifts; Blaspheming God’s name, or Prophesying Falsely</a:t>
            </a:r>
          </a:p>
          <a:p>
            <a:pPr lvl="1"/>
            <a:r>
              <a:rPr lang="en-US" sz="1800" dirty="0">
                <a:highlight>
                  <a:srgbClr val="00FF00"/>
                </a:highlight>
                <a:latin typeface="+mj-lt"/>
              </a:rPr>
              <a:t>God is HOLY, treat him (and His name) as such</a:t>
            </a:r>
          </a:p>
          <a:p>
            <a:pPr marL="457200" indent="-457200">
              <a:buFont typeface="+mj-lt"/>
              <a:buAutoNum type="arabicPeriod"/>
            </a:pPr>
            <a:r>
              <a:rPr lang="en-US" sz="2400" b="1" dirty="0">
                <a:solidFill>
                  <a:srgbClr val="FF0000"/>
                </a:solidFill>
                <a:latin typeface="+mj-lt"/>
              </a:rPr>
              <a:t>Remember the Sabbath</a:t>
            </a:r>
          </a:p>
          <a:p>
            <a:pPr lvl="1"/>
            <a:r>
              <a:rPr lang="en-US" sz="1800" dirty="0">
                <a:solidFill>
                  <a:schemeClr val="tx1"/>
                </a:solidFill>
                <a:latin typeface="+mj-lt"/>
              </a:rPr>
              <a:t>God created the world</a:t>
            </a:r>
          </a:p>
          <a:p>
            <a:pPr lvl="1"/>
            <a:r>
              <a:rPr lang="en-US" sz="1800" dirty="0">
                <a:solidFill>
                  <a:schemeClr val="tx1"/>
                </a:solidFill>
                <a:highlight>
                  <a:srgbClr val="00FF00"/>
                </a:highlight>
                <a:latin typeface="+mj-lt"/>
              </a:rPr>
              <a:t>Take time to focus and remember GOD - weekly</a:t>
            </a:r>
          </a:p>
          <a:p>
            <a:pPr marL="457200" indent="-457200">
              <a:buFont typeface="+mj-lt"/>
              <a:buAutoNum type="arabicPeriod"/>
            </a:pPr>
            <a:r>
              <a:rPr lang="en-US" sz="2400" b="1" dirty="0">
                <a:solidFill>
                  <a:srgbClr val="FF0000"/>
                </a:solidFill>
                <a:latin typeface="+mj-lt"/>
              </a:rPr>
              <a:t>Honor Thy Father and Mother</a:t>
            </a:r>
          </a:p>
          <a:p>
            <a:pPr lvl="1"/>
            <a:r>
              <a:rPr lang="en-US" sz="1800" dirty="0">
                <a:solidFill>
                  <a:schemeClr val="tx1"/>
                </a:solidFill>
                <a:latin typeface="+mj-lt"/>
              </a:rPr>
              <a:t>God created us and is our spiritual father</a:t>
            </a:r>
          </a:p>
          <a:p>
            <a:pPr lvl="1"/>
            <a:r>
              <a:rPr lang="en-US" sz="1800" dirty="0">
                <a:solidFill>
                  <a:schemeClr val="tx1"/>
                </a:solidFill>
                <a:highlight>
                  <a:srgbClr val="00FF00"/>
                </a:highlight>
                <a:latin typeface="+mj-lt"/>
              </a:rPr>
              <a:t>Parents are God’s physical family for us</a:t>
            </a:r>
            <a:endParaRPr lang="en-US" sz="2200" dirty="0">
              <a:solidFill>
                <a:schemeClr val="tx1"/>
              </a:solidFill>
              <a:highlight>
                <a:srgbClr val="00FF00"/>
              </a:highlight>
              <a:latin typeface="+mj-lt"/>
            </a:endParaRPr>
          </a:p>
        </p:txBody>
      </p:sp>
      <p:sp>
        <p:nvSpPr>
          <p:cNvPr id="26" name="Text Placeholder 25">
            <a:extLst>
              <a:ext uri="{FF2B5EF4-FFF2-40B4-BE49-F238E27FC236}">
                <a16:creationId xmlns:a16="http://schemas.microsoft.com/office/drawing/2014/main" id="{66736225-B549-B86C-3332-11388BDDF89F}"/>
              </a:ext>
            </a:extLst>
          </p:cNvPr>
          <p:cNvSpPr>
            <a:spLocks noGrp="1"/>
          </p:cNvSpPr>
          <p:nvPr>
            <p:ph type="body" sz="half" idx="2"/>
          </p:nvPr>
        </p:nvSpPr>
        <p:spPr>
          <a:xfrm>
            <a:off x="180595" y="1283855"/>
            <a:ext cx="2636496" cy="4396509"/>
          </a:xfrm>
          <a:ln w="28575">
            <a:solidFill>
              <a:schemeClr val="accent1"/>
            </a:solidFill>
          </a:ln>
        </p:spPr>
        <p:txBody>
          <a:bodyPr anchor="t">
            <a:normAutofit lnSpcReduction="10000"/>
          </a:bodyPr>
          <a:lstStyle/>
          <a:p>
            <a:pPr marL="342900" indent="-342900">
              <a:buFont typeface="+mj-lt"/>
              <a:buAutoNum type="arabicPeriod"/>
            </a:pPr>
            <a:r>
              <a:rPr lang="en-US" sz="2400" dirty="0">
                <a:solidFill>
                  <a:schemeClr val="tx1"/>
                </a:solidFill>
                <a:latin typeface="+mj-lt"/>
              </a:rPr>
              <a:t>No other gods before me</a:t>
            </a:r>
          </a:p>
          <a:p>
            <a:pPr marL="342900" indent="-342900">
              <a:buFont typeface="+mj-lt"/>
              <a:buAutoNum type="arabicPeriod"/>
            </a:pPr>
            <a:r>
              <a:rPr lang="en-US" sz="2400" dirty="0">
                <a:latin typeface="+mj-lt"/>
              </a:rPr>
              <a:t>No graven images </a:t>
            </a:r>
          </a:p>
          <a:p>
            <a:pPr marL="342900" indent="-342900">
              <a:buFont typeface="+mj-lt"/>
              <a:buAutoNum type="arabicPeriod"/>
            </a:pPr>
            <a:r>
              <a:rPr lang="en-US" sz="2400" dirty="0">
                <a:latin typeface="+mj-lt"/>
              </a:rPr>
              <a:t>Do not take the Lord’s name in vain</a:t>
            </a:r>
          </a:p>
          <a:p>
            <a:pPr marL="342900" indent="-342900">
              <a:buFont typeface="+mj-lt"/>
              <a:buAutoNum type="arabicPeriod"/>
            </a:pPr>
            <a:r>
              <a:rPr lang="en-US" sz="2400" dirty="0">
                <a:solidFill>
                  <a:schemeClr val="tx1"/>
                </a:solidFill>
                <a:latin typeface="+mj-lt"/>
              </a:rPr>
              <a:t>Remember the Sabbath</a:t>
            </a:r>
          </a:p>
          <a:p>
            <a:pPr marL="342900" indent="-342900">
              <a:buFont typeface="+mj-lt"/>
              <a:buAutoNum type="arabicPeriod"/>
            </a:pPr>
            <a:r>
              <a:rPr lang="en-US" sz="2400" dirty="0">
                <a:solidFill>
                  <a:schemeClr val="tx1"/>
                </a:solidFill>
                <a:latin typeface="+mj-lt"/>
              </a:rPr>
              <a:t>Honor Thy Father and Mother</a:t>
            </a:r>
          </a:p>
          <a:p>
            <a:endParaRPr lang="en-US" sz="2400" dirty="0">
              <a:latin typeface="+mj-lt"/>
            </a:endParaRPr>
          </a:p>
        </p:txBody>
      </p:sp>
      <p:sp>
        <p:nvSpPr>
          <p:cNvPr id="4" name="Footer Placeholder 3">
            <a:extLst>
              <a:ext uri="{FF2B5EF4-FFF2-40B4-BE49-F238E27FC236}">
                <a16:creationId xmlns:a16="http://schemas.microsoft.com/office/drawing/2014/main" id="{D1670D54-01CC-5A02-396E-346F473A0AEB}"/>
              </a:ext>
            </a:extLst>
          </p:cNvPr>
          <p:cNvSpPr>
            <a:spLocks noGrp="1"/>
          </p:cNvSpPr>
          <p:nvPr>
            <p:ph type="ftr" sz="quarter" idx="11"/>
          </p:nvPr>
        </p:nvSpPr>
        <p:spPr/>
        <p:txBody>
          <a:bodyPr/>
          <a:lstStyle/>
          <a:p>
            <a:pPr defTabSz="685800"/>
            <a:r>
              <a:rPr lang="en-US" dirty="0">
                <a:solidFill>
                  <a:srgbClr val="000000"/>
                </a:solidFill>
              </a:rPr>
              <a:t>Ten Words Bible Class</a:t>
            </a:r>
          </a:p>
        </p:txBody>
      </p:sp>
      <p:sp>
        <p:nvSpPr>
          <p:cNvPr id="5" name="Slide Number Placeholder 4">
            <a:extLst>
              <a:ext uri="{FF2B5EF4-FFF2-40B4-BE49-F238E27FC236}">
                <a16:creationId xmlns:a16="http://schemas.microsoft.com/office/drawing/2014/main" id="{BDFD8A0D-5895-5E45-D69E-F477D6C61F92}"/>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
        <p:nvSpPr>
          <p:cNvPr id="27" name="TextBox 26">
            <a:extLst>
              <a:ext uri="{FF2B5EF4-FFF2-40B4-BE49-F238E27FC236}">
                <a16:creationId xmlns:a16="http://schemas.microsoft.com/office/drawing/2014/main" id="{A16AC814-19CA-E858-D0C8-4AC9F6778D62}"/>
              </a:ext>
            </a:extLst>
          </p:cNvPr>
          <p:cNvSpPr txBox="1"/>
          <p:nvPr/>
        </p:nvSpPr>
        <p:spPr>
          <a:xfrm>
            <a:off x="28196" y="803210"/>
            <a:ext cx="2839695" cy="400110"/>
          </a:xfrm>
          <a:prstGeom prst="rect">
            <a:avLst/>
          </a:prstGeom>
          <a:noFill/>
        </p:spPr>
        <p:txBody>
          <a:bodyPr wrap="square" rtlCol="0">
            <a:spAutoFit/>
          </a:bodyPr>
          <a:lstStyle/>
          <a:p>
            <a:pPr algn="ctr"/>
            <a:r>
              <a:rPr lang="en-US" sz="2000" b="1" dirty="0">
                <a:latin typeface="+mj-lt"/>
              </a:rPr>
              <a:t>First 5 Commandments</a:t>
            </a:r>
          </a:p>
        </p:txBody>
      </p:sp>
    </p:spTree>
    <p:extLst>
      <p:ext uri="{BB962C8B-B14F-4D97-AF65-F5344CB8AC3E}">
        <p14:creationId xmlns:p14="http://schemas.microsoft.com/office/powerpoint/2010/main" val="17930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xEl>
                                              <p:pRg st="12" end="1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2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DEDCADF-F457-7AA5-C100-BE9CD2BB10BE}"/>
              </a:ext>
            </a:extLst>
          </p:cNvPr>
          <p:cNvSpPr>
            <a:spLocks noGrp="1"/>
          </p:cNvSpPr>
          <p:nvPr>
            <p:ph type="title"/>
          </p:nvPr>
        </p:nvSpPr>
        <p:spPr>
          <a:xfrm>
            <a:off x="1473200" y="10316"/>
            <a:ext cx="6197600" cy="604982"/>
          </a:xfrm>
        </p:spPr>
        <p:txBody>
          <a:bodyPr>
            <a:normAutofit/>
          </a:bodyPr>
          <a:lstStyle/>
          <a:p>
            <a:pPr algn="ctr"/>
            <a:r>
              <a:rPr lang="en-US" sz="3600" b="1" dirty="0"/>
              <a:t>10 Commandments - Visually</a:t>
            </a:r>
          </a:p>
        </p:txBody>
      </p:sp>
      <p:sp>
        <p:nvSpPr>
          <p:cNvPr id="4" name="Footer Placeholder 3">
            <a:extLst>
              <a:ext uri="{FF2B5EF4-FFF2-40B4-BE49-F238E27FC236}">
                <a16:creationId xmlns:a16="http://schemas.microsoft.com/office/drawing/2014/main" id="{D1670D54-01CC-5A02-396E-346F473A0AEB}"/>
              </a:ext>
            </a:extLst>
          </p:cNvPr>
          <p:cNvSpPr>
            <a:spLocks noGrp="1"/>
          </p:cNvSpPr>
          <p:nvPr>
            <p:ph type="ftr" sz="quarter" idx="11"/>
          </p:nvPr>
        </p:nvSpPr>
        <p:spPr/>
        <p:txBody>
          <a:bodyPr/>
          <a:lstStyle/>
          <a:p>
            <a:pPr defTabSz="685800"/>
            <a:r>
              <a:rPr lang="en-US" dirty="0">
                <a:solidFill>
                  <a:srgbClr val="000000"/>
                </a:solidFill>
              </a:rPr>
              <a:t>Ten Words Bible Class</a:t>
            </a:r>
          </a:p>
        </p:txBody>
      </p:sp>
      <p:sp>
        <p:nvSpPr>
          <p:cNvPr id="5" name="Slide Number Placeholder 4">
            <a:extLst>
              <a:ext uri="{FF2B5EF4-FFF2-40B4-BE49-F238E27FC236}">
                <a16:creationId xmlns:a16="http://schemas.microsoft.com/office/drawing/2014/main" id="{BDFD8A0D-5895-5E45-D69E-F477D6C61F92}"/>
              </a:ext>
            </a:extLst>
          </p:cNvPr>
          <p:cNvSpPr>
            <a:spLocks noGrp="1"/>
          </p:cNvSpPr>
          <p:nvPr>
            <p:ph type="sldNum" sz="quarter" idx="12"/>
          </p:nvPr>
        </p:nvSpPr>
        <p:spPr/>
        <p:txBody>
          <a:bodyPr/>
          <a:lstStyle/>
          <a:p>
            <a:fld id="{294A09A9-5501-47C1-A89A-A340965A2BE2}" type="slidenum">
              <a:rPr lang="en-US" smtClean="0"/>
              <a:pPr/>
              <a:t>4</a:t>
            </a:fld>
            <a:endParaRPr lang="en-US" dirty="0"/>
          </a:p>
        </p:txBody>
      </p:sp>
      <p:sp>
        <p:nvSpPr>
          <p:cNvPr id="3" name="Text Placeholder 2">
            <a:extLst>
              <a:ext uri="{FF2B5EF4-FFF2-40B4-BE49-F238E27FC236}">
                <a16:creationId xmlns:a16="http://schemas.microsoft.com/office/drawing/2014/main" id="{98D291C0-340C-979A-F296-B177973DD1DD}"/>
              </a:ext>
            </a:extLst>
          </p:cNvPr>
          <p:cNvSpPr>
            <a:spLocks noGrp="1"/>
          </p:cNvSpPr>
          <p:nvPr>
            <p:ph type="body" sz="half" idx="2"/>
          </p:nvPr>
        </p:nvSpPr>
        <p:spPr>
          <a:xfrm>
            <a:off x="171450" y="858981"/>
            <a:ext cx="3569277" cy="5497373"/>
          </a:xfrm>
          <a:ln w="28575">
            <a:solidFill>
              <a:srgbClr val="002060"/>
            </a:solidFill>
          </a:ln>
        </p:spPr>
        <p:txBody>
          <a:bodyPr>
            <a:normAutofit/>
          </a:bodyPr>
          <a:lstStyle/>
          <a:p>
            <a:pPr algn="ctr"/>
            <a:r>
              <a:rPr lang="en-US" sz="2000" b="1" dirty="0">
                <a:latin typeface="+mj-lt"/>
              </a:rPr>
              <a:t>It all starts with Man’s relationship to God</a:t>
            </a:r>
          </a:p>
          <a:p>
            <a:pPr marL="285750" indent="-285750">
              <a:buFont typeface="Arial" panose="020B0604020202020204" pitchFamily="34" charset="0"/>
              <a:buChar char="•"/>
            </a:pPr>
            <a:r>
              <a:rPr lang="en-US" sz="1800" dirty="0">
                <a:latin typeface="+mj-lt"/>
              </a:rPr>
              <a:t>Individual relationship</a:t>
            </a:r>
          </a:p>
          <a:p>
            <a:pPr marL="285750" indent="-285750">
              <a:buFont typeface="Arial" panose="020B0604020202020204" pitchFamily="34" charset="0"/>
              <a:buChar char="•"/>
            </a:pPr>
            <a:r>
              <a:rPr lang="en-US" sz="1800" dirty="0">
                <a:latin typeface="+mj-lt"/>
              </a:rPr>
              <a:t>Spiritual</a:t>
            </a:r>
          </a:p>
          <a:p>
            <a:pPr marL="285750" indent="-285750">
              <a:buFont typeface="Arial" panose="020B0604020202020204" pitchFamily="34" charset="0"/>
              <a:buChar char="•"/>
            </a:pPr>
            <a:endParaRPr lang="en-US" sz="1800" b="1" dirty="0">
              <a:latin typeface="+mj-lt"/>
            </a:endParaRPr>
          </a:p>
          <a:p>
            <a:pPr algn="ctr"/>
            <a:r>
              <a:rPr lang="en-US" sz="2000" b="1" dirty="0">
                <a:latin typeface="+mj-lt"/>
              </a:rPr>
              <a:t>Family unit is first group of individuals</a:t>
            </a:r>
          </a:p>
          <a:p>
            <a:pPr marL="285750" indent="-285750">
              <a:buFont typeface="Arial" panose="020B0604020202020204" pitchFamily="34" charset="0"/>
              <a:buChar char="•"/>
            </a:pPr>
            <a:r>
              <a:rPr lang="en-US" sz="1800" dirty="0">
                <a:latin typeface="+mj-lt"/>
              </a:rPr>
              <a:t>Connected by innate love</a:t>
            </a:r>
          </a:p>
          <a:p>
            <a:pPr marL="285750" indent="-285750">
              <a:buFont typeface="Arial" panose="020B0604020202020204" pitchFamily="34" charset="0"/>
              <a:buChar char="•"/>
            </a:pPr>
            <a:r>
              <a:rPr lang="en-US" sz="1800" dirty="0">
                <a:latin typeface="+mj-lt"/>
              </a:rPr>
              <a:t>Physical interactions</a:t>
            </a:r>
          </a:p>
          <a:p>
            <a:pPr marL="285750" indent="-285750">
              <a:buFont typeface="Arial" panose="020B0604020202020204" pitchFamily="34" charset="0"/>
              <a:buChar char="•"/>
            </a:pPr>
            <a:endParaRPr lang="en-US" sz="1800" b="1" dirty="0">
              <a:latin typeface="+mj-lt"/>
            </a:endParaRPr>
          </a:p>
          <a:p>
            <a:pPr algn="ctr"/>
            <a:r>
              <a:rPr lang="en-US" sz="2000" b="1" dirty="0">
                <a:latin typeface="+mj-lt"/>
              </a:rPr>
              <a:t>Then Society</a:t>
            </a:r>
          </a:p>
          <a:p>
            <a:pPr marL="285750" indent="-285750">
              <a:buFont typeface="Arial" panose="020B0604020202020204" pitchFamily="34" charset="0"/>
              <a:buChar char="•"/>
            </a:pPr>
            <a:r>
              <a:rPr lang="en-US" sz="1800" dirty="0">
                <a:latin typeface="+mj-lt"/>
              </a:rPr>
              <a:t>Made up of many individuals and families</a:t>
            </a:r>
          </a:p>
          <a:p>
            <a:pPr marL="285750" indent="-285750">
              <a:buFont typeface="Arial" panose="020B0604020202020204" pitchFamily="34" charset="0"/>
              <a:buChar char="•"/>
            </a:pPr>
            <a:r>
              <a:rPr lang="en-US" sz="1800" dirty="0">
                <a:latin typeface="+mj-lt"/>
              </a:rPr>
              <a:t>Not necessarily connected by love</a:t>
            </a:r>
          </a:p>
          <a:p>
            <a:pPr marL="285750" indent="-285750">
              <a:buFont typeface="Arial" panose="020B0604020202020204" pitchFamily="34" charset="0"/>
              <a:buChar char="•"/>
            </a:pPr>
            <a:r>
              <a:rPr lang="en-US" sz="1800" dirty="0">
                <a:latin typeface="+mj-lt"/>
              </a:rPr>
              <a:t>Physical interactions</a:t>
            </a:r>
          </a:p>
        </p:txBody>
      </p:sp>
      <p:graphicFrame>
        <p:nvGraphicFramePr>
          <p:cNvPr id="8" name="Content Placeholder 7">
            <a:extLst>
              <a:ext uri="{FF2B5EF4-FFF2-40B4-BE49-F238E27FC236}">
                <a16:creationId xmlns:a16="http://schemas.microsoft.com/office/drawing/2014/main" id="{B81398F2-3360-4B2D-03F4-1664E752A1A9}"/>
              </a:ext>
            </a:extLst>
          </p:cNvPr>
          <p:cNvGraphicFramePr>
            <a:graphicFrameLocks noGrp="1"/>
          </p:cNvGraphicFramePr>
          <p:nvPr>
            <p:ph idx="1"/>
            <p:extLst>
              <p:ext uri="{D42A27DB-BD31-4B8C-83A1-F6EECF244321}">
                <p14:modId xmlns:p14="http://schemas.microsoft.com/office/powerpoint/2010/main" val="1486622"/>
              </p:ext>
            </p:extLst>
          </p:nvPr>
        </p:nvGraphicFramePr>
        <p:xfrm>
          <a:off x="4076649" y="1717964"/>
          <a:ext cx="4886757" cy="482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5E1E76B-77BA-9145-DE84-2B6867D91B5F}"/>
              </a:ext>
            </a:extLst>
          </p:cNvPr>
          <p:cNvSpPr txBox="1"/>
          <p:nvPr/>
        </p:nvSpPr>
        <p:spPr>
          <a:xfrm>
            <a:off x="4391045" y="592312"/>
            <a:ext cx="4257964" cy="707886"/>
          </a:xfrm>
          <a:prstGeom prst="rect">
            <a:avLst/>
          </a:prstGeom>
          <a:noFill/>
        </p:spPr>
        <p:txBody>
          <a:bodyPr wrap="square" rtlCol="0">
            <a:spAutoFit/>
          </a:bodyPr>
          <a:lstStyle/>
          <a:p>
            <a:pPr algn="ctr"/>
            <a:r>
              <a:rPr lang="en-US" sz="2000" b="1" dirty="0">
                <a:latin typeface="+mj-lt"/>
              </a:rPr>
              <a:t>10 Commandments  </a:t>
            </a:r>
          </a:p>
          <a:p>
            <a:pPr algn="ctr"/>
            <a:r>
              <a:rPr lang="en-US" sz="2000" b="1" dirty="0">
                <a:latin typeface="+mj-lt"/>
              </a:rPr>
              <a:t>Start small, Expand outward</a:t>
            </a:r>
          </a:p>
        </p:txBody>
      </p:sp>
      <p:sp>
        <p:nvSpPr>
          <p:cNvPr id="2" name="TextBox 1">
            <a:extLst>
              <a:ext uri="{FF2B5EF4-FFF2-40B4-BE49-F238E27FC236}">
                <a16:creationId xmlns:a16="http://schemas.microsoft.com/office/drawing/2014/main" id="{CA3D3EAE-2BEA-EF70-D791-5B33E3DC8156}"/>
              </a:ext>
            </a:extLst>
          </p:cNvPr>
          <p:cNvSpPr txBox="1"/>
          <p:nvPr/>
        </p:nvSpPr>
        <p:spPr>
          <a:xfrm>
            <a:off x="5410418" y="6452217"/>
            <a:ext cx="2219218" cy="461665"/>
          </a:xfrm>
          <a:prstGeom prst="rect">
            <a:avLst/>
          </a:prstGeom>
          <a:noFill/>
        </p:spPr>
        <p:txBody>
          <a:bodyPr wrap="square" rtlCol="0">
            <a:spAutoFit/>
          </a:bodyPr>
          <a:lstStyle/>
          <a:p>
            <a:pPr algn="ctr"/>
            <a:r>
              <a:rPr lang="en-US" sz="2400" b="1" dirty="0">
                <a:latin typeface="+mj-lt"/>
              </a:rPr>
              <a:t>Love God</a:t>
            </a:r>
          </a:p>
        </p:txBody>
      </p:sp>
      <p:sp>
        <p:nvSpPr>
          <p:cNvPr id="6" name="TextBox 5">
            <a:extLst>
              <a:ext uri="{FF2B5EF4-FFF2-40B4-BE49-F238E27FC236}">
                <a16:creationId xmlns:a16="http://schemas.microsoft.com/office/drawing/2014/main" id="{306E54CD-5CA2-81CE-C0B5-139E3732E674}"/>
              </a:ext>
            </a:extLst>
          </p:cNvPr>
          <p:cNvSpPr txBox="1"/>
          <p:nvPr/>
        </p:nvSpPr>
        <p:spPr>
          <a:xfrm>
            <a:off x="5081179" y="1300198"/>
            <a:ext cx="2877696" cy="461665"/>
          </a:xfrm>
          <a:prstGeom prst="rect">
            <a:avLst/>
          </a:prstGeom>
          <a:noFill/>
        </p:spPr>
        <p:txBody>
          <a:bodyPr wrap="square" rtlCol="0">
            <a:spAutoFit/>
          </a:bodyPr>
          <a:lstStyle/>
          <a:p>
            <a:pPr algn="ctr"/>
            <a:r>
              <a:rPr lang="en-US" sz="2400" b="1" dirty="0">
                <a:latin typeface="+mj-lt"/>
              </a:rPr>
              <a:t>Love Your Neighbor</a:t>
            </a:r>
          </a:p>
        </p:txBody>
      </p:sp>
    </p:spTree>
    <p:extLst>
      <p:ext uri="{BB962C8B-B14F-4D97-AF65-F5344CB8AC3E}">
        <p14:creationId xmlns:p14="http://schemas.microsoft.com/office/powerpoint/2010/main" val="13159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8" grpId="0" uiExpand="1">
        <p:bldAsOne/>
      </p:bldGraphic>
      <p:bldP spid="9"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FAB2E-9215-400F-B8DA-041EFA24FE75}"/>
              </a:ext>
            </a:extLst>
          </p:cNvPr>
          <p:cNvSpPr>
            <a:spLocks noGrp="1"/>
          </p:cNvSpPr>
          <p:nvPr>
            <p:ph type="title"/>
          </p:nvPr>
        </p:nvSpPr>
        <p:spPr>
          <a:xfrm>
            <a:off x="628650" y="0"/>
            <a:ext cx="7886700" cy="1036498"/>
          </a:xfrm>
        </p:spPr>
        <p:txBody>
          <a:bodyPr>
            <a:noAutofit/>
          </a:bodyPr>
          <a:lstStyle/>
          <a:p>
            <a:r>
              <a:rPr lang="en-US" sz="4800" b="1" u="sng" dirty="0">
                <a:latin typeface="Bahnschrift" panose="020B0502040204020203" pitchFamily="34" charset="0"/>
              </a:rPr>
              <a:t>READ: EXODUS 20:13</a:t>
            </a:r>
          </a:p>
        </p:txBody>
      </p:sp>
      <p:sp>
        <p:nvSpPr>
          <p:cNvPr id="7" name="Content Placeholder 6">
            <a:extLst>
              <a:ext uri="{FF2B5EF4-FFF2-40B4-BE49-F238E27FC236}">
                <a16:creationId xmlns:a16="http://schemas.microsoft.com/office/drawing/2014/main" id="{DD20AD67-BF94-45F7-81ED-141C58FCDABF}"/>
              </a:ext>
            </a:extLst>
          </p:cNvPr>
          <p:cNvSpPr>
            <a:spLocks noGrp="1"/>
          </p:cNvSpPr>
          <p:nvPr>
            <p:ph idx="1"/>
          </p:nvPr>
        </p:nvSpPr>
        <p:spPr>
          <a:xfrm>
            <a:off x="457200" y="1036498"/>
            <a:ext cx="8229600" cy="5135702"/>
          </a:xfrm>
        </p:spPr>
        <p:txBody>
          <a:bodyPr>
            <a:noAutofit/>
          </a:bodyPr>
          <a:lstStyle/>
          <a:p>
            <a:pPr marL="0" indent="0">
              <a:buNone/>
            </a:pPr>
            <a:r>
              <a:rPr lang="en-US" sz="3600" b="1" baseline="30000" dirty="0">
                <a:solidFill>
                  <a:srgbClr val="000000"/>
                </a:solidFill>
                <a:latin typeface="+mj-lt"/>
              </a:rPr>
              <a:t>You shall not murder.</a:t>
            </a:r>
            <a:endParaRPr lang="en-US" sz="3600" dirty="0">
              <a:latin typeface="+mj-lt"/>
            </a:endParaRPr>
          </a:p>
          <a:p>
            <a:pPr marL="0" indent="0">
              <a:buNone/>
            </a:pPr>
            <a:endParaRPr lang="en-US" dirty="0">
              <a:latin typeface="Arial Rounded MT Bold" panose="020F0704030504030204" pitchFamily="34" charset="0"/>
            </a:endParaRPr>
          </a:p>
          <a:p>
            <a:pPr marL="0" indent="0">
              <a:buNone/>
            </a:pPr>
            <a:r>
              <a:rPr lang="en-US" dirty="0">
                <a:latin typeface="Arial Rounded MT Bold" panose="020F0704030504030204" pitchFamily="34" charset="0"/>
              </a:rPr>
              <a:t>Topics for our class today:</a:t>
            </a:r>
          </a:p>
          <a:p>
            <a:pPr marL="971539" lvl="1" indent="-514350">
              <a:buFont typeface="+mj-lt"/>
              <a:buAutoNum type="arabicPeriod"/>
            </a:pPr>
            <a:r>
              <a:rPr lang="en-US" dirty="0">
                <a:latin typeface="Arial Rounded MT Bold" panose="020F0704030504030204" pitchFamily="34" charset="0"/>
              </a:rPr>
              <a:t>Why is murder wrong? (if we were to take God out of the equation…)</a:t>
            </a:r>
          </a:p>
          <a:p>
            <a:pPr marL="971539" lvl="1" indent="-514350">
              <a:buFont typeface="+mj-lt"/>
              <a:buAutoNum type="arabicPeriod"/>
            </a:pPr>
            <a:endParaRPr lang="en-US" dirty="0">
              <a:latin typeface="Arial Rounded MT Bold" panose="020F0704030504030204" pitchFamily="34" charset="0"/>
            </a:endParaRPr>
          </a:p>
          <a:p>
            <a:pPr marL="971539" lvl="1" indent="-514350">
              <a:buFont typeface="+mj-lt"/>
              <a:buAutoNum type="arabicPeriod"/>
            </a:pPr>
            <a:r>
              <a:rPr lang="en-US" dirty="0">
                <a:latin typeface="Arial Rounded MT Bold" panose="020F0704030504030204" pitchFamily="34" charset="0"/>
              </a:rPr>
              <a:t>What is God’s perspective on murder?</a:t>
            </a:r>
          </a:p>
          <a:p>
            <a:pPr marL="971539" lvl="1" indent="-514350">
              <a:buFont typeface="+mj-lt"/>
              <a:buAutoNum type="arabicPeriod"/>
            </a:pPr>
            <a:endParaRPr lang="en-US" dirty="0">
              <a:latin typeface="Arial Rounded MT Bold" panose="020F0704030504030204" pitchFamily="34" charset="0"/>
            </a:endParaRPr>
          </a:p>
          <a:p>
            <a:pPr marL="971539" lvl="1" indent="-514350">
              <a:buFont typeface="+mj-lt"/>
              <a:buAutoNum type="arabicPeriod"/>
            </a:pPr>
            <a:r>
              <a:rPr lang="en-US" dirty="0">
                <a:latin typeface="Arial Rounded MT Bold" panose="020F0704030504030204" pitchFamily="34" charset="0"/>
              </a:rPr>
              <a:t>What does God want us to learn / know / do today?</a:t>
            </a:r>
          </a:p>
          <a:p>
            <a:pPr marL="457189" lvl="1" indent="0">
              <a:buNone/>
            </a:pPr>
            <a:endParaRPr lang="en-US" dirty="0">
              <a:latin typeface="Arial Rounded MT Bold" panose="020F0704030504030204" pitchFamily="34" charset="0"/>
            </a:endParaRPr>
          </a:p>
        </p:txBody>
      </p:sp>
      <p:sp>
        <p:nvSpPr>
          <p:cNvPr id="4" name="Footer Placeholder 3">
            <a:extLst>
              <a:ext uri="{FF2B5EF4-FFF2-40B4-BE49-F238E27FC236}">
                <a16:creationId xmlns:a16="http://schemas.microsoft.com/office/drawing/2014/main" id="{6BED35D5-B86B-47A7-BC9A-1420C7B16C15}"/>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175DD6BA-5A88-41BA-BDF8-4298C499EE26}"/>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9808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72756" y="3749967"/>
            <a:ext cx="8780016" cy="1005304"/>
          </a:xfrm>
        </p:spPr>
        <p:txBody>
          <a:bodyPr>
            <a:normAutofit/>
          </a:bodyPr>
          <a:lstStyle/>
          <a:p>
            <a:r>
              <a:rPr lang="en-US" sz="4400" b="1" dirty="0">
                <a:solidFill>
                  <a:schemeClr val="tx1"/>
                </a:solidFill>
                <a:latin typeface="+mj-lt"/>
              </a:rPr>
              <a:t>Why is murder wrong?</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864825"/>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9176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1010666"/>
          </a:xfrm>
        </p:spPr>
        <p:txBody>
          <a:bodyPr>
            <a:normAutofit fontScale="90000"/>
          </a:bodyPr>
          <a:lstStyle/>
          <a:p>
            <a:r>
              <a:rPr lang="en-US" sz="3600" b="1" dirty="0">
                <a:latin typeface="+mj-lt"/>
              </a:rPr>
              <a:t>Commandment 6 – </a:t>
            </a:r>
            <a:br>
              <a:rPr lang="en-US" sz="3600" b="1" dirty="0">
                <a:latin typeface="+mj-lt"/>
              </a:rPr>
            </a:br>
            <a:r>
              <a:rPr lang="en-US" sz="3600" b="1" dirty="0">
                <a:latin typeface="+mj-lt"/>
              </a:rPr>
              <a:t>Do not murder</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9572"/>
            <a:ext cx="8791956" cy="5427147"/>
          </a:xfrm>
        </p:spPr>
        <p:txBody>
          <a:bodyPr>
            <a:normAutofit/>
          </a:bodyPr>
          <a:lstStyle/>
          <a:p>
            <a:pPr marL="0" indent="0">
              <a:buNone/>
            </a:pPr>
            <a:r>
              <a:rPr lang="en-US" sz="3200" b="1" dirty="0">
                <a:latin typeface="+mj-lt"/>
              </a:rPr>
              <a:t>What does the text say?</a:t>
            </a:r>
          </a:p>
          <a:p>
            <a:pPr marL="0" indent="0">
              <a:buNone/>
            </a:pPr>
            <a:r>
              <a:rPr lang="en-US" sz="2600" b="1" dirty="0">
                <a:latin typeface="+mj-lt"/>
              </a:rPr>
              <a:t>Exodus 20:13</a:t>
            </a:r>
          </a:p>
          <a:p>
            <a:r>
              <a:rPr lang="en-US" sz="2400" dirty="0">
                <a:latin typeface="+mj-lt"/>
              </a:rPr>
              <a:t>Do not murder</a:t>
            </a:r>
          </a:p>
          <a:p>
            <a:endParaRPr lang="en-US" sz="2000" dirty="0">
              <a:latin typeface="+mj-lt"/>
            </a:endParaRPr>
          </a:p>
          <a:p>
            <a:pPr marL="0" indent="0">
              <a:buNone/>
            </a:pPr>
            <a:r>
              <a:rPr lang="en-US" b="1" dirty="0">
                <a:latin typeface="+mj-lt"/>
              </a:rPr>
              <a:t>Today’s Definition</a:t>
            </a:r>
            <a:r>
              <a:rPr lang="en-US" dirty="0">
                <a:latin typeface="+mj-lt"/>
              </a:rPr>
              <a:t>:  Merriam Webster – </a:t>
            </a:r>
          </a:p>
          <a:p>
            <a:pPr marL="0" indent="0">
              <a:buNone/>
            </a:pPr>
            <a:r>
              <a:rPr lang="en-US" sz="2400" dirty="0">
                <a:latin typeface="+mj-lt"/>
              </a:rPr>
              <a:t>To kill (someone) unlawfully and with premeditation.</a:t>
            </a:r>
          </a:p>
          <a:p>
            <a:endParaRPr lang="en-US" sz="2000" dirty="0">
              <a:latin typeface="+mj-lt"/>
            </a:endParaRPr>
          </a:p>
          <a:p>
            <a:pPr marL="0" indent="0">
              <a:buNone/>
            </a:pPr>
            <a:r>
              <a:rPr lang="en-US" b="1" dirty="0">
                <a:latin typeface="+mj-lt"/>
              </a:rPr>
              <a:t>Extra-Biblical Evidence Regarding Murder</a:t>
            </a:r>
          </a:p>
          <a:p>
            <a:r>
              <a:rPr lang="en-US" sz="2400" dirty="0">
                <a:latin typeface="+mj-lt"/>
              </a:rPr>
              <a:t>How many countries have a law against murder?</a:t>
            </a:r>
          </a:p>
          <a:p>
            <a:r>
              <a:rPr lang="en-US" sz="2400" dirty="0">
                <a:latin typeface="+mj-lt"/>
              </a:rPr>
              <a:t>All </a:t>
            </a:r>
            <a:r>
              <a:rPr lang="en-US" sz="2400" dirty="0">
                <a:latin typeface="+mj-lt"/>
                <a:sym typeface="Wingdings" panose="05000000000000000000" pitchFamily="2" charset="2"/>
              </a:rPr>
              <a:t></a:t>
            </a:r>
            <a:r>
              <a:rPr lang="en-US" sz="2400" dirty="0">
                <a:latin typeface="+mj-lt"/>
              </a:rPr>
              <a:t> by definition murder is to unlawfully kill</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5605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1010666"/>
          </a:xfrm>
        </p:spPr>
        <p:txBody>
          <a:bodyPr>
            <a:normAutofit fontScale="90000"/>
          </a:bodyPr>
          <a:lstStyle/>
          <a:p>
            <a:r>
              <a:rPr lang="en-US" sz="3600" b="1" dirty="0">
                <a:latin typeface="+mj-lt"/>
              </a:rPr>
              <a:t>What about murder from a moral and ethical lens?</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9572"/>
            <a:ext cx="8791956" cy="5427147"/>
          </a:xfrm>
        </p:spPr>
        <p:txBody>
          <a:bodyPr>
            <a:normAutofit fontScale="92500" lnSpcReduction="20000"/>
          </a:bodyPr>
          <a:lstStyle/>
          <a:p>
            <a:pPr marL="0" indent="0">
              <a:buNone/>
            </a:pPr>
            <a:r>
              <a:rPr lang="en-US" sz="3200" b="1" dirty="0">
                <a:latin typeface="+mj-lt"/>
              </a:rPr>
              <a:t>What is morality?</a:t>
            </a:r>
          </a:p>
          <a:p>
            <a:r>
              <a:rPr lang="en-US" sz="2600" dirty="0">
                <a:latin typeface="+mj-lt"/>
              </a:rPr>
              <a:t>Both morality and ethics loosely have to do with distinguishing the difference between “good and bad” or “right and wrong.” </a:t>
            </a:r>
          </a:p>
          <a:p>
            <a:r>
              <a:rPr lang="en-US" sz="2600" dirty="0">
                <a:latin typeface="+mj-lt"/>
              </a:rPr>
              <a:t>Many people think of morality as something that's personal and normative, whereas ethics is the standards of “good and bad” distinguished by a certain community or social setting.</a:t>
            </a:r>
            <a:br>
              <a:rPr lang="en-US" sz="2600" dirty="0">
                <a:latin typeface="+mj-lt"/>
              </a:rPr>
            </a:br>
            <a:endParaRPr lang="en-US" sz="2000" dirty="0">
              <a:latin typeface="+mj-lt"/>
            </a:endParaRPr>
          </a:p>
          <a:p>
            <a:pPr marL="0" indent="0">
              <a:buNone/>
            </a:pPr>
            <a:r>
              <a:rPr lang="en-US" b="1" dirty="0">
                <a:latin typeface="+mj-lt"/>
              </a:rPr>
              <a:t>What are ethics?</a:t>
            </a:r>
          </a:p>
          <a:p>
            <a:pPr marL="0" indent="0">
              <a:buNone/>
            </a:pPr>
            <a:r>
              <a:rPr lang="en-US" dirty="0">
                <a:latin typeface="+mj-lt"/>
              </a:rPr>
              <a:t>Ancient Greece - Ethics are a branch of philosophy that investigates questions such as “What is good and what is bad?” “Is it just to reward one group with more benefits than another?”  </a:t>
            </a:r>
          </a:p>
          <a:p>
            <a:pPr marL="0" indent="0">
              <a:buNone/>
            </a:pPr>
            <a:endParaRPr lang="en-US" dirty="0">
              <a:latin typeface="+mj-lt"/>
            </a:endParaRPr>
          </a:p>
          <a:p>
            <a:pPr marL="0" indent="0">
              <a:buNone/>
            </a:pPr>
            <a:r>
              <a:rPr lang="en-US" dirty="0">
                <a:latin typeface="+mj-lt"/>
              </a:rPr>
              <a:t>In practice, ethics are decision-making tools that try to guide questions of human morality, by defining concepts such as good and bad, right and wrong, virtue and vice, justice and crime, etc.</a:t>
            </a:r>
            <a:r>
              <a:rPr lang="en-US" sz="2600" b="1" dirty="0">
                <a:latin typeface="+mj-lt"/>
              </a:rPr>
              <a:t> </a:t>
            </a:r>
            <a:endParaRPr lang="en-US" sz="2400"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8777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787290"/>
          </a:xfrm>
        </p:spPr>
        <p:txBody>
          <a:bodyPr>
            <a:normAutofit/>
          </a:bodyPr>
          <a:lstStyle/>
          <a:p>
            <a:r>
              <a:rPr lang="en-US" sz="3600" b="1" dirty="0">
                <a:latin typeface="+mj-lt"/>
              </a:rPr>
              <a:t>What about murder from a legal lens?</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9572"/>
            <a:ext cx="8791956" cy="5427147"/>
          </a:xfrm>
        </p:spPr>
        <p:txBody>
          <a:bodyPr>
            <a:normAutofit/>
          </a:bodyPr>
          <a:lstStyle/>
          <a:p>
            <a:pPr marL="0" indent="0">
              <a:buNone/>
            </a:pPr>
            <a:r>
              <a:rPr lang="en-US" b="1" dirty="0">
                <a:latin typeface="+mj-lt"/>
              </a:rPr>
              <a:t>Question - </a:t>
            </a:r>
            <a:r>
              <a:rPr lang="en-US" dirty="0">
                <a:latin typeface="+mj-lt"/>
              </a:rPr>
              <a:t>If there is a law that the community abides by, and you disagree with, does that make it wrong?</a:t>
            </a:r>
          </a:p>
          <a:p>
            <a:pPr marL="0" indent="0">
              <a:buNone/>
            </a:pPr>
            <a:endParaRPr lang="en-US" b="1" dirty="0">
              <a:latin typeface="+mj-lt"/>
            </a:endParaRPr>
          </a:p>
          <a:p>
            <a:pPr marL="0" indent="0">
              <a:buNone/>
            </a:pPr>
            <a:r>
              <a:rPr lang="en-US" b="1" dirty="0">
                <a:latin typeface="+mj-lt"/>
              </a:rPr>
              <a:t>What are laws?  Laws are…</a:t>
            </a:r>
          </a:p>
          <a:p>
            <a:r>
              <a:rPr lang="en-US" sz="2400" dirty="0">
                <a:latin typeface="+mj-lt"/>
              </a:rPr>
              <a:t>System of rules which a particular country or community recognizes as regulating the actions of its members and which it may enforce by the imposition of penalties.</a:t>
            </a:r>
          </a:p>
          <a:p>
            <a:r>
              <a:rPr lang="en-US" sz="2400" dirty="0">
                <a:latin typeface="+mj-lt"/>
              </a:rPr>
              <a:t>Binding custom or practice of a community</a:t>
            </a:r>
          </a:p>
          <a:p>
            <a:r>
              <a:rPr lang="en-US" sz="2400" dirty="0">
                <a:latin typeface="+mj-lt"/>
              </a:rPr>
              <a:t>a rule of conduct or action prescribed or formally recognized as binding or enforced by a controlling authority</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5665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230e9df3-be65-4c73-a93b-d1236ebd677e"/>
    <ds:schemaRef ds:uri="http://purl.org/dc/terms/"/>
    <ds:schemaRef ds:uri="16c05727-aa75-4e4a-9b5f-8a80a1165891"/>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6674</TotalTime>
  <Words>3338</Words>
  <Application>Microsoft Office PowerPoint</Application>
  <PresentationFormat>On-screen Show (4:3)</PresentationFormat>
  <Paragraphs>290</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Rounded MT Bold</vt:lpstr>
      <vt:lpstr>Bahnschrift</vt:lpstr>
      <vt:lpstr>Baskerville</vt:lpstr>
      <vt:lpstr>Baskerville Old Face</vt:lpstr>
      <vt:lpstr>Calibri</vt:lpstr>
      <vt:lpstr>Gill Sans Light</vt:lpstr>
      <vt:lpstr>Gill Sans Nova</vt:lpstr>
      <vt:lpstr>Gill Sans Nova Light</vt:lpstr>
      <vt:lpstr>Office Theme</vt:lpstr>
      <vt:lpstr>Ten Words</vt:lpstr>
      <vt:lpstr>Ten Words: Class Schedule</vt:lpstr>
      <vt:lpstr>Brief Review</vt:lpstr>
      <vt:lpstr>10 Commandments - Visually</vt:lpstr>
      <vt:lpstr>READ: EXODUS 20:13</vt:lpstr>
      <vt:lpstr>Why is murder wrong?</vt:lpstr>
      <vt:lpstr>Commandment 6 –  Do not murder</vt:lpstr>
      <vt:lpstr>What about murder from a moral and ethical lens?</vt:lpstr>
      <vt:lpstr>What about murder from a legal lens?</vt:lpstr>
      <vt:lpstr>Is all murder equal in the eyes of the law?</vt:lpstr>
      <vt:lpstr>So, to summarize…</vt:lpstr>
      <vt:lpstr>What does God want his people to understand regarding murder?</vt:lpstr>
      <vt:lpstr>What does “Murder” mean in the Bible?</vt:lpstr>
      <vt:lpstr>Question: But why?   Why is murder wrong in God’s eyes?</vt:lpstr>
      <vt:lpstr>Again - Why is murder wrong in God’s eyes?</vt:lpstr>
      <vt:lpstr>God’s Thoughts on Murder</vt:lpstr>
      <vt:lpstr>God’s Thoughts on Murder</vt:lpstr>
      <vt:lpstr>God’s Perspective Against Murder -    Examples from the Gospels</vt:lpstr>
      <vt:lpstr>God’s Perspective Against Murder -    Examples from the rest of the New Testament</vt:lpstr>
      <vt:lpstr>God’s Perspective Against Murder -    Examples from the New Testament – Cont.</vt:lpstr>
      <vt:lpstr>What About Us Today?</vt:lpstr>
      <vt:lpstr>Ten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39</cp:revision>
  <cp:lastPrinted>2023-01-29T03:56:43Z</cp:lastPrinted>
  <dcterms:created xsi:type="dcterms:W3CDTF">2023-01-18T13:53:31Z</dcterms:created>
  <dcterms:modified xsi:type="dcterms:W3CDTF">2023-02-12T16:37:27Z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