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302" r:id="rId2"/>
    <p:sldId id="329" r:id="rId3"/>
    <p:sldId id="326" r:id="rId4"/>
    <p:sldId id="330" r:id="rId5"/>
    <p:sldId id="322" r:id="rId6"/>
    <p:sldId id="323" r:id="rId7"/>
    <p:sldId id="324" r:id="rId8"/>
    <p:sldId id="327" r:id="rId9"/>
    <p:sldId id="290" r:id="rId10"/>
    <p:sldId id="264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76"/>
    <p:restoredTop sz="94745"/>
  </p:normalViewPr>
  <p:slideViewPr>
    <p:cSldViewPr snapToGrid="0" snapToObjects="1" showGuides="1">
      <p:cViewPr>
        <p:scale>
          <a:sx n="85" d="100"/>
          <a:sy n="85" d="100"/>
        </p:scale>
        <p:origin x="480" y="4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5/24/23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6EFE2-1AC6-CF46-9661-720FC5C41EE4}" type="datetimeFigureOut">
              <a:rPr lang="en-US" smtClean="0"/>
              <a:t>5/24/23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F816C-8543-2549-8B50-C9067B8A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5/24/23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790" y="18397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31894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23. </a:t>
            </a: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He </a:t>
            </a: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seized Satan and bound</a:t>
            </a:r>
            <a:endParaRPr lang="en-US" sz="3600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chapter </a:t>
            </a: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20</a:t>
            </a:r>
            <a:endParaRPr lang="en-US" sz="36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80" y="1140109"/>
            <a:ext cx="7861410" cy="430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790" y="213958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39389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For </a:t>
            </a: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Sunday (5/28)</a:t>
            </a:r>
            <a:endParaRPr lang="en-US" sz="3600" b="1" dirty="0" smtClean="0">
              <a:latin typeface="Avenir Heavy" charset="0"/>
              <a:ea typeface="Avenir Heavy" charset="0"/>
              <a:cs typeface="Avenir Heavy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23. </a:t>
            </a: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New heaven, new earth </a:t>
            </a: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(ch.21)</a:t>
            </a:r>
            <a:endParaRPr lang="en-US" sz="3600" dirty="0">
              <a:latin typeface="Avenir Roman" charset="0"/>
              <a:ea typeface="Avenir Roman" charset="0"/>
              <a:cs typeface="Avenir Roman" charset="0"/>
            </a:endParaRPr>
          </a:p>
        </p:txBody>
      </p:sp>
      <p:pic>
        <p:nvPicPr>
          <p:cNvPr id="1026" name="Picture 2" descr="ednesday: &quot;A New Heaven and a New Earth&quot; | Sabbath School 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789" y="1200069"/>
            <a:ext cx="5471410" cy="422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Review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505" y="2488367"/>
            <a:ext cx="7540989" cy="4227224"/>
          </a:xfrm>
        </p:spPr>
        <p:txBody>
          <a:bodyPr>
            <a:noAutofit/>
          </a:bodyPr>
          <a:lstStyle/>
          <a:p>
            <a:pPr marL="298450" indent="-29845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Written in a time of crisis</a:t>
            </a:r>
          </a:p>
          <a:p>
            <a:pPr marL="298450" indent="-29845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Pulls back the curtain, revealing transcendent reality (time &amp; space)</a:t>
            </a:r>
          </a:p>
          <a:p>
            <a:pPr marL="298450" indent="-29845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Highly symbolic drama (story)</a:t>
            </a:r>
          </a:p>
          <a:p>
            <a:pPr marL="298450" indent="-29845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About God’s ultimate victory</a:t>
            </a:r>
          </a:p>
          <a:p>
            <a:pPr marL="298450" indent="-29845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Intended to grab attention, to comfort, and to challenge</a:t>
            </a:r>
            <a:endParaRPr lang="en-US" sz="36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43856" y="1031964"/>
            <a:ext cx="6656288" cy="13446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What </a:t>
            </a:r>
            <a:r>
              <a:rPr lang="en-US" sz="32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does it mean that Revelation is “</a:t>
            </a:r>
            <a:r>
              <a:rPr lang="en-US" sz="3200" b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apocalyptic literature”?</a:t>
            </a:r>
            <a:endParaRPr lang="en-US" sz="3200" i="1" dirty="0" smtClean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09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7" y="812029"/>
            <a:ext cx="8429719" cy="640080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Earthly Setting (1-3)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Jesus speaks, saints in crisis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57139" y="2537156"/>
            <a:ext cx="8429719" cy="22972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Dramatic Cycles Picturing God’s Action: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eals 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(6-8)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Judgment (Saints protected)</a:t>
            </a:r>
            <a:endParaRPr lang="en-US" i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  <a:sym typeface="Wingdings"/>
            </a:endParaRP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Trumpets (8-11)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Judgment (Saints testify)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Signs (12-15)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Dragon &amp; Beast vs. Saints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Bowls (15-16)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Total wrath poured out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8075" y="1483663"/>
            <a:ext cx="8429719" cy="10230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Heavenly Setting (4-5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God reigns; His plan (accomplished by the Lamb) will be carried out</a:t>
            </a:r>
            <a:endParaRPr lang="en-US" i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8650" y="71533"/>
            <a:ext cx="7886700" cy="810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Review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38" y="4864809"/>
            <a:ext cx="8429719" cy="1828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Final Showdowns: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Fall of Babylon (17-19)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and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Bride readies herself</a:t>
            </a:r>
            <a:endParaRPr lang="en-US" i="1" dirty="0" smtClean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  <a:sym typeface="Wingdings"/>
            </a:endParaRP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Defeat of Satan (19-20)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Christ conquers &amp; reigns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New Jerusalem (21-22)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naught unclean will enter</a:t>
            </a:r>
          </a:p>
        </p:txBody>
      </p:sp>
    </p:spTree>
    <p:extLst>
      <p:ext uri="{BB962C8B-B14F-4D97-AF65-F5344CB8AC3E}">
        <p14:creationId xmlns:p14="http://schemas.microsoft.com/office/powerpoint/2010/main" val="132669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21" grpId="0" animBg="1" autoUpdateAnimBg="0"/>
      <p:bldP spid="5" grpId="0" animBg="1" autoUpdateAnimBg="0"/>
      <p:bldP spid="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Review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505" y="2773179"/>
            <a:ext cx="7540989" cy="3777523"/>
          </a:xfrm>
        </p:spPr>
        <p:txBody>
          <a:bodyPr>
            <a:noAutofit/>
          </a:bodyPr>
          <a:lstStyle/>
          <a:p>
            <a:pPr marL="298450" indent="-298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Violently opposes God’s plan</a:t>
            </a:r>
          </a:p>
          <a:p>
            <a:pPr marL="298450" indent="-298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Thrown down/conquered by God, the Lamb, and the saints</a:t>
            </a:r>
          </a:p>
          <a:p>
            <a:pPr marL="298450" indent="-298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Enraged against God’s people</a:t>
            </a:r>
          </a:p>
          <a:p>
            <a:pPr marL="298450" indent="-298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Used by God to carry out His judgments on the earth</a:t>
            </a:r>
            <a:endParaRPr lang="en-US" sz="36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43856" y="1031964"/>
            <a:ext cx="6656288" cy="15913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What have we learned about the dragon so far in Revelation?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(ch.12; maybe also 9:1-11)</a:t>
            </a:r>
          </a:p>
        </p:txBody>
      </p:sp>
    </p:spTree>
    <p:extLst>
      <p:ext uri="{BB962C8B-B14F-4D97-AF65-F5344CB8AC3E}">
        <p14:creationId xmlns:p14="http://schemas.microsoft.com/office/powerpoint/2010/main" val="109644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20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9075"/>
            <a:ext cx="7886700" cy="493770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Read (listen to) the chapter.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See the drama unfold, the basic plot points of the story.</a:t>
            </a:r>
            <a:endParaRPr lang="en-US" sz="4400" dirty="0" smtClean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93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20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: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Closer Look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9213"/>
            <a:ext cx="7886700" cy="524655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The Dragon’s Fall </a:t>
            </a: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(1-6)</a:t>
            </a:r>
            <a:endParaRPr lang="en-US" sz="3200" b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Satan Bound (1-3) </a:t>
            </a:r>
            <a:r>
              <a:rPr lang="mr-IN" sz="3200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3200" i="1" dirty="0" smtClean="0">
                <a:latin typeface="Avenir Light" charset="0"/>
                <a:ea typeface="Avenir Light" charset="0"/>
                <a:cs typeface="Avenir Light" charset="0"/>
              </a:rPr>
              <a:t>Defeated</a:t>
            </a:r>
            <a:r>
              <a:rPr lang="en-US" sz="3200" i="1" dirty="0" smtClean="0">
                <a:latin typeface="Avenir Light" charset="0"/>
                <a:ea typeface="Avenir Light" charset="0"/>
                <a:cs typeface="Avenir Light" charset="0"/>
              </a:rPr>
              <a:t>, limited, doomed (Lk 10:18; </a:t>
            </a:r>
            <a:r>
              <a:rPr lang="en-US" sz="3200" i="1" dirty="0" err="1" smtClean="0">
                <a:latin typeface="Avenir Light" charset="0"/>
                <a:ea typeface="Avenir Light" charset="0"/>
                <a:cs typeface="Avenir Light" charset="0"/>
              </a:rPr>
              <a:t>Jn</a:t>
            </a:r>
            <a:r>
              <a:rPr lang="en-US" sz="3200" i="1" dirty="0" smtClean="0">
                <a:latin typeface="Avenir Light" charset="0"/>
                <a:ea typeface="Avenir Light" charset="0"/>
                <a:cs typeface="Avenir Light" charset="0"/>
              </a:rPr>
              <a:t> 12:31; Rev 12:9)</a:t>
            </a:r>
            <a:endParaRPr lang="en-US" sz="3200" i="1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for 1,000 years (2,3,4,6) </a:t>
            </a:r>
            <a:r>
              <a:rPr lang="mr-IN" sz="3200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3200" i="1" dirty="0" smtClean="0">
                <a:latin typeface="Avenir Light" charset="0"/>
                <a:ea typeface="Avenir Light" charset="0"/>
                <a:cs typeface="Avenir Light" charset="0"/>
              </a:rPr>
              <a:t>a long (complete?) time (Ps 50:10; 2 Pet 3:8)</a:t>
            </a:r>
            <a:endParaRPr lang="en-US" sz="3200" i="1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Reign of the Beheaded (4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) </a:t>
            </a:r>
            <a:r>
              <a:rPr lang="mr-IN" sz="3200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3200" i="1" dirty="0" smtClean="0">
                <a:latin typeface="Avenir Light" charset="0"/>
                <a:ea typeface="Avenir Light" charset="0"/>
                <a:cs typeface="Avenir Light" charset="0"/>
              </a:rPr>
              <a:t>the faithful witnesses conquer (11:11-12; 12:10-11)</a:t>
            </a:r>
            <a:endParaRPr lang="en-US" sz="3200" i="1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“First resurrection” (5-6) - </a:t>
            </a:r>
            <a:r>
              <a:rPr lang="en-US" sz="3200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Rev 11:11 + </a:t>
            </a:r>
            <a:r>
              <a:rPr lang="en-US" sz="3200" i="1" dirty="0" err="1" smtClean="0">
                <a:latin typeface="Avenir Light Oblique" charset="0"/>
                <a:ea typeface="Avenir Light Oblique" charset="0"/>
                <a:cs typeface="Avenir Light Oblique" charset="0"/>
              </a:rPr>
              <a:t>Jn</a:t>
            </a:r>
            <a:r>
              <a:rPr lang="en-US" sz="3200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 11:35; or </a:t>
            </a:r>
            <a:r>
              <a:rPr lang="en-US" sz="3200" i="1" dirty="0" err="1" smtClean="0">
                <a:latin typeface="Avenir Light Oblique" charset="0"/>
                <a:ea typeface="Avenir Light Oblique" charset="0"/>
                <a:cs typeface="Avenir Light Oblique" charset="0"/>
              </a:rPr>
              <a:t>Jn</a:t>
            </a:r>
            <a:r>
              <a:rPr lang="en-US" sz="3200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 5:26 + Rom 6:4)</a:t>
            </a:r>
            <a:endParaRPr lang="en-US" sz="3200" i="1" dirty="0" smtClean="0">
              <a:latin typeface="Avenir Light Oblique" charset="0"/>
              <a:ea typeface="Avenir Light Oblique" charset="0"/>
              <a:cs typeface="Avenir Light Obliq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86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20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: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Closer Look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9253"/>
            <a:ext cx="7886700" cy="536647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One Final Rebellion (7-10)</a:t>
            </a:r>
            <a:endParaRPr lang="en-US" sz="3200" b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To deceive the nations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(8)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i="1" dirty="0" smtClean="0">
                <a:latin typeface="Avenir Light" charset="0"/>
                <a:ea typeface="Avenir Light" charset="0"/>
                <a:cs typeface="Avenir Light" charset="0"/>
              </a:rPr>
              <a:t>2 </a:t>
            </a:r>
            <a:r>
              <a:rPr lang="en-US" sz="3200" i="1" dirty="0" err="1" smtClean="0">
                <a:latin typeface="Avenir Light" charset="0"/>
                <a:ea typeface="Avenir Light" charset="0"/>
                <a:cs typeface="Avenir Light" charset="0"/>
              </a:rPr>
              <a:t>Thess</a:t>
            </a:r>
            <a:r>
              <a:rPr lang="en-US" sz="3200" i="1" dirty="0" smtClean="0">
                <a:latin typeface="Avenir Light" charset="0"/>
                <a:ea typeface="Avenir Light" charset="0"/>
                <a:cs typeface="Avenir Light" charset="0"/>
              </a:rPr>
              <a:t> 2:11-12; Rom 1:18, 24, 26, 28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Gog &amp; Magog (8-9) </a:t>
            </a:r>
            <a:r>
              <a:rPr lang="mr-IN" sz="3200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 from </a:t>
            </a:r>
            <a:r>
              <a:rPr lang="en-US" sz="3200" i="1" dirty="0" smtClean="0">
                <a:latin typeface="Avenir Light" charset="0"/>
                <a:ea typeface="Avenir Light" charset="0"/>
                <a:cs typeface="Avenir Light" charset="0"/>
              </a:rPr>
              <a:t>Ezekiel 38-39</a:t>
            </a:r>
          </a:p>
          <a:p>
            <a:pPr marL="800100" lvl="2" indent="-342900">
              <a:spcBef>
                <a:spcPts val="0"/>
              </a:spcBef>
            </a:pP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</a:rPr>
              <a:t>After return &amp; restoration (</a:t>
            </a:r>
            <a:r>
              <a:rPr lang="en-US" sz="2800" dirty="0" err="1" smtClean="0">
                <a:latin typeface="Avenir Light" charset="0"/>
                <a:ea typeface="Avenir Light" charset="0"/>
                <a:cs typeface="Avenir Light" charset="0"/>
              </a:rPr>
              <a:t>Ez</a:t>
            </a: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</a:rPr>
              <a:t> 34-37)</a:t>
            </a:r>
            <a:endParaRPr lang="en-US" sz="2800" dirty="0">
              <a:latin typeface="Avenir Light" charset="0"/>
              <a:ea typeface="Avenir Light" charset="0"/>
              <a:cs typeface="Avenir Light" charset="0"/>
            </a:endParaRPr>
          </a:p>
          <a:p>
            <a:pPr marL="800100" lvl="2" indent="-342900">
              <a:spcBef>
                <a:spcPts val="0"/>
              </a:spcBef>
            </a:pP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</a:rPr>
              <a:t>Biggest, </a:t>
            </a:r>
            <a:r>
              <a:rPr lang="en-US" sz="2800" dirty="0" err="1" smtClean="0">
                <a:latin typeface="Avenir Light" charset="0"/>
                <a:ea typeface="Avenir Light" charset="0"/>
                <a:cs typeface="Avenir Light" charset="0"/>
              </a:rPr>
              <a:t>baddest</a:t>
            </a: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</a:rPr>
              <a:t> army imaginable</a:t>
            </a:r>
          </a:p>
          <a:p>
            <a:pPr marL="800100" lvl="2" indent="-342900">
              <a:spcBef>
                <a:spcPts val="0"/>
              </a:spcBef>
            </a:pP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</a:rPr>
              <a:t>God brings it to Judah to slay them</a:t>
            </a:r>
            <a:endParaRPr lang="en-US" sz="2800" dirty="0">
              <a:latin typeface="Avenir Light" charset="0"/>
              <a:ea typeface="Avenir Light" charset="0"/>
              <a:cs typeface="Avenir Light" charset="0"/>
            </a:endParaRPr>
          </a:p>
          <a:p>
            <a:pPr marL="800100" lvl="2" indent="-342900"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</a:rPr>
              <a:t>“</a:t>
            </a:r>
            <a:r>
              <a:rPr lang="en-US" sz="2800" i="1" dirty="0" smtClean="0">
                <a:latin typeface="Avenir Light" charset="0"/>
                <a:ea typeface="Avenir Light" charset="0"/>
                <a:cs typeface="Avenir Light" charset="0"/>
              </a:rPr>
              <a:t>Once I’ve restored you, even if the nations do their worst, I will protect/deliver you</a:t>
            </a:r>
            <a:r>
              <a:rPr lang="en-US" sz="2800" dirty="0" smtClean="0">
                <a:latin typeface="Avenir Light" charset="0"/>
                <a:ea typeface="Avenir Light" charset="0"/>
                <a:cs typeface="Avenir Light" charset="0"/>
              </a:rPr>
              <a:t>.”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Lake of Fire (10) </a:t>
            </a:r>
            <a:r>
              <a:rPr lang="mr-IN" sz="3200" i="1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200" i="1" dirty="0" smtClean="0">
                <a:latin typeface="Avenir Light" charset="0"/>
                <a:ea typeface="Avenir Light" charset="0"/>
                <a:cs typeface="Avenir Light" charset="0"/>
              </a:rPr>
              <a:t> After final attempt, Satan joins beast in eternal destruction</a:t>
            </a:r>
            <a:endParaRPr lang="en-US" sz="3200" i="1" dirty="0" smtClean="0"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90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20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: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Closer Look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4163"/>
            <a:ext cx="7886700" cy="515661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Great White Throne (11-15)</a:t>
            </a:r>
            <a:endParaRPr lang="en-US" sz="3200" b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Him who was seated on it (11-12)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Back to </a:t>
            </a:r>
            <a:r>
              <a:rPr lang="en-US" sz="3200" dirty="0" err="1" smtClean="0">
                <a:latin typeface="Avenir Light" charset="0"/>
                <a:ea typeface="Avenir Light" charset="0"/>
                <a:cs typeface="Avenir Light" charset="0"/>
              </a:rPr>
              <a:t>ch.</a:t>
            </a: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 5 (heavenly council) </a:t>
            </a:r>
            <a:endParaRPr lang="en-US" sz="3200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Holy, transcendent (earth/sky flee)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Sits for judgment (books opened)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Holds each one accountable</a:t>
            </a:r>
            <a:endParaRPr lang="en-US" sz="3200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Knows who are His (3:5; 13:8; 17:8)</a:t>
            </a:r>
            <a:endParaRPr lang="en-US" sz="3200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Death &amp; Hades (13-5) </a:t>
            </a:r>
            <a:r>
              <a:rPr lang="mr-IN" sz="3200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3200" i="1" dirty="0" smtClean="0">
                <a:latin typeface="Avenir Light" charset="0"/>
                <a:ea typeface="Avenir Light" charset="0"/>
                <a:cs typeface="Avenir Light" charset="0"/>
              </a:rPr>
              <a:t>”the last enemy to be conquered is death” (1 </a:t>
            </a:r>
            <a:r>
              <a:rPr lang="en-US" sz="3200" i="1" dirty="0" err="1" smtClean="0">
                <a:latin typeface="Avenir Light" charset="0"/>
                <a:ea typeface="Avenir Light" charset="0"/>
                <a:cs typeface="Avenir Light" charset="0"/>
              </a:rPr>
              <a:t>Cor</a:t>
            </a:r>
            <a:r>
              <a:rPr lang="en-US" sz="3200" i="1" dirty="0" smtClean="0">
                <a:latin typeface="Avenir Light" charset="0"/>
                <a:ea typeface="Avenir Light" charset="0"/>
                <a:cs typeface="Avenir Light" charset="0"/>
              </a:rPr>
              <a:t> 15:26)</a:t>
            </a:r>
            <a:endParaRPr lang="en-US" sz="3200" i="1" dirty="0" smtClean="0"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85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Reflections on 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20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3908"/>
            <a:ext cx="7886700" cy="454201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8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</a:t>
            </a:r>
            <a:r>
              <a:rPr lang="en-US" sz="48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perspective does this chapter give us and how does it shape our lives</a:t>
            </a:r>
            <a:r>
              <a:rPr lang="en-US" sz="48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?</a:t>
            </a:r>
            <a:endParaRPr lang="en-US" sz="4800" i="1" dirty="0" smtClean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0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10578</TotalTime>
  <Words>563</Words>
  <Application>Microsoft Macintosh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Avenir Book</vt:lpstr>
      <vt:lpstr>Avenir Heavy</vt:lpstr>
      <vt:lpstr>Avenir Light</vt:lpstr>
      <vt:lpstr>Avenir Light Oblique</vt:lpstr>
      <vt:lpstr>Avenir Roman</vt:lpstr>
      <vt:lpstr>Calibri</vt:lpstr>
      <vt:lpstr>Calibri Light</vt:lpstr>
      <vt:lpstr>Wingdings</vt:lpstr>
      <vt:lpstr>Arial</vt:lpstr>
      <vt:lpstr>Office Theme</vt:lpstr>
      <vt:lpstr>The Revelation</vt:lpstr>
      <vt:lpstr>Revelation Review</vt:lpstr>
      <vt:lpstr>PowerPoint Presentation</vt:lpstr>
      <vt:lpstr>Revelation Review</vt:lpstr>
      <vt:lpstr>Revelation 20</vt:lpstr>
      <vt:lpstr>Revelation 20: Closer Look</vt:lpstr>
      <vt:lpstr>Revelation 20: Closer Look</vt:lpstr>
      <vt:lpstr>Revelation 20: Closer Look</vt:lpstr>
      <vt:lpstr>Reflections on Revelation 20</vt:lpstr>
      <vt:lpstr>The Revelation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Microsoft Office User</cp:lastModifiedBy>
  <cp:revision>305</cp:revision>
  <cp:lastPrinted>2023-05-24T21:52:48Z</cp:lastPrinted>
  <dcterms:created xsi:type="dcterms:W3CDTF">2023-03-07T17:15:06Z</dcterms:created>
  <dcterms:modified xsi:type="dcterms:W3CDTF">2023-05-24T21:56:18Z</dcterms:modified>
</cp:coreProperties>
</file>