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7" r:id="rId1"/>
  </p:sldMasterIdLst>
  <p:notesMasterIdLst>
    <p:notesMasterId r:id="rId8"/>
  </p:notesMasterIdLst>
  <p:handoutMasterIdLst>
    <p:handoutMasterId r:id="rId9"/>
  </p:handoutMasterIdLst>
  <p:sldIdLst>
    <p:sldId id="256" r:id="rId2"/>
    <p:sldId id="262" r:id="rId3"/>
    <p:sldId id="259" r:id="rId4"/>
    <p:sldId id="265" r:id="rId5"/>
    <p:sldId id="264"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396"/>
    <p:restoredTop sz="71656"/>
  </p:normalViewPr>
  <p:slideViewPr>
    <p:cSldViewPr snapToGrid="0" snapToObjects="1" showGuides="1">
      <p:cViewPr varScale="1">
        <p:scale>
          <a:sx n="71" d="100"/>
          <a:sy n="71" d="100"/>
        </p:scale>
        <p:origin x="992" y="176"/>
      </p:cViewPr>
      <p:guideLst>
        <p:guide orient="horz" pos="2184"/>
        <p:guide pos="2880"/>
      </p:guideLst>
    </p:cSldViewPr>
  </p:slideViewPr>
  <p:notesTextViewPr>
    <p:cViewPr>
      <p:scale>
        <a:sx n="1" d="1"/>
        <a:sy n="1" d="1"/>
      </p:scale>
      <p:origin x="0" y="-3920"/>
    </p:cViewPr>
  </p:notesTextViewPr>
  <p:sorterViewPr>
    <p:cViewPr>
      <p:scale>
        <a:sx n="190" d="100"/>
        <a:sy n="19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BFF161EF-A349-C64E-86F5-C71EF434502D}" type="datetimeFigureOut">
              <a:rPr lang="en-US" smtClean="0"/>
              <a:t>6/22/23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9E2C0C-F9D2-334E-AA55-367F483DF60A}" type="slidenum">
              <a:rPr lang="en-US" smtClean="0"/>
              <a:t>‹#›</a:t>
            </a:fld>
            <a:endParaRPr lang="en-US"/>
          </a:p>
        </p:txBody>
      </p:sp>
    </p:spTree>
    <p:extLst>
      <p:ext uri="{BB962C8B-B14F-4D97-AF65-F5344CB8AC3E}">
        <p14:creationId xmlns:p14="http://schemas.microsoft.com/office/powerpoint/2010/main" val="778736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472FBEFC-C4E6-F245-811C-EB414BCC0610}" type="datetimeFigureOut">
              <a:rPr lang="en-US" smtClean="0"/>
              <a:t>6/24/23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2"/>
            <a:ext cx="5486400" cy="360044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5"/>
            <a:ext cx="2971800" cy="459316"/>
          </a:xfrm>
          <a:prstGeom prst="rect">
            <a:avLst/>
          </a:prstGeom>
        </p:spPr>
        <p:txBody>
          <a:bodyPr vert="horz" lIns="91440" tIns="45720" rIns="91440" bIns="45720" rtlCol="0" anchor="b"/>
          <a:lstStyle>
            <a:lvl1pPr algn="r">
              <a:defRPr sz="1200"/>
            </a:lvl1pPr>
          </a:lstStyle>
          <a:p>
            <a:fld id="{955A9C24-6D4C-3843-A9FA-8495252904B6}" type="slidenum">
              <a:rPr lang="en-US" smtClean="0"/>
              <a:t>‹#›</a:t>
            </a:fld>
            <a:endParaRPr lang="en-US"/>
          </a:p>
        </p:txBody>
      </p:sp>
    </p:spTree>
    <p:extLst>
      <p:ext uri="{BB962C8B-B14F-4D97-AF65-F5344CB8AC3E}">
        <p14:creationId xmlns:p14="http://schemas.microsoft.com/office/powerpoint/2010/main" val="1355953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Effort</a:t>
            </a:r>
            <a:r>
              <a:rPr lang="en-US" baseline="0" dirty="0" smtClean="0"/>
              <a:t> this summer to reset our focus, renew our energy, refresh our effort in the work of building up the house of God, the church.</a:t>
            </a:r>
          </a:p>
          <a:p>
            <a:pPr marL="171450" indent="-171450">
              <a:buFontTx/>
              <a:buChar char="-"/>
            </a:pPr>
            <a:r>
              <a:rPr lang="en-US" baseline="0" dirty="0" smtClean="0"/>
              <a:t>The prophet Zechariah was encouraging the people to build the physical structure of the temple after Babylonian captivity.</a:t>
            </a:r>
          </a:p>
        </p:txBody>
      </p:sp>
      <p:sp>
        <p:nvSpPr>
          <p:cNvPr id="4" name="Slide Number Placeholder 3"/>
          <p:cNvSpPr>
            <a:spLocks noGrp="1"/>
          </p:cNvSpPr>
          <p:nvPr>
            <p:ph type="sldNum" sz="quarter" idx="10"/>
          </p:nvPr>
        </p:nvSpPr>
        <p:spPr/>
        <p:txBody>
          <a:bodyPr/>
          <a:lstStyle/>
          <a:p>
            <a:fld id="{955A9C24-6D4C-3843-A9FA-8495252904B6}" type="slidenum">
              <a:rPr lang="en-US" smtClean="0"/>
              <a:t>1</a:t>
            </a:fld>
            <a:endParaRPr lang="en-US"/>
          </a:p>
        </p:txBody>
      </p:sp>
    </p:spTree>
    <p:extLst>
      <p:ext uri="{BB962C8B-B14F-4D97-AF65-F5344CB8AC3E}">
        <p14:creationId xmlns:p14="http://schemas.microsoft.com/office/powerpoint/2010/main" val="410163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One thing we learn from the story</a:t>
            </a:r>
            <a:r>
              <a:rPr lang="en-US" baseline="0" dirty="0" smtClean="0"/>
              <a:t> of the Jews’ return is that working for the Lord makes us vulnerable. </a:t>
            </a:r>
          </a:p>
          <a:p>
            <a:pPr marL="171450" lvl="0" indent="-171450">
              <a:buFontTx/>
              <a:buChar char="-"/>
            </a:pPr>
            <a:r>
              <a:rPr lang="en-US" baseline="0" dirty="0" smtClean="0"/>
              <a:t>When you make an effort, you are opening yourself up to real difficulty. </a:t>
            </a:r>
          </a:p>
          <a:p>
            <a:pPr marL="628650" lvl="1" indent="-171450">
              <a:buFontTx/>
              <a:buChar char="-"/>
            </a:pPr>
            <a:r>
              <a:rPr lang="en-US" baseline="0" dirty="0" smtClean="0"/>
              <a:t>It will mean leaving your comfort zone, doing things that are hard. </a:t>
            </a:r>
          </a:p>
          <a:p>
            <a:pPr marL="1085850" lvl="2" indent="-171450">
              <a:buFontTx/>
              <a:buChar char="-"/>
            </a:pPr>
            <a:r>
              <a:rPr lang="en-US" baseline="0" dirty="0" smtClean="0"/>
              <a:t>Godly marriage or raising kids--to really do it well--is a monumental task, requires planning, effort, sacrifice, hard conversations</a:t>
            </a:r>
          </a:p>
          <a:p>
            <a:pPr marL="628650" lvl="1" indent="-171450">
              <a:buFontTx/>
              <a:buChar char="-"/>
            </a:pPr>
            <a:r>
              <a:rPr lang="en-US" baseline="0" dirty="0" smtClean="0"/>
              <a:t>It will mean opening yourself to opposition and conflict</a:t>
            </a:r>
          </a:p>
          <a:p>
            <a:pPr marL="1085850" lvl="2" indent="-171450">
              <a:buFontTx/>
              <a:buChar char="-"/>
            </a:pPr>
            <a:r>
              <a:rPr lang="en-US" baseline="0" dirty="0" smtClean="0"/>
              <a:t>Make an effort to talk with friends, family, and neighbors about Jesus, some people will not like it, push back, criticize you</a:t>
            </a:r>
          </a:p>
          <a:p>
            <a:pPr marL="628650" lvl="1" indent="-171450">
              <a:buFontTx/>
              <a:buChar char="-"/>
            </a:pPr>
            <a:r>
              <a:rPr lang="en-US" baseline="0" dirty="0" smtClean="0"/>
              <a:t>And trying anything means you might “fail” (by a certain definition) </a:t>
            </a:r>
          </a:p>
          <a:p>
            <a:pPr marL="1085850" lvl="2" indent="-171450">
              <a:buFontTx/>
              <a:buChar char="-"/>
            </a:pPr>
            <a:r>
              <a:rPr lang="en-US" baseline="0" dirty="0" smtClean="0"/>
              <a:t>You put yourself out there in this church to spend time with people, serve those in need, give of your time, money, and effort to be a blessing </a:t>
            </a:r>
            <a:r>
              <a:rPr lang="mr-IN" baseline="0" dirty="0" smtClean="0"/>
              <a:t>–</a:t>
            </a:r>
            <a:r>
              <a:rPr lang="en-US" baseline="0" dirty="0" smtClean="0"/>
              <a:t> what if you don’t “do a good job,” or what if it’s not recognized or appreciated, or what if it’s not reciprocated in the same way back to me? </a:t>
            </a:r>
            <a:endParaRPr lang="en-US" baseline="0" dirty="0" smtClean="0"/>
          </a:p>
          <a:p>
            <a:pPr marL="171450" lvl="0" indent="-171450">
              <a:buFontTx/>
              <a:buChar char="-"/>
            </a:pPr>
            <a:r>
              <a:rPr lang="en-US" baseline="0" dirty="0" smtClean="0"/>
              <a:t>And so, really, we can avoid all of these undesirable outcomes by just not trying. Not really working on our marriage or raising our kids, not talking to others about Jesus, or not working or serving in this church. It’s easier that way, right?</a:t>
            </a:r>
          </a:p>
          <a:p>
            <a:pPr marL="171450" lvl="0" indent="-171450">
              <a:buFontTx/>
              <a:buChar char="-"/>
            </a:pPr>
            <a:r>
              <a:rPr lang="en-US" baseline="0" dirty="0" smtClean="0"/>
              <a:t>This is similar to what happened to the Jews after the captivity. </a:t>
            </a:r>
          </a:p>
          <a:p>
            <a:pPr marL="628650" lvl="1" indent="-171450">
              <a:buFontTx/>
              <a:buChar char="-"/>
            </a:pPr>
            <a:r>
              <a:rPr lang="en-US" baseline="0" dirty="0" smtClean="0"/>
              <a:t>A group of them came back to Jerusalem and began rebuilding the temple.</a:t>
            </a:r>
          </a:p>
          <a:p>
            <a:pPr marL="628650" lvl="1" indent="-171450">
              <a:buFontTx/>
              <a:buChar char="-"/>
            </a:pPr>
            <a:r>
              <a:rPr lang="en-US" baseline="0" dirty="0" smtClean="0"/>
              <a:t>But right away it was clear that this would not be Solomon’s temple, which was disappointing</a:t>
            </a:r>
          </a:p>
          <a:p>
            <a:pPr marL="628650" lvl="1" indent="-171450">
              <a:buFontTx/>
              <a:buChar char="-"/>
            </a:pPr>
            <a:r>
              <a:rPr lang="en-US" baseline="0" dirty="0" smtClean="0"/>
              <a:t>Furthermore, they quickly ran into opposition from non-Jews in the region. </a:t>
            </a:r>
          </a:p>
          <a:p>
            <a:pPr marL="628650" lvl="1" indent="-171450">
              <a:buFontTx/>
              <a:buChar char="-"/>
            </a:pPr>
            <a:r>
              <a:rPr lang="en-US" baseline="0" dirty="0" smtClean="0"/>
              <a:t>So they stopped building, and instead just attended to their own lives while the temple foundation lay there for 16 years. </a:t>
            </a:r>
          </a:p>
          <a:p>
            <a:pPr marL="171450" lvl="0" indent="-171450">
              <a:buFontTx/>
              <a:buChar char="-"/>
            </a:pPr>
            <a:r>
              <a:rPr lang="en-US" baseline="0" dirty="0" smtClean="0"/>
              <a:t>Zechariah’s job (along with Haggai) was to encourage the people to get back to work, and he does so (in the first part of his book) with a series of eight visions that God showed him to relay to the people. </a:t>
            </a:r>
          </a:p>
          <a:p>
            <a:pPr marL="628650" lvl="1" indent="-171450">
              <a:buFontTx/>
              <a:buChar char="-"/>
            </a:pPr>
            <a:r>
              <a:rPr lang="en-US" baseline="0" dirty="0" smtClean="0"/>
              <a:t>The first, of the four horsemen of God, showed the Lord of Hosts seeing everything on the earth, seeing the struggle of His people, and being roused in His anger to attend to their need</a:t>
            </a:r>
          </a:p>
          <a:p>
            <a:pPr marL="628650" lvl="1" indent="-171450">
              <a:buFontTx/>
              <a:buChar char="-"/>
            </a:pPr>
            <a:r>
              <a:rPr lang="en-US" baseline="0" dirty="0" smtClean="0"/>
              <a:t>The second, the four horns crushed by four craftsmen, showed God’s promise that His people—His workers—will be victorious even in the face of great opposition or difficulty </a:t>
            </a: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fld id="{955A9C24-6D4C-3843-A9FA-8495252904B6}" type="slidenum">
              <a:rPr lang="en-US" smtClean="0"/>
              <a:t>2</a:t>
            </a:fld>
            <a:endParaRPr lang="en-US"/>
          </a:p>
        </p:txBody>
      </p:sp>
    </p:spTree>
    <p:extLst>
      <p:ext uri="{BB962C8B-B14F-4D97-AF65-F5344CB8AC3E}">
        <p14:creationId xmlns:p14="http://schemas.microsoft.com/office/powerpoint/2010/main" val="756829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That</a:t>
            </a:r>
            <a:r>
              <a:rPr lang="en-US" baseline="0" dirty="0" smtClean="0"/>
              <a:t> brings us to the third vision, which takes up all of chapter 2. (Read)</a:t>
            </a:r>
          </a:p>
          <a:p>
            <a:pPr marL="171450" indent="-171450">
              <a:buFontTx/>
              <a:buChar char="-"/>
            </a:pPr>
            <a:r>
              <a:rPr lang="en-US" dirty="0" smtClean="0"/>
              <a:t>The</a:t>
            </a:r>
            <a:r>
              <a:rPr lang="en-US" baseline="0" dirty="0" smtClean="0"/>
              <a:t> vision begins (1-2) with a man going out to measure the city of Jerusalem, presumably for the construction of walls.</a:t>
            </a:r>
          </a:p>
          <a:p>
            <a:pPr marL="628650" lvl="1" indent="-171450">
              <a:buFontTx/>
              <a:buChar char="-"/>
            </a:pPr>
            <a:r>
              <a:rPr lang="en-US" baseline="0" dirty="0" smtClean="0"/>
              <a:t>This would make sense, the city is largely in ruins, is being re-inhabited, and needs protection.</a:t>
            </a:r>
          </a:p>
          <a:p>
            <a:pPr marL="171450" lvl="0" indent="-171450">
              <a:buFontTx/>
              <a:buChar char="-"/>
            </a:pPr>
            <a:r>
              <a:rPr lang="en-US" baseline="0" dirty="0" smtClean="0"/>
              <a:t>But an angel comes (3-4) and has a message for that man to stop measuring the city, because there will be no wall. </a:t>
            </a:r>
          </a:p>
          <a:p>
            <a:pPr marL="628650" lvl="1" indent="-171450">
              <a:buFontTx/>
              <a:buChar char="-"/>
            </a:pPr>
            <a:r>
              <a:rPr lang="en-US" baseline="0" dirty="0" smtClean="0"/>
              <a:t>Instead, there will be so many people and livestock in the city (4) that a wall cannot contain God’s city</a:t>
            </a:r>
          </a:p>
          <a:p>
            <a:pPr marL="628650" lvl="1" indent="-171450">
              <a:buFontTx/>
              <a:buChar char="-"/>
            </a:pPr>
            <a:r>
              <a:rPr lang="en-US" baseline="0" dirty="0" smtClean="0"/>
              <a:t>A vision of total reversal from the present moment—from a ragtag band only filling a fraction of the city to a bustling city overflowing with people and wealth</a:t>
            </a:r>
          </a:p>
          <a:p>
            <a:pPr marL="171450" lvl="0" indent="-171450">
              <a:buFontTx/>
              <a:buChar char="-"/>
            </a:pPr>
            <a:r>
              <a:rPr lang="en-US" baseline="0" dirty="0" smtClean="0"/>
              <a:t>So then, how will the city be protected? v.5 God says, “I will be a wall of fire all around” her, and “the glory in her midst.” </a:t>
            </a:r>
          </a:p>
          <a:p>
            <a:pPr marL="628650" lvl="1" indent="-171450">
              <a:buFontTx/>
              <a:buChar char="-"/>
            </a:pPr>
            <a:r>
              <a:rPr lang="en-US" baseline="0" dirty="0" smtClean="0"/>
              <a:t>This is a clear signal back to the Exodus, ch.13-14, when God was present with His people as a pillar of cloud and fire, which protected them as it stood between them and the Egyptians on the banks of the Red Sea.</a:t>
            </a:r>
          </a:p>
          <a:p>
            <a:pPr marL="628650" lvl="1" indent="-171450">
              <a:buFontTx/>
              <a:buChar char="-"/>
            </a:pPr>
            <a:r>
              <a:rPr lang="en-US" baseline="0" dirty="0" smtClean="0"/>
              <a:t>And in Exodus 40, when the tabernacle was completed, it says “the cloud covered the tent of meeting, and the glory of the LORD filled the tabernacle.” </a:t>
            </a:r>
          </a:p>
          <a:p>
            <a:pPr marL="628650" lvl="1" indent="-171450">
              <a:buFontTx/>
              <a:buChar char="-"/>
            </a:pPr>
            <a:r>
              <a:rPr lang="en-US" baseline="0" dirty="0" smtClean="0"/>
              <a:t>Here in Zechariah 2, God is leading His people out of another captivity, and though they are vulnerable and weak, He will be with them, and His presence will protect them from harm. </a:t>
            </a:r>
          </a:p>
          <a:p>
            <a:pPr marL="171450" lvl="0" indent="-171450">
              <a:buFontTx/>
              <a:buChar char="-"/>
            </a:pPr>
            <a:r>
              <a:rPr lang="en-US" baseline="0" dirty="0" smtClean="0"/>
              <a:t>And like in Exodus, He will deal with their enemies (6-9)—those who have scattered them and plundered them. Why? Because (8) “he who touches you touches the apple of my eye.” </a:t>
            </a:r>
          </a:p>
          <a:p>
            <a:pPr marL="628650" lvl="1" indent="-171450">
              <a:buFontTx/>
              <a:buChar char="-"/>
            </a:pPr>
            <a:r>
              <a:rPr lang="en-US" baseline="0" dirty="0" smtClean="0"/>
              <a:t>Wow. How much does it bother you when you are poked in the eye? How quickly do you react when someone or something is about to touch your eye ball? That’s how protective God feels about His people. </a:t>
            </a:r>
          </a:p>
          <a:p>
            <a:pPr marL="628650" lvl="1" indent="-171450">
              <a:buFontTx/>
              <a:buChar char="-"/>
            </a:pPr>
            <a:r>
              <a:rPr lang="en-US" baseline="0" dirty="0" smtClean="0"/>
              <a:t>And so, like we saw in chapter 1, He is exceedingly jealous for them and exceedingly angry with those who have hurt them, so He will plunder the nations, vindicating Himself and His people. </a:t>
            </a:r>
          </a:p>
          <a:p>
            <a:pPr marL="171450" lvl="0" indent="-171450">
              <a:buFontTx/>
              <a:buChar char="-"/>
            </a:pPr>
            <a:r>
              <a:rPr lang="en-US" baseline="0" dirty="0" smtClean="0"/>
              <a:t>But that’s not all He will do with the nations. In 10-12 He will also gather the nations in to join His people as He comes to live with them.</a:t>
            </a:r>
          </a:p>
          <a:p>
            <a:pPr marL="628650" lvl="1" indent="-171450">
              <a:buFontTx/>
              <a:buChar char="-"/>
            </a:pPr>
            <a:r>
              <a:rPr lang="en-US" baseline="0" dirty="0" smtClean="0"/>
              <a:t>This is a vision of great joy (10), because God will receive His inheritance, i.e. His people (12), His city which is called by His name. </a:t>
            </a:r>
          </a:p>
          <a:p>
            <a:pPr marL="628650" lvl="1" indent="-171450">
              <a:buFontTx/>
              <a:buChar char="-"/>
            </a:pPr>
            <a:r>
              <a:rPr lang="en-US" baseline="0" dirty="0" smtClean="0"/>
              <a:t>This city, though, includes people from anywhere and everywhere who come into the protective presence of the Lord. </a:t>
            </a:r>
          </a:p>
          <a:p>
            <a:pPr marL="171450" lvl="0" indent="-171450">
              <a:buFontTx/>
              <a:buChar char="-"/>
            </a:pPr>
            <a:r>
              <a:rPr lang="en-US" baseline="0" dirty="0" smtClean="0"/>
              <a:t>This is what God will do. Again, unbelievable compared with the weak, vulnerable state of the Jews in Zechariah’s day. </a:t>
            </a:r>
          </a:p>
          <a:p>
            <a:pPr marL="628650" lvl="1" indent="-171450">
              <a:buFontTx/>
              <a:buChar char="-"/>
            </a:pPr>
            <a:r>
              <a:rPr lang="en-US" baseline="0" dirty="0" smtClean="0"/>
              <a:t>But what Moses said as the people were caught between the Red Sea and the Egyptians was this: “</a:t>
            </a:r>
            <a:r>
              <a:rPr lang="en-US" i="1" baseline="0" dirty="0" smtClean="0"/>
              <a:t>Fear not, stand firm, and see the salvation of the Lord, which he will work for you today. For the Egyptians whom you see today, you shall never see again. The Lord will fight for you, and you have only to be silent</a:t>
            </a:r>
            <a:r>
              <a:rPr lang="en-US" baseline="0" dirty="0" smtClean="0"/>
              <a:t>.” (Ex. 14:13-14)</a:t>
            </a:r>
          </a:p>
          <a:p>
            <a:pPr marL="628650" lvl="1" indent="-171450">
              <a:buFontTx/>
              <a:buChar char="-"/>
            </a:pPr>
            <a:r>
              <a:rPr lang="en-US" baseline="0" dirty="0" smtClean="0"/>
              <a:t>Here, in Zechariah 2:13, the prophet says “</a:t>
            </a:r>
            <a:r>
              <a:rPr lang="en-US" i="1" baseline="0" dirty="0" smtClean="0"/>
              <a:t>Be silent, all flesh, before the Lord, for He has roused Himself from His holy dwelling</a:t>
            </a:r>
            <a:r>
              <a:rPr lang="en-US" baseline="0" dirty="0" smtClean="0"/>
              <a:t>.” </a:t>
            </a:r>
          </a:p>
          <a:p>
            <a:pPr marL="628650" lvl="1" indent="-171450">
              <a:buFontTx/>
              <a:buChar char="-"/>
            </a:pPr>
            <a:r>
              <a:rPr lang="en-US" baseline="0" dirty="0" smtClean="0"/>
              <a:t>God has spoken, and God will act. That’s what He does. All that’s left for us is to close our mouths and trust Him. </a:t>
            </a:r>
          </a:p>
        </p:txBody>
      </p:sp>
      <p:sp>
        <p:nvSpPr>
          <p:cNvPr id="4" name="Slide Number Placeholder 3"/>
          <p:cNvSpPr>
            <a:spLocks noGrp="1"/>
          </p:cNvSpPr>
          <p:nvPr>
            <p:ph type="sldNum" sz="quarter" idx="10"/>
          </p:nvPr>
        </p:nvSpPr>
        <p:spPr/>
        <p:txBody>
          <a:bodyPr/>
          <a:lstStyle/>
          <a:p>
            <a:fld id="{955A9C24-6D4C-3843-A9FA-8495252904B6}" type="slidenum">
              <a:rPr lang="en-US" smtClean="0"/>
              <a:t>3</a:t>
            </a:fld>
            <a:endParaRPr lang="en-US"/>
          </a:p>
        </p:txBody>
      </p:sp>
    </p:spTree>
    <p:extLst>
      <p:ext uri="{BB962C8B-B14F-4D97-AF65-F5344CB8AC3E}">
        <p14:creationId xmlns:p14="http://schemas.microsoft.com/office/powerpoint/2010/main" val="2115383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But the natural question from reading this vision in Zechariah 2 is When and How was God going to do all this that He promises</a:t>
            </a:r>
            <a:r>
              <a:rPr lang="en-US" baseline="0" dirty="0" smtClean="0"/>
              <a:t> in the vision of Zechariah 2? </a:t>
            </a:r>
            <a:endParaRPr lang="en-US" dirty="0" smtClean="0"/>
          </a:p>
          <a:p>
            <a:pPr marL="628650" lvl="1" indent="-171450">
              <a:buFontTx/>
              <a:buChar char="-"/>
            </a:pPr>
            <a:r>
              <a:rPr lang="en-US" dirty="0" smtClean="0"/>
              <a:t>A</a:t>
            </a:r>
            <a:r>
              <a:rPr lang="en-US" baseline="0" dirty="0" smtClean="0"/>
              <a:t> few years later, Nehemiah returned to Jerusalem and led a project to rebuild the walls of the city. No one said, “wait a second, Zechariah said the city shouldn’t have walls!” They understood the vision to be symbolic, pointing to something greater. </a:t>
            </a:r>
          </a:p>
          <a:p>
            <a:pPr marL="628650" lvl="1" indent="-171450">
              <a:buFontTx/>
              <a:buChar char="-"/>
            </a:pPr>
            <a:r>
              <a:rPr lang="en-US" baseline="0" dirty="0" smtClean="0"/>
              <a:t>And when did the Jews plunder the nations? Sure, Babylon their nemesis had been overthrown, but they were under Persian rule and would stay under the rule of pagan kingdoms for centuries. </a:t>
            </a:r>
          </a:p>
          <a:p>
            <a:pPr marL="628650" lvl="1" indent="-171450">
              <a:buFontTx/>
              <a:buChar char="-"/>
            </a:pPr>
            <a:r>
              <a:rPr lang="en-US" baseline="0" dirty="0" smtClean="0"/>
              <a:t>What about the nations joining them as God’s people? The Jews remained an insular group of people, either showing contempt toward Gentiles in pride or else compromising with Gentile culture for economic or political advantage. </a:t>
            </a:r>
          </a:p>
          <a:p>
            <a:pPr marL="628650" lvl="1" indent="-171450">
              <a:buFontTx/>
              <a:buChar char="-"/>
            </a:pPr>
            <a:r>
              <a:rPr lang="en-US" baseline="0" dirty="0" smtClean="0"/>
              <a:t>And then God being in their midst. What’s interesting is that unlike the construction of the tabernacle in Exodus or the temple in 1 Kings, when this second temple is finished and dedicated in Ezra 6, the cloud representing God’s presence and glory does not come into or onto the temple. But isn’t that what this vision foretold? </a:t>
            </a:r>
          </a:p>
          <a:p>
            <a:pPr marL="171450" lvl="0" indent="-171450">
              <a:buFontTx/>
              <a:buChar char="-"/>
            </a:pPr>
            <a:r>
              <a:rPr lang="en-US" baseline="0" dirty="0" smtClean="0"/>
              <a:t>Notice something odd in the text of this chapter, in v.8. It says, “Thus says the Lord of Hosts, after His glory sent Me to the nations</a:t>
            </a:r>
            <a:r>
              <a:rPr lang="mr-IN" baseline="0" dirty="0" smtClean="0"/>
              <a:t>…</a:t>
            </a:r>
            <a:r>
              <a:rPr lang="en-US" baseline="0" dirty="0" smtClean="0"/>
              <a:t>” then again in v.9, “I will shake my hand (God speaking)</a:t>
            </a:r>
            <a:r>
              <a:rPr lang="mr-IN" baseline="0" dirty="0" smtClean="0"/>
              <a:t>…</a:t>
            </a:r>
            <a:r>
              <a:rPr lang="en-US" baseline="0" dirty="0" smtClean="0"/>
              <a:t>then you will know that the Lord has sent Me.”</a:t>
            </a:r>
          </a:p>
          <a:p>
            <a:pPr marL="628650" lvl="1" indent="-171450">
              <a:buFontTx/>
              <a:buChar char="-"/>
            </a:pPr>
            <a:r>
              <a:rPr lang="en-US" baseline="0" dirty="0" smtClean="0"/>
              <a:t>You see there is a difficulty here, because God is the one sending</a:t>
            </a:r>
            <a:r>
              <a:rPr lang="mr-IN" baseline="0" dirty="0" smtClean="0"/>
              <a:t>…</a:t>
            </a:r>
            <a:r>
              <a:rPr lang="en-US" baseline="0" dirty="0" smtClean="0"/>
              <a:t>but also the one being sent. </a:t>
            </a:r>
          </a:p>
          <a:p>
            <a:pPr marL="628650" lvl="1" indent="-171450">
              <a:buFontTx/>
              <a:buChar char="-"/>
            </a:pPr>
            <a:r>
              <a:rPr lang="en-US" baseline="0" dirty="0" smtClean="0"/>
              <a:t>And that’s precisely what happens, and how God fulfills His promise to deliver, dwell with, protect, and prosper His people. </a:t>
            </a:r>
          </a:p>
          <a:p>
            <a:pPr marL="171450" lvl="0" indent="-171450">
              <a:buFontTx/>
              <a:buChar char="-"/>
            </a:pPr>
            <a:r>
              <a:rPr lang="en-US" baseline="0" dirty="0" smtClean="0"/>
              <a:t>Jesus—Immanuel, God with Us, the Word who became flesh and dwelt among us—He comes as the true Moses to lead all people out of captivity to sin and darkness, through the waters of baptism, and takes care of them as He leads them through the wilderness toward new Creation. </a:t>
            </a: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fld id="{955A9C24-6D4C-3843-A9FA-8495252904B6}" type="slidenum">
              <a:rPr lang="en-US" smtClean="0"/>
              <a:t>4</a:t>
            </a:fld>
            <a:endParaRPr lang="en-US"/>
          </a:p>
        </p:txBody>
      </p:sp>
    </p:spTree>
    <p:extLst>
      <p:ext uri="{BB962C8B-B14F-4D97-AF65-F5344CB8AC3E}">
        <p14:creationId xmlns:p14="http://schemas.microsoft.com/office/powerpoint/2010/main" val="1658506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So, we are those whom God</a:t>
            </a:r>
            <a:r>
              <a:rPr lang="en-US" baseline="0" dirty="0" smtClean="0"/>
              <a:t> has led out of captivity, and it is our task to build up the temple of God, the house of God, the Church being built on the foundation of the apostles and prophets, Jesus Himself begin the cornerstone. </a:t>
            </a:r>
          </a:p>
          <a:p>
            <a:pPr marL="171450" indent="-171450">
              <a:buFontTx/>
              <a:buChar char="-"/>
            </a:pPr>
            <a:r>
              <a:rPr lang="en-US" dirty="0" smtClean="0"/>
              <a:t>There</a:t>
            </a:r>
            <a:r>
              <a:rPr lang="en-US" baseline="0" dirty="0" smtClean="0"/>
              <a:t> are three action commands given in Zechariah chapter 2 that I want to pick up on a direct at us as we close out. </a:t>
            </a:r>
          </a:p>
          <a:p>
            <a:pPr marL="628650" lvl="1" indent="-171450">
              <a:buFontTx/>
              <a:buChar char="-"/>
            </a:pPr>
            <a:r>
              <a:rPr lang="en-US" b="1" baseline="0" dirty="0" smtClean="0"/>
              <a:t>Flee, Escape from Babylon (6-7) into the arms of God who will protect you. </a:t>
            </a:r>
            <a:r>
              <a:rPr lang="en-US" baseline="0" dirty="0" smtClean="0"/>
              <a:t>	</a:t>
            </a:r>
          </a:p>
          <a:p>
            <a:pPr marL="1085850" lvl="2" indent="-171450">
              <a:buFontTx/>
              <a:buChar char="-"/>
            </a:pPr>
            <a:r>
              <a:rPr lang="en-US" baseline="0" dirty="0" smtClean="0"/>
              <a:t>What’s interesting about this call to flee Babylon is that most likely this is for the Jews who already came home. Why are they being told to flee Babylon? Because Babylon has followed them home, and they are giving into self-serving ways of thinking and acting. </a:t>
            </a:r>
          </a:p>
          <a:p>
            <a:pPr marL="1085850" lvl="2" indent="-171450">
              <a:buFontTx/>
              <a:buChar char="-"/>
            </a:pPr>
            <a:r>
              <a:rPr lang="en-US" baseline="0" dirty="0" smtClean="0"/>
              <a:t>We’ve talked about this recently, how the world’s influence creeps into the church and we starting thinking in worldly ways about our purpose as a church or about our role as individuals. </a:t>
            </a:r>
          </a:p>
          <a:p>
            <a:pPr marL="1085850" lvl="2" indent="-171450">
              <a:buFontTx/>
              <a:buChar char="-"/>
            </a:pPr>
            <a:r>
              <a:rPr lang="en-US" baseline="0" dirty="0" smtClean="0"/>
              <a:t>My encouragement is to forsake a Babylon view of the church where success is about numbers, money, and buildings, and instead embrace Jesus’ own call for the church to reflect His truth and His love. </a:t>
            </a:r>
          </a:p>
          <a:p>
            <a:pPr marL="1085850" lvl="2" indent="-171450">
              <a:buFontTx/>
              <a:buChar char="-"/>
            </a:pPr>
            <a:r>
              <a:rPr lang="en-US" baseline="0" dirty="0" smtClean="0"/>
              <a:t>My encouragement is for each of us to to leave behind the Babylon mentality of what’s best for me, what I want, what will increase my popularity, my status, and embrace the servant-mentality of our Lord and King. </a:t>
            </a:r>
          </a:p>
          <a:p>
            <a:pPr marL="1085850" lvl="2" indent="-171450">
              <a:buFontTx/>
              <a:buChar char="-"/>
            </a:pPr>
            <a:r>
              <a:rPr lang="en-US" baseline="0" dirty="0" smtClean="0"/>
              <a:t>Is all of that harder? Absolutely. Does it make us appear weaker or more vulnerable? I believe it does. But we are escaping Babylon and coming into Zion, where God is a wall of fire around us, and He will take care of us and protect us from any harm we might experience. </a:t>
            </a:r>
          </a:p>
          <a:p>
            <a:pPr marL="628650" lvl="1" indent="-171450">
              <a:buFontTx/>
              <a:buChar char="-"/>
            </a:pPr>
            <a:r>
              <a:rPr lang="en-US" b="1" baseline="0" dirty="0" smtClean="0"/>
              <a:t>Rejoice in the work (10) because God is with us. </a:t>
            </a:r>
          </a:p>
          <a:p>
            <a:pPr marL="1085850" lvl="2" indent="-171450">
              <a:buFontTx/>
              <a:buChar char="-"/>
            </a:pPr>
            <a:r>
              <a:rPr lang="en-US" dirty="0" smtClean="0"/>
              <a:t>A worldly mindset in the work of the church</a:t>
            </a:r>
            <a:r>
              <a:rPr lang="en-US" baseline="0" dirty="0" smtClean="0"/>
              <a:t> leads to a lot of complaining, because I’m not getting my way, or things aren’t the way I want them to be, or I’m not appreciated, and so forth. </a:t>
            </a:r>
          </a:p>
          <a:p>
            <a:pPr marL="1085850" lvl="2" indent="-171450">
              <a:buFontTx/>
              <a:buChar char="-"/>
            </a:pPr>
            <a:r>
              <a:rPr lang="en-US" baseline="0" dirty="0" smtClean="0"/>
              <a:t>But when we embrace the selfless purpose of Jesus and imitate His life and His love, we take joy in our work because we know that we are walking with Him and with our Father in Heaven.</a:t>
            </a:r>
          </a:p>
          <a:p>
            <a:pPr marL="1085850" lvl="2" indent="-171450">
              <a:buFontTx/>
              <a:buChar char="-"/>
            </a:pPr>
            <a:r>
              <a:rPr lang="en-US" baseline="0" dirty="0" smtClean="0"/>
              <a:t>This joy is resilient to discouragement—it doesn’t matter if people oppose us, criticize us, or ignore us, we have not placed our hopes in people but in God. </a:t>
            </a:r>
          </a:p>
          <a:p>
            <a:pPr marL="1085850" lvl="2" indent="-171450">
              <a:buFontTx/>
              <a:buChar char="-"/>
            </a:pPr>
            <a:r>
              <a:rPr lang="en-US" baseline="0" dirty="0" smtClean="0"/>
              <a:t>When the disciples brought bread to a hungry Jesus at the well in Samaria in John 4, He said, “I have food to eat that you do not know about” because “my food is to do the will of Him who sent me.” This confused the disciples. </a:t>
            </a:r>
          </a:p>
          <a:p>
            <a:pPr marL="1085850" lvl="2" indent="-171450">
              <a:buFontTx/>
              <a:buChar char="-"/>
            </a:pPr>
            <a:r>
              <a:rPr lang="en-US" baseline="0" dirty="0" smtClean="0"/>
              <a:t>In a similar way, when we do the work of God—in our families, in our church, in our community—God nourishes us and sustains us in way that might not make sense to outside observers. </a:t>
            </a:r>
          </a:p>
          <a:p>
            <a:pPr marL="1085850" lvl="2" indent="-171450">
              <a:buFontTx/>
              <a:buChar char="-"/>
            </a:pPr>
            <a:r>
              <a:rPr lang="en-US" baseline="0" dirty="0" smtClean="0"/>
              <a:t>Regardless of how it looks like it’s going, we work with a song in our heart and a song on our lips because we have been entrusted with the privileged task of building up the household of God. </a:t>
            </a:r>
            <a:endParaRPr lang="en-US" dirty="0" smtClean="0"/>
          </a:p>
          <a:p>
            <a:pPr marL="628650" lvl="1" indent="-171450">
              <a:buFontTx/>
              <a:buChar char="-"/>
            </a:pPr>
            <a:r>
              <a:rPr lang="en-US" b="1" dirty="0" smtClean="0"/>
              <a:t>Be silent</a:t>
            </a:r>
            <a:r>
              <a:rPr lang="en-US" b="1" baseline="0" dirty="0" smtClean="0"/>
              <a:t> (13) and trust in what God is doing </a:t>
            </a:r>
          </a:p>
          <a:p>
            <a:pPr marL="1085850" lvl="2" indent="-171450">
              <a:buFontTx/>
              <a:buChar char="-"/>
            </a:pPr>
            <a:r>
              <a:rPr lang="en-US" baseline="0" dirty="0" smtClean="0"/>
              <a:t>Having given ourselves over to the work of God, selflessly offering ourselves to do what we can expecting nothing in return, we do what Moses commanded the people to do at the Red Sea—we close our mouths and let God do what He is going to do. </a:t>
            </a:r>
          </a:p>
          <a:p>
            <a:pPr marL="1085850" lvl="2" indent="-171450">
              <a:buFontTx/>
              <a:buChar char="-"/>
            </a:pPr>
            <a:r>
              <a:rPr lang="en-US" baseline="0" dirty="0" smtClean="0"/>
              <a:t>It’s His work, after all. His church. His house. And not only does it all belong to Him, He’s actually the one working. We are His agents, His instruments, but He is working. </a:t>
            </a:r>
          </a:p>
          <a:p>
            <a:pPr marL="1085850" lvl="2" indent="-171450">
              <a:buFontTx/>
              <a:buChar char="-"/>
            </a:pPr>
            <a:r>
              <a:rPr lang="en-US" baseline="0" dirty="0" smtClean="0"/>
              <a:t>So there is no room for ego, there is no sense in complaining. And it means that we must trust Him if the outcome looks different than what we would want or expect. </a:t>
            </a:r>
          </a:p>
          <a:p>
            <a:pPr marL="1085850" lvl="2" indent="-171450">
              <a:buFontTx/>
              <a:buChar char="-"/>
            </a:pPr>
            <a:r>
              <a:rPr lang="en-US" dirty="0" smtClean="0"/>
              <a:t>Think about the Jews in Zechariah’s day. They had all these</a:t>
            </a:r>
            <a:r>
              <a:rPr lang="en-US" baseline="0" dirty="0" smtClean="0"/>
              <a:t> expectations of what was going to happen—a great kingdom, powerful and wealthy, maybe even in their own day. But it didn’t happen as they thought it would. Does that mean they failed? No, those who were faithful to the covenant were simply part of a larger story and plan of God, even if they didn’t get to see that plan come to its fulfillment.</a:t>
            </a:r>
          </a:p>
          <a:p>
            <a:pPr marL="1085850" lvl="2" indent="-171450">
              <a:buFontTx/>
              <a:buChar char="-"/>
            </a:pPr>
            <a:r>
              <a:rPr lang="en-US" baseline="0" dirty="0" smtClean="0"/>
              <a:t>In a similar way, our work here may not come to much, as we see </a:t>
            </a:r>
            <a:r>
              <a:rPr lang="en-US" baseline="0" smtClean="0"/>
              <a:t>it.</a:t>
            </a:r>
            <a:endParaRPr lang="en-US" dirty="0"/>
          </a:p>
        </p:txBody>
      </p:sp>
      <p:sp>
        <p:nvSpPr>
          <p:cNvPr id="4" name="Slide Number Placeholder 3"/>
          <p:cNvSpPr>
            <a:spLocks noGrp="1"/>
          </p:cNvSpPr>
          <p:nvPr>
            <p:ph type="sldNum" sz="quarter" idx="10"/>
          </p:nvPr>
        </p:nvSpPr>
        <p:spPr/>
        <p:txBody>
          <a:bodyPr/>
          <a:lstStyle/>
          <a:p>
            <a:fld id="{955A9C24-6D4C-3843-A9FA-8495252904B6}" type="slidenum">
              <a:rPr lang="en-US" smtClean="0"/>
              <a:t>5</a:t>
            </a:fld>
            <a:endParaRPr lang="en-US"/>
          </a:p>
        </p:txBody>
      </p:sp>
    </p:spTree>
    <p:extLst>
      <p:ext uri="{BB962C8B-B14F-4D97-AF65-F5344CB8AC3E}">
        <p14:creationId xmlns:p14="http://schemas.microsoft.com/office/powerpoint/2010/main" val="18488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5A9C24-6D4C-3843-A9FA-8495252904B6}" type="slidenum">
              <a:rPr lang="en-US" smtClean="0"/>
              <a:t>6</a:t>
            </a:fld>
            <a:endParaRPr lang="en-US"/>
          </a:p>
        </p:txBody>
      </p:sp>
    </p:spTree>
    <p:extLst>
      <p:ext uri="{BB962C8B-B14F-4D97-AF65-F5344CB8AC3E}">
        <p14:creationId xmlns:p14="http://schemas.microsoft.com/office/powerpoint/2010/main" val="3498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6AD6EE87-EBD5-4F12-A48A-63ACA297AC8F}" type="datetimeFigureOut">
              <a:rPr lang="en-US" smtClean="0"/>
              <a:t>6/22/23</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4FAB73BC-B049-4115-A692-8D63A059BFB8}" type="slidenum">
              <a:rPr lang="en-US" smtClean="0"/>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7282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6/22/23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2281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6/22/23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502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6/22/23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599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5A61015F-7CC6-4D0A-9D87-873EA4C304CC}" type="datetimeFigureOut">
              <a:rPr lang="en-US" smtClean="0"/>
              <a:t>6/22/23</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4FAB73BC-B049-4115-A692-8D63A059BFB8}" type="slidenum">
              <a:rPr lang="en-US" smtClean="0"/>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039148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6/22/23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9289743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6/22/23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0298393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6/22/23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5527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6/22/23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3950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05C68B11-C5A8-448C-8CE9-B1A273C79CFC}" type="datetimeFigureOut">
              <a:rPr lang="en-US" smtClean="0"/>
              <a:t>6/22/23</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4FAB73BC-B049-4115-A692-8D63A059BFB8}" type="slidenum">
              <a:rPr lang="en-US" smtClean="0"/>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490979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C7616CA0-919D-4A49-9C8A-62FDFB3A5183}" type="datetimeFigureOut">
              <a:rPr lang="en-US" smtClean="0"/>
              <a:t>6/22/23</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867E5644-1E61-4311-A31E-84CB9C7AA8A9}" type="slidenum">
              <a:rPr lang="en-US" smtClean="0"/>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50926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90298CD5-6C1E-4009-B41F-6DF62E31D3BE}" type="datetimeFigureOut">
              <a:rPr lang="en-US" smtClean="0"/>
              <a:pPr/>
              <a:t>6/22/23</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4FAB73BC-B049-4115-A692-8D63A059BFB8}" type="slidenum">
              <a:rPr lang="en-US" smtClean="0"/>
              <a:pPr/>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71747813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111" y="396263"/>
            <a:ext cx="6886422" cy="4394988"/>
          </a:xfrm>
        </p:spPr>
        <p:txBody>
          <a:bodyPr/>
          <a:lstStyle/>
          <a:p>
            <a:r>
              <a:rPr lang="en-US" sz="6000" dirty="0" smtClean="0"/>
              <a:t>Summer Recharge</a:t>
            </a:r>
            <a:endParaRPr lang="en-US" sz="6000" dirty="0"/>
          </a:p>
        </p:txBody>
      </p:sp>
      <p:sp>
        <p:nvSpPr>
          <p:cNvPr id="3" name="Subtitle 2"/>
          <p:cNvSpPr>
            <a:spLocks noGrp="1"/>
          </p:cNvSpPr>
          <p:nvPr>
            <p:ph type="subTitle" idx="1"/>
          </p:nvPr>
        </p:nvSpPr>
        <p:spPr>
          <a:xfrm>
            <a:off x="2592642" y="3461657"/>
            <a:ext cx="4135359" cy="1665518"/>
          </a:xfrm>
        </p:spPr>
        <p:txBody>
          <a:bodyPr>
            <a:noAutofit/>
          </a:bodyPr>
          <a:lstStyle/>
          <a:p>
            <a:r>
              <a:rPr lang="en-US" sz="3200" dirty="0" smtClean="0"/>
              <a:t>Lessons from the Book </a:t>
            </a:r>
            <a:r>
              <a:rPr lang="en-US" sz="3200" smtClean="0"/>
              <a:t>of Zechariah</a:t>
            </a:r>
            <a:endParaRPr lang="en-US" sz="3200"/>
          </a:p>
        </p:txBody>
      </p:sp>
    </p:spTree>
    <p:extLst>
      <p:ext uri="{BB962C8B-B14F-4D97-AF65-F5344CB8AC3E}">
        <p14:creationId xmlns:p14="http://schemas.microsoft.com/office/powerpoint/2010/main" val="1982523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43100" y="385350"/>
            <a:ext cx="6629400" cy="1425161"/>
          </a:xfrm>
        </p:spPr>
        <p:txBody>
          <a:bodyPr anchor="ctr">
            <a:noAutofit/>
          </a:bodyPr>
          <a:lstStyle/>
          <a:p>
            <a:pPr algn="ctr">
              <a:lnSpc>
                <a:spcPct val="100000"/>
              </a:lnSpc>
            </a:pPr>
            <a:r>
              <a:rPr lang="en-US" sz="3600" b="1" cap="none" spc="300" dirty="0" smtClean="0">
                <a:latin typeface="Tahoma" charset="0"/>
                <a:ea typeface="Tahoma" charset="0"/>
                <a:cs typeface="Tahoma" charset="0"/>
              </a:rPr>
              <a:t>Work </a:t>
            </a:r>
            <a:r>
              <a:rPr lang="en-US" sz="3600" b="1" cap="none" spc="300" dirty="0" smtClean="0">
                <a:latin typeface="Tahoma" charset="0"/>
                <a:ea typeface="Tahoma" charset="0"/>
                <a:cs typeface="Tahoma" charset="0"/>
                <a:sym typeface="Wingdings"/>
              </a:rPr>
              <a:t> </a:t>
            </a:r>
            <a:r>
              <a:rPr lang="en-US" sz="3600" b="1" cap="none" spc="300" dirty="0" smtClean="0">
                <a:latin typeface="Tahoma" charset="0"/>
                <a:ea typeface="Tahoma" charset="0"/>
                <a:cs typeface="Tahoma" charset="0"/>
              </a:rPr>
              <a:t>Vulnerability</a:t>
            </a:r>
            <a:endParaRPr lang="en-US" sz="3600" b="1" cap="none" spc="300" dirty="0">
              <a:latin typeface="Tahoma" charset="0"/>
              <a:ea typeface="Tahoma" charset="0"/>
              <a:cs typeface="Tahoma" charset="0"/>
            </a:endParaRPr>
          </a:p>
        </p:txBody>
      </p:sp>
      <p:sp>
        <p:nvSpPr>
          <p:cNvPr id="4" name="Title 5"/>
          <p:cNvSpPr txBox="1">
            <a:spLocks/>
          </p:cNvSpPr>
          <p:nvPr/>
        </p:nvSpPr>
        <p:spPr>
          <a:xfrm>
            <a:off x="2228440" y="1891499"/>
            <a:ext cx="6344059" cy="206741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6300" kern="1200" cap="all" spc="600" baseline="0">
                <a:solidFill>
                  <a:schemeClr val="tx2"/>
                </a:solidFill>
                <a:latin typeface="+mj-lt"/>
                <a:ea typeface="+mj-ea"/>
                <a:cs typeface="+mj-cs"/>
              </a:defRPr>
            </a:lvl1pPr>
          </a:lstStyle>
          <a:p>
            <a:pPr marL="457200" indent="-457200">
              <a:lnSpc>
                <a:spcPct val="100000"/>
              </a:lnSpc>
              <a:spcAft>
                <a:spcPts val="1800"/>
              </a:spcAft>
              <a:buFont typeface="Arial" charset="0"/>
              <a:buChar char="•"/>
            </a:pPr>
            <a:r>
              <a:rPr lang="en-US" sz="3200" cap="none" spc="300" dirty="0" smtClean="0">
                <a:latin typeface="Tahoma" charset="0"/>
                <a:ea typeface="Tahoma" charset="0"/>
                <a:cs typeface="Tahoma" charset="0"/>
              </a:rPr>
              <a:t>Leaving the comfort zone</a:t>
            </a:r>
            <a:endParaRPr lang="en-US" sz="3200" cap="none" spc="300" dirty="0" smtClean="0">
              <a:latin typeface="Tahoma" charset="0"/>
              <a:ea typeface="Tahoma" charset="0"/>
              <a:cs typeface="Tahoma" charset="0"/>
            </a:endParaRPr>
          </a:p>
          <a:p>
            <a:pPr marL="457200" indent="-457200">
              <a:lnSpc>
                <a:spcPct val="100000"/>
              </a:lnSpc>
              <a:spcAft>
                <a:spcPts val="1800"/>
              </a:spcAft>
              <a:buFont typeface="Arial" charset="0"/>
              <a:buChar char="•"/>
            </a:pPr>
            <a:r>
              <a:rPr lang="en-US" sz="3200" cap="none" spc="300" dirty="0" smtClean="0">
                <a:latin typeface="Tahoma" charset="0"/>
                <a:ea typeface="Tahoma" charset="0"/>
                <a:cs typeface="Tahoma" charset="0"/>
              </a:rPr>
              <a:t>Potential for opposition</a:t>
            </a:r>
            <a:endParaRPr lang="en-US" sz="3200" cap="none" spc="300" dirty="0" smtClean="0">
              <a:latin typeface="Tahoma" charset="0"/>
              <a:ea typeface="Tahoma" charset="0"/>
              <a:cs typeface="Tahoma" charset="0"/>
            </a:endParaRPr>
          </a:p>
          <a:p>
            <a:pPr marL="457200" indent="-457200">
              <a:lnSpc>
                <a:spcPct val="100000"/>
              </a:lnSpc>
              <a:spcAft>
                <a:spcPts val="1800"/>
              </a:spcAft>
              <a:buFont typeface="Arial" charset="0"/>
              <a:buChar char="•"/>
            </a:pPr>
            <a:r>
              <a:rPr lang="en-US" sz="3200" cap="none" spc="300" dirty="0" smtClean="0">
                <a:latin typeface="Tahoma" charset="0"/>
                <a:ea typeface="Tahoma" charset="0"/>
                <a:cs typeface="Tahoma" charset="0"/>
              </a:rPr>
              <a:t>Risk </a:t>
            </a:r>
            <a:r>
              <a:rPr lang="en-US" sz="3200" cap="none" spc="300" dirty="0">
                <a:latin typeface="Tahoma" charset="0"/>
                <a:ea typeface="Tahoma" charset="0"/>
                <a:cs typeface="Tahoma" charset="0"/>
              </a:rPr>
              <a:t>of failure</a:t>
            </a:r>
          </a:p>
        </p:txBody>
      </p:sp>
      <p:sp>
        <p:nvSpPr>
          <p:cNvPr id="3" name="Rectangle 2"/>
          <p:cNvSpPr/>
          <p:nvPr/>
        </p:nvSpPr>
        <p:spPr>
          <a:xfrm>
            <a:off x="2165780" y="4364949"/>
            <a:ext cx="6184040" cy="1761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pc="300" dirty="0" smtClean="0">
                <a:latin typeface="Tahoma" charset="0"/>
                <a:ea typeface="Tahoma" charset="0"/>
                <a:cs typeface="Tahoma" charset="0"/>
              </a:rPr>
              <a:t>Zechariah’s Visions (ch.1)</a:t>
            </a:r>
          </a:p>
          <a:p>
            <a:pPr marL="514350" indent="-514350" algn="ctr">
              <a:buAutoNum type="arabicPeriod"/>
            </a:pPr>
            <a:r>
              <a:rPr lang="en-US" sz="2800" spc="300" dirty="0" smtClean="0">
                <a:latin typeface="Tahoma" charset="0"/>
                <a:ea typeface="Tahoma" charset="0"/>
                <a:cs typeface="Tahoma" charset="0"/>
              </a:rPr>
              <a:t>God sees, is jealous for us</a:t>
            </a:r>
          </a:p>
          <a:p>
            <a:pPr marL="514350" indent="-514350" algn="ctr">
              <a:buAutoNum type="arabicPeriod"/>
            </a:pPr>
            <a:r>
              <a:rPr lang="en-US" sz="2800" spc="300" dirty="0" smtClean="0">
                <a:latin typeface="Tahoma" charset="0"/>
                <a:ea typeface="Tahoma" charset="0"/>
                <a:cs typeface="Tahoma" charset="0"/>
              </a:rPr>
              <a:t>God will crush enemies</a:t>
            </a:r>
            <a:endParaRPr lang="en-US" sz="2800" spc="300" dirty="0">
              <a:latin typeface="Tahoma" charset="0"/>
              <a:ea typeface="Tahoma" charset="0"/>
              <a:cs typeface="Tahoma" charset="0"/>
            </a:endParaRPr>
          </a:p>
        </p:txBody>
      </p:sp>
    </p:spTree>
    <p:extLst>
      <p:ext uri="{BB962C8B-B14F-4D97-AF65-F5344CB8AC3E}">
        <p14:creationId xmlns:p14="http://schemas.microsoft.com/office/powerpoint/2010/main" val="209973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43100" y="385351"/>
            <a:ext cx="6629400" cy="1084218"/>
          </a:xfrm>
        </p:spPr>
        <p:txBody>
          <a:bodyPr anchor="ctr">
            <a:noAutofit/>
          </a:bodyPr>
          <a:lstStyle/>
          <a:p>
            <a:pPr algn="ctr">
              <a:lnSpc>
                <a:spcPct val="100000"/>
              </a:lnSpc>
            </a:pPr>
            <a:r>
              <a:rPr lang="en-US" sz="3600" b="1" cap="none" spc="300" dirty="0" smtClean="0">
                <a:latin typeface="Tahoma" charset="0"/>
                <a:ea typeface="Tahoma" charset="0"/>
                <a:cs typeface="Tahoma" charset="0"/>
              </a:rPr>
              <a:t>Vision </a:t>
            </a:r>
            <a:r>
              <a:rPr lang="en-US" sz="3600" b="1" cap="none" spc="300" dirty="0" smtClean="0">
                <a:latin typeface="Tahoma" charset="0"/>
                <a:ea typeface="Tahoma" charset="0"/>
                <a:cs typeface="Tahoma" charset="0"/>
              </a:rPr>
              <a:t>#3 </a:t>
            </a:r>
            <a:r>
              <a:rPr lang="en-US" sz="3600" b="1" cap="none" spc="300" dirty="0" smtClean="0">
                <a:latin typeface="Tahoma" charset="0"/>
                <a:ea typeface="Tahoma" charset="0"/>
                <a:cs typeface="Tahoma" charset="0"/>
              </a:rPr>
              <a:t>(</a:t>
            </a:r>
            <a:r>
              <a:rPr lang="en-US" sz="3600" b="1" cap="none" spc="300" dirty="0" smtClean="0">
                <a:latin typeface="Tahoma" charset="0"/>
                <a:ea typeface="Tahoma" charset="0"/>
                <a:cs typeface="Tahoma" charset="0"/>
              </a:rPr>
              <a:t>Zec</a:t>
            </a:r>
            <a:r>
              <a:rPr lang="en-US" sz="3600" b="1" cap="none" spc="300" dirty="0" smtClean="0">
                <a:latin typeface="Tahoma" charset="0"/>
                <a:ea typeface="Tahoma" charset="0"/>
                <a:cs typeface="Tahoma" charset="0"/>
              </a:rPr>
              <a:t>hariah 2</a:t>
            </a:r>
            <a:r>
              <a:rPr lang="en-US" sz="3600" b="1" cap="none" spc="300" dirty="0" smtClean="0">
                <a:latin typeface="Tahoma" charset="0"/>
                <a:ea typeface="Tahoma" charset="0"/>
                <a:cs typeface="Tahoma" charset="0"/>
              </a:rPr>
              <a:t>)</a:t>
            </a:r>
            <a:endParaRPr lang="en-US" sz="3600" b="1" cap="none" spc="300" dirty="0">
              <a:latin typeface="Tahoma" charset="0"/>
              <a:ea typeface="Tahoma" charset="0"/>
              <a:cs typeface="Tahoma" charset="0"/>
            </a:endParaRPr>
          </a:p>
        </p:txBody>
      </p:sp>
      <p:sp>
        <p:nvSpPr>
          <p:cNvPr id="4" name="Title 5"/>
          <p:cNvSpPr txBox="1">
            <a:spLocks/>
          </p:cNvSpPr>
          <p:nvPr/>
        </p:nvSpPr>
        <p:spPr>
          <a:xfrm>
            <a:off x="2116183" y="1482632"/>
            <a:ext cx="6456317" cy="393845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6300" kern="1200" cap="all" spc="600" baseline="0">
                <a:solidFill>
                  <a:schemeClr val="tx2"/>
                </a:solidFill>
                <a:latin typeface="+mj-lt"/>
                <a:ea typeface="+mj-ea"/>
                <a:cs typeface="+mj-cs"/>
              </a:defRPr>
            </a:lvl1pPr>
          </a:lstStyle>
          <a:p>
            <a:pPr marL="349250" indent="-349250">
              <a:spcAft>
                <a:spcPts val="2100"/>
              </a:spcAft>
              <a:buFont typeface="Arial" charset="0"/>
              <a:buChar char="•"/>
              <a:tabLst>
                <a:tab pos="449263" algn="l"/>
              </a:tabLst>
            </a:pPr>
            <a:r>
              <a:rPr lang="en-US" sz="2800" cap="none" spc="300" dirty="0" smtClean="0">
                <a:latin typeface="Tahoma" charset="0"/>
                <a:ea typeface="Tahoma" charset="0"/>
                <a:cs typeface="Tahoma" charset="0"/>
              </a:rPr>
              <a:t>Stop measuring! Walls cannot contain God’s people (1-4)</a:t>
            </a:r>
            <a:endParaRPr lang="en-US" sz="2800" cap="none" spc="300" dirty="0" smtClean="0">
              <a:latin typeface="Tahoma" charset="0"/>
              <a:ea typeface="Tahoma" charset="0"/>
              <a:cs typeface="Tahoma" charset="0"/>
            </a:endParaRPr>
          </a:p>
          <a:p>
            <a:pPr marL="349250" indent="-349250">
              <a:spcAft>
                <a:spcPts val="2100"/>
              </a:spcAft>
              <a:buFont typeface="Arial" charset="0"/>
              <a:buChar char="•"/>
              <a:tabLst>
                <a:tab pos="449263" algn="l"/>
              </a:tabLst>
            </a:pPr>
            <a:r>
              <a:rPr lang="en-US" sz="2800" cap="none" spc="300" dirty="0" smtClean="0">
                <a:latin typeface="Tahoma" charset="0"/>
                <a:ea typeface="Tahoma" charset="0"/>
                <a:cs typeface="Tahoma" charset="0"/>
              </a:rPr>
              <a:t>God will be a wall of fire (5)</a:t>
            </a:r>
            <a:endParaRPr lang="en-US" sz="2800" cap="none" spc="300" dirty="0" smtClean="0">
              <a:latin typeface="Tahoma" charset="0"/>
              <a:ea typeface="Tahoma" charset="0"/>
              <a:cs typeface="Tahoma" charset="0"/>
            </a:endParaRPr>
          </a:p>
          <a:p>
            <a:pPr marL="349250" indent="-349250">
              <a:spcAft>
                <a:spcPts val="2100"/>
              </a:spcAft>
              <a:buFont typeface="Arial" charset="0"/>
              <a:buChar char="•"/>
              <a:tabLst>
                <a:tab pos="449263" algn="l"/>
              </a:tabLst>
            </a:pPr>
            <a:r>
              <a:rPr lang="en-US" sz="2800" cap="none" spc="300" dirty="0" smtClean="0">
                <a:latin typeface="Tahoma" charset="0"/>
                <a:ea typeface="Tahoma" charset="0"/>
                <a:cs typeface="Tahoma" charset="0"/>
              </a:rPr>
              <a:t>He will deal with those who poked His eye</a:t>
            </a:r>
            <a:r>
              <a:rPr lang="en-US" sz="2800" cap="none" spc="300" dirty="0" smtClean="0">
                <a:latin typeface="Tahoma" charset="0"/>
                <a:ea typeface="Tahoma" charset="0"/>
                <a:cs typeface="Tahoma" charset="0"/>
              </a:rPr>
              <a:t> (</a:t>
            </a:r>
            <a:r>
              <a:rPr lang="en-US" sz="2800" cap="none" spc="300" dirty="0" smtClean="0">
                <a:latin typeface="Tahoma" charset="0"/>
                <a:ea typeface="Tahoma" charset="0"/>
                <a:cs typeface="Tahoma" charset="0"/>
              </a:rPr>
              <a:t>6-9</a:t>
            </a:r>
            <a:r>
              <a:rPr lang="en-US" sz="2800" cap="none" spc="300" dirty="0" smtClean="0">
                <a:latin typeface="Tahoma" charset="0"/>
                <a:ea typeface="Tahoma" charset="0"/>
                <a:cs typeface="Tahoma" charset="0"/>
              </a:rPr>
              <a:t>)</a:t>
            </a:r>
          </a:p>
          <a:p>
            <a:pPr marL="349250" indent="-349250">
              <a:spcAft>
                <a:spcPts val="2100"/>
              </a:spcAft>
              <a:buFont typeface="Arial" charset="0"/>
              <a:buChar char="•"/>
              <a:tabLst>
                <a:tab pos="449263" algn="l"/>
              </a:tabLst>
            </a:pPr>
            <a:r>
              <a:rPr lang="en-US" sz="2800" cap="none" spc="300" dirty="0" smtClean="0">
                <a:latin typeface="Tahoma" charset="0"/>
                <a:ea typeface="Tahoma" charset="0"/>
                <a:cs typeface="Tahoma" charset="0"/>
              </a:rPr>
              <a:t>God will dwell with His people from many nations (10-13)</a:t>
            </a:r>
            <a:endParaRPr lang="en-US" sz="2800" cap="none" spc="300" dirty="0" smtClean="0">
              <a:latin typeface="Tahoma" charset="0"/>
              <a:ea typeface="Tahoma" charset="0"/>
              <a:cs typeface="Tahoma" charset="0"/>
            </a:endParaRPr>
          </a:p>
        </p:txBody>
      </p:sp>
      <p:sp>
        <p:nvSpPr>
          <p:cNvPr id="3" name="Rectangle 2"/>
          <p:cNvSpPr/>
          <p:nvPr/>
        </p:nvSpPr>
        <p:spPr>
          <a:xfrm>
            <a:off x="2029641" y="5229497"/>
            <a:ext cx="6629399" cy="1273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pc="300" dirty="0">
                <a:latin typeface="Tahoma" charset="0"/>
                <a:ea typeface="Tahoma" charset="0"/>
                <a:cs typeface="Tahoma" charset="0"/>
              </a:rPr>
              <a:t>Message</a:t>
            </a:r>
            <a:r>
              <a:rPr lang="en-US" sz="3200" b="1" spc="300" dirty="0" smtClean="0">
                <a:latin typeface="Tahoma" charset="0"/>
                <a:ea typeface="Tahoma" charset="0"/>
                <a:cs typeface="Tahoma" charset="0"/>
              </a:rPr>
              <a:t>: </a:t>
            </a:r>
            <a:r>
              <a:rPr lang="en-US" sz="3200" spc="300" dirty="0" smtClean="0">
                <a:latin typeface="Tahoma" charset="0"/>
                <a:ea typeface="Tahoma" charset="0"/>
                <a:cs typeface="Tahoma" charset="0"/>
              </a:rPr>
              <a:t>God </a:t>
            </a:r>
            <a:r>
              <a:rPr lang="en-US" sz="3200" spc="300" dirty="0" smtClean="0">
                <a:latin typeface="Tahoma" charset="0"/>
                <a:ea typeface="Tahoma" charset="0"/>
                <a:cs typeface="Tahoma" charset="0"/>
              </a:rPr>
              <a:t>will protect  His people with </a:t>
            </a:r>
            <a:r>
              <a:rPr lang="en-US" sz="3200" spc="300" smtClean="0">
                <a:latin typeface="Tahoma" charset="0"/>
                <a:ea typeface="Tahoma" charset="0"/>
                <a:cs typeface="Tahoma" charset="0"/>
              </a:rPr>
              <a:t>His presence</a:t>
            </a:r>
            <a:endParaRPr lang="en-US" sz="3200" spc="300" dirty="0">
              <a:latin typeface="Tahoma" charset="0"/>
              <a:ea typeface="Tahoma" charset="0"/>
              <a:cs typeface="Tahoma" charset="0"/>
            </a:endParaRPr>
          </a:p>
        </p:txBody>
      </p:sp>
    </p:spTree>
    <p:extLst>
      <p:ext uri="{BB962C8B-B14F-4D97-AF65-F5344CB8AC3E}">
        <p14:creationId xmlns:p14="http://schemas.microsoft.com/office/powerpoint/2010/main" val="208048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43100" y="385351"/>
            <a:ext cx="6629400" cy="1084218"/>
          </a:xfrm>
        </p:spPr>
        <p:txBody>
          <a:bodyPr anchor="ctr">
            <a:noAutofit/>
          </a:bodyPr>
          <a:lstStyle/>
          <a:p>
            <a:pPr algn="ctr">
              <a:lnSpc>
                <a:spcPct val="100000"/>
              </a:lnSpc>
            </a:pPr>
            <a:r>
              <a:rPr lang="en-US" sz="3600" b="1" cap="none" spc="300" dirty="0" smtClean="0">
                <a:latin typeface="Tahoma" charset="0"/>
                <a:ea typeface="Tahoma" charset="0"/>
                <a:cs typeface="Tahoma" charset="0"/>
              </a:rPr>
              <a:t>How is this fulfilled?</a:t>
            </a:r>
            <a:endParaRPr lang="en-US" sz="3600" b="1" cap="none" spc="300" dirty="0">
              <a:latin typeface="Tahoma" charset="0"/>
              <a:ea typeface="Tahoma" charset="0"/>
              <a:cs typeface="Tahoma" charset="0"/>
            </a:endParaRPr>
          </a:p>
        </p:txBody>
      </p:sp>
      <p:sp>
        <p:nvSpPr>
          <p:cNvPr id="4" name="Title 5"/>
          <p:cNvSpPr txBox="1">
            <a:spLocks/>
          </p:cNvSpPr>
          <p:nvPr/>
        </p:nvSpPr>
        <p:spPr>
          <a:xfrm>
            <a:off x="2116183" y="1391191"/>
            <a:ext cx="6740434" cy="393845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6300" kern="1200" cap="all" spc="600" baseline="0">
                <a:solidFill>
                  <a:schemeClr val="tx2"/>
                </a:solidFill>
                <a:latin typeface="+mj-lt"/>
                <a:ea typeface="+mj-ea"/>
                <a:cs typeface="+mj-cs"/>
              </a:defRPr>
            </a:lvl1pPr>
          </a:lstStyle>
          <a:p>
            <a:pPr marL="349250" indent="-349250">
              <a:lnSpc>
                <a:spcPct val="100000"/>
              </a:lnSpc>
              <a:spcAft>
                <a:spcPts val="1200"/>
              </a:spcAft>
              <a:buFont typeface="Arial" charset="0"/>
              <a:buChar char="•"/>
              <a:tabLst>
                <a:tab pos="449263" algn="l"/>
              </a:tabLst>
            </a:pPr>
            <a:r>
              <a:rPr lang="en-US" sz="3200" i="1" cap="none" spc="300" dirty="0">
                <a:latin typeface="Tahoma" charset="0"/>
                <a:ea typeface="Tahoma" charset="0"/>
                <a:cs typeface="Tahoma" charset="0"/>
              </a:rPr>
              <a:t>C</a:t>
            </a:r>
            <a:r>
              <a:rPr lang="en-US" sz="3200" i="1" cap="none" spc="300" dirty="0" smtClean="0">
                <a:latin typeface="Tahoma" charset="0"/>
                <a:ea typeface="Tahoma" charset="0"/>
                <a:cs typeface="Tahoma" charset="0"/>
              </a:rPr>
              <a:t>ity without walls? </a:t>
            </a:r>
          </a:p>
          <a:p>
            <a:pPr marL="349250" indent="-349250">
              <a:lnSpc>
                <a:spcPct val="100000"/>
              </a:lnSpc>
              <a:spcAft>
                <a:spcPts val="1200"/>
              </a:spcAft>
              <a:buFont typeface="Arial" charset="0"/>
              <a:buChar char="•"/>
              <a:tabLst>
                <a:tab pos="449263" algn="l"/>
              </a:tabLst>
            </a:pPr>
            <a:r>
              <a:rPr lang="en-US" sz="3200" i="1" cap="none" spc="300" dirty="0" smtClean="0">
                <a:latin typeface="Tahoma" charset="0"/>
                <a:ea typeface="Tahoma" charset="0"/>
                <a:cs typeface="Tahoma" charset="0"/>
              </a:rPr>
              <a:t>Plunder the nations? </a:t>
            </a:r>
          </a:p>
          <a:p>
            <a:pPr marL="349250" indent="-349250">
              <a:lnSpc>
                <a:spcPct val="100000"/>
              </a:lnSpc>
              <a:spcAft>
                <a:spcPts val="1200"/>
              </a:spcAft>
              <a:buFont typeface="Arial" charset="0"/>
              <a:buChar char="•"/>
              <a:tabLst>
                <a:tab pos="449263" algn="l"/>
              </a:tabLst>
            </a:pPr>
            <a:r>
              <a:rPr lang="en-US" sz="3200" i="1" cap="none" spc="300" dirty="0" smtClean="0">
                <a:latin typeface="Tahoma" charset="0"/>
                <a:ea typeface="Tahoma" charset="0"/>
                <a:cs typeface="Tahoma" charset="0"/>
              </a:rPr>
              <a:t>Nations join God’s people? </a:t>
            </a:r>
          </a:p>
          <a:p>
            <a:pPr marL="349250" indent="-349250">
              <a:lnSpc>
                <a:spcPct val="100000"/>
              </a:lnSpc>
              <a:spcAft>
                <a:spcPts val="1200"/>
              </a:spcAft>
              <a:buFont typeface="Arial" charset="0"/>
              <a:buChar char="•"/>
              <a:tabLst>
                <a:tab pos="449263" algn="l"/>
              </a:tabLst>
            </a:pPr>
            <a:r>
              <a:rPr lang="en-US" sz="3200" i="1" cap="none" spc="300" dirty="0" smtClean="0">
                <a:latin typeface="Tahoma" charset="0"/>
                <a:ea typeface="Tahoma" charset="0"/>
                <a:cs typeface="Tahoma" charset="0"/>
              </a:rPr>
              <a:t>God in their midst? </a:t>
            </a:r>
          </a:p>
          <a:p>
            <a:pPr marL="349250" indent="-349250">
              <a:lnSpc>
                <a:spcPct val="100000"/>
              </a:lnSpc>
              <a:spcAft>
                <a:spcPts val="1200"/>
              </a:spcAft>
              <a:buFont typeface="Arial" charset="0"/>
              <a:buChar char="•"/>
              <a:tabLst>
                <a:tab pos="449263" algn="l"/>
              </a:tabLst>
            </a:pPr>
            <a:r>
              <a:rPr lang="en-US" sz="3200" i="1" cap="none" spc="300" dirty="0" smtClean="0">
                <a:latin typeface="Tahoma" charset="0"/>
                <a:ea typeface="Tahoma" charset="0"/>
                <a:cs typeface="Tahoma" charset="0"/>
              </a:rPr>
              <a:t>The Lord has sent me? (8-9)</a:t>
            </a:r>
            <a:endParaRPr lang="en-US" sz="3200" cap="none" spc="300" dirty="0" smtClean="0">
              <a:latin typeface="Tahoma" charset="0"/>
              <a:ea typeface="Tahoma" charset="0"/>
              <a:cs typeface="Tahoma" charset="0"/>
            </a:endParaRPr>
          </a:p>
        </p:txBody>
      </p:sp>
      <p:sp>
        <p:nvSpPr>
          <p:cNvPr id="3" name="Rectangle 2"/>
          <p:cNvSpPr/>
          <p:nvPr/>
        </p:nvSpPr>
        <p:spPr>
          <a:xfrm>
            <a:off x="2438263" y="4723312"/>
            <a:ext cx="5812155" cy="1639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pc="300" dirty="0" smtClean="0">
                <a:latin typeface="Tahoma" charset="0"/>
                <a:ea typeface="Tahoma" charset="0"/>
                <a:cs typeface="Tahoma" charset="0"/>
              </a:rPr>
              <a:t>Jesus</a:t>
            </a:r>
            <a:r>
              <a:rPr lang="en-US" sz="3200" spc="300" dirty="0" smtClean="0">
                <a:latin typeface="Tahoma" charset="0"/>
                <a:ea typeface="Tahoma" charset="0"/>
                <a:cs typeface="Tahoma" charset="0"/>
              </a:rPr>
              <a:t>, God with us, leads a new Exodus for all who trust in Him</a:t>
            </a:r>
            <a:endParaRPr lang="en-US" sz="3200" spc="300" dirty="0">
              <a:latin typeface="Tahoma" charset="0"/>
              <a:ea typeface="Tahoma" charset="0"/>
              <a:cs typeface="Tahoma" charset="0"/>
            </a:endParaRPr>
          </a:p>
        </p:txBody>
      </p:sp>
    </p:spTree>
    <p:extLst>
      <p:ext uri="{BB962C8B-B14F-4D97-AF65-F5344CB8AC3E}">
        <p14:creationId xmlns:p14="http://schemas.microsoft.com/office/powerpoint/2010/main" val="179263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43100" y="385350"/>
            <a:ext cx="6629400" cy="1352009"/>
          </a:xfrm>
        </p:spPr>
        <p:txBody>
          <a:bodyPr anchor="ctr">
            <a:noAutofit/>
          </a:bodyPr>
          <a:lstStyle/>
          <a:p>
            <a:pPr algn="ctr">
              <a:lnSpc>
                <a:spcPct val="100000"/>
              </a:lnSpc>
            </a:pPr>
            <a:r>
              <a:rPr lang="en-US" sz="3600" b="1" cap="none" spc="300" smtClean="0">
                <a:latin typeface="Tahoma" charset="0"/>
                <a:ea typeface="Tahoma" charset="0"/>
                <a:cs typeface="Tahoma" charset="0"/>
              </a:rPr>
              <a:t>God </a:t>
            </a:r>
            <a:r>
              <a:rPr lang="en-US" sz="3600" b="1" cap="none" spc="300" smtClean="0">
                <a:latin typeface="Tahoma" charset="0"/>
                <a:ea typeface="Tahoma" charset="0"/>
                <a:cs typeface="Tahoma" charset="0"/>
              </a:rPr>
              <a:t>Protects Us, His Temple-Builders</a:t>
            </a:r>
            <a:endParaRPr lang="en-US" sz="3600" b="1" cap="none" spc="300" dirty="0">
              <a:latin typeface="Tahoma" charset="0"/>
              <a:ea typeface="Tahoma" charset="0"/>
              <a:cs typeface="Tahoma" charset="0"/>
            </a:endParaRPr>
          </a:p>
        </p:txBody>
      </p:sp>
      <p:sp>
        <p:nvSpPr>
          <p:cNvPr id="4" name="Title 5"/>
          <p:cNvSpPr txBox="1">
            <a:spLocks/>
          </p:cNvSpPr>
          <p:nvPr/>
        </p:nvSpPr>
        <p:spPr>
          <a:xfrm>
            <a:off x="2228440" y="2188029"/>
            <a:ext cx="6344059" cy="2762794"/>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6300" kern="1200" cap="all" spc="600" baseline="0">
                <a:solidFill>
                  <a:schemeClr val="tx2"/>
                </a:solidFill>
                <a:latin typeface="+mj-lt"/>
                <a:ea typeface="+mj-ea"/>
                <a:cs typeface="+mj-cs"/>
              </a:defRPr>
            </a:lvl1pPr>
          </a:lstStyle>
          <a:p>
            <a:pPr marL="349250" indent="-349250">
              <a:lnSpc>
                <a:spcPct val="100000"/>
              </a:lnSpc>
              <a:spcAft>
                <a:spcPts val="3000"/>
              </a:spcAft>
              <a:buFont typeface="Arial" charset="0"/>
              <a:buChar char="•"/>
            </a:pPr>
            <a:r>
              <a:rPr lang="en-US" sz="3600" b="1" cap="none" spc="300" dirty="0" smtClean="0">
                <a:latin typeface="Tahoma" charset="0"/>
                <a:ea typeface="Tahoma" charset="0"/>
                <a:cs typeface="Tahoma" charset="0"/>
              </a:rPr>
              <a:t>Flee</a:t>
            </a:r>
            <a:r>
              <a:rPr lang="en-US" sz="3600" cap="none" spc="300" dirty="0" smtClean="0">
                <a:latin typeface="Tahoma" charset="0"/>
                <a:ea typeface="Tahoma" charset="0"/>
                <a:cs typeface="Tahoma" charset="0"/>
              </a:rPr>
              <a:t> to </a:t>
            </a:r>
            <a:r>
              <a:rPr lang="en-US" sz="3600" cap="none" spc="300" smtClean="0">
                <a:latin typeface="Tahoma" charset="0"/>
                <a:ea typeface="Tahoma" charset="0"/>
                <a:cs typeface="Tahoma" charset="0"/>
              </a:rPr>
              <a:t>God’s protection</a:t>
            </a:r>
            <a:endParaRPr lang="en-US" sz="3600" cap="none" spc="300" dirty="0" smtClean="0">
              <a:latin typeface="Tahoma" charset="0"/>
              <a:ea typeface="Tahoma" charset="0"/>
              <a:cs typeface="Tahoma" charset="0"/>
            </a:endParaRPr>
          </a:p>
          <a:p>
            <a:pPr marL="349250" indent="-349250">
              <a:lnSpc>
                <a:spcPct val="100000"/>
              </a:lnSpc>
              <a:spcAft>
                <a:spcPts val="3000"/>
              </a:spcAft>
              <a:buFont typeface="Arial" charset="0"/>
              <a:buChar char="•"/>
            </a:pPr>
            <a:r>
              <a:rPr lang="en-US" sz="3600" b="1" cap="none" spc="300" dirty="0" smtClean="0">
                <a:latin typeface="Tahoma" charset="0"/>
                <a:ea typeface="Tahoma" charset="0"/>
                <a:cs typeface="Tahoma" charset="0"/>
              </a:rPr>
              <a:t>Rejoice</a:t>
            </a:r>
            <a:r>
              <a:rPr lang="en-US" sz="3600" cap="none" spc="300" dirty="0" smtClean="0">
                <a:latin typeface="Tahoma" charset="0"/>
                <a:ea typeface="Tahoma" charset="0"/>
                <a:cs typeface="Tahoma" charset="0"/>
              </a:rPr>
              <a:t> in the work</a:t>
            </a:r>
            <a:endParaRPr lang="en-US" sz="3600" cap="none" spc="300" dirty="0" smtClean="0">
              <a:latin typeface="Tahoma" charset="0"/>
              <a:ea typeface="Tahoma" charset="0"/>
              <a:cs typeface="Tahoma" charset="0"/>
            </a:endParaRPr>
          </a:p>
          <a:p>
            <a:pPr marL="349250" indent="-349250">
              <a:lnSpc>
                <a:spcPct val="100000"/>
              </a:lnSpc>
              <a:spcAft>
                <a:spcPts val="3000"/>
              </a:spcAft>
              <a:buFont typeface="Arial" charset="0"/>
              <a:buChar char="•"/>
            </a:pPr>
            <a:r>
              <a:rPr lang="en-US" sz="3600" b="1" cap="none" spc="300" dirty="0" smtClean="0">
                <a:latin typeface="Tahoma" charset="0"/>
                <a:ea typeface="Tahoma" charset="0"/>
                <a:cs typeface="Tahoma" charset="0"/>
              </a:rPr>
              <a:t>Be silent </a:t>
            </a:r>
            <a:r>
              <a:rPr lang="en-US" sz="3600" cap="none" spc="300" dirty="0" smtClean="0">
                <a:latin typeface="Tahoma" charset="0"/>
                <a:ea typeface="Tahoma" charset="0"/>
                <a:cs typeface="Tahoma" charset="0"/>
              </a:rPr>
              <a:t>&amp; trust God</a:t>
            </a:r>
            <a:endParaRPr lang="en-US" sz="3600" cap="none" spc="300" dirty="0" smtClean="0">
              <a:latin typeface="Tahoma" charset="0"/>
              <a:ea typeface="Tahoma" charset="0"/>
              <a:cs typeface="Tahoma" charset="0"/>
            </a:endParaRPr>
          </a:p>
        </p:txBody>
      </p:sp>
    </p:spTree>
    <p:extLst>
      <p:ext uri="{BB962C8B-B14F-4D97-AF65-F5344CB8AC3E}">
        <p14:creationId xmlns:p14="http://schemas.microsoft.com/office/powerpoint/2010/main" val="112386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7830" y="354874"/>
            <a:ext cx="4364981" cy="4394988"/>
          </a:xfrm>
        </p:spPr>
        <p:txBody>
          <a:bodyPr/>
          <a:lstStyle/>
          <a:p>
            <a:r>
              <a:rPr lang="en-US" sz="6000" smtClean="0"/>
              <a:t>God </a:t>
            </a:r>
            <a:r>
              <a:rPr lang="en-US" sz="6000" smtClean="0"/>
              <a:t>Protects</a:t>
            </a:r>
            <a:endParaRPr lang="en-US" sz="6000" dirty="0"/>
          </a:p>
        </p:txBody>
      </p:sp>
      <p:sp>
        <p:nvSpPr>
          <p:cNvPr id="3" name="Subtitle 2"/>
          <p:cNvSpPr>
            <a:spLocks noGrp="1"/>
          </p:cNvSpPr>
          <p:nvPr>
            <p:ph type="subTitle" idx="1"/>
          </p:nvPr>
        </p:nvSpPr>
        <p:spPr>
          <a:xfrm>
            <a:off x="2592642" y="3461657"/>
            <a:ext cx="4135359" cy="1665518"/>
          </a:xfrm>
        </p:spPr>
        <p:txBody>
          <a:bodyPr>
            <a:noAutofit/>
          </a:bodyPr>
          <a:lstStyle/>
          <a:p>
            <a:r>
              <a:rPr lang="en-US" sz="3200" dirty="0" smtClean="0"/>
              <a:t>Summer Recharge in Zechariah</a:t>
            </a:r>
            <a:endParaRPr lang="en-US" sz="3200" dirty="0"/>
          </a:p>
        </p:txBody>
      </p:sp>
    </p:spTree>
    <p:extLst>
      <p:ext uri="{BB962C8B-B14F-4D97-AF65-F5344CB8AC3E}">
        <p14:creationId xmlns:p14="http://schemas.microsoft.com/office/powerpoint/2010/main" val="1226311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3945</TotalTime>
  <Words>1802</Words>
  <Application>Microsoft Macintosh PowerPoint</Application>
  <PresentationFormat>On-screen Show (4:3)</PresentationFormat>
  <Paragraphs>103</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Calibri</vt:lpstr>
      <vt:lpstr>Gill Sans MT</vt:lpstr>
      <vt:lpstr>Impact</vt:lpstr>
      <vt:lpstr>Mangal</vt:lpstr>
      <vt:lpstr>Tahoma</vt:lpstr>
      <vt:lpstr>Wingdings</vt:lpstr>
      <vt:lpstr>Arial</vt:lpstr>
      <vt:lpstr>Badge</vt:lpstr>
      <vt:lpstr>Summer Recharge</vt:lpstr>
      <vt:lpstr>Work  Vulnerability</vt:lpstr>
      <vt:lpstr>Vision #3 (Zechariah 2)</vt:lpstr>
      <vt:lpstr>How is this fulfilled?</vt:lpstr>
      <vt:lpstr>God Protects Us, His Temple-Builders</vt:lpstr>
      <vt:lpstr>God Protects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is not a Parking Lot”</dc:title>
  <dc:creator>Microsoft Office User</dc:creator>
  <cp:lastModifiedBy>Microsoft Office User</cp:lastModifiedBy>
  <cp:revision>54</cp:revision>
  <cp:lastPrinted>2023-06-24T22:13:39Z</cp:lastPrinted>
  <dcterms:created xsi:type="dcterms:W3CDTF">2023-06-04T01:22:07Z</dcterms:created>
  <dcterms:modified xsi:type="dcterms:W3CDTF">2023-06-25T03:21:16Z</dcterms:modified>
</cp:coreProperties>
</file>