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41"/>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4" autoAdjust="0"/>
    <p:restoredTop sz="94660"/>
  </p:normalViewPr>
  <p:slideViewPr>
    <p:cSldViewPr snapToGrid="0">
      <p:cViewPr varScale="1">
        <p:scale>
          <a:sx n="78" d="100"/>
          <a:sy n="78"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302232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6/4/2023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6/4/2023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6/4/2023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4400" b="1" dirty="0">
                <a:latin typeface="Times New Roman" panose="02020603050405020304" pitchFamily="18" charset="0"/>
                <a:cs typeface="Times New Roman" panose="02020603050405020304" pitchFamily="18"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latin typeface="Times New Roman" panose="02020603050405020304" pitchFamily="18" charset="0"/>
                <a:cs typeface="Times New Roman" panose="02020603050405020304" pitchFamily="18"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Follow God’s Divine Revelations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Climatic – Unifying – Grand Conclusion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Church</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Body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Bride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Kingdom of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God’s other Sons Sit on Christ’s Throne</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Reign with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Eternity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189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1846659"/>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 Import</a:t>
            </a:r>
            <a:r>
              <a:rPr lang="en-US" sz="3200" dirty="0">
                <a:latin typeface="Times New Roman" panose="02020603050405020304" pitchFamily="18" charset="0"/>
                <a:ea typeface="Calibri" panose="020F0502020204030204" pitchFamily="34" charset="0"/>
                <a:cs typeface="Times New Roman" panose="02020603050405020304" pitchFamily="18" charset="0"/>
              </a:rPr>
              <a:t>ant do You Think the Sons of God Are?</a:t>
            </a:r>
          </a:p>
          <a:p>
            <a:pPr marR="0" lvl="1">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How Important do You Think the Church is?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29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2534027"/>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there will be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more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joy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than over ninety-nine righteous persons who need no repentance.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15:10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same way, I tell you, there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joy in the presence of the angels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over 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a:t>
            </a:r>
          </a:p>
        </p:txBody>
      </p:sp>
    </p:spTree>
    <p:extLst>
      <p:ext uri="{BB962C8B-B14F-4D97-AF65-F5344CB8AC3E}">
        <p14:creationId xmlns:p14="http://schemas.microsoft.com/office/powerpoint/2010/main" val="278431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154984"/>
          </a:xfrm>
          <a:prstGeom prst="rect">
            <a:avLst/>
          </a:prstGeom>
          <a:noFill/>
        </p:spPr>
        <p:txBody>
          <a:bodyPr wrap="square" rtlCol="0">
            <a:spAutoFit/>
          </a:bodyPr>
          <a:lstStyle/>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8:18-19, 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 consider that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sufferings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this present time are not worthy to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compared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that is to be revealed to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anxious longing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waits eagerly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revealing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itself also will be set free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its slavery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corruption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into the freedom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we know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whole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groans and suffers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pains of childbirth together until now. </a:t>
            </a: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not only this,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 ourselves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having the first fruits of the Spirit,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even we ourselves groan within ourselves,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waiting eagerly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redemption of our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263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There is More To Come…..</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524315"/>
          </a:xfrm>
          <a:prstGeom prst="rect">
            <a:avLst/>
          </a:prstGeom>
          <a:noFill/>
        </p:spPr>
        <p:txBody>
          <a:bodyPr wrap="square" rtlCol="0">
            <a:spAutoFit/>
          </a:bodyPr>
          <a:lstStyle/>
          <a:p>
            <a:pPr marL="514350" marR="0" indent="-3429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 Heaven – Something Extraordinary is Going to Happen</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Marriage of the Lamb of God to His Bride</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Joining of Jesus Christ to His Church</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Then we will witness the climatic and grand conclusion</a:t>
            </a:r>
          </a:p>
          <a:p>
            <a:pPr marL="62865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God’s Gospel Message</a:t>
            </a:r>
          </a:p>
          <a:p>
            <a:pPr marL="62865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God’s Plan of Salvation</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Witness the Conclusion:  Christ and His Church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35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Understanding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Some Helpful Principles in Understanding God’s Word</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Hermeneutics – Principles used to Interpret God’s Word</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Exegesis – The interpretation of God’s word employing hermeneutical principles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offer three principles: Truth, Authorship, Completeness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95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462760"/>
          </a:xfrm>
          <a:prstGeom prst="rect">
            <a:avLst/>
          </a:prstGeom>
          <a:noFill/>
        </p:spPr>
        <p:txBody>
          <a:bodyPr wrap="square" rtlCol="0">
            <a:spAutoFit/>
          </a:bodyPr>
          <a:lstStyle/>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John 17:17 </a:t>
            </a:r>
            <a:r>
              <a:rPr lang="en-US" sz="3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"Sanctify them in the truth;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Your word is truth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Hebrews 6:18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impossible for God to lie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who have taken refuge would have strong encouragement to take hold of the hope set before us.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09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457200" marR="0" lvl="0" indent="-457200">
              <a:spcBef>
                <a:spcPts val="0"/>
              </a:spcBef>
              <a:spcAft>
                <a:spcPts val="0"/>
              </a:spcAft>
              <a:buSzPts val="11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never contradicts truth.  When two truths cross, they confirm one another.</a:t>
            </a:r>
          </a:p>
          <a:p>
            <a:pPr marL="914400" lvl="1" indent="-457200">
              <a:buSzPct val="390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ften reference other verses of scripture</a:t>
            </a:r>
          </a:p>
          <a:p>
            <a:pPr marL="914400" lvl="1" indent="-457200">
              <a:buSzPct val="390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Confirm, clarify, and expand upon the truth at hand</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always contradicts lies.</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Lies always contradict truth.</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Unless artfully constructed, lies often contradict other lies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24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478118" y="1778747"/>
            <a:ext cx="10192124" cy="4524315"/>
          </a:xfrm>
          <a:prstGeom prst="rect">
            <a:avLst/>
          </a:prstGeom>
          <a:noFill/>
        </p:spPr>
        <p:txBody>
          <a:bodyPr wrap="square" rtlCol="0">
            <a:spAutoFit/>
          </a:bodyPr>
          <a:lstStyle/>
          <a:p>
            <a:pPr marL="4572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Application: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Where it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seems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two passages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contradict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each other, do not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 one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hold to the other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1200150" lvl="2" indent="-285750">
              <a:buFont typeface="Courier New" panose="02070309020205020404" pitchFamily="49" charset="0"/>
              <a:buChar char="o"/>
            </a:pPr>
            <a:r>
              <a:rPr lang="en-US" sz="3200" dirty="0">
                <a:latin typeface="Times New Roman" panose="02020603050405020304" pitchFamily="18" charset="0"/>
                <a:ea typeface="Calibri" panose="020F0502020204030204" pitchFamily="34" charset="0"/>
                <a:cs typeface="Times New Roman" panose="02020603050405020304" pitchFamily="18" charset="0"/>
              </a:rPr>
              <a:t>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verses of scripture</a:t>
            </a:r>
          </a:p>
          <a:p>
            <a:pPr marL="1200150" lvl="2" indent="-285750">
              <a:buFont typeface="Courier New" panose="02070309020205020404" pitchFamily="49" charset="0"/>
              <a:buChar char="o"/>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Reconcile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them to better understand both verses resulting in a greater insight into God’s revelation.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Do not discount a verse or set of biblical passages 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figurative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the bible clearly shows God is speaking figuratively such as in a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parable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2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5016758"/>
          </a:xfrm>
          <a:prstGeom prst="rect">
            <a:avLst/>
          </a:prstGeom>
          <a:noFill/>
        </p:spPr>
        <p:txBody>
          <a:bodyPr wrap="square" rtlCol="0">
            <a:spAutoFit/>
          </a:bodyPr>
          <a:lstStyle/>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Many Denominational Churches have literally disregarded verses of scripture: Homosexuality, Divorce, Abortion, and much more</a:t>
            </a:r>
          </a:p>
          <a:p>
            <a:pPr lvl="1"/>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Other Churches reconcile conflicting verses by declaring the literal meaning of a verse as figurative or symbolic.</a:t>
            </a:r>
          </a:p>
          <a:p>
            <a:pPr marL="914400" lvl="1"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They assign a different meaning to the literal words they identify as symbolic or figurative</a:t>
            </a:r>
          </a:p>
          <a:p>
            <a:pPr marL="914400" lvl="1"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Change the literal meaning to fit their theological bias – doctrinal views – and its quite common</a:t>
            </a:r>
          </a:p>
        </p:txBody>
      </p:sp>
    </p:spTree>
    <p:extLst>
      <p:ext uri="{BB962C8B-B14F-4D97-AF65-F5344CB8AC3E}">
        <p14:creationId xmlns:p14="http://schemas.microsoft.com/office/powerpoint/2010/main" val="29300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Scriptural Truths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816429"/>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2:19-22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you are fellow citizens with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saints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are of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God's household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having been built on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foundation of the apostles and prophets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Word), Christ Jesus Himself being the corner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stone,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the whole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building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being fitted together, is growing into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temple in the Lord</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(Christ’s Church)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also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(saints – living stones) are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built together into a dwelling of God in the Spirit</a:t>
            </a:r>
            <a:r>
              <a:rPr lang="en-US" sz="2800" dirty="0">
                <a:latin typeface="Times New Roman" panose="02020603050405020304" pitchFamily="18" charset="0"/>
                <a:ea typeface="Calibri" panose="020F0502020204030204" pitchFamily="34" charset="0"/>
                <a:cs typeface="Times New Roman" panose="02020603050405020304" pitchFamily="18" charset="0"/>
              </a:rPr>
              <a:t> (Christ’s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91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832092"/>
          </a:xfrm>
          <a:prstGeom prst="rect">
            <a:avLst/>
          </a:prstGeom>
          <a:noFill/>
        </p:spPr>
        <p:txBody>
          <a:bodyPr wrap="square" rtlCol="0">
            <a:spAutoFit/>
          </a:bodyPr>
          <a:lstStyle/>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2:8-9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by grace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have been saved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through faith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gift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as a result of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no one may boast.</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 everyone who says to Me, 'Lord, Lord,' will enter the kingdom of heaven, but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who does the will of My Father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is in heaven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will enter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James 2:24-26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You see that a man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justified by works and not by faith alone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just as the body without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is dead, so also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faith without works is dead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06155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524315"/>
          </a:xfrm>
          <a:prstGeom prst="rect">
            <a:avLst/>
          </a:prstGeom>
          <a:noFill/>
        </p:spPr>
        <p:txBody>
          <a:bodyPr wrap="square" rtlCol="0">
            <a:spAutoFit/>
          </a:bodyPr>
          <a:lstStyle/>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2 Peter 1:2-3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Grace and peace be multiplied to you in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God and of Jesus our Lord;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seeing that His divine power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everything</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pertaining to life and godliness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through the true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Him.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these</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(knowledge of Christ) He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His precious and magnificent promises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 that by them you may become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partakers of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divine nature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(sons of God), having escaped the corruption that is in the world by lust.</a:t>
            </a:r>
          </a:p>
        </p:txBody>
      </p:sp>
    </p:spTree>
    <p:extLst>
      <p:ext uri="{BB962C8B-B14F-4D97-AF65-F5344CB8AC3E}">
        <p14:creationId xmlns:p14="http://schemas.microsoft.com/office/powerpoint/2010/main" val="23889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59118" y="1164134"/>
            <a:ext cx="10192124" cy="526297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has given us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everything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to know in order to</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Gain life and godliness, </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 granted God’s magnificent promises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Become partakers of the divine nature, i.e., sons of God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don’t need human creeds or catechisms to expand upon the word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doesn’t mean commentaries don’t help as study aids.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we have to be careful. Commentaries contain many errors and misleading conclusions.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have to be well versed in scripture to know when a human explanation is revealing truth or misleading.  How do we do that? Follow Luke’s description of the saints in the Berean church</a:t>
            </a:r>
          </a:p>
        </p:txBody>
      </p:sp>
    </p:spTree>
    <p:extLst>
      <p:ext uri="{BB962C8B-B14F-4D97-AF65-F5344CB8AC3E}">
        <p14:creationId xmlns:p14="http://schemas.microsoft.com/office/powerpoint/2010/main" val="1650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71818" y="2397948"/>
            <a:ext cx="10192124" cy="2062103"/>
          </a:xfrm>
          <a:prstGeom prst="rect">
            <a:avLst/>
          </a:prstGeom>
          <a:noFill/>
        </p:spPr>
        <p:txBody>
          <a:bodyPr wrap="square" rtlCol="0">
            <a:spAutoFit/>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Acts 17:11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Now these were more noble-minded than those in Thessalonica, for they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received the word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with great eagerness,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examining the Scriptures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daily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to see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whether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these things were so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9608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Timothy 3:16-17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All Scripture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inspired by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profitable for teaching, for reproof, for correction, for training in righteousness;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 man of God may be adequate, equipped for every good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work</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John 8:31-32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"If you continue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My word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are truly disciples of Mine;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you will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know the truth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truth will make you free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Jesus *said to him (Thomas), "I am the way,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life;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59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3970318"/>
          </a:xfrm>
          <a:prstGeom prst="rect">
            <a:avLst/>
          </a:prstGeom>
          <a:noFill/>
        </p:spPr>
        <p:txBody>
          <a:bodyPr wrap="square" rtlCol="0">
            <a:spAutoFit/>
          </a:bodyPr>
          <a:lstStyle/>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verses reveal</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God is the author of His word.  </a:t>
            </a:r>
          </a:p>
          <a:p>
            <a:pPr marL="800100" lvl="1" indent="-342900">
              <a:buSzPts val="1100"/>
              <a:buFont typeface="Symbol" panose="05050102010706020507" pitchFamily="18" charset="2"/>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God is truth – the essence and personification of truth</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It is impossible for Him to lie.  </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rPr>
              <a:t>Therefore, as stated at John 17:17, God’s word must be truth and can be relied upon at all times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finally, </a:t>
            </a:r>
            <a:r>
              <a:rPr lang="en-US" sz="2800" dirty="0">
                <a:latin typeface="Times New Roman" panose="02020603050405020304" pitchFamily="18" charset="0"/>
                <a:ea typeface="Calibri" panose="020F0502020204030204" pitchFamily="34" charset="0"/>
                <a:cs typeface="Times New Roman" panose="02020603050405020304" pitchFamily="18" charset="0"/>
              </a:rPr>
              <a:t>these verses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reveal one of God’s great purposes for placing us in this physical life which we will discuss later:</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Teach</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Training in righteousness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Reprove or Rebuke: a kinder form of reprimand for the purpose correcting</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Correct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short, God is strengthening us, giving us knowledge, and wisdom to prepare us for the glory that we will enter into</a:t>
            </a:r>
            <a:r>
              <a:rPr lang="en-US" sz="2800" dirty="0">
                <a:latin typeface="Times New Roman" panose="02020603050405020304" pitchFamily="18" charset="0"/>
                <a:ea typeface="Calibri" panose="020F0502020204030204" pitchFamily="34" charset="0"/>
                <a:cs typeface="Times New Roman" panose="02020603050405020304" pitchFamily="18" charset="0"/>
              </a:rPr>
              <a:t> in heaven</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wo</a:t>
            </a:r>
            <a:r>
              <a:rPr lang="en-US" sz="2800" dirty="0">
                <a:latin typeface="Times New Roman" panose="02020603050405020304" pitchFamily="18" charset="0"/>
                <a:ea typeface="Calibri" panose="020F0502020204030204" pitchFamily="34" charset="0"/>
                <a:cs typeface="Times New Roman" panose="02020603050405020304" pitchFamily="18" charset="0"/>
              </a:rPr>
              <a:t>rd is the foundation upon which the Church is built.  Ephesians 2:19-22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85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It’s a Matter of Faith</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Where do you stand in your faith?</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Challenge you with the literal word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the rest of this class, follow the three hermeneutical principles I have set forth for you</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Truth</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Completeness</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Authorship</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have doubts – suspend them – consider the implications of what the literal word is tellin</a:t>
            </a:r>
            <a:r>
              <a:rPr lang="en-US" sz="2800" dirty="0">
                <a:latin typeface="Times New Roman" panose="02020603050405020304" pitchFamily="18" charset="0"/>
                <a:ea typeface="Calibri" panose="020F0502020204030204" pitchFamily="34" charset="0"/>
                <a:cs typeface="Times New Roman" panose="02020603050405020304" pitchFamily="18" charset="0"/>
              </a:rPr>
              <a:t>g you</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Can be an eye-opening experience</a:t>
            </a:r>
          </a:p>
        </p:txBody>
      </p:sp>
    </p:spTree>
    <p:extLst>
      <p:ext uri="{BB962C8B-B14F-4D97-AF65-F5344CB8AC3E}">
        <p14:creationId xmlns:p14="http://schemas.microsoft.com/office/powerpoint/2010/main" val="40989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Definition of a Testament</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Form of a Covenant which is a contract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word of God actually uses the term covenant but is often referred to as Testament (KJV) because</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word takes the form of a will</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(testator) dictates the term of the will</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names His heirs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Will goes into effect at death (Jesus)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children are heirs of salvation &amp; blessings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20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8587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Broadly speaking, God’s word is divided into two parts: Old and New Testaments</a:t>
            </a:r>
          </a:p>
          <a:p>
            <a:pPr marL="342900" marR="0" lvl="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Testament or Covenant (contract) which itself is comprised of two ages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Patriarchal period from Creation to the Law of Moses &amp; the Kingdom of Israel</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Law of Moses and the Prophets – Old Testament – First Covenant (Contract)</a:t>
            </a:r>
          </a:p>
          <a:p>
            <a:pPr marL="457200" marR="0" lvl="0" indent="-457200">
              <a:spcBef>
                <a:spcPts val="0"/>
              </a:spcBef>
              <a:spcAft>
                <a:spcPts val="0"/>
              </a:spcAft>
              <a:buFont typeface="+mj-lt"/>
              <a:buAutoNum type="arabicPeriod" startAt="2"/>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Covenant – The Gospel or Good New of Jesus Christ</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Birth of Christ and Death of Christ – the four gospels under the Law of Moses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Resurrection of Christ and the Day of Pentecost begins the Church age</a:t>
            </a:r>
          </a:p>
          <a:p>
            <a:pPr marL="457200" marR="0" lvl="0" indent="-457200">
              <a:spcBef>
                <a:spcPts val="0"/>
              </a:spcBef>
              <a:spcAft>
                <a:spcPts val="0"/>
              </a:spcAft>
              <a:buFont typeface="+mj-lt"/>
              <a:buAutoNum type="arabicPeriod" startAt="3"/>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sum of both covenants is called Scripture or the Word of God or the bible</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24315"/>
          </a:xfrm>
          <a:prstGeom prst="rect">
            <a:avLst/>
          </a:prstGeom>
          <a:noFill/>
        </p:spPr>
        <p:txBody>
          <a:bodyPr wrap="square" rtlCol="0">
            <a:spAutoFit/>
          </a:bodyPr>
          <a:lstStyle/>
          <a:p>
            <a:pPr marR="0" lvl="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Old Testament:  Hebrew; the unique language of the Hebrew nation.  </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Hebrews were the only ones in a covenant relationship with God– the Law of Moses</a:t>
            </a:r>
          </a:p>
          <a:p>
            <a:pPr marL="285750" marR="0" lvl="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chose to communicate His covenant in the Hebrew language</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Therefore, in a sense, because the Hebrews were the only ones covered by God’s covenant with them, they were the only ones who understood it.</a:t>
            </a:r>
          </a:p>
        </p:txBody>
      </p:sp>
    </p:spTree>
    <p:extLst>
      <p:ext uri="{BB962C8B-B14F-4D97-AF65-F5344CB8AC3E}">
        <p14:creationId xmlns:p14="http://schemas.microsoft.com/office/powerpoint/2010/main" val="345663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6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9262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F4774-6C3F-0405-8E9A-8D95F1630E86}"/>
              </a:ext>
            </a:extLst>
          </p:cNvPr>
          <p:cNvGraphicFramePr>
            <a:graphicFrameLocks noGrp="1"/>
          </p:cNvGraphicFramePr>
          <p:nvPr>
            <p:extLst>
              <p:ext uri="{D42A27DB-BD31-4B8C-83A1-F6EECF244321}">
                <p14:modId xmlns:p14="http://schemas.microsoft.com/office/powerpoint/2010/main" val="779165644"/>
              </p:ext>
            </p:extLst>
          </p:nvPr>
        </p:nvGraphicFramePr>
        <p:xfrm>
          <a:off x="590018" y="736963"/>
          <a:ext cx="10879582" cy="5612014"/>
        </p:xfrm>
        <a:graphic>
          <a:graphicData uri="http://schemas.openxmlformats.org/drawingml/2006/table">
            <a:tbl>
              <a:tblPr>
                <a:tableStyleId>{5C22544A-7EE6-4342-B048-85BDC9FD1C3A}</a:tableStyleId>
              </a:tblPr>
              <a:tblGrid>
                <a:gridCol w="1897599">
                  <a:extLst>
                    <a:ext uri="{9D8B030D-6E8A-4147-A177-3AD203B41FA5}">
                      <a16:colId xmlns:a16="http://schemas.microsoft.com/office/drawing/2014/main" val="4188176206"/>
                    </a:ext>
                  </a:extLst>
                </a:gridCol>
                <a:gridCol w="1611114">
                  <a:extLst>
                    <a:ext uri="{9D8B030D-6E8A-4147-A177-3AD203B41FA5}">
                      <a16:colId xmlns:a16="http://schemas.microsoft.com/office/drawing/2014/main" val="2071545943"/>
                    </a:ext>
                  </a:extLst>
                </a:gridCol>
                <a:gridCol w="7370869">
                  <a:extLst>
                    <a:ext uri="{9D8B030D-6E8A-4147-A177-3AD203B41FA5}">
                      <a16:colId xmlns:a16="http://schemas.microsoft.com/office/drawing/2014/main" val="1957114286"/>
                    </a:ext>
                  </a:extLst>
                </a:gridCol>
              </a:tblGrid>
              <a:tr h="569576">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182215"/>
                  </a:ext>
                </a:extLst>
              </a:tr>
              <a:tr h="569576">
                <a:tc>
                  <a:txBody>
                    <a:bodyPr/>
                    <a:lstStyle/>
                    <a:p>
                      <a:pPr marL="0" marR="0" algn="l">
                        <a:spcBef>
                          <a:spcPts val="0"/>
                        </a:spcBef>
                        <a:spcAft>
                          <a:spcPts val="0"/>
                        </a:spcAft>
                      </a:pPr>
                      <a:r>
                        <a:rPr lang="en-US" sz="2400" dirty="0">
                          <a:effectLst/>
                        </a:rPr>
                        <a:t>Holy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Pure, clean, blameless.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2230966"/>
                  </a:ext>
                </a:extLst>
              </a:tr>
              <a:tr h="569576">
                <a:tc>
                  <a:txBody>
                    <a:bodyPr/>
                    <a:lstStyle/>
                    <a:p>
                      <a:pPr marL="0" marR="0" algn="l">
                        <a:spcBef>
                          <a:spcPts val="0"/>
                        </a:spcBef>
                        <a:spcAft>
                          <a:spcPts val="0"/>
                        </a:spcAft>
                      </a:pPr>
                      <a:r>
                        <a:rPr lang="en-US" sz="2400" dirty="0">
                          <a:effectLst/>
                        </a:rPr>
                        <a:t>Saint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Holy or pure one; a person who has been made pure, sanctified, washed, or made clean.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426216"/>
                  </a:ext>
                </a:extLst>
              </a:tr>
              <a:tr h="569576">
                <a:tc>
                  <a:txBody>
                    <a:bodyPr/>
                    <a:lstStyle/>
                    <a:p>
                      <a:pPr marL="0" marR="0" algn="l">
                        <a:spcBef>
                          <a:spcPts val="0"/>
                        </a:spcBef>
                        <a:spcAft>
                          <a:spcPts val="0"/>
                        </a:spcAft>
                      </a:pPr>
                      <a:r>
                        <a:rPr lang="en-US" sz="2400" dirty="0">
                          <a:effectLst/>
                        </a:rPr>
                        <a:t>Pure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Hagnos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Free from defilement or sin, chaste, innocent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8716"/>
                  </a:ext>
                </a:extLst>
              </a:tr>
              <a:tr h="1139150">
                <a:tc>
                  <a:txBody>
                    <a:bodyPr/>
                    <a:lstStyle/>
                    <a:p>
                      <a:pPr marL="0" marR="0" algn="l">
                        <a:spcBef>
                          <a:spcPts val="0"/>
                        </a:spcBef>
                        <a:spcAft>
                          <a:spcPts val="0"/>
                        </a:spcAft>
                      </a:pPr>
                      <a:r>
                        <a:rPr lang="en-US" sz="2400" dirty="0">
                          <a:effectLst/>
                        </a:rPr>
                        <a:t>Sanctify</a:t>
                      </a:r>
                    </a:p>
                    <a:p>
                      <a:pPr marL="0" marR="0" algn="l">
                        <a:spcBef>
                          <a:spcPts val="0"/>
                        </a:spcBef>
                        <a:spcAft>
                          <a:spcPts val="0"/>
                        </a:spcAft>
                      </a:pPr>
                      <a:r>
                        <a:rPr lang="en-US" sz="2400" dirty="0">
                          <a:effectLst/>
                        </a:rPr>
                        <a:t>Consecrate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Hagiazo</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verb - To purify, make holy, to separate from what is unclean, evil, defiled, to cleanse or wash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385165"/>
                  </a:ext>
                </a:extLst>
              </a:tr>
              <a:tr h="569576">
                <a:tc>
                  <a:txBody>
                    <a:bodyPr/>
                    <a:lstStyle/>
                    <a:p>
                      <a:pPr marL="0" marR="0" algn="l">
                        <a:spcBef>
                          <a:spcPts val="0"/>
                        </a:spcBef>
                        <a:spcAft>
                          <a:spcPts val="0"/>
                        </a:spcAft>
                      </a:pPr>
                      <a:r>
                        <a:rPr lang="en-US" sz="2400" dirty="0">
                          <a:effectLst/>
                        </a:rPr>
                        <a:t>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Hagiasmos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state of purity or holiness; state of having been made clean (from hagiazo).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868449"/>
                  </a:ext>
                </a:extLst>
              </a:tr>
              <a:tr h="569576">
                <a:tc>
                  <a:txBody>
                    <a:bodyPr/>
                    <a:lstStyle/>
                    <a:p>
                      <a:pPr marL="0" marR="0" algn="l">
                        <a:spcBef>
                          <a:spcPts val="0"/>
                        </a:spcBef>
                        <a:spcAft>
                          <a:spcPts val="0"/>
                        </a:spcAft>
                      </a:pPr>
                      <a:r>
                        <a:rPr lang="en-US" sz="2400" dirty="0">
                          <a:effectLst/>
                        </a:rPr>
                        <a:t>Sanctity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Hagiotes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Holiness; state of being holy or pure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3547989"/>
                  </a:ext>
                </a:extLst>
              </a:tr>
              <a:tr h="569576">
                <a:tc>
                  <a:txBody>
                    <a:bodyPr/>
                    <a:lstStyle/>
                    <a:p>
                      <a:pPr marL="0" marR="0" algn="l">
                        <a:spcBef>
                          <a:spcPts val="0"/>
                        </a:spcBef>
                        <a:spcAft>
                          <a:spcPts val="0"/>
                        </a:spcAft>
                      </a:pPr>
                      <a:r>
                        <a:rPr lang="en-US" sz="2400" dirty="0">
                          <a:effectLst/>
                        </a:rPr>
                        <a:t>Sanctuary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a holy thing or place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79311"/>
                  </a:ext>
                </a:extLst>
              </a:tr>
            </a:tbl>
          </a:graphicData>
        </a:graphic>
      </p:graphicFrame>
    </p:spTree>
    <p:extLst>
      <p:ext uri="{BB962C8B-B14F-4D97-AF65-F5344CB8AC3E}">
        <p14:creationId xmlns:p14="http://schemas.microsoft.com/office/powerpoint/2010/main" val="1873443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F4C3AF-9386-AE33-A7C1-A51FAAFDE9EE}"/>
              </a:ext>
            </a:extLst>
          </p:cNvPr>
          <p:cNvGraphicFramePr>
            <a:graphicFrameLocks noGrp="1"/>
          </p:cNvGraphicFramePr>
          <p:nvPr>
            <p:extLst>
              <p:ext uri="{D42A27DB-BD31-4B8C-83A1-F6EECF244321}">
                <p14:modId xmlns:p14="http://schemas.microsoft.com/office/powerpoint/2010/main" val="4037245982"/>
              </p:ext>
            </p:extLst>
          </p:nvPr>
        </p:nvGraphicFramePr>
        <p:xfrm>
          <a:off x="512619" y="1101436"/>
          <a:ext cx="11062854" cy="4918362"/>
        </p:xfrm>
        <a:graphic>
          <a:graphicData uri="http://schemas.openxmlformats.org/drawingml/2006/table">
            <a:tbl>
              <a:tblPr>
                <a:tableStyleId>{5C22544A-7EE6-4342-B048-85BDC9FD1C3A}</a:tableStyleId>
              </a:tblPr>
              <a:tblGrid>
                <a:gridCol w="2036181">
                  <a:extLst>
                    <a:ext uri="{9D8B030D-6E8A-4147-A177-3AD203B41FA5}">
                      <a16:colId xmlns:a16="http://schemas.microsoft.com/office/drawing/2014/main" val="1959208019"/>
                    </a:ext>
                  </a:extLst>
                </a:gridCol>
                <a:gridCol w="1447200">
                  <a:extLst>
                    <a:ext uri="{9D8B030D-6E8A-4147-A177-3AD203B41FA5}">
                      <a16:colId xmlns:a16="http://schemas.microsoft.com/office/drawing/2014/main" val="3902723282"/>
                    </a:ext>
                  </a:extLst>
                </a:gridCol>
                <a:gridCol w="7579473">
                  <a:extLst>
                    <a:ext uri="{9D8B030D-6E8A-4147-A177-3AD203B41FA5}">
                      <a16:colId xmlns:a16="http://schemas.microsoft.com/office/drawing/2014/main" val="4064310346"/>
                    </a:ext>
                  </a:extLst>
                </a:gridCol>
              </a:tblGrid>
              <a:tr h="819727">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extLst>
                  <a:ext uri="{0D108BD9-81ED-4DB2-BD59-A6C34878D82A}">
                    <a16:rowId xmlns:a16="http://schemas.microsoft.com/office/drawing/2014/main" val="916158964"/>
                  </a:ext>
                </a:extLst>
              </a:tr>
              <a:tr h="819727">
                <a:tc>
                  <a:txBody>
                    <a:bodyPr/>
                    <a:lstStyle/>
                    <a:p>
                      <a:pPr marL="0" marR="0" algn="ctr">
                        <a:spcBef>
                          <a:spcPts val="0"/>
                        </a:spcBef>
                        <a:spcAft>
                          <a:spcPts val="0"/>
                        </a:spcAft>
                      </a:pPr>
                      <a:r>
                        <a:rPr lang="en-US" sz="2400" dirty="0">
                          <a:effectLst/>
                        </a:rPr>
                        <a:t>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Adjective – pure, innocent, virtuous; Noun – “The 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262010393"/>
                  </a:ext>
                </a:extLst>
              </a:tr>
              <a:tr h="819727">
                <a:tc>
                  <a:txBody>
                    <a:bodyPr/>
                    <a:lstStyle/>
                    <a:p>
                      <a:pPr marL="0" marR="0" algn="ctr">
                        <a:spcBef>
                          <a:spcPts val="0"/>
                        </a:spcBef>
                        <a:spcAft>
                          <a:spcPts val="0"/>
                        </a:spcAft>
                      </a:pPr>
                      <a:r>
                        <a:rPr lang="en-US" sz="2400" dirty="0">
                          <a:effectLst/>
                        </a:rPr>
                        <a:t>Righteousness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Dikaisune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That which is pure such as a righteous act or behavior, moral purity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nchor="ctr"/>
                </a:tc>
                <a:extLst>
                  <a:ext uri="{0D108BD9-81ED-4DB2-BD59-A6C34878D82A}">
                    <a16:rowId xmlns:a16="http://schemas.microsoft.com/office/drawing/2014/main" val="4073523164"/>
                  </a:ext>
                </a:extLst>
              </a:tr>
              <a:tr h="819727">
                <a:tc>
                  <a:txBody>
                    <a:bodyPr/>
                    <a:lstStyle/>
                    <a:p>
                      <a:pPr marL="0" marR="0" algn="ctr">
                        <a:spcBef>
                          <a:spcPts val="0"/>
                        </a:spcBef>
                        <a:spcAft>
                          <a:spcPts val="0"/>
                        </a:spcAft>
                      </a:pPr>
                      <a:r>
                        <a:rPr lang="en-US" sz="2400" dirty="0">
                          <a:effectLst/>
                        </a:rPr>
                        <a:t>Justify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Verb -  To declare a person righteous, innocent, to acquit, free from blame/guilt.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17191321"/>
                  </a:ext>
                </a:extLst>
              </a:tr>
              <a:tr h="819727">
                <a:tc>
                  <a:txBody>
                    <a:bodyPr/>
                    <a:lstStyle/>
                    <a:p>
                      <a:pPr marL="0" marR="0" algn="ctr">
                        <a:spcBef>
                          <a:spcPts val="0"/>
                        </a:spcBef>
                        <a:spcAft>
                          <a:spcPts val="0"/>
                        </a:spcAft>
                      </a:pPr>
                      <a:r>
                        <a:rPr lang="en-US" sz="2400" dirty="0">
                          <a:effectLst/>
                        </a:rPr>
                        <a:t>Justification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Dikaiosis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the pronouncement of righteousness, acquittal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23147088"/>
                  </a:ext>
                </a:extLst>
              </a:tr>
              <a:tr h="819727">
                <a:tc>
                  <a:txBody>
                    <a:bodyPr/>
                    <a:lstStyle/>
                    <a:p>
                      <a:pPr marL="0" marR="0" algn="ctr">
                        <a:spcBef>
                          <a:spcPts val="0"/>
                        </a:spcBef>
                        <a:spcAft>
                          <a:spcPts val="0"/>
                        </a:spcAft>
                      </a:pPr>
                      <a:r>
                        <a:rPr lang="en-US" sz="2400" dirty="0">
                          <a:effectLst/>
                        </a:rPr>
                        <a:t>Right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Dike</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Right, Justice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478539463"/>
                  </a:ext>
                </a:extLst>
              </a:tr>
            </a:tbl>
          </a:graphicData>
        </a:graphic>
      </p:graphicFrame>
    </p:spTree>
    <p:extLst>
      <p:ext uri="{BB962C8B-B14F-4D97-AF65-F5344CB8AC3E}">
        <p14:creationId xmlns:p14="http://schemas.microsoft.com/office/powerpoint/2010/main" val="3420016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00980" y="525948"/>
            <a:ext cx="10192124" cy="6001643"/>
          </a:xfrm>
          <a:prstGeom prst="rect">
            <a:avLst/>
          </a:prstGeom>
          <a:solidFill>
            <a:schemeClr val="bg1"/>
          </a:solid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Holy (Hagios) – God is holy -  perfectly pure – Revelation 4:8</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Saints (Hagios) – Holy ones who have been sanctified, washed, cleansed, made holy 1 Corinthians 1:2</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Sanctified (Hagiazo) – At baptism we are sanctified, washed, cleansed and made holy to become saints. Acts 22:16</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Justified (Dikaioo) – God justifies His children to declare us innocent (righteous); justified by the blood Christ Romans 8:33; Romans 5:9</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 (Dikaios) – After God justifies us, we are righteous, innocent, pure. Hebrews 12:23</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Righteousness (Dikaisume) – Children of God practice righteousness.  1 John 3:7-10</a:t>
            </a:r>
          </a:p>
        </p:txBody>
      </p:sp>
    </p:spTree>
    <p:extLst>
      <p:ext uri="{BB962C8B-B14F-4D97-AF65-F5344CB8AC3E}">
        <p14:creationId xmlns:p14="http://schemas.microsoft.com/office/powerpoint/2010/main" val="2294800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many distinctions that differentiate the Word of God from other world religions.  One of them is the Old Testament.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the bible was written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thousands of years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at least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66 different authors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 manmade religion can claim this supernatural fete.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creators of all the world religions are either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unknown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Hinduism) or are known to be written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man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living over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single life time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For Islam it is Mohammed.  For Buddhism, it is Buddha. For Mormons, its Joseph Smith </a:t>
            </a:r>
          </a:p>
        </p:txBody>
      </p:sp>
    </p:spTree>
    <p:extLst>
      <p:ext uri="{BB962C8B-B14F-4D97-AF65-F5344CB8AC3E}">
        <p14:creationId xmlns:p14="http://schemas.microsoft.com/office/powerpoint/2010/main" val="2543283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01314"/>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first five books of the Old Testament called the </a:t>
            </a:r>
            <a:r>
              <a:rPr lang="en-US" sz="3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Pentateuch or the Torah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was written by Moses approximately 1,500 years before the birth of Christ.  </a:t>
            </a:r>
          </a:p>
          <a:p>
            <a:pPr marL="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Remaining 34</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texts written by 38 additional authors (total of 39) over about a 1,000-year period up to about 400 years before the birth of Christ. </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Jesus identified Moses as an author  Luke 24:27</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708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539978"/>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importantly, the Old Testament texts testify to the coming Christ</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Law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become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tutor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to lead us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be justified by faith.</a:t>
            </a:r>
          </a:p>
          <a:p>
            <a:pPr marL="4000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book of Galatians, the Apostle Paul calls the Old Testament the “gospel preached before hand” and in Romans states it was written for our instruction:</a:t>
            </a:r>
          </a:p>
          <a:p>
            <a:pPr marL="4000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3:8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Scripture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foreseeing that God would justify the Gentiles by faith,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preached the gospel beforehand to Abraham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ALL THE NATIONS WILL BE BLESSED 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15:4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whatever was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written in earlier times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was written for our instruction….</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22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093428"/>
          </a:xfrm>
          <a:prstGeom prst="rect">
            <a:avLst/>
          </a:prstGeom>
          <a:noFill/>
        </p:spPr>
        <p:txBody>
          <a:bodyPr wrap="square" rtlCol="0">
            <a:spAutoFit/>
          </a:bodyPr>
          <a:lstStyle/>
          <a:p>
            <a:pPr marL="2857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Hebrew writer therefore tells us the physical things spoken, practiced, or revealed in Old Testament are prophetic figures of the spiritual realities that were to be revealed in the New Testament </a:t>
            </a:r>
          </a:p>
          <a:p>
            <a:pPr marL="2857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Hebrews 10:1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since it has </a:t>
            </a:r>
            <a:r>
              <a:rPr lang="en-US" sz="2800" b="1" i="1" u="sng"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a shadow of the good things to come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the very form of things, can never, by the same sacrifices which they offer continually year by year, make perfect those who draw near.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0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Stones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678204"/>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Extend Back in Time – Before Eternity Began</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Over the Millennia – God took this foundation and built a Dwelling Place among men for </a:t>
            </a:r>
            <a:r>
              <a:rPr lang="en-US" sz="4000" dirty="0">
                <a:latin typeface="Times New Roman" panose="02020603050405020304" pitchFamily="18" charset="0"/>
                <a:ea typeface="Calibri" panose="020F0502020204030204" pitchFamily="34" charset="0"/>
                <a:cs typeface="Times New Roman" panose="02020603050405020304" pitchFamily="18" charset="0"/>
              </a:rPr>
              <a:t>Himself</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marR="0" lvl="1" indent="-571500">
              <a:spcBef>
                <a:spcPts val="0"/>
              </a:spcBef>
              <a:spcAft>
                <a:spcPts val="0"/>
              </a:spcAft>
              <a:buFont typeface="Arial" panose="020B0604020202020204" pitchFamily="34" charset="0"/>
              <a:buChar char="•"/>
            </a:pPr>
            <a:r>
              <a:rPr lang="en-US" sz="4000" dirty="0">
                <a:latin typeface="Times New Roman" panose="02020603050405020304" pitchFamily="18" charset="0"/>
                <a:ea typeface="Calibri" panose="020F0502020204030204" pitchFamily="34" charset="0"/>
                <a:cs typeface="Times New Roman" panose="02020603050405020304" pitchFamily="18" charset="0"/>
              </a:rPr>
              <a:t>God built His Church of which we are a part of today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28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Story of God’s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746997"/>
            <a:ext cx="9923929" cy="5016758"/>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Divine Story of God’s Unfolding Plan of Salvation </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 Beautiful Linen Fabric</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Woven out of Silver and Golden Threads of G</a:t>
            </a:r>
            <a:r>
              <a:rPr lang="en-US" sz="3200" dirty="0">
                <a:latin typeface="Times New Roman" panose="02020603050405020304" pitchFamily="18" charset="0"/>
                <a:ea typeface="Calibri" panose="020F0502020204030204" pitchFamily="34" charset="0"/>
                <a:cs typeface="Times New Roman" panose="02020603050405020304" pitchFamily="18" charset="0"/>
              </a:rPr>
              <a:t>od’s Truth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Threads Stretch into the Eternal Past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Threads come forward and are woven into a beautiful tapestry of God’ Word</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Revelation of God’s Plan of Salvation and His Church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Threads continue on </a:t>
            </a:r>
            <a:r>
              <a:rPr lang="en-US" sz="3200" dirty="0">
                <a:latin typeface="Times New Roman" panose="02020603050405020304" pitchFamily="18" charset="0"/>
                <a:ea typeface="Calibri" panose="020F0502020204030204" pitchFamily="34" charset="0"/>
                <a:cs typeface="Times New Roman" panose="02020603050405020304" pitchFamily="18" charset="0"/>
              </a:rPr>
              <a:t>into the Eternal Future</a:t>
            </a:r>
            <a:endParaRPr lang="en-US" dirty="0"/>
          </a:p>
        </p:txBody>
      </p:sp>
    </p:spTree>
    <p:extLst>
      <p:ext uri="{BB962C8B-B14F-4D97-AF65-F5344CB8AC3E}">
        <p14:creationId xmlns:p14="http://schemas.microsoft.com/office/powerpoint/2010/main" val="411516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Goal: Trace the Threads of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939540"/>
          </a:xfrm>
          <a:prstGeom prst="rect">
            <a:avLst/>
          </a:prstGeom>
          <a:noFill/>
        </p:spPr>
        <p:txBody>
          <a:bodyPr wrap="square" rtlCol="0">
            <a:spAutoFit/>
          </a:bodyPr>
          <a:lstStyle/>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Through All Human History</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Through Eternity</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Time Began</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the Earth</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this Physical Realm</a:t>
            </a: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God Created Man</a:t>
            </a:r>
          </a:p>
          <a:p>
            <a:pPr marL="1028700" marR="0" lvl="1" indent="-571500">
              <a:spcBef>
                <a:spcPts val="0"/>
              </a:spcBef>
              <a:spcAft>
                <a:spcPts val="0"/>
              </a:spcAft>
              <a:buFont typeface="Arial" panose="020B0604020202020204" pitchFamily="34" charset="0"/>
              <a:buChar char="•"/>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47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Before Time Began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323987"/>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It was then – Before Time – Before Earth – Before Man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 formed His desire to bring Other Sons into Glory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Promised His Sons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 His Predetermined Plan on How to Bestow His Gift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Set into Motion the building of His church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55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Beginning with Man’s Creation and Fall</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801314"/>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God has been moving people, nations, and even nature itself to</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Recreate fallen Humanity – Glorious Exalted Sons</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Sons receive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By Gift and Right of Divine Law – New Covenant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Right of Inheritance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God’s Eternal Plan of Salvation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the Gospel Message – The Good News of Salvation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738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Unfolding Plan – Sets the Course of Human History</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Scriptures Trace that History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Literary Imagery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Historical Prose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Writings of</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Law </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Wisdom</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Poetry</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Prophecy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945697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430</TotalTime>
  <Words>2867</Words>
  <Application>Microsoft Office PowerPoint</Application>
  <PresentationFormat>Widescreen</PresentationFormat>
  <Paragraphs>284</Paragraphs>
  <Slides>39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Courier New</vt:lpstr>
      <vt:lpstr>Gill Sans MT</vt:lpstr>
      <vt:lpstr>Symbol</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5</cp:revision>
  <cp:lastPrinted>2023-06-03T21:48:59Z</cp:lastPrinted>
  <dcterms:created xsi:type="dcterms:W3CDTF">2023-06-03T18:53:09Z</dcterms:created>
  <dcterms:modified xsi:type="dcterms:W3CDTF">2023-06-04T14:20:40Z</dcterms:modified>
</cp:coreProperties>
</file>