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58" r:id="rId3"/>
    <p:sldId id="259" r:id="rId4"/>
    <p:sldId id="272" r:id="rId5"/>
    <p:sldId id="271" r:id="rId6"/>
    <p:sldId id="261" r:id="rId7"/>
    <p:sldId id="262" r:id="rId8"/>
    <p:sldId id="263" r:id="rId9"/>
    <p:sldId id="264" r:id="rId10"/>
    <p:sldId id="265" r:id="rId11"/>
    <p:sldId id="273" r:id="rId12"/>
    <p:sldId id="266" r:id="rId13"/>
    <p:sldId id="267" r:id="rId14"/>
    <p:sldId id="268"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626"/>
  </p:normalViewPr>
  <p:slideViewPr>
    <p:cSldViewPr snapToGrid="0">
      <p:cViewPr varScale="1">
        <p:scale>
          <a:sx n="78" d="100"/>
          <a:sy n="78" d="100"/>
        </p:scale>
        <p:origin x="14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089BCF-90B8-4F42-969E-E104C947042A}"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15711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89BCF-90B8-4F42-969E-E104C947042A}"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340965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89BCF-90B8-4F42-969E-E104C947042A}"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166522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89BCF-90B8-4F42-969E-E104C947042A}"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129615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89BCF-90B8-4F42-969E-E104C947042A}" type="datetimeFigureOut">
              <a:rPr lang="en-US" smtClean="0"/>
              <a:t>6/18/2023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226579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89BCF-90B8-4F42-969E-E104C947042A}"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47504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89BCF-90B8-4F42-969E-E104C947042A}" type="datetimeFigureOut">
              <a:rPr lang="en-US" smtClean="0"/>
              <a:t>6/18/2023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212799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89BCF-90B8-4F42-969E-E104C947042A}" type="datetimeFigureOut">
              <a:rPr lang="en-US" smtClean="0"/>
              <a:t>6/18/2023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294319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89BCF-90B8-4F42-969E-E104C947042A}" type="datetimeFigureOut">
              <a:rPr lang="en-US" smtClean="0"/>
              <a:t>6/18/2023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152117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089BCF-90B8-4F42-969E-E104C947042A}"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423745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089BCF-90B8-4F42-969E-E104C947042A}" type="datetimeFigureOut">
              <a:rPr lang="en-US" smtClean="0"/>
              <a:t>6/18/2023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F6FA-23BD-6442-98B8-961E8061F5E0}" type="slidenum">
              <a:rPr lang="en-US" smtClean="0"/>
              <a:t>‹#›</a:t>
            </a:fld>
            <a:endParaRPr lang="en-US"/>
          </a:p>
        </p:txBody>
      </p:sp>
    </p:spTree>
    <p:extLst>
      <p:ext uri="{BB962C8B-B14F-4D97-AF65-F5344CB8AC3E}">
        <p14:creationId xmlns:p14="http://schemas.microsoft.com/office/powerpoint/2010/main" val="337670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89BCF-90B8-4F42-969E-E104C947042A}" type="datetimeFigureOut">
              <a:rPr lang="en-US" smtClean="0"/>
              <a:t>6/18/2023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7F6FA-23BD-6442-98B8-961E8061F5E0}" type="slidenum">
              <a:rPr lang="en-US" smtClean="0"/>
              <a:t>‹#›</a:t>
            </a:fld>
            <a:endParaRPr lang="en-US"/>
          </a:p>
        </p:txBody>
      </p:sp>
    </p:spTree>
    <p:extLst>
      <p:ext uri="{BB962C8B-B14F-4D97-AF65-F5344CB8AC3E}">
        <p14:creationId xmlns:p14="http://schemas.microsoft.com/office/powerpoint/2010/main" val="6418855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automatically generated with low confidence">
            <a:extLst>
              <a:ext uri="{FF2B5EF4-FFF2-40B4-BE49-F238E27FC236}">
                <a16:creationId xmlns:a16="http://schemas.microsoft.com/office/drawing/2014/main" id="{EED9B197-350B-E954-DA9D-E9D3CE2104F5}"/>
              </a:ext>
            </a:extLst>
          </p:cNvPr>
          <p:cNvPicPr>
            <a:picLocks noChangeAspect="1"/>
          </p:cNvPicPr>
          <p:nvPr/>
        </p:nvPicPr>
        <p:blipFill rotWithShape="1">
          <a:blip r:embed="rId2"/>
          <a:srcRect/>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610F13C7-0249-47D4-9168-6939FE728234}"/>
              </a:ext>
            </a:extLst>
          </p:cNvPr>
          <p:cNvSpPr>
            <a:spLocks noGrp="1"/>
          </p:cNvSpPr>
          <p:nvPr>
            <p:ph type="ctrTitle"/>
          </p:nvPr>
        </p:nvSpPr>
        <p:spPr>
          <a:xfrm>
            <a:off x="302716" y="5260171"/>
            <a:ext cx="5198489" cy="752217"/>
          </a:xfrm>
        </p:spPr>
        <p:txBody>
          <a:bodyPr anchor="b">
            <a:normAutofit/>
          </a:bodyPr>
          <a:lstStyle/>
          <a:p>
            <a:pPr algn="l"/>
            <a:r>
              <a:rPr lang="en-US" sz="4000" b="1" dirty="0">
                <a:solidFill>
                  <a:schemeClr val="tx1">
                    <a:lumMod val="85000"/>
                    <a:lumOff val="15000"/>
                  </a:schemeClr>
                </a:solidFill>
                <a:latin typeface="Arial" panose="020B0604020202020204" pitchFamily="34" charset="0"/>
                <a:cs typeface="Arial" panose="020B0604020202020204" pitchFamily="34" charset="0"/>
              </a:rPr>
              <a:t>Forgiven &amp; Healed</a:t>
            </a:r>
          </a:p>
        </p:txBody>
      </p:sp>
      <p:sp>
        <p:nvSpPr>
          <p:cNvPr id="3" name="Subtitle 2">
            <a:extLst>
              <a:ext uri="{FF2B5EF4-FFF2-40B4-BE49-F238E27FC236}">
                <a16:creationId xmlns:a16="http://schemas.microsoft.com/office/drawing/2014/main" id="{2C60FF07-97EA-647B-2F17-839D1FB8FC37}"/>
              </a:ext>
            </a:extLst>
          </p:cNvPr>
          <p:cNvSpPr>
            <a:spLocks noGrp="1"/>
          </p:cNvSpPr>
          <p:nvPr>
            <p:ph type="subTitle" idx="1"/>
          </p:nvPr>
        </p:nvSpPr>
        <p:spPr>
          <a:xfrm>
            <a:off x="302716" y="6085468"/>
            <a:ext cx="5198489" cy="483498"/>
          </a:xfrm>
        </p:spPr>
        <p:txBody>
          <a:bodyPr anchor="t">
            <a:noAutofit/>
          </a:bodyPr>
          <a:lstStyle/>
          <a:p>
            <a:pPr algn="l"/>
            <a:r>
              <a:rPr lang="en-US" sz="2800" b="1" dirty="0">
                <a:latin typeface="Arial" panose="020B0604020202020204" pitchFamily="34" charset="0"/>
                <a:cs typeface="Arial" panose="020B0604020202020204" pitchFamily="34" charset="0"/>
              </a:rPr>
              <a:t>Matthew 9:1-8</a:t>
            </a:r>
          </a:p>
        </p:txBody>
      </p:sp>
    </p:spTree>
    <p:extLst>
      <p:ext uri="{BB962C8B-B14F-4D97-AF65-F5344CB8AC3E}">
        <p14:creationId xmlns:p14="http://schemas.microsoft.com/office/powerpoint/2010/main" val="24112838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89187" y="189186"/>
            <a:ext cx="8786648" cy="6505904"/>
          </a:xfrm>
        </p:spPr>
        <p:txBody>
          <a:bodyPr>
            <a:normAutofit/>
          </a:bodyPr>
          <a:lstStyle/>
          <a:p>
            <a:pPr marL="0" indent="0">
              <a:buNone/>
            </a:pPr>
            <a:r>
              <a:rPr lang="en-US" sz="3000" dirty="0">
                <a:latin typeface="Arial" panose="020B0604020202020204" pitchFamily="34" charset="0"/>
                <a:cs typeface="Arial" panose="020B0604020202020204" pitchFamily="34" charset="0"/>
              </a:rPr>
              <a:t>I said, “I will confess my transgressions to the LORD,”</a:t>
            </a:r>
          </a:p>
          <a:p>
            <a:pPr marL="0" indent="0">
              <a:buNone/>
            </a:pPr>
            <a:r>
              <a:rPr lang="en-US" sz="3000" dirty="0">
                <a:latin typeface="Arial" panose="020B0604020202020204" pitchFamily="34" charset="0"/>
                <a:cs typeface="Arial" panose="020B0604020202020204" pitchFamily="34" charset="0"/>
              </a:rPr>
              <a:t>and you forgave the iniquity of my sin. Selah</a:t>
            </a:r>
          </a:p>
          <a:p>
            <a:pPr marL="0" indent="0">
              <a:buNone/>
            </a:pPr>
            <a:r>
              <a:rPr lang="en-US" sz="3000" dirty="0">
                <a:latin typeface="Arial" panose="020B0604020202020204" pitchFamily="34" charset="0"/>
                <a:cs typeface="Arial" panose="020B0604020202020204" pitchFamily="34" charset="0"/>
              </a:rPr>
              <a:t>Therefore, let everyone who is godly</a:t>
            </a:r>
          </a:p>
          <a:p>
            <a:pPr marL="0" indent="0">
              <a:buNone/>
            </a:pPr>
            <a:r>
              <a:rPr lang="en-US" sz="3000" dirty="0">
                <a:latin typeface="Arial" panose="020B0604020202020204" pitchFamily="34" charset="0"/>
                <a:cs typeface="Arial" panose="020B0604020202020204" pitchFamily="34" charset="0"/>
              </a:rPr>
              <a:t>offer prayer to you at a time when you may be found;</a:t>
            </a:r>
          </a:p>
          <a:p>
            <a:pPr marL="0" indent="0">
              <a:buNone/>
            </a:pPr>
            <a:r>
              <a:rPr lang="en-US" sz="3000" dirty="0">
                <a:latin typeface="Arial" panose="020B0604020202020204" pitchFamily="34" charset="0"/>
                <a:cs typeface="Arial" panose="020B0604020202020204" pitchFamily="34" charset="0"/>
              </a:rPr>
              <a:t>surely in the rush of great waters,</a:t>
            </a:r>
          </a:p>
          <a:p>
            <a:pPr marL="0" indent="0">
              <a:buNone/>
            </a:pPr>
            <a:r>
              <a:rPr lang="en-US" sz="3000" dirty="0">
                <a:latin typeface="Arial" panose="020B0604020202020204" pitchFamily="34" charset="0"/>
                <a:cs typeface="Arial" panose="020B0604020202020204" pitchFamily="34" charset="0"/>
              </a:rPr>
              <a:t>they shall not reach him.</a:t>
            </a:r>
          </a:p>
          <a:p>
            <a:pPr marL="0" indent="0">
              <a:buNone/>
            </a:pPr>
            <a:r>
              <a:rPr lang="en-US" sz="3000" dirty="0">
                <a:latin typeface="Arial" panose="020B0604020202020204" pitchFamily="34" charset="0"/>
                <a:cs typeface="Arial" panose="020B0604020202020204" pitchFamily="34" charset="0"/>
              </a:rPr>
              <a:t>You are a hiding place for me;</a:t>
            </a:r>
          </a:p>
          <a:p>
            <a:pPr marL="0" indent="0">
              <a:buNone/>
            </a:pPr>
            <a:r>
              <a:rPr lang="en-US" sz="3000" dirty="0">
                <a:latin typeface="Arial" panose="020B0604020202020204" pitchFamily="34" charset="0"/>
                <a:cs typeface="Arial" panose="020B0604020202020204" pitchFamily="34" charset="0"/>
              </a:rPr>
              <a:t>you preserve me from trouble;</a:t>
            </a:r>
          </a:p>
          <a:p>
            <a:pPr marL="0" indent="0">
              <a:buNone/>
            </a:pPr>
            <a:r>
              <a:rPr lang="en-US" sz="3000" dirty="0">
                <a:latin typeface="Arial" panose="020B0604020202020204" pitchFamily="34" charset="0"/>
                <a:cs typeface="Arial" panose="020B0604020202020204" pitchFamily="34" charset="0"/>
              </a:rPr>
              <a:t>you surround me with shouts of deliverance. Selah</a:t>
            </a:r>
          </a:p>
          <a:p>
            <a:pPr marL="0" indent="0">
              <a:buNone/>
            </a:pPr>
            <a:r>
              <a:rPr lang="en-US" sz="3000" dirty="0">
                <a:latin typeface="Arial" panose="020B0604020202020204" pitchFamily="34" charset="0"/>
                <a:cs typeface="Arial" panose="020B0604020202020204" pitchFamily="34" charset="0"/>
              </a:rPr>
              <a:t>(Psa. 32:1-7)</a:t>
            </a:r>
          </a:p>
        </p:txBody>
      </p:sp>
    </p:spTree>
    <p:extLst>
      <p:ext uri="{BB962C8B-B14F-4D97-AF65-F5344CB8AC3E}">
        <p14:creationId xmlns:p14="http://schemas.microsoft.com/office/powerpoint/2010/main" val="39808607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15614" y="147145"/>
            <a:ext cx="8860221" cy="6600496"/>
          </a:xfrm>
        </p:spPr>
        <p:txBody>
          <a:bodyPr>
            <a:normAutofit fontScale="92500" lnSpcReduction="10000"/>
          </a:bodyPr>
          <a:lstStyle/>
          <a:p>
            <a:pPr marL="0" indent="0">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Because he intends to pay the debt that this man owed in blood, in his own blood, by the end of his ministry. </a:t>
            </a:r>
          </a:p>
          <a:p>
            <a:pPr marL="0" indent="0">
              <a:buNone/>
            </a:pPr>
            <a:endParaRPr lang="en-US" sz="1700" kern="0" spc="4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knew that he would take this man’s record of wrongdoing to his cross, to be nailed there, and left there, and finished there.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knew that he would go into the grave of death,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knew He would rise from that grave,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knew He would destroy death right there so that this man could have resurrection and life.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knows that “He is the resurrection and the life”. (John 11:25-26)</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1654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89187" y="189186"/>
            <a:ext cx="8786648" cy="6505904"/>
          </a:xfrm>
        </p:spPr>
        <p:txBody>
          <a:bodyPr>
            <a:normAutofit lnSpcReduction="10000"/>
          </a:bodyPr>
          <a:lstStyle/>
          <a:p>
            <a:pPr marL="0" indent="0">
              <a:buNone/>
            </a:pPr>
            <a:r>
              <a:rPr lang="en-US" dirty="0">
                <a:solidFill>
                  <a:srgbClr val="000000"/>
                </a:solidFill>
                <a:effectLst/>
                <a:latin typeface="Optima" panose="02000503060000020004" pitchFamily="2" charset="0"/>
              </a:rPr>
              <a:t>“because, if you confess with your mouth that Jesus is Lord and believe in your heart that God raised him from the dead, you will be saved. For with the heart one believes and is justified, and with the mouth one confesses and is saved.”  </a:t>
            </a:r>
            <a:r>
              <a:rPr lang="en-US" dirty="0">
                <a:effectLst/>
                <a:latin typeface="Helvetica" pitchFamily="2" charset="0"/>
              </a:rPr>
              <a:t>(Romans 10:9-10)</a:t>
            </a:r>
          </a:p>
          <a:p>
            <a:pPr marL="0" indent="0">
              <a:buNone/>
            </a:pPr>
            <a:endParaRPr lang="en-US" dirty="0">
              <a:solidFill>
                <a:srgbClr val="000000"/>
              </a:solidFill>
              <a:effectLst/>
              <a:latin typeface="Optima" panose="02000503060000020004" pitchFamily="2" charset="0"/>
            </a:endParaRPr>
          </a:p>
          <a:p>
            <a:pPr marL="0" indent="0">
              <a:buNone/>
            </a:pPr>
            <a:r>
              <a:rPr lang="en-US" dirty="0">
                <a:solidFill>
                  <a:srgbClr val="000000"/>
                </a:solidFill>
                <a:effectLst/>
                <a:latin typeface="Optima" panose="02000503060000020004" pitchFamily="2" charset="0"/>
              </a:rPr>
              <a:t>“In him you also, when you heard the word of truth, the gospel of your salvation, and believed in him, were sealed with the promised Holy Spirit,” </a:t>
            </a:r>
            <a:r>
              <a:rPr lang="en-US" dirty="0">
                <a:effectLst/>
                <a:latin typeface="Helvetica" pitchFamily="2" charset="0"/>
              </a:rPr>
              <a:t>(Ephesians 1:13)</a:t>
            </a:r>
          </a:p>
          <a:p>
            <a:pPr marL="0" indent="0">
              <a:buNone/>
            </a:pPr>
            <a:endParaRPr lang="en-US" dirty="0">
              <a:solidFill>
                <a:srgbClr val="000000"/>
              </a:solidFill>
              <a:latin typeface="Optima" panose="02000503060000020004" pitchFamily="2" charset="0"/>
            </a:endParaRPr>
          </a:p>
          <a:p>
            <a:pPr marL="0" indent="0">
              <a:buNone/>
            </a:pPr>
            <a:r>
              <a:rPr lang="en-US" dirty="0">
                <a:solidFill>
                  <a:srgbClr val="000000"/>
                </a:solidFill>
                <a:effectLst/>
                <a:latin typeface="Optima" panose="02000503060000020004" pitchFamily="2" charset="0"/>
              </a:rPr>
              <a:t>“Now when they heard this they were cut to the heart, and said to Peter and the rest of the apostles, “Brothers, what shall we do?” And Peter said to them, “Repent and be baptized every one of you in the name of Jesus Christ for the forgiveness of your sins, and you will receive the gift of the Holy Spirit.” </a:t>
            </a:r>
            <a:r>
              <a:rPr lang="en-US" dirty="0">
                <a:effectLst/>
                <a:latin typeface="Helvetica" pitchFamily="2" charset="0"/>
              </a:rPr>
              <a:t>(Acts 2:37-38)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54421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89187" y="189186"/>
            <a:ext cx="8786648" cy="6505904"/>
          </a:xfrm>
        </p:spPr>
        <p:txBody>
          <a:bodyPr/>
          <a:lstStyle/>
          <a:p>
            <a:pPr marL="0" indent="0">
              <a:buNone/>
            </a:pPr>
            <a:r>
              <a:rPr lang="en-US" dirty="0">
                <a:solidFill>
                  <a:srgbClr val="000000"/>
                </a:solidFill>
                <a:effectLst/>
                <a:latin typeface="Optima" panose="02000503060000020004" pitchFamily="2" charset="0"/>
              </a:rPr>
              <a:t>“If we confess our sins, he is faithful and just to forgive us our sins and to cleanse us from all unrighteousness. If we say we have not sinned, we make him a liar, and his word is not in us.”  </a:t>
            </a:r>
            <a:r>
              <a:rPr lang="en-US" dirty="0">
                <a:effectLst/>
                <a:latin typeface="Helvetica" pitchFamily="2" charset="0"/>
              </a:rPr>
              <a:t>(1John 1:9-10)</a:t>
            </a:r>
          </a:p>
          <a:p>
            <a:pPr marL="0" indent="0">
              <a:buNone/>
            </a:pPr>
            <a:endParaRPr lang="en-US" sz="1400" dirty="0">
              <a:solidFill>
                <a:srgbClr val="000000"/>
              </a:solidFill>
              <a:effectLst/>
              <a:latin typeface="Optima" panose="02000503060000020004" pitchFamily="2" charset="0"/>
            </a:endParaRPr>
          </a:p>
          <a:p>
            <a:pPr marL="0" indent="0">
              <a:buNone/>
            </a:pPr>
            <a:r>
              <a:rPr lang="en-US" dirty="0">
                <a:solidFill>
                  <a:srgbClr val="000000"/>
                </a:solidFill>
                <a:effectLst/>
                <a:latin typeface="Optima" panose="02000503060000020004" pitchFamily="2" charset="0"/>
              </a:rPr>
              <a:t>“Do you not know that all of us who have been baptized into Christ Jesus were baptized into his death? We were buried therefore with him by baptism into death, in order that, just as Christ was raised from the dead by the glory of the Father, we too might walk in newness of life. For if we have been united with him in a death like his, we shall certainly be united with him in a resurrection like his. We know that our old self was crucified with him in order that the body of sin might be brought to nothing, so that we would no longer be enslaved to sin.”  </a:t>
            </a:r>
            <a:r>
              <a:rPr lang="en-US" dirty="0">
                <a:effectLst/>
                <a:latin typeface="Helvetica" pitchFamily="2" charset="0"/>
              </a:rPr>
              <a:t>(Romans 6:3-6, ESV)</a:t>
            </a:r>
          </a:p>
          <a:p>
            <a:pPr marL="0" indent="0">
              <a:buNone/>
            </a:pPr>
            <a:endParaRPr lang="en-US" dirty="0">
              <a:effectLst/>
              <a:latin typeface="Helvetica" pitchFamily="2" charset="0"/>
            </a:endParaRPr>
          </a:p>
          <a:p>
            <a:pPr marL="0" indent="0">
              <a:buNone/>
            </a:pPr>
            <a:endParaRPr lang="en-US" dirty="0"/>
          </a:p>
        </p:txBody>
      </p:sp>
    </p:spTree>
    <p:extLst>
      <p:ext uri="{BB962C8B-B14F-4D97-AF65-F5344CB8AC3E}">
        <p14:creationId xmlns:p14="http://schemas.microsoft.com/office/powerpoint/2010/main" val="34393958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89187" y="189186"/>
            <a:ext cx="8786648" cy="6505904"/>
          </a:xfrm>
        </p:spPr>
        <p:txBody>
          <a:bodyPr>
            <a:normAutofit/>
          </a:bodyPr>
          <a:lstStyle/>
          <a:p>
            <a:pPr marL="0" indent="0">
              <a:buNone/>
            </a:pPr>
            <a:r>
              <a:rPr lang="en-US" dirty="0">
                <a:solidFill>
                  <a:srgbClr val="000000"/>
                </a:solidFill>
                <a:effectLst/>
                <a:latin typeface="Optima" panose="02000503060000020004" pitchFamily="2" charset="0"/>
              </a:rPr>
              <a:t>“And He said to them, “Go into all the world and preach the gospel to all creation. The one who has believed and has been baptized will be saved; but the one who has not believed will be condemned.”     </a:t>
            </a:r>
            <a:r>
              <a:rPr lang="en-US" dirty="0">
                <a:effectLst/>
                <a:latin typeface="Helvetica" pitchFamily="2" charset="0"/>
              </a:rPr>
              <a:t>(Mark 16:15-16)</a:t>
            </a:r>
          </a:p>
          <a:p>
            <a:pPr marL="0" indent="0">
              <a:buNone/>
            </a:pPr>
            <a:endParaRPr lang="en-US" sz="1400" dirty="0">
              <a:solidFill>
                <a:srgbClr val="000000"/>
              </a:solidFill>
              <a:effectLst/>
              <a:latin typeface="Optima" panose="02000503060000020004" pitchFamily="2" charset="0"/>
            </a:endParaRPr>
          </a:p>
          <a:p>
            <a:pPr marL="0" indent="0">
              <a:buNone/>
            </a:pPr>
            <a:r>
              <a:rPr lang="en-US" dirty="0">
                <a:solidFill>
                  <a:srgbClr val="000000"/>
                </a:solidFill>
                <a:effectLst/>
                <a:latin typeface="Optima" panose="02000503060000020004" pitchFamily="2" charset="0"/>
              </a:rPr>
              <a:t>“in whose case the god of this world has blinded the minds of the unbelieving so that they will not see the light of the gospel of the glory of Christ, who is the image of God.” </a:t>
            </a:r>
            <a:r>
              <a:rPr lang="en-US" dirty="0">
                <a:effectLst/>
                <a:latin typeface="Helvetica" pitchFamily="2" charset="0"/>
              </a:rPr>
              <a:t>(2 Corinthians 4:4)</a:t>
            </a:r>
          </a:p>
          <a:p>
            <a:pPr marL="0" indent="0">
              <a:buNone/>
            </a:pPr>
            <a:endParaRPr lang="en-US" sz="1400" dirty="0">
              <a:solidFill>
                <a:srgbClr val="000000"/>
              </a:solidFill>
              <a:effectLst/>
              <a:latin typeface="Optima" panose="02000503060000020004" pitchFamily="2" charset="0"/>
            </a:endParaRPr>
          </a:p>
          <a:p>
            <a:pPr marL="0" indent="0">
              <a:buNone/>
            </a:pPr>
            <a:r>
              <a:rPr lang="en-US" dirty="0">
                <a:solidFill>
                  <a:srgbClr val="000000"/>
                </a:solidFill>
                <a:effectLst/>
                <a:latin typeface="Optima" panose="02000503060000020004" pitchFamily="2" charset="0"/>
              </a:rPr>
              <a:t>“For whoever has been born of God overcomes the world; and this is the victory that has overcome the world: our faith. Who is the one who overcomes the world, but the one who believes that Jesus is the Son of God?”  </a:t>
            </a:r>
            <a:r>
              <a:rPr lang="en-US" dirty="0">
                <a:effectLst/>
                <a:latin typeface="Helvetica" pitchFamily="2" charset="0"/>
              </a:rPr>
              <a:t>(1John 5:4-5)</a:t>
            </a:r>
          </a:p>
          <a:p>
            <a:pPr marL="0" indent="0">
              <a:buNone/>
            </a:pPr>
            <a:endParaRPr lang="en-US" dirty="0">
              <a:effectLst/>
              <a:latin typeface="Helvetica" pitchFamily="2" charset="0"/>
            </a:endParaRPr>
          </a:p>
          <a:p>
            <a:pPr marL="0" indent="0">
              <a:buNone/>
            </a:pPr>
            <a:endParaRPr lang="en-US" dirty="0"/>
          </a:p>
        </p:txBody>
      </p:sp>
    </p:spTree>
    <p:extLst>
      <p:ext uri="{BB962C8B-B14F-4D97-AF65-F5344CB8AC3E}">
        <p14:creationId xmlns:p14="http://schemas.microsoft.com/office/powerpoint/2010/main" val="21277014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automatically generated with low confidence">
            <a:extLst>
              <a:ext uri="{FF2B5EF4-FFF2-40B4-BE49-F238E27FC236}">
                <a16:creationId xmlns:a16="http://schemas.microsoft.com/office/drawing/2014/main" id="{EED9B197-350B-E954-DA9D-E9D3CE2104F5}"/>
              </a:ext>
            </a:extLst>
          </p:cNvPr>
          <p:cNvPicPr>
            <a:picLocks noChangeAspect="1"/>
          </p:cNvPicPr>
          <p:nvPr/>
        </p:nvPicPr>
        <p:blipFill rotWithShape="1">
          <a:blip r:embed="rId2"/>
          <a:srcRect/>
          <a:stretch/>
        </p:blipFill>
        <p:spPr>
          <a:xfrm>
            <a:off x="20" y="1"/>
            <a:ext cx="9143980"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610F13C7-0249-47D4-9168-6939FE728234}"/>
              </a:ext>
            </a:extLst>
          </p:cNvPr>
          <p:cNvSpPr>
            <a:spLocks noGrp="1"/>
          </p:cNvSpPr>
          <p:nvPr>
            <p:ph type="ctrTitle"/>
          </p:nvPr>
        </p:nvSpPr>
        <p:spPr>
          <a:xfrm>
            <a:off x="302716" y="5260171"/>
            <a:ext cx="5198489" cy="752217"/>
          </a:xfrm>
        </p:spPr>
        <p:txBody>
          <a:bodyPr anchor="b">
            <a:normAutofit/>
          </a:bodyPr>
          <a:lstStyle/>
          <a:p>
            <a:pPr algn="l"/>
            <a:r>
              <a:rPr lang="en-US" sz="4000" b="1" dirty="0">
                <a:solidFill>
                  <a:schemeClr val="tx1">
                    <a:lumMod val="85000"/>
                    <a:lumOff val="15000"/>
                  </a:schemeClr>
                </a:solidFill>
                <a:latin typeface="Arial" panose="020B0604020202020204" pitchFamily="34" charset="0"/>
                <a:cs typeface="Arial" panose="020B0604020202020204" pitchFamily="34" charset="0"/>
              </a:rPr>
              <a:t>Forgiven &amp; Healed</a:t>
            </a:r>
          </a:p>
        </p:txBody>
      </p:sp>
      <p:sp>
        <p:nvSpPr>
          <p:cNvPr id="3" name="Subtitle 2">
            <a:extLst>
              <a:ext uri="{FF2B5EF4-FFF2-40B4-BE49-F238E27FC236}">
                <a16:creationId xmlns:a16="http://schemas.microsoft.com/office/drawing/2014/main" id="{2C60FF07-97EA-647B-2F17-839D1FB8FC37}"/>
              </a:ext>
            </a:extLst>
          </p:cNvPr>
          <p:cNvSpPr>
            <a:spLocks noGrp="1"/>
          </p:cNvSpPr>
          <p:nvPr>
            <p:ph type="subTitle" idx="1"/>
          </p:nvPr>
        </p:nvSpPr>
        <p:spPr>
          <a:xfrm>
            <a:off x="302716" y="6085468"/>
            <a:ext cx="5198489" cy="483498"/>
          </a:xfrm>
        </p:spPr>
        <p:txBody>
          <a:bodyPr anchor="t">
            <a:noAutofit/>
          </a:bodyPr>
          <a:lstStyle/>
          <a:p>
            <a:pPr algn="l"/>
            <a:r>
              <a:rPr lang="en-US" sz="2800" b="1" dirty="0">
                <a:latin typeface="Arial" panose="020B0604020202020204" pitchFamily="34" charset="0"/>
                <a:cs typeface="Arial" panose="020B0604020202020204" pitchFamily="34" charset="0"/>
              </a:rPr>
              <a:t>Matthew 9:1-8</a:t>
            </a:r>
          </a:p>
        </p:txBody>
      </p:sp>
    </p:spTree>
    <p:extLst>
      <p:ext uri="{BB962C8B-B14F-4D97-AF65-F5344CB8AC3E}">
        <p14:creationId xmlns:p14="http://schemas.microsoft.com/office/powerpoint/2010/main" val="35221352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F59B0-6ACC-6BE7-22F6-A4022934D2E4}"/>
              </a:ext>
            </a:extLst>
          </p:cNvPr>
          <p:cNvSpPr>
            <a:spLocks noGrp="1"/>
          </p:cNvSpPr>
          <p:nvPr>
            <p:ph idx="1"/>
          </p:nvPr>
        </p:nvSpPr>
        <p:spPr>
          <a:xfrm>
            <a:off x="133815" y="133815"/>
            <a:ext cx="8865219" cy="6601522"/>
          </a:xfrm>
        </p:spPr>
        <p:txBody>
          <a:bodyPr>
            <a:noAutofit/>
          </a:bodyPr>
          <a:lstStyle/>
          <a:p>
            <a:pPr marL="0" indent="0">
              <a:buNone/>
            </a:pPr>
            <a:r>
              <a:rPr lang="en-US" sz="3000" dirty="0">
                <a:latin typeface="Arial" panose="020B0604020202020204" pitchFamily="34" charset="0"/>
                <a:ea typeface="Verdana" panose="020B0604030504040204" pitchFamily="34" charset="0"/>
                <a:cs typeface="Arial" panose="020B0604020202020204" pitchFamily="34" charset="0"/>
              </a:rPr>
              <a:t>And getting into a boat he crossed over and came to his own city. And behold, some people brought to him a paralytic, lying on a bed. And when Jesus saw their faith, he said to the paralytic, </a:t>
            </a:r>
            <a:r>
              <a:rPr lang="en-US" sz="3000" dirty="0">
                <a:highlight>
                  <a:srgbClr val="FFFF00"/>
                </a:highlight>
                <a:latin typeface="Arial" panose="020B0604020202020204" pitchFamily="34" charset="0"/>
                <a:ea typeface="Verdana" panose="020B0604030504040204" pitchFamily="34" charset="0"/>
                <a:cs typeface="Arial" panose="020B0604020202020204" pitchFamily="34" charset="0"/>
              </a:rPr>
              <a:t>“Take heart, my son; your sins are forgiven.” </a:t>
            </a:r>
            <a:r>
              <a:rPr lang="en-US" sz="3000" dirty="0">
                <a:latin typeface="Arial" panose="020B0604020202020204" pitchFamily="34" charset="0"/>
                <a:ea typeface="Verdana" panose="020B0604030504040204" pitchFamily="34" charset="0"/>
                <a:cs typeface="Arial" panose="020B0604020202020204" pitchFamily="34" charset="0"/>
              </a:rPr>
              <a:t>And behold, some of the scribes said to themselves, “This man is blaspheming.” But Jesus, knowing their thoughts, said, “Why do you think evil in your hearts? For which is easier, to say, ‘Your sins are forgiven,’ or to say, ‘Rise and walk’? But that you may know that the Son of Man has authority on earth to forgive sins”—he then said to the paralytic—“Rise, pick up your bed and go home.” And he rose and went home. When the crowds saw it, they were afraid, and they glorified God, who had given such authority to men. (Matt. 9:1-8)</a:t>
            </a:r>
          </a:p>
        </p:txBody>
      </p:sp>
    </p:spTree>
    <p:extLst>
      <p:ext uri="{BB962C8B-B14F-4D97-AF65-F5344CB8AC3E}">
        <p14:creationId xmlns:p14="http://schemas.microsoft.com/office/powerpoint/2010/main" val="4043729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A2DBA-87D4-C93C-C900-3127DE4B56BF}"/>
              </a:ext>
            </a:extLst>
          </p:cNvPr>
          <p:cNvSpPr>
            <a:spLocks noGrp="1"/>
          </p:cNvSpPr>
          <p:nvPr>
            <p:ph idx="1"/>
          </p:nvPr>
        </p:nvSpPr>
        <p:spPr>
          <a:xfrm>
            <a:off x="110067" y="110067"/>
            <a:ext cx="8890000" cy="6620933"/>
          </a:xfrm>
        </p:spPr>
        <p:txBody>
          <a:bodyPr/>
          <a:lstStyle/>
          <a:p>
            <a:pPr marL="0" marR="0" indent="0">
              <a:lnSpc>
                <a:spcPts val="1440"/>
              </a:lnSpc>
              <a:spcBef>
                <a:spcPts val="1200"/>
              </a:spcBef>
              <a:spcAft>
                <a:spcPts val="600"/>
              </a:spcAft>
              <a:buNone/>
            </a:pPr>
            <a:endParaRPr lang="en-US" sz="3200" b="1" kern="1800" dirty="0">
              <a:solidFill>
                <a:srgbClr val="AA9055"/>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ts val="1440"/>
              </a:lnSpc>
              <a:spcBef>
                <a:spcPts val="1200"/>
              </a:spcBef>
              <a:spcAft>
                <a:spcPts val="600"/>
              </a:spcAft>
              <a:buNone/>
            </a:pPr>
            <a:r>
              <a:rPr lang="en-US" sz="3200" b="1" kern="1800" dirty="0">
                <a:solidFill>
                  <a:srgbClr val="AA9055"/>
                </a:solidFill>
                <a:effectLst/>
                <a:latin typeface="Arial" panose="020B0604020202020204" pitchFamily="34" charset="0"/>
                <a:ea typeface="Times New Roman" panose="02020603050405020304" pitchFamily="18" charset="0"/>
                <a:cs typeface="Arial" panose="020B0604020202020204" pitchFamily="34" charset="0"/>
              </a:rPr>
              <a:t>Authority to Forgive</a:t>
            </a:r>
          </a:p>
          <a:p>
            <a:pPr marL="0" marR="0" indent="0">
              <a:lnSpc>
                <a:spcPts val="1440"/>
              </a:lnSpc>
              <a:spcBef>
                <a:spcPts val="1200"/>
              </a:spcBef>
              <a:spcAft>
                <a:spcPts val="600"/>
              </a:spcAft>
              <a:buNone/>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getting into a boat he crossed over and came to his own city. And behold, some people brought to him a paralytic, lying on a bed.” </a:t>
            </a:r>
            <a:r>
              <a:rPr lang="en-US" sz="3200" b="1"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Matthew 9:1-2</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80387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in a room&#10;&#10;Description automatically generated with low confidence">
            <a:extLst>
              <a:ext uri="{FF2B5EF4-FFF2-40B4-BE49-F238E27FC236}">
                <a16:creationId xmlns:a16="http://schemas.microsoft.com/office/drawing/2014/main" id="{8A5B45F2-6D11-51E6-582D-73AD8FF9EBE9}"/>
              </a:ext>
            </a:extLst>
          </p:cNvPr>
          <p:cNvPicPr>
            <a:picLocks noGrp="1" noChangeAspect="1"/>
          </p:cNvPicPr>
          <p:nvPr>
            <p:ph idx="1"/>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245659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A2DBA-87D4-C93C-C900-3127DE4B56BF}"/>
              </a:ext>
            </a:extLst>
          </p:cNvPr>
          <p:cNvSpPr>
            <a:spLocks noGrp="1"/>
          </p:cNvSpPr>
          <p:nvPr>
            <p:ph idx="1"/>
          </p:nvPr>
        </p:nvSpPr>
        <p:spPr>
          <a:xfrm>
            <a:off x="110067" y="110067"/>
            <a:ext cx="8890000" cy="6620933"/>
          </a:xfrm>
        </p:spPr>
        <p:txBody>
          <a:bodyPr/>
          <a:lstStyle/>
          <a:p>
            <a:pPr marL="0" marR="0" indent="0">
              <a:lnSpc>
                <a:spcPts val="1440"/>
              </a:lnSpc>
              <a:spcBef>
                <a:spcPts val="1200"/>
              </a:spcBef>
              <a:spcAft>
                <a:spcPts val="600"/>
              </a:spcAft>
              <a:buNone/>
            </a:pPr>
            <a:endParaRPr lang="en-US" sz="3200" b="1" kern="1800" dirty="0">
              <a:solidFill>
                <a:srgbClr val="AA9055"/>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ts val="1440"/>
              </a:lnSpc>
              <a:spcBef>
                <a:spcPts val="1200"/>
              </a:spcBef>
              <a:spcAft>
                <a:spcPts val="600"/>
              </a:spcAft>
              <a:buNone/>
            </a:pPr>
            <a:r>
              <a:rPr lang="en-US" sz="3200" b="1" kern="1800" dirty="0">
                <a:solidFill>
                  <a:srgbClr val="AA9055"/>
                </a:solidFill>
                <a:effectLst/>
                <a:latin typeface="Arial" panose="020B0604020202020204" pitchFamily="34" charset="0"/>
                <a:ea typeface="Times New Roman" panose="02020603050405020304" pitchFamily="18" charset="0"/>
                <a:cs typeface="Arial" panose="020B0604020202020204" pitchFamily="34" charset="0"/>
              </a:rPr>
              <a:t>Authority to Forgive</a:t>
            </a:r>
          </a:p>
          <a:p>
            <a:pPr marL="0" marR="0" indent="0">
              <a:lnSpc>
                <a:spcPts val="1440"/>
              </a:lnSpc>
              <a:spcBef>
                <a:spcPts val="1200"/>
              </a:spcBef>
              <a:spcAft>
                <a:spcPts val="600"/>
              </a:spcAft>
              <a:buNone/>
            </a:pP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getting into a boat he crossed over and came to his own city. And behold, some people brought to him a paralytic, lying on a bed.” </a:t>
            </a:r>
            <a:r>
              <a:rPr lang="en-US" sz="3200" b="1"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Matthew 9:1-2</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r>
              <a:rPr lang="en-US" sz="3200"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when Jesus saw their faith, he said to the paralytic, ‘Take heart, my son; your sins are forgiven.’” </a:t>
            </a:r>
            <a:r>
              <a:rPr lang="en-US" sz="3200" b="1"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Matthew 9:2</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r>
              <a:rPr lang="en-US" sz="3200" b="1" kern="0" spc="40" dirty="0">
                <a:solidFill>
                  <a:srgbClr val="AA9055"/>
                </a:solidFill>
                <a:effectLst/>
                <a:latin typeface="Arial" panose="020B0604020202020204" pitchFamily="34" charset="0"/>
                <a:ea typeface="Times New Roman" panose="02020603050405020304" pitchFamily="18" charset="0"/>
                <a:cs typeface="Arial" panose="020B0604020202020204" pitchFamily="34" charset="0"/>
              </a:rPr>
              <a:t>Why forgiveness and not healing?</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23881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89187" y="189186"/>
            <a:ext cx="8786648" cy="6505904"/>
          </a:xfrm>
        </p:spPr>
        <p:txBody>
          <a:bodyPr/>
          <a:lstStyle/>
          <a:p>
            <a:pPr marL="0" indent="0">
              <a:buNone/>
            </a:pPr>
            <a:r>
              <a:rPr lang="en-US" sz="3200"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“Thank you, Jesus, but this man is paralyzed! He needs healing, not forgiveness!”</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marR="0" indent="0">
              <a:spcBef>
                <a:spcPts val="0"/>
              </a:spcBef>
              <a:spcAft>
                <a:spcPts val="0"/>
              </a:spcAft>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Would the coming of such a one be</a:t>
            </a:r>
            <a:r>
              <a:rPr lang="en-US" sz="3200"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good news </a:t>
            </a: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sinners?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Only if that same Lord came with </a:t>
            </a:r>
            <a:r>
              <a:rPr lang="en-US" sz="3200" b="1" i="1" kern="0" spc="4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grace</a:t>
            </a:r>
            <a:r>
              <a:rPr lang="en-US" sz="3200" b="1" kern="0" spc="4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 &amp; </a:t>
            </a:r>
            <a:r>
              <a:rPr lang="en-US" sz="3200" b="1" i="1" kern="0" spc="4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forgiveness</a:t>
            </a:r>
            <a:r>
              <a:rPr lang="en-US" sz="3200" i="1"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sinners.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marR="0" indent="0">
              <a:spcBef>
                <a:spcPts val="0"/>
              </a:spcBef>
              <a:spcAft>
                <a:spcPts val="0"/>
              </a:spcAft>
              <a:buNone/>
            </a:pPr>
            <a:r>
              <a:rPr lang="en-US" sz="32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are we seeing in this act of forgiveness? </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3200" kern="0" spc="4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200" kern="0" spc="40" dirty="0">
                <a:effectLst/>
                <a:latin typeface="Arial" panose="020B0604020202020204" pitchFamily="34" charset="0"/>
                <a:ea typeface="Times New Roman" panose="02020603050405020304" pitchFamily="18" charset="0"/>
                <a:cs typeface="Arial" panose="020B0604020202020204" pitchFamily="34" charset="0"/>
              </a:rPr>
              <a:t>The gift of </a:t>
            </a:r>
            <a:r>
              <a:rPr lang="en-US" sz="3200" b="1" kern="0" spc="4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reconciliation with God </a:t>
            </a:r>
            <a:r>
              <a:rPr lang="en-US" sz="3200" kern="0" spc="40" dirty="0">
                <a:effectLst/>
                <a:latin typeface="Arial" panose="020B0604020202020204" pitchFamily="34" charset="0"/>
                <a:ea typeface="Times New Roman" panose="02020603050405020304" pitchFamily="18" charset="0"/>
                <a:cs typeface="Arial" panose="020B0604020202020204" pitchFamily="34" charset="0"/>
              </a:rPr>
              <a:t>through the forgiveness of sin.</a:t>
            </a:r>
            <a:endParaRPr lang="en-US" sz="32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494713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89187" y="189186"/>
            <a:ext cx="8786648" cy="6505904"/>
          </a:xfrm>
        </p:spPr>
        <p:txBody>
          <a:bodyPr>
            <a:normAutofit/>
          </a:bodyPr>
          <a:lstStyle/>
          <a:p>
            <a:pPr marL="0" indent="0">
              <a:buNone/>
            </a:pPr>
            <a:r>
              <a:rPr lang="en-US" sz="3000" kern="0" spc="4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Without the forgiveness Christ can offer, healing is a fresh battery in a flashlight on the edge of an eternal night.</a:t>
            </a:r>
            <a:endParaRPr lang="en-US" sz="30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b="1" kern="0" spc="40" dirty="0">
                <a:solidFill>
                  <a:srgbClr val="AA9055"/>
                </a:solidFill>
                <a:effectLst/>
                <a:latin typeface="Arial" panose="020B0604020202020204" pitchFamily="34" charset="0"/>
                <a:ea typeface="Times New Roman" panose="02020603050405020304" pitchFamily="18" charset="0"/>
                <a:cs typeface="Arial" panose="020B0604020202020204" pitchFamily="34" charset="0"/>
              </a:rPr>
              <a:t>Guilt paralyzes. Grace heals. </a:t>
            </a:r>
            <a:endParaRPr lang="en-US" sz="3000"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3000" dirty="0">
                <a:latin typeface="Arial" panose="020B0604020202020204" pitchFamily="34" charset="0"/>
                <a:cs typeface="Arial" panose="020B0604020202020204" pitchFamily="34" charset="0"/>
              </a:rPr>
              <a:t>Have mercy on me, O God,</a:t>
            </a:r>
          </a:p>
          <a:p>
            <a:pPr marL="0" indent="0">
              <a:buNone/>
            </a:pPr>
            <a:r>
              <a:rPr lang="en-US" sz="3000" dirty="0">
                <a:latin typeface="Arial" panose="020B0604020202020204" pitchFamily="34" charset="0"/>
                <a:cs typeface="Arial" panose="020B0604020202020204" pitchFamily="34" charset="0"/>
              </a:rPr>
              <a:t>according to your steadfast love;</a:t>
            </a:r>
          </a:p>
          <a:p>
            <a:pPr marL="0" indent="0">
              <a:buNone/>
            </a:pPr>
            <a:r>
              <a:rPr lang="en-US" sz="3000" dirty="0">
                <a:latin typeface="Arial" panose="020B0604020202020204" pitchFamily="34" charset="0"/>
                <a:cs typeface="Arial" panose="020B0604020202020204" pitchFamily="34" charset="0"/>
              </a:rPr>
              <a:t>according to your abundant mercy</a:t>
            </a:r>
          </a:p>
          <a:p>
            <a:pPr marL="0" indent="0">
              <a:buNone/>
            </a:pPr>
            <a:r>
              <a:rPr lang="en-US" sz="3000" dirty="0">
                <a:latin typeface="Arial" panose="020B0604020202020204" pitchFamily="34" charset="0"/>
                <a:cs typeface="Arial" panose="020B0604020202020204" pitchFamily="34" charset="0"/>
              </a:rPr>
              <a:t>blot out my transgressions.</a:t>
            </a:r>
          </a:p>
          <a:p>
            <a:pPr marL="0" indent="0">
              <a:buNone/>
            </a:pPr>
            <a:r>
              <a:rPr lang="en-US" sz="3000" dirty="0">
                <a:latin typeface="Arial" panose="020B0604020202020204" pitchFamily="34" charset="0"/>
                <a:cs typeface="Arial" panose="020B0604020202020204" pitchFamily="34" charset="0"/>
              </a:rPr>
              <a:t>Wash me thoroughly from my iniquity,</a:t>
            </a:r>
          </a:p>
          <a:p>
            <a:pPr marL="0" indent="0">
              <a:buNone/>
            </a:pPr>
            <a:r>
              <a:rPr lang="en-US" sz="3000" dirty="0">
                <a:latin typeface="Arial" panose="020B0604020202020204" pitchFamily="34" charset="0"/>
                <a:cs typeface="Arial" panose="020B0604020202020204" pitchFamily="34" charset="0"/>
              </a:rPr>
              <a:t>and cleanse me from my sin!  (Psa. 51:1-2)</a:t>
            </a:r>
          </a:p>
        </p:txBody>
      </p:sp>
    </p:spTree>
    <p:extLst>
      <p:ext uri="{BB962C8B-B14F-4D97-AF65-F5344CB8AC3E}">
        <p14:creationId xmlns:p14="http://schemas.microsoft.com/office/powerpoint/2010/main" val="16800772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arn(inVertical)">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89187" y="189186"/>
            <a:ext cx="8786648" cy="6505904"/>
          </a:xfrm>
        </p:spPr>
        <p:txBody>
          <a:bodyPr/>
          <a:lstStyle/>
          <a:p>
            <a:pPr marL="0" indent="0">
              <a:buNone/>
            </a:pPr>
            <a:r>
              <a:rPr lang="en-US" dirty="0">
                <a:latin typeface="Arial" panose="020B0604020202020204" pitchFamily="34" charset="0"/>
                <a:cs typeface="Arial" panose="020B0604020202020204" pitchFamily="34" charset="0"/>
              </a:rPr>
              <a:t>Purge me with hyssop, and I shall be clean;</a:t>
            </a:r>
          </a:p>
          <a:p>
            <a:pPr marL="0" indent="0">
              <a:buNone/>
            </a:pPr>
            <a:r>
              <a:rPr lang="en-US" dirty="0">
                <a:latin typeface="Arial" panose="020B0604020202020204" pitchFamily="34" charset="0"/>
                <a:cs typeface="Arial" panose="020B0604020202020204" pitchFamily="34" charset="0"/>
              </a:rPr>
              <a:t>wash me, and I shall be whiter than snow.</a:t>
            </a:r>
          </a:p>
          <a:p>
            <a:pPr marL="0" indent="0">
              <a:buNone/>
            </a:pPr>
            <a:r>
              <a:rPr lang="en-US" dirty="0">
                <a:latin typeface="Arial" panose="020B0604020202020204" pitchFamily="34" charset="0"/>
                <a:cs typeface="Arial" panose="020B0604020202020204" pitchFamily="34" charset="0"/>
              </a:rPr>
              <a:t>Let me hear joy and gladness;</a:t>
            </a:r>
          </a:p>
          <a:p>
            <a:pPr marL="0" indent="0">
              <a:buNone/>
            </a:pPr>
            <a:r>
              <a:rPr lang="en-US" dirty="0">
                <a:latin typeface="Arial" panose="020B0604020202020204" pitchFamily="34" charset="0"/>
                <a:cs typeface="Arial" panose="020B0604020202020204" pitchFamily="34" charset="0"/>
              </a:rPr>
              <a:t>let the bones that you have broken rejoice.</a:t>
            </a:r>
          </a:p>
          <a:p>
            <a:pPr marL="0" indent="0">
              <a:buNone/>
            </a:pPr>
            <a:r>
              <a:rPr lang="en-US" dirty="0">
                <a:latin typeface="Arial" panose="020B0604020202020204" pitchFamily="34" charset="0"/>
                <a:cs typeface="Arial" panose="020B0604020202020204" pitchFamily="34" charset="0"/>
              </a:rPr>
              <a:t>Hide your face from my sins,</a:t>
            </a:r>
          </a:p>
          <a:p>
            <a:pPr marL="0" indent="0">
              <a:buNone/>
            </a:pPr>
            <a:r>
              <a:rPr lang="en-US" dirty="0">
                <a:latin typeface="Arial" panose="020B0604020202020204" pitchFamily="34" charset="0"/>
                <a:cs typeface="Arial" panose="020B0604020202020204" pitchFamily="34" charset="0"/>
              </a:rPr>
              <a:t>and blot out all my iniquities.</a:t>
            </a:r>
          </a:p>
          <a:p>
            <a:pPr marL="0" indent="0">
              <a:buNone/>
            </a:pPr>
            <a:r>
              <a:rPr lang="en-US" dirty="0">
                <a:latin typeface="Arial" panose="020B0604020202020204" pitchFamily="34" charset="0"/>
                <a:cs typeface="Arial" panose="020B0604020202020204" pitchFamily="34" charset="0"/>
              </a:rPr>
              <a:t>Create in me a clean heart, O God,</a:t>
            </a:r>
          </a:p>
          <a:p>
            <a:pPr marL="0" indent="0">
              <a:buNone/>
            </a:pPr>
            <a:r>
              <a:rPr lang="en-US" dirty="0">
                <a:latin typeface="Arial" panose="020B0604020202020204" pitchFamily="34" charset="0"/>
                <a:cs typeface="Arial" panose="020B0604020202020204" pitchFamily="34" charset="0"/>
              </a:rPr>
              <a:t>and renew a right spirit within me.</a:t>
            </a:r>
          </a:p>
          <a:p>
            <a:pPr marL="0" indent="0">
              <a:buNone/>
            </a:pPr>
            <a:r>
              <a:rPr lang="en-US" dirty="0">
                <a:latin typeface="Arial" panose="020B0604020202020204" pitchFamily="34" charset="0"/>
                <a:cs typeface="Arial" panose="020B0604020202020204" pitchFamily="34" charset="0"/>
              </a:rPr>
              <a:t>Cast me not away from your presence,</a:t>
            </a:r>
          </a:p>
          <a:p>
            <a:pPr marL="0" indent="0">
              <a:buNone/>
            </a:pPr>
            <a:r>
              <a:rPr lang="en-US" dirty="0">
                <a:latin typeface="Arial" panose="020B0604020202020204" pitchFamily="34" charset="0"/>
                <a:cs typeface="Arial" panose="020B0604020202020204" pitchFamily="34" charset="0"/>
              </a:rPr>
              <a:t>and take not your Holy Spirit from me.</a:t>
            </a:r>
          </a:p>
          <a:p>
            <a:pPr marL="0" indent="0">
              <a:buNone/>
            </a:pPr>
            <a:r>
              <a:rPr lang="en-US" dirty="0">
                <a:latin typeface="Arial" panose="020B0604020202020204" pitchFamily="34" charset="0"/>
                <a:cs typeface="Arial" panose="020B0604020202020204" pitchFamily="34" charset="0"/>
              </a:rPr>
              <a:t>Restore to me the joy of your salvation,</a:t>
            </a:r>
          </a:p>
          <a:p>
            <a:pPr marL="0" indent="0">
              <a:buNone/>
            </a:pPr>
            <a:r>
              <a:rPr lang="en-US" dirty="0">
                <a:latin typeface="Arial" panose="020B0604020202020204" pitchFamily="34" charset="0"/>
                <a:cs typeface="Arial" panose="020B0604020202020204" pitchFamily="34" charset="0"/>
              </a:rPr>
              <a:t>and uphold me with a willing spirit. (Psa. 51:7-12)</a:t>
            </a:r>
          </a:p>
        </p:txBody>
      </p:sp>
    </p:spTree>
    <p:extLst>
      <p:ext uri="{BB962C8B-B14F-4D97-AF65-F5344CB8AC3E}">
        <p14:creationId xmlns:p14="http://schemas.microsoft.com/office/powerpoint/2010/main" val="90002859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A6F6-5D22-C1BD-8A31-BAE72CD79863}"/>
              </a:ext>
            </a:extLst>
          </p:cNvPr>
          <p:cNvSpPr>
            <a:spLocks noGrp="1"/>
          </p:cNvSpPr>
          <p:nvPr>
            <p:ph idx="1"/>
          </p:nvPr>
        </p:nvSpPr>
        <p:spPr>
          <a:xfrm>
            <a:off x="189187" y="189186"/>
            <a:ext cx="8786648" cy="6505904"/>
          </a:xfrm>
        </p:spPr>
        <p:txBody>
          <a:bodyPr>
            <a:normAutofit fontScale="92500" lnSpcReduction="10000"/>
          </a:bodyPr>
          <a:lstStyle/>
          <a:p>
            <a:pPr marL="0" indent="0">
              <a:buNone/>
            </a:pPr>
            <a:r>
              <a:rPr lang="en-US" sz="3200" dirty="0">
                <a:latin typeface="Arial" panose="020B0604020202020204" pitchFamily="34" charset="0"/>
                <a:cs typeface="Arial" panose="020B0604020202020204" pitchFamily="34" charset="0"/>
              </a:rPr>
              <a:t>Blessed is the one whose transgression is forgiven,</a:t>
            </a:r>
          </a:p>
          <a:p>
            <a:pPr marL="0" indent="0">
              <a:buNone/>
            </a:pPr>
            <a:r>
              <a:rPr lang="en-US" sz="3200" dirty="0">
                <a:latin typeface="Arial" panose="020B0604020202020204" pitchFamily="34" charset="0"/>
                <a:cs typeface="Arial" panose="020B0604020202020204" pitchFamily="34" charset="0"/>
              </a:rPr>
              <a:t>whose sin is covered.</a:t>
            </a:r>
          </a:p>
          <a:p>
            <a:pPr marL="0" indent="0">
              <a:buNone/>
            </a:pPr>
            <a:r>
              <a:rPr lang="en-US" sz="3200" dirty="0">
                <a:latin typeface="Arial" panose="020B0604020202020204" pitchFamily="34" charset="0"/>
                <a:cs typeface="Arial" panose="020B0604020202020204" pitchFamily="34" charset="0"/>
              </a:rPr>
              <a:t>Blessed is the man against whom the LORD counts no iniquity,</a:t>
            </a:r>
          </a:p>
          <a:p>
            <a:pPr marL="0" indent="0">
              <a:buNone/>
            </a:pPr>
            <a:r>
              <a:rPr lang="en-US" sz="3200" dirty="0">
                <a:latin typeface="Arial" panose="020B0604020202020204" pitchFamily="34" charset="0"/>
                <a:cs typeface="Arial" panose="020B0604020202020204" pitchFamily="34" charset="0"/>
              </a:rPr>
              <a:t>and in whose spirit, there is no deceit.</a:t>
            </a:r>
          </a:p>
          <a:p>
            <a:pPr marL="0" indent="0">
              <a:buNone/>
            </a:pPr>
            <a:r>
              <a:rPr lang="en-US" sz="3200" dirty="0">
                <a:latin typeface="Arial" panose="020B0604020202020204" pitchFamily="34" charset="0"/>
                <a:cs typeface="Arial" panose="020B0604020202020204" pitchFamily="34" charset="0"/>
              </a:rPr>
              <a:t>For when I kept silent, my bones wasted away</a:t>
            </a:r>
          </a:p>
          <a:p>
            <a:pPr marL="0" indent="0">
              <a:buNone/>
            </a:pPr>
            <a:r>
              <a:rPr lang="en-US" sz="3200" dirty="0">
                <a:latin typeface="Arial" panose="020B0604020202020204" pitchFamily="34" charset="0"/>
                <a:cs typeface="Arial" panose="020B0604020202020204" pitchFamily="34" charset="0"/>
              </a:rPr>
              <a:t>through my groaning all day long.</a:t>
            </a:r>
          </a:p>
          <a:p>
            <a:pPr marL="0" indent="0">
              <a:buNone/>
            </a:pPr>
            <a:r>
              <a:rPr lang="en-US" sz="3200" dirty="0">
                <a:latin typeface="Arial" panose="020B0604020202020204" pitchFamily="34" charset="0"/>
                <a:cs typeface="Arial" panose="020B0604020202020204" pitchFamily="34" charset="0"/>
              </a:rPr>
              <a:t>For day and night your hand was heavy upon me;</a:t>
            </a:r>
          </a:p>
          <a:p>
            <a:pPr marL="0" indent="0">
              <a:buNone/>
            </a:pPr>
            <a:r>
              <a:rPr lang="en-US" sz="3200" dirty="0">
                <a:latin typeface="Arial" panose="020B0604020202020204" pitchFamily="34" charset="0"/>
                <a:cs typeface="Arial" panose="020B0604020202020204" pitchFamily="34" charset="0"/>
              </a:rPr>
              <a:t>my strength was dried up as by the heat of summer. Selah</a:t>
            </a:r>
          </a:p>
          <a:p>
            <a:pPr marL="0" indent="0">
              <a:buNone/>
            </a:pPr>
            <a:r>
              <a:rPr lang="en-US" sz="3200" dirty="0">
                <a:latin typeface="Arial" panose="020B0604020202020204" pitchFamily="34" charset="0"/>
                <a:cs typeface="Arial" panose="020B0604020202020204" pitchFamily="34" charset="0"/>
              </a:rPr>
              <a:t>I acknowledged my sin to you,</a:t>
            </a:r>
          </a:p>
          <a:p>
            <a:pPr marL="0" indent="0">
              <a:buNone/>
            </a:pPr>
            <a:r>
              <a:rPr lang="en-US" sz="3200" dirty="0">
                <a:latin typeface="Arial" panose="020B0604020202020204" pitchFamily="34" charset="0"/>
                <a:cs typeface="Arial" panose="020B0604020202020204" pitchFamily="34" charset="0"/>
              </a:rPr>
              <a:t>and I did not cover my iniquity;</a:t>
            </a:r>
          </a:p>
          <a:p>
            <a:pPr marL="0" indent="0">
              <a:buNone/>
            </a:pPr>
            <a:endParaRPr lang="en-US" dirty="0"/>
          </a:p>
        </p:txBody>
      </p:sp>
    </p:spTree>
    <p:extLst>
      <p:ext uri="{BB962C8B-B14F-4D97-AF65-F5344CB8AC3E}">
        <p14:creationId xmlns:p14="http://schemas.microsoft.com/office/powerpoint/2010/main" val="3587673901"/>
      </p:ext>
    </p:extLst>
  </p:cSld>
  <p:clrMapOvr>
    <a:masterClrMapping/>
  </p:clrMapOvr>
  <p:transition spd="med">
    <p:pull/>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1123</TotalTime>
  <Words>1329</Words>
  <Application>Microsoft Office PowerPoint</Application>
  <PresentationFormat>On-screen Show (4:3)</PresentationFormat>
  <Paragraphs>92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Helvetica</vt:lpstr>
      <vt:lpstr>Optima</vt:lpstr>
      <vt:lpstr>Office Theme</vt:lpstr>
      <vt:lpstr>Forgiven &amp; Healed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Forgiven &amp; Healed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Robert McDonald</cp:lastModifiedBy>
  <cp:revision>6</cp:revision>
  <dcterms:created xsi:type="dcterms:W3CDTF">2023-06-17T02:04:00Z</dcterms:created>
  <dcterms:modified xsi:type="dcterms:W3CDTF">2023-06-18T13:36:01Z</dcterms:modified>
</cp:coreProperties>
</file>