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notesMasterIdLst>
    <p:notesMasterId r:id="rId153"/>
  </p:notesMasterIdLst>
  <p:sldIdLst>
    <p:sldId id="256" r:id="rId2"/>
    <p:sldId id="257" r:id="rId3"/>
    <p:sldId id="259" r:id="rId4"/>
    <p:sldId id="270" r:id="rId5"/>
    <p:sldId id="260" r:id="rId6"/>
    <p:sldId id="261" r:id="rId7"/>
    <p:sldId id="262" r:id="rId8"/>
    <p:sldId id="263" r:id="rId9"/>
    <p:sldId id="264" r:id="rId10"/>
    <p:sldId id="265" r:id="rId11"/>
    <p:sldId id="266" r:id="rId12"/>
    <p:sldId id="267" r:id="rId13"/>
    <p:sldId id="268" r:id="rId14"/>
    <p:sldId id="269"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9" r:id="rId33"/>
    <p:sldId id="290" r:id="rId34"/>
    <p:sldId id="291" r:id="rId35"/>
    <p:sldId id="292" r:id="rId36"/>
    <p:sldId id="293" r:id="rId37"/>
    <p:sldId id="294" r:id="rId38"/>
    <p:sldId id="295" r:id="rId39"/>
    <p:sldId id="327" r:id="rId40"/>
    <p:sldId id="296" r:id="rId41"/>
    <p:sldId id="328" r:id="rId42"/>
    <p:sldId id="297" r:id="rId43"/>
    <p:sldId id="298" r:id="rId44"/>
    <p:sldId id="299" r:id="rId45"/>
    <p:sldId id="300" r:id="rId46"/>
    <p:sldId id="301" r:id="rId47"/>
    <p:sldId id="337" r:id="rId48"/>
    <p:sldId id="338" r:id="rId49"/>
    <p:sldId id="302" r:id="rId50"/>
    <p:sldId id="340" r:id="rId51"/>
    <p:sldId id="341" r:id="rId52"/>
    <p:sldId id="342" r:id="rId53"/>
    <p:sldId id="344" r:id="rId54"/>
    <p:sldId id="346" r:id="rId55"/>
    <p:sldId id="343" r:id="rId56"/>
    <p:sldId id="345" r:id="rId57"/>
    <p:sldId id="358" r:id="rId58"/>
    <p:sldId id="359" r:id="rId59"/>
    <p:sldId id="347" r:id="rId60"/>
    <p:sldId id="339" r:id="rId61"/>
    <p:sldId id="304" r:id="rId62"/>
    <p:sldId id="305" r:id="rId63"/>
    <p:sldId id="307" r:id="rId64"/>
    <p:sldId id="308" r:id="rId65"/>
    <p:sldId id="309" r:id="rId66"/>
    <p:sldId id="310" r:id="rId67"/>
    <p:sldId id="311" r:id="rId68"/>
    <p:sldId id="312" r:id="rId69"/>
    <p:sldId id="313" r:id="rId70"/>
    <p:sldId id="319" r:id="rId71"/>
    <p:sldId id="314" r:id="rId72"/>
    <p:sldId id="315" r:id="rId73"/>
    <p:sldId id="397" r:id="rId74"/>
    <p:sldId id="320" r:id="rId75"/>
    <p:sldId id="316" r:id="rId76"/>
    <p:sldId id="317" r:id="rId77"/>
    <p:sldId id="392" r:id="rId78"/>
    <p:sldId id="318" r:id="rId79"/>
    <p:sldId id="325" r:id="rId80"/>
    <p:sldId id="322" r:id="rId81"/>
    <p:sldId id="329" r:id="rId82"/>
    <p:sldId id="353" r:id="rId83"/>
    <p:sldId id="365" r:id="rId84"/>
    <p:sldId id="323" r:id="rId85"/>
    <p:sldId id="324" r:id="rId86"/>
    <p:sldId id="393" r:id="rId87"/>
    <p:sldId id="326" r:id="rId88"/>
    <p:sldId id="333" r:id="rId89"/>
    <p:sldId id="334" r:id="rId90"/>
    <p:sldId id="336" r:id="rId91"/>
    <p:sldId id="332" r:id="rId92"/>
    <p:sldId id="348" r:id="rId93"/>
    <p:sldId id="426" r:id="rId94"/>
    <p:sldId id="349" r:id="rId95"/>
    <p:sldId id="350" r:id="rId96"/>
    <p:sldId id="396" r:id="rId97"/>
    <p:sldId id="422" r:id="rId98"/>
    <p:sldId id="364" r:id="rId99"/>
    <p:sldId id="425" r:id="rId100"/>
    <p:sldId id="354" r:id="rId101"/>
    <p:sldId id="395" r:id="rId102"/>
    <p:sldId id="399" r:id="rId103"/>
    <p:sldId id="423" r:id="rId104"/>
    <p:sldId id="351" r:id="rId105"/>
    <p:sldId id="424" r:id="rId106"/>
    <p:sldId id="356" r:id="rId107"/>
    <p:sldId id="421" r:id="rId108"/>
    <p:sldId id="413" r:id="rId109"/>
    <p:sldId id="412" r:id="rId110"/>
    <p:sldId id="414" r:id="rId111"/>
    <p:sldId id="404" r:id="rId112"/>
    <p:sldId id="415" r:id="rId113"/>
    <p:sldId id="403" r:id="rId114"/>
    <p:sldId id="419" r:id="rId115"/>
    <p:sldId id="409" r:id="rId116"/>
    <p:sldId id="416" r:id="rId117"/>
    <p:sldId id="420" r:id="rId118"/>
    <p:sldId id="417" r:id="rId119"/>
    <p:sldId id="407" r:id="rId120"/>
    <p:sldId id="418" r:id="rId121"/>
    <p:sldId id="378" r:id="rId122"/>
    <p:sldId id="355" r:id="rId123"/>
    <p:sldId id="402" r:id="rId124"/>
    <p:sldId id="360" r:id="rId125"/>
    <p:sldId id="410" r:id="rId126"/>
    <p:sldId id="362" r:id="rId127"/>
    <p:sldId id="363" r:id="rId128"/>
    <p:sldId id="361" r:id="rId129"/>
    <p:sldId id="366" r:id="rId130"/>
    <p:sldId id="367" r:id="rId131"/>
    <p:sldId id="368" r:id="rId132"/>
    <p:sldId id="369" r:id="rId133"/>
    <p:sldId id="370" r:id="rId134"/>
    <p:sldId id="371" r:id="rId135"/>
    <p:sldId id="372" r:id="rId136"/>
    <p:sldId id="373" r:id="rId137"/>
    <p:sldId id="374" r:id="rId138"/>
    <p:sldId id="375" r:id="rId139"/>
    <p:sldId id="376" r:id="rId140"/>
    <p:sldId id="379" r:id="rId141"/>
    <p:sldId id="381" r:id="rId142"/>
    <p:sldId id="382" r:id="rId143"/>
    <p:sldId id="384" r:id="rId144"/>
    <p:sldId id="385" r:id="rId145"/>
    <p:sldId id="386" r:id="rId146"/>
    <p:sldId id="387" r:id="rId147"/>
    <p:sldId id="388" r:id="rId148"/>
    <p:sldId id="389" r:id="rId149"/>
    <p:sldId id="390" r:id="rId150"/>
    <p:sldId id="391" r:id="rId151"/>
    <p:sldId id="411" r:id="rId15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544" autoAdjust="0"/>
    <p:restoredTop sz="94660"/>
  </p:normalViewPr>
  <p:slideViewPr>
    <p:cSldViewPr snapToGrid="0">
      <p:cViewPr varScale="1">
        <p:scale>
          <a:sx n="78" d="100"/>
          <a:sy n="78" d="100"/>
        </p:scale>
        <p:origin x="29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viewProps" Target="viewProp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theme" Target="theme/theme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notesMaster" Target="notesMasters/notesMaster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presProps" Target="presProps.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EED58FA-9E60-4CF2-9CAB-5A39BC9AC69A}" type="datetimeFigureOut">
              <a:rPr lang="en-US" smtClean="0"/>
              <a:t>6/18/2023</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D233D39-676F-4F26-B20F-00944D4886B1}" type="slidenum">
              <a:rPr lang="en-US" smtClean="0"/>
              <a:t>‹#›</a:t>
            </a:fld>
            <a:endParaRPr lang="en-US" dirty="0"/>
          </a:p>
        </p:txBody>
      </p:sp>
    </p:spTree>
    <p:extLst>
      <p:ext uri="{BB962C8B-B14F-4D97-AF65-F5344CB8AC3E}">
        <p14:creationId xmlns:p14="http://schemas.microsoft.com/office/powerpoint/2010/main" val="25180388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5</a:t>
            </a:fld>
            <a:endParaRPr lang="en-US" dirty="0"/>
          </a:p>
        </p:txBody>
      </p:sp>
    </p:spTree>
    <p:extLst>
      <p:ext uri="{BB962C8B-B14F-4D97-AF65-F5344CB8AC3E}">
        <p14:creationId xmlns:p14="http://schemas.microsoft.com/office/powerpoint/2010/main" val="30223292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83</a:t>
            </a:fld>
            <a:endParaRPr lang="en-US" dirty="0"/>
          </a:p>
        </p:txBody>
      </p:sp>
    </p:spTree>
    <p:extLst>
      <p:ext uri="{BB962C8B-B14F-4D97-AF65-F5344CB8AC3E}">
        <p14:creationId xmlns:p14="http://schemas.microsoft.com/office/powerpoint/2010/main" val="34999803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114</a:t>
            </a:fld>
            <a:endParaRPr lang="en-US" dirty="0"/>
          </a:p>
        </p:txBody>
      </p:sp>
    </p:spTree>
    <p:extLst>
      <p:ext uri="{BB962C8B-B14F-4D97-AF65-F5344CB8AC3E}">
        <p14:creationId xmlns:p14="http://schemas.microsoft.com/office/powerpoint/2010/main" val="28236705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137</a:t>
            </a:fld>
            <a:endParaRPr lang="en-US" dirty="0"/>
          </a:p>
        </p:txBody>
      </p:sp>
    </p:spTree>
    <p:extLst>
      <p:ext uri="{BB962C8B-B14F-4D97-AF65-F5344CB8AC3E}">
        <p14:creationId xmlns:p14="http://schemas.microsoft.com/office/powerpoint/2010/main" val="10992378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6/18/2023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6/18/2023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6/18/2023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6/18/2023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6/18/2023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6/18/2023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6/18/2023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6/18/2023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6/18/2023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6/18/2023</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6/18/2023</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6/18/2023</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7B5F0-857D-D4E3-3B87-F728B0464DDE}"/>
              </a:ext>
            </a:extLst>
          </p:cNvPr>
          <p:cNvSpPr>
            <a:spLocks noGrp="1"/>
          </p:cNvSpPr>
          <p:nvPr>
            <p:ph type="ctrTitle"/>
          </p:nvPr>
        </p:nvSpPr>
        <p:spPr/>
        <p:txBody>
          <a:bodyPr>
            <a:normAutofit/>
          </a:bodyPr>
          <a:lstStyle/>
          <a:p>
            <a:r>
              <a:rPr lang="en-US" sz="6000" dirty="0">
                <a:latin typeface="Calibri Light" panose="020F0302020204030204" pitchFamily="34" charset="0"/>
                <a:ea typeface="Calibri Light" panose="020F0302020204030204" pitchFamily="34" charset="0"/>
                <a:cs typeface="Calibri Light" panose="020F0302020204030204" pitchFamily="34" charset="0"/>
              </a:rPr>
              <a:t>Church of Christ</a:t>
            </a:r>
          </a:p>
        </p:txBody>
      </p:sp>
      <p:sp>
        <p:nvSpPr>
          <p:cNvPr id="3" name="Subtitle 2">
            <a:extLst>
              <a:ext uri="{FF2B5EF4-FFF2-40B4-BE49-F238E27FC236}">
                <a16:creationId xmlns:a16="http://schemas.microsoft.com/office/drawing/2014/main" id="{36CF7D7F-10E0-3864-DB97-5F2C47FD75F2}"/>
              </a:ext>
            </a:extLst>
          </p:cNvPr>
          <p:cNvSpPr>
            <a:spLocks noGrp="1"/>
          </p:cNvSpPr>
          <p:nvPr>
            <p:ph type="subTitle" idx="1"/>
          </p:nvPr>
        </p:nvSpPr>
        <p:spPr>
          <a:xfrm>
            <a:off x="2223247" y="4352544"/>
            <a:ext cx="7273559" cy="1645920"/>
          </a:xfrm>
        </p:spPr>
        <p:txBody>
          <a:bodyPr>
            <a:normAutofit/>
          </a:bodyPr>
          <a:lstStyle/>
          <a:p>
            <a:endParaRPr lang="en-US" sz="2800" dirty="0"/>
          </a:p>
          <a:p>
            <a:r>
              <a:rPr lang="en-US" sz="3600" b="1" dirty="0">
                <a:solidFill>
                  <a:schemeClr val="bg1"/>
                </a:solidFill>
                <a:latin typeface="Calibri Light" panose="020F0302020204030204" pitchFamily="34" charset="0"/>
                <a:ea typeface="Calibri Light" panose="020F0302020204030204" pitchFamily="34" charset="0"/>
                <a:cs typeface="Calibri Light" panose="020F0302020204030204" pitchFamily="34" charset="0"/>
              </a:rPr>
              <a:t>God’s Unfolding Plan of Salvation</a:t>
            </a:r>
          </a:p>
        </p:txBody>
      </p:sp>
    </p:spTree>
    <p:extLst>
      <p:ext uri="{BB962C8B-B14F-4D97-AF65-F5344CB8AC3E}">
        <p14:creationId xmlns:p14="http://schemas.microsoft.com/office/powerpoint/2010/main" val="23160871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Follow God’s Divine Revelations</a:t>
            </a:r>
          </a:p>
        </p:txBody>
      </p:sp>
      <p:sp>
        <p:nvSpPr>
          <p:cNvPr id="3" name="TextBox 2">
            <a:extLst>
              <a:ext uri="{FF2B5EF4-FFF2-40B4-BE49-F238E27FC236}">
                <a16:creationId xmlns:a16="http://schemas.microsoft.com/office/drawing/2014/main" id="{A8C359D8-7793-0674-84B7-146BD0AE8F39}"/>
              </a:ext>
            </a:extLst>
          </p:cNvPr>
          <p:cNvSpPr txBox="1"/>
          <p:nvPr/>
        </p:nvSpPr>
        <p:spPr>
          <a:xfrm>
            <a:off x="1069042" y="1956547"/>
            <a:ext cx="9923929" cy="4308872"/>
          </a:xfrm>
          <a:prstGeom prst="rect">
            <a:avLst/>
          </a:prstGeom>
          <a:noFill/>
        </p:spPr>
        <p:txBody>
          <a:bodyPr wrap="square" rtlCol="0">
            <a:spAutoFit/>
          </a:bodyPr>
          <a:lstStyle/>
          <a:p>
            <a:pPr marR="0" lvl="1">
              <a:spcBef>
                <a:spcPts val="0"/>
              </a:spcBef>
              <a:spcAft>
                <a:spcPts val="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Climatic – Unifying – Grand Conclusion</a:t>
            </a:r>
          </a:p>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The Church</a:t>
            </a:r>
          </a:p>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The Body of Christ</a:t>
            </a:r>
          </a:p>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The Bride of Christ</a:t>
            </a:r>
          </a:p>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The Kingdom of Christ</a:t>
            </a:r>
          </a:p>
          <a:p>
            <a:pPr marL="1371600" lvl="2" indent="-457200">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 God’s other Sons Sit on Christ’s Throne</a:t>
            </a:r>
          </a:p>
          <a:p>
            <a:pPr marL="1371600" lvl="2" indent="-457200">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Reign with Christ</a:t>
            </a:r>
          </a:p>
          <a:p>
            <a:pPr marL="1371600" lvl="2" indent="-457200">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All Eternity</a:t>
            </a:r>
            <a:endParaRPr lang="en-US" sz="40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32189657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481667" y="1420448"/>
            <a:ext cx="10725150" cy="369332"/>
          </a:xfrm>
          <a:prstGeom prst="rect">
            <a:avLst/>
          </a:prstGeom>
          <a:noFill/>
        </p:spPr>
        <p:txBody>
          <a:bodyPr wrap="square" rtlCol="0">
            <a:spAutoFit/>
          </a:bodyPr>
          <a:lstStyle/>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01EC931-3334-1BC8-96E5-90D6C8140FF3}"/>
              </a:ext>
            </a:extLst>
          </p:cNvPr>
          <p:cNvSpPr txBox="1"/>
          <p:nvPr/>
        </p:nvSpPr>
        <p:spPr>
          <a:xfrm>
            <a:off x="380011" y="1130758"/>
            <a:ext cx="10975227" cy="4832092"/>
          </a:xfrm>
          <a:prstGeom prst="rect">
            <a:avLst/>
          </a:prstGeom>
          <a:noFill/>
        </p:spPr>
        <p:txBody>
          <a:bodyPr wrap="square">
            <a:spAutoFit/>
          </a:bodyPr>
          <a:lstStyle/>
          <a:p>
            <a:pPr marL="685800" marR="0" indent="-457200">
              <a:spcBef>
                <a:spcPts val="0"/>
              </a:spcBef>
              <a:spcAft>
                <a:spcPts val="0"/>
              </a:spcAft>
              <a:buFont typeface="+mj-lt"/>
              <a:buAutoNum type="arabicPeriod"/>
            </a:pPr>
            <a:r>
              <a:rPr lang="en-US" sz="2800" dirty="0">
                <a:latin typeface="Times New Roman" panose="02020603050405020304" pitchFamily="18" charset="0"/>
                <a:cs typeface="Times New Roman" panose="02020603050405020304" pitchFamily="18" charset="0"/>
              </a:rPr>
              <a:t>Understanding, Wisdom, and Knowledge - Colossians 2:2-3; 2 Timothy 3:15; 1 Peter 1:5; 2 Peter 3:18</a:t>
            </a:r>
          </a:p>
          <a:p>
            <a:pPr marL="685800" indent="-457200">
              <a:buFont typeface="+mj-lt"/>
              <a:buAutoNum type="arabicPeriod"/>
            </a:pPr>
            <a:r>
              <a:rPr lang="en-US" sz="2800" dirty="0">
                <a:latin typeface="Times New Roman" panose="02020603050405020304" pitchFamily="18" charset="0"/>
                <a:cs typeface="Times New Roman" panose="02020603050405020304" pitchFamily="18" charset="0"/>
              </a:rPr>
              <a:t>Training to Discern (distinguish) Good and Evil – Hebrews 5:15</a:t>
            </a:r>
          </a:p>
          <a:p>
            <a:pPr marL="685800" marR="0" indent="-457200">
              <a:spcBef>
                <a:spcPts val="0"/>
              </a:spcBef>
              <a:spcAft>
                <a:spcPts val="0"/>
              </a:spcAft>
              <a:buFont typeface="+mj-lt"/>
              <a:buAutoNum type="arabicPeriod"/>
            </a:pPr>
            <a:r>
              <a:rPr lang="en-US" sz="2800" dirty="0">
                <a:latin typeface="Times New Roman" panose="02020603050405020304" pitchFamily="18" charset="0"/>
                <a:cs typeface="Times New Roman" panose="02020603050405020304" pitchFamily="18" charset="0"/>
              </a:rPr>
              <a:t>Training in the Practice of Holiness – 1 Peter 1:15-16</a:t>
            </a:r>
          </a:p>
          <a:p>
            <a:pPr marL="685800" marR="0" indent="-457200">
              <a:spcBef>
                <a:spcPts val="0"/>
              </a:spcBef>
              <a:spcAft>
                <a:spcPts val="0"/>
              </a:spcAft>
              <a:buFont typeface="+mj-lt"/>
              <a:buAutoNum type="arabicPeriod"/>
            </a:pPr>
            <a:r>
              <a:rPr lang="en-US" sz="2800" dirty="0">
                <a:latin typeface="Times New Roman" panose="02020603050405020304" pitchFamily="18" charset="0"/>
                <a:cs typeface="Times New Roman" panose="02020603050405020304" pitchFamily="18" charset="0"/>
              </a:rPr>
              <a:t>Training in the Practice of Righteousness – 1 John 3:7</a:t>
            </a:r>
          </a:p>
          <a:p>
            <a:pPr marL="685800" indent="-457200">
              <a:buFont typeface="+mj-lt"/>
              <a:buAutoNum type="arabicPeriod"/>
            </a:pPr>
            <a:r>
              <a:rPr lang="en-US" sz="2800" dirty="0">
                <a:latin typeface="Times New Roman" panose="02020603050405020304" pitchFamily="18" charset="0"/>
                <a:cs typeface="Times New Roman" panose="02020603050405020304" pitchFamily="18" charset="0"/>
              </a:rPr>
              <a:t>Grow up into Christ – Ephesians 4:15</a:t>
            </a:r>
          </a:p>
          <a:p>
            <a:pPr marL="685800" marR="0" indent="-457200">
              <a:spcBef>
                <a:spcPts val="0"/>
              </a:spcBef>
              <a:spcAft>
                <a:spcPts val="0"/>
              </a:spcAft>
              <a:buFont typeface="+mj-lt"/>
              <a:buAutoNum type="arabicPeriod"/>
            </a:pPr>
            <a:r>
              <a:rPr lang="en-US" sz="2800" dirty="0">
                <a:latin typeface="Times New Roman" panose="02020603050405020304" pitchFamily="18" charset="0"/>
                <a:cs typeface="Times New Roman" panose="02020603050405020304" pitchFamily="18" charset="0"/>
              </a:rPr>
              <a:t>Grow in Grace - 2 Peter 3:17-18 </a:t>
            </a:r>
          </a:p>
          <a:p>
            <a:pPr marL="685800" marR="0" indent="-457200">
              <a:spcBef>
                <a:spcPts val="0"/>
              </a:spcBef>
              <a:spcAft>
                <a:spcPts val="0"/>
              </a:spcAft>
              <a:buFont typeface="+mj-lt"/>
              <a:buAutoNum type="arabicPeriod"/>
            </a:pPr>
            <a:r>
              <a:rPr lang="en-US" sz="2800" dirty="0">
                <a:latin typeface="Times New Roman" panose="02020603050405020304" pitchFamily="18" charset="0"/>
                <a:cs typeface="Times New Roman" panose="02020603050405020304" pitchFamily="18" charset="0"/>
              </a:rPr>
              <a:t>Grow in Strength – 2 Thessalonians 3:3</a:t>
            </a:r>
          </a:p>
          <a:p>
            <a:pPr marL="685800" marR="0" indent="-457200">
              <a:spcBef>
                <a:spcPts val="0"/>
              </a:spcBef>
              <a:spcAft>
                <a:spcPts val="0"/>
              </a:spcAft>
              <a:buFont typeface="+mj-lt"/>
              <a:buAutoNum type="arabicPeriod"/>
            </a:pPr>
            <a:r>
              <a:rPr lang="en-US" sz="2800" dirty="0">
                <a:latin typeface="Times New Roman" panose="02020603050405020304" pitchFamily="18" charset="0"/>
                <a:cs typeface="Times New Roman" panose="02020603050405020304" pitchFamily="18" charset="0"/>
              </a:rPr>
              <a:t>Strengthened in Diligence - 1 Peter 1:5</a:t>
            </a:r>
          </a:p>
          <a:p>
            <a:pPr marL="685800" indent="-457200">
              <a:buFont typeface="+mj-lt"/>
              <a:buAutoNum type="arabicPeriod"/>
            </a:pPr>
            <a:r>
              <a:rPr lang="en-US" sz="2800" dirty="0">
                <a:latin typeface="Times New Roman" panose="02020603050405020304" pitchFamily="18" charset="0"/>
                <a:cs typeface="Times New Roman" panose="02020603050405020304" pitchFamily="18" charset="0"/>
              </a:rPr>
              <a:t>Strengthened in Perseverance 1 Peter 1:6</a:t>
            </a:r>
          </a:p>
          <a:p>
            <a:pPr marL="685800" marR="0" indent="-457200">
              <a:spcBef>
                <a:spcPts val="0"/>
              </a:spcBef>
              <a:spcAft>
                <a:spcPts val="0"/>
              </a:spcAft>
              <a:buFont typeface="+mj-lt"/>
              <a:buAutoNum type="arabicPeriod"/>
            </a:pPr>
            <a:r>
              <a:rPr lang="en-US" sz="2800" dirty="0">
                <a:latin typeface="Times New Roman" panose="02020603050405020304" pitchFamily="18" charset="0"/>
                <a:cs typeface="Times New Roman" panose="02020603050405020304" pitchFamily="18" charset="0"/>
              </a:rPr>
              <a:t>Strengthened in Endurance – James 1:3</a:t>
            </a: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Perfection of the Righteous</a:t>
            </a:r>
          </a:p>
        </p:txBody>
      </p:sp>
    </p:spTree>
    <p:extLst>
      <p:ext uri="{BB962C8B-B14F-4D97-AF65-F5344CB8AC3E}">
        <p14:creationId xmlns:p14="http://schemas.microsoft.com/office/powerpoint/2010/main" val="2491361887"/>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481667" y="1420448"/>
            <a:ext cx="10725150" cy="369332"/>
          </a:xfrm>
          <a:prstGeom prst="rect">
            <a:avLst/>
          </a:prstGeom>
          <a:noFill/>
        </p:spPr>
        <p:txBody>
          <a:bodyPr wrap="square" rtlCol="0">
            <a:spAutoFit/>
          </a:bodyPr>
          <a:lstStyle/>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01EC931-3334-1BC8-96E5-90D6C8140FF3}"/>
              </a:ext>
            </a:extLst>
          </p:cNvPr>
          <p:cNvSpPr txBox="1"/>
          <p:nvPr/>
        </p:nvSpPr>
        <p:spPr>
          <a:xfrm>
            <a:off x="380011" y="1130758"/>
            <a:ext cx="10975227" cy="3108543"/>
          </a:xfrm>
          <a:prstGeom prst="rect">
            <a:avLst/>
          </a:prstGeom>
          <a:noFill/>
        </p:spPr>
        <p:txBody>
          <a:bodyPr wrap="square">
            <a:spAutoFit/>
          </a:bodyPr>
          <a:lstStyle/>
          <a:p>
            <a:pPr marL="685800" marR="0" indent="-457200">
              <a:spcBef>
                <a:spcPts val="0"/>
              </a:spcBef>
              <a:spcAft>
                <a:spcPts val="0"/>
              </a:spcAft>
              <a:buFont typeface="+mj-lt"/>
              <a:buAutoNum type="arabicPeriod" startAt="11"/>
            </a:pPr>
            <a:r>
              <a:rPr lang="en-US" sz="2800" dirty="0">
                <a:latin typeface="Times New Roman" panose="02020603050405020304" pitchFamily="18" charset="0"/>
                <a:cs typeface="Times New Roman" panose="02020603050405020304" pitchFamily="18" charset="0"/>
              </a:rPr>
              <a:t>Moral Excellence - 1 Peter 1:5</a:t>
            </a:r>
          </a:p>
          <a:p>
            <a:pPr marL="685800" marR="0" indent="-457200">
              <a:spcBef>
                <a:spcPts val="0"/>
              </a:spcBef>
              <a:spcAft>
                <a:spcPts val="0"/>
              </a:spcAft>
              <a:buFont typeface="+mj-lt"/>
              <a:buAutoNum type="arabicPeriod" startAt="11"/>
            </a:pPr>
            <a:r>
              <a:rPr lang="en-US" sz="2800" dirty="0">
                <a:latin typeface="Times New Roman" panose="02020603050405020304" pitchFamily="18" charset="0"/>
                <a:cs typeface="Times New Roman" panose="02020603050405020304" pitchFamily="18" charset="0"/>
              </a:rPr>
              <a:t>Self-control - 1 Peter 1:6</a:t>
            </a:r>
          </a:p>
          <a:p>
            <a:pPr marL="685800" marR="0" indent="-457200">
              <a:spcBef>
                <a:spcPts val="0"/>
              </a:spcBef>
              <a:spcAft>
                <a:spcPts val="0"/>
              </a:spcAft>
              <a:buFont typeface="+mj-lt"/>
              <a:buAutoNum type="arabicPeriod" startAt="11"/>
            </a:pPr>
            <a:r>
              <a:rPr lang="en-US" sz="2800" dirty="0">
                <a:latin typeface="Times New Roman" panose="02020603050405020304" pitchFamily="18" charset="0"/>
                <a:cs typeface="Times New Roman" panose="02020603050405020304" pitchFamily="18" charset="0"/>
              </a:rPr>
              <a:t>Godliness - 1 Peter 1:6</a:t>
            </a:r>
          </a:p>
          <a:p>
            <a:pPr marL="685800" marR="0" indent="-457200">
              <a:spcBef>
                <a:spcPts val="0"/>
              </a:spcBef>
              <a:spcAft>
                <a:spcPts val="0"/>
              </a:spcAft>
              <a:buFont typeface="+mj-lt"/>
              <a:buAutoNum type="arabicPeriod" startAt="11"/>
            </a:pPr>
            <a:r>
              <a:rPr lang="en-US" sz="2800" dirty="0">
                <a:latin typeface="Times New Roman" panose="02020603050405020304" pitchFamily="18" charset="0"/>
                <a:cs typeface="Times New Roman" panose="02020603050405020304" pitchFamily="18" charset="0"/>
              </a:rPr>
              <a:t>Kindness - 1 Peter 1:6</a:t>
            </a:r>
          </a:p>
          <a:p>
            <a:pPr marL="685800" marR="0" indent="-457200">
              <a:spcBef>
                <a:spcPts val="0"/>
              </a:spcBef>
              <a:spcAft>
                <a:spcPts val="0"/>
              </a:spcAft>
              <a:buFont typeface="+mj-lt"/>
              <a:buAutoNum type="arabicPeriod" startAt="11"/>
            </a:pPr>
            <a:r>
              <a:rPr lang="en-US" sz="2800" dirty="0">
                <a:latin typeface="Times New Roman" panose="02020603050405020304" pitchFamily="18" charset="0"/>
                <a:cs typeface="Times New Roman" panose="02020603050405020304" pitchFamily="18" charset="0"/>
              </a:rPr>
              <a:t>Forgiveness – Matthew 6:14Ephesians 4:32</a:t>
            </a:r>
          </a:p>
          <a:p>
            <a:pPr marL="685800" marR="0" indent="-457200">
              <a:spcBef>
                <a:spcPts val="0"/>
              </a:spcBef>
              <a:spcAft>
                <a:spcPts val="0"/>
              </a:spcAft>
              <a:buFont typeface="+mj-lt"/>
              <a:buAutoNum type="arabicPeriod" startAt="11"/>
            </a:pPr>
            <a:r>
              <a:rPr lang="en-US" sz="2800" dirty="0">
                <a:latin typeface="Times New Roman" panose="02020603050405020304" pitchFamily="18" charset="0"/>
                <a:cs typeface="Times New Roman" panose="02020603050405020304" pitchFamily="18" charset="0"/>
              </a:rPr>
              <a:t>Love 1 Peter 1:7</a:t>
            </a:r>
          </a:p>
          <a:p>
            <a:pPr marL="228600" marR="0">
              <a:spcBef>
                <a:spcPts val="0"/>
              </a:spcBef>
              <a:spcAft>
                <a:spcPts val="0"/>
              </a:spcAft>
            </a:pP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Perfection of the Righteous</a:t>
            </a:r>
          </a:p>
        </p:txBody>
      </p:sp>
    </p:spTree>
    <p:extLst>
      <p:ext uri="{BB962C8B-B14F-4D97-AF65-F5344CB8AC3E}">
        <p14:creationId xmlns:p14="http://schemas.microsoft.com/office/powerpoint/2010/main" val="1162619669"/>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481667" y="1420448"/>
            <a:ext cx="10725150" cy="369332"/>
          </a:xfrm>
          <a:prstGeom prst="rect">
            <a:avLst/>
          </a:prstGeom>
          <a:noFill/>
        </p:spPr>
        <p:txBody>
          <a:bodyPr wrap="square" rtlCol="0">
            <a:spAutoFit/>
          </a:bodyPr>
          <a:lstStyle/>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01EC931-3334-1BC8-96E5-90D6C8140FF3}"/>
              </a:ext>
            </a:extLst>
          </p:cNvPr>
          <p:cNvSpPr txBox="1"/>
          <p:nvPr/>
        </p:nvSpPr>
        <p:spPr>
          <a:xfrm>
            <a:off x="481667" y="747606"/>
            <a:ext cx="11228666" cy="5262979"/>
          </a:xfrm>
          <a:prstGeom prst="rect">
            <a:avLst/>
          </a:prstGeom>
          <a:noFill/>
        </p:spPr>
        <p:txBody>
          <a:bodyPr wrap="square">
            <a:spAutoFit/>
          </a:bodyPr>
          <a:lstStyle/>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When we become the children of God – Everything Changes</a:t>
            </a:r>
          </a:p>
          <a:p>
            <a:pPr marL="22860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685800" marR="0" indent="-457200">
              <a:spcBef>
                <a:spcPts val="0"/>
              </a:spcBef>
              <a:spcAft>
                <a:spcPts val="0"/>
              </a:spcAft>
              <a:buFont typeface="Arial" panose="020B0604020202020204" pitchFamily="34" charset="0"/>
              <a:buChar char="•"/>
            </a:pPr>
            <a:r>
              <a:rPr lang="en-US" sz="2400" b="1" dirty="0">
                <a:latin typeface="Times New Roman" panose="02020603050405020304" pitchFamily="18" charset="0"/>
                <a:ea typeface="Calibri" panose="020F0502020204030204" pitchFamily="34" charset="0"/>
                <a:cs typeface="Times New Roman" panose="02020603050405020304" pitchFamily="18" charset="0"/>
              </a:rPr>
              <a:t>New Father </a:t>
            </a:r>
            <a:r>
              <a:rPr lang="en-US" sz="2400" dirty="0">
                <a:latin typeface="Times New Roman" panose="02020603050405020304" pitchFamily="18" charset="0"/>
                <a:ea typeface="Calibri" panose="020F0502020204030204" pitchFamily="34" charset="0"/>
                <a:cs typeface="Times New Roman" panose="02020603050405020304" pitchFamily="18" charset="0"/>
              </a:rPr>
              <a:t>– Jehovah God</a:t>
            </a:r>
          </a:p>
          <a:p>
            <a:pPr marL="685800" marR="0" indent="-457200">
              <a:spcBef>
                <a:spcPts val="0"/>
              </a:spcBef>
              <a:spcAft>
                <a:spcPts val="0"/>
              </a:spcAft>
              <a:buFont typeface="Arial" panose="020B0604020202020204" pitchFamily="34" charset="0"/>
              <a:buChar char="•"/>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New Life and a New Way of Life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Eternal Life dedicated to serving God &amp; others</a:t>
            </a:r>
          </a:p>
          <a:p>
            <a:pPr marL="685800" marR="0" indent="-457200">
              <a:spcBef>
                <a:spcPts val="0"/>
              </a:spcBef>
              <a:spcAft>
                <a:spcPts val="0"/>
              </a:spcAft>
              <a:buFont typeface="Arial" panose="020B0604020202020204" pitchFamily="34" charset="0"/>
              <a:buChar char="•"/>
            </a:pPr>
            <a:r>
              <a:rPr lang="en-US" sz="2400" b="1" dirty="0">
                <a:latin typeface="Times New Roman" panose="02020603050405020304" pitchFamily="18" charset="0"/>
                <a:ea typeface="Calibri" panose="020F0502020204030204" pitchFamily="34" charset="0"/>
                <a:cs typeface="Times New Roman" panose="02020603050405020304" pitchFamily="18" charset="0"/>
              </a:rPr>
              <a:t>New Family </a:t>
            </a:r>
            <a:r>
              <a:rPr lang="en-US" sz="2400" dirty="0">
                <a:latin typeface="Times New Roman" panose="02020603050405020304" pitchFamily="18" charset="0"/>
                <a:ea typeface="Calibri" panose="020F0502020204030204" pitchFamily="34" charset="0"/>
                <a:cs typeface="Times New Roman" panose="02020603050405020304" pitchFamily="18" charset="0"/>
              </a:rPr>
              <a:t>– Belong to the Household of God</a:t>
            </a:r>
          </a:p>
          <a:p>
            <a:pPr marL="1143000" lvl="1" indent="-457200">
              <a:buFont typeface="Arial" panose="020B0604020202020204" pitchFamily="34" charset="0"/>
              <a:buChar char="•"/>
            </a:pPr>
            <a:r>
              <a:rPr lang="en-US" sz="2400" b="1" dirty="0">
                <a:latin typeface="Times New Roman" panose="02020603050405020304" pitchFamily="18" charset="0"/>
                <a:ea typeface="Calibri" panose="020F0502020204030204" pitchFamily="34" charset="0"/>
                <a:cs typeface="Times New Roman" panose="02020603050405020304" pitchFamily="18" charset="0"/>
              </a:rPr>
              <a:t>Jesus</a:t>
            </a:r>
            <a:r>
              <a:rPr lang="en-US" sz="2400" dirty="0">
                <a:latin typeface="Times New Roman" panose="02020603050405020304" pitchFamily="18" charset="0"/>
                <a:ea typeface="Calibri" panose="020F0502020204030204" pitchFamily="34" charset="0"/>
                <a:cs typeface="Times New Roman" panose="02020603050405020304" pitchFamily="18" charset="0"/>
              </a:rPr>
              <a:t> – our King, and Savior - Brother and Friend</a:t>
            </a:r>
          </a:p>
          <a:p>
            <a:pPr marL="1143000" lvl="1" indent="-457200">
              <a:buFont typeface="Arial" panose="020B0604020202020204" pitchFamily="34" charset="0"/>
              <a:buChar char="•"/>
            </a:pPr>
            <a:r>
              <a:rPr lang="en-US" sz="2400" b="1" dirty="0">
                <a:latin typeface="Times New Roman" panose="02020603050405020304" pitchFamily="18" charset="0"/>
                <a:ea typeface="Calibri" panose="020F0502020204030204" pitchFamily="34" charset="0"/>
                <a:cs typeface="Times New Roman" panose="02020603050405020304" pitchFamily="18" charset="0"/>
              </a:rPr>
              <a:t>Fellow Saints </a:t>
            </a:r>
            <a:r>
              <a:rPr lang="en-US" sz="2400" dirty="0">
                <a:latin typeface="Times New Roman" panose="02020603050405020304" pitchFamily="18" charset="0"/>
                <a:ea typeface="Calibri" panose="020F0502020204030204" pitchFamily="34" charset="0"/>
                <a:cs typeface="Times New Roman" panose="02020603050405020304" pitchFamily="18" charset="0"/>
              </a:rPr>
              <a:t>– Brothers and Sisters in Christ (All: past, present, future)</a:t>
            </a:r>
          </a:p>
          <a:p>
            <a:pPr marL="685800" marR="0" indent="-457200">
              <a:spcBef>
                <a:spcPts val="0"/>
              </a:spcBef>
              <a:spcAft>
                <a:spcPts val="0"/>
              </a:spcAft>
              <a:buFont typeface="Arial" panose="020B0604020202020204" pitchFamily="34" charset="0"/>
              <a:buChar char="•"/>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New Kingdom</a:t>
            </a:r>
          </a:p>
          <a:p>
            <a:pPr marL="1143000" lvl="1" indent="-457200">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Citizens of Heaven</a:t>
            </a:r>
          </a:p>
          <a:p>
            <a:pPr marL="1143000" lvl="1" indent="-4572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Aliens to this World</a:t>
            </a:r>
          </a:p>
          <a:p>
            <a:pPr marL="1143000" lvl="1" indent="-457200">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New King in which we rule with him</a:t>
            </a:r>
          </a:p>
          <a:p>
            <a:pPr marL="685800" indent="-457200">
              <a:buFont typeface="Arial" panose="020B0604020202020204" pitchFamily="34" charset="0"/>
              <a:buChar char="•"/>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New Inheritance – Eternal Life and God’s Kingdom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shared with Jesus and all our brothers and sisters</a:t>
            </a:r>
          </a:p>
          <a:p>
            <a:pPr marL="685800" indent="-457200">
              <a:buFont typeface="Arial" panose="020B0604020202020204" pitchFamily="34" charset="0"/>
              <a:buChar char="•"/>
            </a:pPr>
            <a:r>
              <a:rPr lang="en-US" sz="2400" b="1"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And we enter into God’s perfection of His saints</a:t>
            </a:r>
            <a:endPar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Perfection of the Righteous</a:t>
            </a:r>
          </a:p>
        </p:txBody>
      </p:sp>
    </p:spTree>
    <p:extLst>
      <p:ext uri="{BB962C8B-B14F-4D97-AF65-F5344CB8AC3E}">
        <p14:creationId xmlns:p14="http://schemas.microsoft.com/office/powerpoint/2010/main" val="3666210478"/>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481667" y="1420448"/>
            <a:ext cx="10725150" cy="369332"/>
          </a:xfrm>
          <a:prstGeom prst="rect">
            <a:avLst/>
          </a:prstGeom>
          <a:noFill/>
        </p:spPr>
        <p:txBody>
          <a:bodyPr wrap="square" rtlCol="0">
            <a:spAutoFit/>
          </a:bodyPr>
          <a:lstStyle/>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01EC931-3334-1BC8-96E5-90D6C8140FF3}"/>
              </a:ext>
            </a:extLst>
          </p:cNvPr>
          <p:cNvSpPr txBox="1"/>
          <p:nvPr/>
        </p:nvSpPr>
        <p:spPr>
          <a:xfrm>
            <a:off x="380011" y="1130758"/>
            <a:ext cx="10975227" cy="5262979"/>
          </a:xfrm>
          <a:prstGeom prst="rect">
            <a:avLst/>
          </a:prstGeom>
          <a:noFill/>
        </p:spPr>
        <p:txBody>
          <a:bodyPr wrap="square">
            <a:spAutoFit/>
          </a:bodyPr>
          <a:lstStyle/>
          <a:p>
            <a:pPr marL="228600" marR="0">
              <a:spcBef>
                <a:spcPts val="0"/>
              </a:spcBef>
              <a:spcAft>
                <a:spcPts val="0"/>
              </a:spcAft>
            </a:pPr>
            <a:r>
              <a:rPr lang="en-US" sz="2800" dirty="0">
                <a:latin typeface="Times New Roman" panose="02020603050405020304" pitchFamily="18" charset="0"/>
                <a:ea typeface="Calibri" panose="020F0502020204030204" pitchFamily="34" charset="0"/>
                <a:cs typeface="Times New Roman" panose="02020603050405020304" pitchFamily="18" charset="0"/>
              </a:rPr>
              <a:t>Note:  The perfecting qualities are not miraculously bestowed upon us.  </a:t>
            </a:r>
          </a:p>
          <a:p>
            <a:pPr marL="228600" marR="0">
              <a:spcBef>
                <a:spcPts val="0"/>
              </a:spcBef>
              <a:spcAft>
                <a:spcPts val="0"/>
              </a:spcAft>
            </a:pP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800" dirty="0">
                <a:latin typeface="Times New Roman" panose="02020603050405020304" pitchFamily="18" charset="0"/>
                <a:ea typeface="Calibri" panose="020F0502020204030204" pitchFamily="34" charset="0"/>
                <a:cs typeface="Times New Roman" panose="02020603050405020304" pitchFamily="18" charset="0"/>
              </a:rPr>
              <a:t>They are commandments from God’s word by which God teaches us through </a:t>
            </a:r>
          </a:p>
          <a:p>
            <a:pPr marL="685800" marR="0" indent="-457200">
              <a:spcBef>
                <a:spcPts val="0"/>
              </a:spcBef>
              <a:spcAft>
                <a:spcPts val="0"/>
              </a:spcAft>
              <a:buFont typeface="Arial" panose="020B0604020202020204" pitchFamily="34" charset="0"/>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Practice</a:t>
            </a:r>
          </a:p>
          <a:p>
            <a:pPr marL="685800" marR="0" indent="-457200">
              <a:spcBef>
                <a:spcPts val="0"/>
              </a:spcBef>
              <a:spcAft>
                <a:spcPts val="0"/>
              </a:spcAft>
              <a:buFont typeface="Arial" panose="020B0604020202020204" pitchFamily="34" charset="0"/>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Experience</a:t>
            </a:r>
          </a:p>
          <a:p>
            <a:pPr marL="685800" marR="0" indent="-457200">
              <a:spcBef>
                <a:spcPts val="0"/>
              </a:spcBef>
              <a:spcAft>
                <a:spcPts val="0"/>
              </a:spcAft>
              <a:buFont typeface="Arial" panose="020B0604020202020204" pitchFamily="34" charset="0"/>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Temptations, and </a:t>
            </a:r>
          </a:p>
          <a:p>
            <a:pPr marL="685800" marR="0" indent="-457200">
              <a:spcBef>
                <a:spcPts val="0"/>
              </a:spcBef>
              <a:spcAft>
                <a:spcPts val="0"/>
              </a:spcAft>
              <a:buFont typeface="Arial" panose="020B0604020202020204" pitchFamily="34" charset="0"/>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Afflictions</a:t>
            </a:r>
          </a:p>
          <a:p>
            <a:pPr marL="228600" marR="0">
              <a:spcBef>
                <a:spcPts val="0"/>
              </a:spcBef>
              <a:spcAft>
                <a:spcPts val="0"/>
              </a:spcAft>
            </a:pP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800" dirty="0">
                <a:latin typeface="Times New Roman" panose="02020603050405020304" pitchFamily="18" charset="0"/>
                <a:ea typeface="Calibri" panose="020F0502020204030204" pitchFamily="34" charset="0"/>
                <a:cs typeface="Times New Roman" panose="02020603050405020304" pitchFamily="18" charset="0"/>
              </a:rPr>
              <a:t>It is by this physical life that we become perfect as God is perfect</a:t>
            </a:r>
          </a:p>
          <a:p>
            <a:pPr marL="228600" marR="0">
              <a:spcBef>
                <a:spcPts val="0"/>
              </a:spcBef>
              <a:spcAft>
                <a:spcPts val="0"/>
              </a:spcAft>
            </a:pP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800" b="1"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God perfects His children through sufferings</a:t>
            </a:r>
            <a:endParaRPr lang="en-US" sz="28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Perfection of the Righteous</a:t>
            </a:r>
          </a:p>
        </p:txBody>
      </p:sp>
    </p:spTree>
    <p:extLst>
      <p:ext uri="{BB962C8B-B14F-4D97-AF65-F5344CB8AC3E}">
        <p14:creationId xmlns:p14="http://schemas.microsoft.com/office/powerpoint/2010/main" val="2616258161"/>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121615" y="22089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Perfection Through Sufferings</a:t>
            </a:r>
          </a:p>
        </p:txBody>
      </p:sp>
      <p:sp>
        <p:nvSpPr>
          <p:cNvPr id="3" name="TextBox 2">
            <a:extLst>
              <a:ext uri="{FF2B5EF4-FFF2-40B4-BE49-F238E27FC236}">
                <a16:creationId xmlns:a16="http://schemas.microsoft.com/office/drawing/2014/main" id="{A8C359D8-7793-0674-84B7-146BD0AE8F39}"/>
              </a:ext>
            </a:extLst>
          </p:cNvPr>
          <p:cNvSpPr txBox="1"/>
          <p:nvPr/>
        </p:nvSpPr>
        <p:spPr>
          <a:xfrm>
            <a:off x="481667" y="1420448"/>
            <a:ext cx="10725150" cy="369332"/>
          </a:xfrm>
          <a:prstGeom prst="rect">
            <a:avLst/>
          </a:prstGeom>
          <a:noFill/>
        </p:spPr>
        <p:txBody>
          <a:bodyPr wrap="square" rtlCol="0">
            <a:spAutoFit/>
          </a:bodyPr>
          <a:lstStyle/>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01EC931-3334-1BC8-96E5-90D6C8140FF3}"/>
              </a:ext>
            </a:extLst>
          </p:cNvPr>
          <p:cNvSpPr txBox="1"/>
          <p:nvPr/>
        </p:nvSpPr>
        <p:spPr>
          <a:xfrm>
            <a:off x="434602" y="1205519"/>
            <a:ext cx="10975227" cy="5262979"/>
          </a:xfrm>
          <a:prstGeom prst="rect">
            <a:avLst/>
          </a:prstGeom>
          <a:noFill/>
        </p:spPr>
        <p:txBody>
          <a:bodyPr wrap="square">
            <a:spAutoFit/>
          </a:bodyPr>
          <a:lstStyle/>
          <a:p>
            <a:pPr marL="228600" marR="0">
              <a:spcBef>
                <a:spcPts val="0"/>
              </a:spcBef>
              <a:spcAft>
                <a:spcPts val="0"/>
              </a:spcAft>
            </a:pPr>
            <a:r>
              <a:rPr lang="en-US" sz="2800" b="1" dirty="0">
                <a:latin typeface="Times New Roman" panose="02020603050405020304" pitchFamily="18" charset="0"/>
                <a:cs typeface="Times New Roman" panose="02020603050405020304" pitchFamily="18" charset="0"/>
              </a:rPr>
              <a:t>Hebrews 2:10 </a:t>
            </a:r>
            <a:r>
              <a:rPr lang="en-US" sz="2800" dirty="0">
                <a:latin typeface="Times New Roman" panose="02020603050405020304" pitchFamily="18" charset="0"/>
                <a:cs typeface="Times New Roman" panose="02020603050405020304" pitchFamily="18" charset="0"/>
              </a:rPr>
              <a:t>In bringing </a:t>
            </a:r>
            <a:r>
              <a:rPr lang="en-US" sz="2800" b="1" u="sng" dirty="0">
                <a:latin typeface="Times New Roman" panose="02020603050405020304" pitchFamily="18" charset="0"/>
                <a:cs typeface="Times New Roman" panose="02020603050405020304" pitchFamily="18" charset="0"/>
              </a:rPr>
              <a:t>many sons to glory</a:t>
            </a:r>
            <a:r>
              <a:rPr lang="en-US" sz="2800" dirty="0">
                <a:latin typeface="Times New Roman" panose="02020603050405020304" pitchFamily="18" charset="0"/>
                <a:cs typeface="Times New Roman" panose="02020603050405020304" pitchFamily="18" charset="0"/>
              </a:rPr>
              <a:t>, it was fitting that </a:t>
            </a:r>
            <a:r>
              <a:rPr lang="en-US" sz="2800" b="1" dirty="0">
                <a:latin typeface="Times New Roman" panose="02020603050405020304" pitchFamily="18" charset="0"/>
                <a:cs typeface="Times New Roman" panose="02020603050405020304" pitchFamily="18" charset="0"/>
              </a:rPr>
              <a:t>God</a:t>
            </a:r>
            <a:r>
              <a:rPr lang="en-US" sz="2800" dirty="0">
                <a:latin typeface="Times New Roman" panose="02020603050405020304" pitchFamily="18" charset="0"/>
                <a:cs typeface="Times New Roman" panose="02020603050405020304" pitchFamily="18" charset="0"/>
              </a:rPr>
              <a:t>, for whom and through whom everything exists, should make </a:t>
            </a:r>
            <a:r>
              <a:rPr lang="en-US" sz="2800" b="1" u="sng" dirty="0">
                <a:latin typeface="Times New Roman" panose="02020603050405020304" pitchFamily="18" charset="0"/>
                <a:cs typeface="Times New Roman" panose="02020603050405020304" pitchFamily="18" charset="0"/>
              </a:rPr>
              <a:t>the author of their salvation </a:t>
            </a:r>
            <a:r>
              <a:rPr lang="en-US" sz="2800" dirty="0">
                <a:latin typeface="Times New Roman" panose="02020603050405020304" pitchFamily="18" charset="0"/>
                <a:cs typeface="Times New Roman" panose="02020603050405020304" pitchFamily="18" charset="0"/>
              </a:rPr>
              <a:t> (Jesus Christ) </a:t>
            </a:r>
            <a:r>
              <a:rPr lang="en-US" sz="2800" b="1" u="sng" dirty="0">
                <a:highlight>
                  <a:srgbClr val="FFFF00"/>
                </a:highlight>
                <a:latin typeface="Times New Roman" panose="02020603050405020304" pitchFamily="18" charset="0"/>
                <a:cs typeface="Times New Roman" panose="02020603050405020304" pitchFamily="18" charset="0"/>
              </a:rPr>
              <a:t>perfect through suffering</a:t>
            </a:r>
            <a:r>
              <a:rPr lang="en-US" sz="2800" dirty="0"/>
              <a:t>. </a:t>
            </a:r>
          </a:p>
          <a:p>
            <a:pPr marL="228600" marR="0">
              <a:spcBef>
                <a:spcPts val="0"/>
              </a:spcBef>
              <a:spcAft>
                <a:spcPts val="0"/>
              </a:spcAft>
            </a:pPr>
            <a:endParaRPr lang="en-US" sz="2800" dirty="0"/>
          </a:p>
          <a:p>
            <a:pPr marL="228600"/>
            <a:r>
              <a:rPr lang="en-US" sz="2800" b="1" dirty="0">
                <a:latin typeface="Times New Roman" panose="02020603050405020304" pitchFamily="18" charset="0"/>
                <a:cs typeface="Times New Roman" panose="02020603050405020304" pitchFamily="18" charset="0"/>
              </a:rPr>
              <a:t>James 1:2-4 </a:t>
            </a:r>
            <a:r>
              <a:rPr lang="en-US" sz="2800" dirty="0">
                <a:latin typeface="Times New Roman" panose="02020603050405020304" pitchFamily="18" charset="0"/>
                <a:cs typeface="Times New Roman" panose="02020603050405020304" pitchFamily="18" charset="0"/>
              </a:rPr>
              <a:t>Consider it all joy, my brethren, when you encounter various </a:t>
            </a:r>
            <a:r>
              <a:rPr lang="en-US" sz="2800" b="1" u="sng" dirty="0">
                <a:highlight>
                  <a:srgbClr val="FFFF00"/>
                </a:highlight>
                <a:latin typeface="Times New Roman" panose="02020603050405020304" pitchFamily="18" charset="0"/>
                <a:cs typeface="Times New Roman" panose="02020603050405020304" pitchFamily="18" charset="0"/>
              </a:rPr>
              <a:t>trials</a:t>
            </a:r>
            <a:r>
              <a:rPr lang="en-US" sz="2800" dirty="0">
                <a:latin typeface="Times New Roman" panose="02020603050405020304" pitchFamily="18" charset="0"/>
                <a:cs typeface="Times New Roman" panose="02020603050405020304" pitchFamily="18" charset="0"/>
              </a:rPr>
              <a:t> </a:t>
            </a:r>
            <a:r>
              <a:rPr lang="en-US" sz="2800" i="1" dirty="0">
                <a:latin typeface="Times New Roman" panose="02020603050405020304" pitchFamily="18" charset="0"/>
                <a:cs typeface="Times New Roman" panose="02020603050405020304" pitchFamily="18" charset="0"/>
              </a:rPr>
              <a:t>(peirasmos </a:t>
            </a:r>
            <a:r>
              <a:rPr lang="en-US" sz="2800" dirty="0">
                <a:latin typeface="Times New Roman" panose="02020603050405020304" pitchFamily="18" charset="0"/>
                <a:cs typeface="Times New Roman" panose="02020603050405020304" pitchFamily="18" charset="0"/>
              </a:rPr>
              <a:t>– test, temptation, proof</a:t>
            </a:r>
            <a:r>
              <a:rPr lang="en-US" sz="2800" i="1" dirty="0">
                <a:latin typeface="Times New Roman" panose="02020603050405020304" pitchFamily="18" charset="0"/>
                <a:cs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 </a:t>
            </a:r>
            <a:r>
              <a:rPr lang="en-US" sz="2800" baseline="30000" dirty="0">
                <a:latin typeface="Times New Roman" panose="02020603050405020304" pitchFamily="18" charset="0"/>
                <a:cs typeface="Times New Roman" panose="02020603050405020304" pitchFamily="18" charset="0"/>
              </a:rPr>
              <a:t>3 </a:t>
            </a:r>
            <a:r>
              <a:rPr lang="en-US" sz="2800" dirty="0">
                <a:latin typeface="Times New Roman" panose="02020603050405020304" pitchFamily="18" charset="0"/>
                <a:cs typeface="Times New Roman" panose="02020603050405020304" pitchFamily="18" charset="0"/>
              </a:rPr>
              <a:t> knowing that the </a:t>
            </a:r>
            <a:r>
              <a:rPr lang="en-US" sz="2800" b="1" u="sng" dirty="0">
                <a:highlight>
                  <a:srgbClr val="FFFF00"/>
                </a:highlight>
                <a:latin typeface="Times New Roman" panose="02020603050405020304" pitchFamily="18" charset="0"/>
                <a:cs typeface="Times New Roman" panose="02020603050405020304" pitchFamily="18" charset="0"/>
              </a:rPr>
              <a:t>testing </a:t>
            </a:r>
            <a:r>
              <a:rPr lang="en-US" sz="2800" dirty="0">
                <a:latin typeface="Times New Roman" panose="02020603050405020304" pitchFamily="18" charset="0"/>
                <a:cs typeface="Times New Roman" panose="02020603050405020304" pitchFamily="18" charset="0"/>
              </a:rPr>
              <a:t>(</a:t>
            </a:r>
            <a:r>
              <a:rPr lang="en-US" sz="2800" i="1" dirty="0" err="1">
                <a:effectLst/>
                <a:latin typeface="Gentium" panose="02000503060000020004" pitchFamily="2" charset="0"/>
              </a:rPr>
              <a:t>dokimion</a:t>
            </a:r>
            <a:r>
              <a:rPr lang="en-US" sz="2800" i="1" dirty="0">
                <a:effectLst/>
                <a:latin typeface="Gentium" panose="02000503060000020004" pitchFamily="2" charset="0"/>
              </a:rPr>
              <a:t> – testing or proof) </a:t>
            </a:r>
            <a:r>
              <a:rPr lang="en-US" sz="2800" b="1" u="sng" dirty="0">
                <a:latin typeface="Times New Roman" panose="02020603050405020304" pitchFamily="18" charset="0"/>
                <a:cs typeface="Times New Roman" panose="02020603050405020304" pitchFamily="18" charset="0"/>
              </a:rPr>
              <a:t>of your </a:t>
            </a:r>
            <a:r>
              <a:rPr lang="en-US" sz="2800" b="1" u="sng" dirty="0">
                <a:highlight>
                  <a:srgbClr val="FFFF00"/>
                </a:highlight>
                <a:latin typeface="Times New Roman" panose="02020603050405020304" pitchFamily="18" charset="0"/>
                <a:cs typeface="Times New Roman" panose="02020603050405020304" pitchFamily="18" charset="0"/>
              </a:rPr>
              <a:t>faith</a:t>
            </a:r>
            <a:r>
              <a:rPr lang="en-US" sz="2800" b="1"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a:t>
            </a:r>
            <a:r>
              <a:rPr lang="en-US" sz="2800" i="1" dirty="0">
                <a:latin typeface="Times New Roman" panose="02020603050405020304" pitchFamily="18" charset="0"/>
                <a:cs typeface="Times New Roman" panose="02020603050405020304" pitchFamily="18" charset="0"/>
              </a:rPr>
              <a:t>pistis</a:t>
            </a:r>
            <a:r>
              <a:rPr lang="en-US" sz="2800" dirty="0">
                <a:latin typeface="Times New Roman" panose="02020603050405020304" pitchFamily="18" charset="0"/>
                <a:cs typeface="Times New Roman" panose="02020603050405020304" pitchFamily="18" charset="0"/>
              </a:rPr>
              <a:t> – faith, faithfulness from root word for obey) produces </a:t>
            </a:r>
            <a:r>
              <a:rPr lang="en-US" sz="2800" b="1" u="sng" dirty="0">
                <a:highlight>
                  <a:srgbClr val="FFFF00"/>
                </a:highlight>
                <a:latin typeface="Times New Roman" panose="02020603050405020304" pitchFamily="18" charset="0"/>
                <a:cs typeface="Times New Roman" panose="02020603050405020304" pitchFamily="18" charset="0"/>
              </a:rPr>
              <a:t>endurance</a:t>
            </a:r>
            <a:r>
              <a:rPr lang="en-US" sz="2800" b="1" u="sng"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a:t>
            </a:r>
            <a:r>
              <a:rPr lang="en-US" sz="2800" i="1" dirty="0" err="1">
                <a:effectLst/>
                <a:latin typeface="Times New Roman" panose="02020603050405020304" pitchFamily="18" charset="0"/>
                <a:cs typeface="Times New Roman" panose="02020603050405020304" pitchFamily="18" charset="0"/>
              </a:rPr>
              <a:t>hupomonê</a:t>
            </a:r>
            <a:r>
              <a:rPr lang="en-US" sz="2800" dirty="0">
                <a:latin typeface="Times New Roman" panose="02020603050405020304" pitchFamily="18" charset="0"/>
                <a:cs typeface="Times New Roman" panose="02020603050405020304" pitchFamily="18" charset="0"/>
              </a:rPr>
              <a:t> – patient enduring, perseverance, stay behind, await – don’t flee or run away). </a:t>
            </a:r>
            <a:r>
              <a:rPr lang="en-US" sz="2800" baseline="30000" dirty="0">
                <a:latin typeface="Times New Roman" panose="02020603050405020304" pitchFamily="18" charset="0"/>
                <a:cs typeface="Times New Roman" panose="02020603050405020304" pitchFamily="18" charset="0"/>
              </a:rPr>
              <a:t>4 </a:t>
            </a:r>
            <a:r>
              <a:rPr lang="en-US" sz="2800" dirty="0">
                <a:latin typeface="Times New Roman" panose="02020603050405020304" pitchFamily="18" charset="0"/>
                <a:cs typeface="Times New Roman" panose="02020603050405020304" pitchFamily="18" charset="0"/>
              </a:rPr>
              <a:t> And let </a:t>
            </a:r>
            <a:r>
              <a:rPr lang="en-US" sz="2800" b="1" u="sng" dirty="0">
                <a:latin typeface="Times New Roman" panose="02020603050405020304" pitchFamily="18" charset="0"/>
                <a:cs typeface="Times New Roman" panose="02020603050405020304" pitchFamily="18" charset="0"/>
              </a:rPr>
              <a:t>endurance </a:t>
            </a:r>
            <a:r>
              <a:rPr lang="en-US" sz="2800" dirty="0">
                <a:latin typeface="Times New Roman" panose="02020603050405020304" pitchFamily="18" charset="0"/>
                <a:cs typeface="Times New Roman" panose="02020603050405020304" pitchFamily="18" charset="0"/>
              </a:rPr>
              <a:t>have </a:t>
            </a:r>
            <a:r>
              <a:rPr lang="en-US" sz="2800" i="1" dirty="0">
                <a:latin typeface="Times New Roman" panose="02020603050405020304" pitchFamily="18" charset="0"/>
                <a:cs typeface="Times New Roman" panose="02020603050405020304" pitchFamily="18" charset="0"/>
              </a:rPr>
              <a:t>its</a:t>
            </a:r>
            <a:r>
              <a:rPr lang="en-US" sz="2800" dirty="0">
                <a:latin typeface="Times New Roman" panose="02020603050405020304" pitchFamily="18" charset="0"/>
                <a:cs typeface="Times New Roman" panose="02020603050405020304" pitchFamily="18" charset="0"/>
              </a:rPr>
              <a:t> </a:t>
            </a:r>
            <a:r>
              <a:rPr lang="en-US" sz="2800" b="1" u="sng" dirty="0">
                <a:latin typeface="Times New Roman" panose="02020603050405020304" pitchFamily="18" charset="0"/>
                <a:cs typeface="Times New Roman" panose="02020603050405020304" pitchFamily="18" charset="0"/>
              </a:rPr>
              <a:t>perfect</a:t>
            </a:r>
            <a:r>
              <a:rPr lang="en-US" sz="2800" dirty="0">
                <a:latin typeface="Times New Roman" panose="02020603050405020304" pitchFamily="18" charset="0"/>
                <a:cs typeface="Times New Roman" panose="02020603050405020304" pitchFamily="18" charset="0"/>
              </a:rPr>
              <a:t> result, so that </a:t>
            </a:r>
            <a:r>
              <a:rPr lang="en-US" sz="2800" b="1" u="sng" dirty="0">
                <a:latin typeface="Times New Roman" panose="02020603050405020304" pitchFamily="18" charset="0"/>
                <a:cs typeface="Times New Roman" panose="02020603050405020304" pitchFamily="18" charset="0"/>
              </a:rPr>
              <a:t>you may be </a:t>
            </a:r>
            <a:r>
              <a:rPr lang="en-US" sz="2800" b="1" u="sng" dirty="0">
                <a:highlight>
                  <a:srgbClr val="FFFF00"/>
                </a:highlight>
                <a:latin typeface="Times New Roman" panose="02020603050405020304" pitchFamily="18" charset="0"/>
                <a:cs typeface="Times New Roman" panose="02020603050405020304" pitchFamily="18" charset="0"/>
              </a:rPr>
              <a:t>perfect </a:t>
            </a:r>
            <a:r>
              <a:rPr lang="en-US" sz="2800" dirty="0">
                <a:latin typeface="Times New Roman" panose="02020603050405020304" pitchFamily="18" charset="0"/>
                <a:cs typeface="Times New Roman" panose="02020603050405020304" pitchFamily="18" charset="0"/>
              </a:rPr>
              <a:t>(</a:t>
            </a:r>
            <a:r>
              <a:rPr lang="en-US" sz="2800" i="1" dirty="0" err="1">
                <a:effectLst/>
                <a:latin typeface="Gentium" panose="02000503060000020004" pitchFamily="2" charset="0"/>
              </a:rPr>
              <a:t>teleios</a:t>
            </a:r>
            <a:r>
              <a:rPr lang="en-US" sz="2800" i="1" dirty="0">
                <a:effectLst/>
                <a:latin typeface="Gentium" panose="02000503060000020004" pitchFamily="2" charset="0"/>
              </a:rPr>
              <a:t> – </a:t>
            </a:r>
            <a:r>
              <a:rPr lang="en-US" sz="2800" dirty="0">
                <a:effectLst/>
                <a:latin typeface="Gentium" panose="02000503060000020004" pitchFamily="2" charset="0"/>
              </a:rPr>
              <a:t>complete having reached its end</a:t>
            </a:r>
            <a:r>
              <a:rPr lang="en-US" sz="2800" i="1" dirty="0">
                <a:effectLst/>
                <a:latin typeface="Gentium" panose="02000503060000020004" pitchFamily="2" charset="0"/>
              </a:rPr>
              <a:t>) </a:t>
            </a:r>
            <a:r>
              <a:rPr lang="en-US" sz="2800" dirty="0">
                <a:latin typeface="Times New Roman" panose="02020603050405020304" pitchFamily="18" charset="0"/>
                <a:cs typeface="Times New Roman" panose="02020603050405020304" pitchFamily="18" charset="0"/>
              </a:rPr>
              <a:t> and </a:t>
            </a:r>
            <a:r>
              <a:rPr lang="en-US" sz="2800" b="1" u="sng" dirty="0">
                <a:highlight>
                  <a:srgbClr val="FFFF00"/>
                </a:highlight>
                <a:latin typeface="Times New Roman" panose="02020603050405020304" pitchFamily="18" charset="0"/>
                <a:cs typeface="Times New Roman" panose="02020603050405020304" pitchFamily="18" charset="0"/>
              </a:rPr>
              <a:t>complete</a:t>
            </a:r>
            <a:r>
              <a:rPr lang="en-US" sz="2800" dirty="0">
                <a:latin typeface="Times New Roman" panose="02020603050405020304" pitchFamily="18" charset="0"/>
                <a:cs typeface="Times New Roman" panose="02020603050405020304" pitchFamily="18" charset="0"/>
              </a:rPr>
              <a:t> (</a:t>
            </a:r>
            <a:r>
              <a:rPr lang="en-US" sz="2800" i="1" dirty="0" err="1">
                <a:effectLst/>
                <a:latin typeface="Gentium" panose="02000503060000020004" pitchFamily="2" charset="0"/>
              </a:rPr>
              <a:t>holoklêros</a:t>
            </a:r>
            <a:r>
              <a:rPr lang="en-US" sz="2800" i="1" dirty="0">
                <a:effectLst/>
                <a:latin typeface="Gentium" panose="02000503060000020004" pitchFamily="2" charset="0"/>
              </a:rPr>
              <a:t> – </a:t>
            </a:r>
            <a:r>
              <a:rPr lang="en-US" sz="2800" dirty="0">
                <a:effectLst/>
                <a:latin typeface="Gentium" panose="02000503060000020004" pitchFamily="2" charset="0"/>
              </a:rPr>
              <a:t>complete, whole</a:t>
            </a:r>
            <a:r>
              <a:rPr lang="en-US" sz="2800" i="1" dirty="0">
                <a:effectLst/>
                <a:latin typeface="Gentium" panose="02000503060000020004" pitchFamily="2" charset="0"/>
              </a:rPr>
              <a:t>)</a:t>
            </a:r>
            <a:r>
              <a:rPr lang="en-US" sz="2800" dirty="0">
                <a:latin typeface="Times New Roman" panose="02020603050405020304" pitchFamily="18" charset="0"/>
                <a:cs typeface="Times New Roman" panose="02020603050405020304" pitchFamily="18" charset="0"/>
              </a:rPr>
              <a:t>, </a:t>
            </a:r>
            <a:r>
              <a:rPr lang="en-US" sz="2800" b="1" u="sng" dirty="0">
                <a:highlight>
                  <a:srgbClr val="FFFF00"/>
                </a:highlight>
                <a:latin typeface="Times New Roman" panose="02020603050405020304" pitchFamily="18" charset="0"/>
                <a:cs typeface="Times New Roman" panose="02020603050405020304" pitchFamily="18" charset="0"/>
              </a:rPr>
              <a:t>lacking in nothing</a:t>
            </a:r>
            <a:r>
              <a:rPr lang="en-US" sz="2800" dirty="0">
                <a:latin typeface="Times New Roman" panose="02020603050405020304" pitchFamily="18" charset="0"/>
                <a:cs typeface="Times New Roman" panose="02020603050405020304" pitchFamily="18" charset="0"/>
              </a:rPr>
              <a:t>.</a:t>
            </a: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6477516"/>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121615" y="22089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Perfection of the Righteous</a:t>
            </a:r>
          </a:p>
        </p:txBody>
      </p:sp>
      <p:sp>
        <p:nvSpPr>
          <p:cNvPr id="3" name="TextBox 2">
            <a:extLst>
              <a:ext uri="{FF2B5EF4-FFF2-40B4-BE49-F238E27FC236}">
                <a16:creationId xmlns:a16="http://schemas.microsoft.com/office/drawing/2014/main" id="{A8C359D8-7793-0674-84B7-146BD0AE8F39}"/>
              </a:ext>
            </a:extLst>
          </p:cNvPr>
          <p:cNvSpPr txBox="1"/>
          <p:nvPr/>
        </p:nvSpPr>
        <p:spPr>
          <a:xfrm>
            <a:off x="481667" y="1420448"/>
            <a:ext cx="10725150" cy="369332"/>
          </a:xfrm>
          <a:prstGeom prst="rect">
            <a:avLst/>
          </a:prstGeom>
          <a:noFill/>
        </p:spPr>
        <p:txBody>
          <a:bodyPr wrap="square" rtlCol="0">
            <a:spAutoFit/>
          </a:bodyPr>
          <a:lstStyle/>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01EC931-3334-1BC8-96E5-90D6C8140FF3}"/>
              </a:ext>
            </a:extLst>
          </p:cNvPr>
          <p:cNvSpPr txBox="1"/>
          <p:nvPr/>
        </p:nvSpPr>
        <p:spPr>
          <a:xfrm>
            <a:off x="231590" y="1167480"/>
            <a:ext cx="10975227" cy="5262979"/>
          </a:xfrm>
          <a:prstGeom prst="rect">
            <a:avLst/>
          </a:prstGeom>
          <a:noFill/>
        </p:spPr>
        <p:txBody>
          <a:bodyPr wrap="square">
            <a:spAutoFit/>
          </a:bodyPr>
          <a:lstStyle/>
          <a:p>
            <a:pPr marL="228600" marR="0">
              <a:spcBef>
                <a:spcPts val="0"/>
              </a:spcBef>
              <a:spcAft>
                <a:spcPts val="0"/>
              </a:spcAft>
            </a:pPr>
            <a:r>
              <a:rPr lang="en-US" sz="2800" dirty="0">
                <a:latin typeface="Times New Roman" panose="02020603050405020304" pitchFamily="18" charset="0"/>
                <a:cs typeface="Times New Roman" panose="02020603050405020304" pitchFamily="18" charset="0"/>
              </a:rPr>
              <a:t>Therefore, the Apostle Peter tells us</a:t>
            </a:r>
          </a:p>
          <a:p>
            <a:pPr marL="228600" marR="0">
              <a:spcBef>
                <a:spcPts val="0"/>
              </a:spcBef>
              <a:spcAft>
                <a:spcPts val="0"/>
              </a:spcAft>
            </a:pPr>
            <a:endParaRPr lang="en-US" sz="2800" b="1"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800" b="1" dirty="0">
                <a:latin typeface="Times New Roman" panose="02020603050405020304" pitchFamily="18" charset="0"/>
                <a:cs typeface="Times New Roman" panose="02020603050405020304" pitchFamily="18" charset="0"/>
              </a:rPr>
              <a:t>1 Peter 5:10 </a:t>
            </a:r>
            <a:r>
              <a:rPr lang="en-US" sz="2800" dirty="0">
                <a:latin typeface="Times New Roman" panose="02020603050405020304" pitchFamily="18" charset="0"/>
                <a:cs typeface="Times New Roman" panose="02020603050405020304" pitchFamily="18" charset="0"/>
              </a:rPr>
              <a:t>After you have </a:t>
            </a:r>
            <a:r>
              <a:rPr lang="en-US" sz="2800" b="1" u="sng" dirty="0">
                <a:highlight>
                  <a:srgbClr val="FFFF00"/>
                </a:highlight>
                <a:latin typeface="Times New Roman" panose="02020603050405020304" pitchFamily="18" charset="0"/>
                <a:cs typeface="Times New Roman" panose="02020603050405020304" pitchFamily="18" charset="0"/>
              </a:rPr>
              <a:t>suffered for a little </a:t>
            </a:r>
            <a:r>
              <a:rPr lang="en-US" sz="2800" dirty="0">
                <a:latin typeface="Times New Roman" panose="02020603050405020304" pitchFamily="18" charset="0"/>
                <a:cs typeface="Times New Roman" panose="02020603050405020304" pitchFamily="18" charset="0"/>
              </a:rPr>
              <a:t>while, the God of all grace, who </a:t>
            </a:r>
            <a:r>
              <a:rPr lang="en-US" sz="2800" b="1" u="sng" dirty="0">
                <a:highlight>
                  <a:srgbClr val="FFFF00"/>
                </a:highlight>
                <a:latin typeface="Times New Roman" panose="02020603050405020304" pitchFamily="18" charset="0"/>
                <a:cs typeface="Times New Roman" panose="02020603050405020304" pitchFamily="18" charset="0"/>
              </a:rPr>
              <a:t>called you</a:t>
            </a:r>
            <a:r>
              <a:rPr lang="en-US" sz="2800" dirty="0">
                <a:latin typeface="Times New Roman" panose="02020603050405020304" pitchFamily="18" charset="0"/>
                <a:cs typeface="Times New Roman" panose="02020603050405020304" pitchFamily="18" charset="0"/>
              </a:rPr>
              <a:t> (2 Thess 2:14 – gospel) to His eternal glory in Christ, will Himself </a:t>
            </a:r>
            <a:r>
              <a:rPr lang="en-US" sz="2800" b="1" u="sng" dirty="0">
                <a:highlight>
                  <a:srgbClr val="FFFF00"/>
                </a:highlight>
                <a:latin typeface="Times New Roman" panose="02020603050405020304" pitchFamily="18" charset="0"/>
                <a:cs typeface="Times New Roman" panose="02020603050405020304" pitchFamily="18" charset="0"/>
              </a:rPr>
              <a:t>perfect </a:t>
            </a:r>
            <a:r>
              <a:rPr lang="en-US" sz="2800" i="1" u="sng" dirty="0">
                <a:latin typeface="Times New Roman" panose="02020603050405020304" pitchFamily="18" charset="0"/>
                <a:cs typeface="Times New Roman" panose="02020603050405020304" pitchFamily="18" charset="0"/>
              </a:rPr>
              <a:t>(</a:t>
            </a:r>
            <a:r>
              <a:rPr lang="en-US" sz="2800" i="1" dirty="0" err="1">
                <a:effectLst/>
                <a:latin typeface="Times New Roman" panose="02020603050405020304" pitchFamily="18" charset="0"/>
                <a:cs typeface="Times New Roman" panose="02020603050405020304" pitchFamily="18" charset="0"/>
              </a:rPr>
              <a:t>katartizô</a:t>
            </a:r>
            <a:r>
              <a:rPr lang="en-US" sz="2800" dirty="0">
                <a:latin typeface="Times New Roman" panose="02020603050405020304" pitchFamily="18" charset="0"/>
                <a:cs typeface="Times New Roman" panose="02020603050405020304" pitchFamily="18" charset="0"/>
              </a:rPr>
              <a:t> – make complete, prepare), </a:t>
            </a:r>
            <a:r>
              <a:rPr lang="en-US" sz="2800" b="1" u="sng" dirty="0">
                <a:highlight>
                  <a:srgbClr val="FFFF00"/>
                </a:highlight>
                <a:latin typeface="Times New Roman" panose="02020603050405020304" pitchFamily="18" charset="0"/>
                <a:cs typeface="Times New Roman" panose="02020603050405020304" pitchFamily="18" charset="0"/>
              </a:rPr>
              <a:t>confirm</a:t>
            </a:r>
            <a:r>
              <a:rPr lang="en-US" sz="2800" dirty="0">
                <a:latin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cs typeface="Times New Roman" panose="02020603050405020304" pitchFamily="18" charset="0"/>
              </a:rPr>
              <a:t>stêrizô</a:t>
            </a:r>
            <a:r>
              <a:rPr lang="en-US" sz="2800" dirty="0">
                <a:latin typeface="Times New Roman" panose="02020603050405020304" pitchFamily="18" charset="0"/>
                <a:cs typeface="Times New Roman" panose="02020603050405020304" pitchFamily="18" charset="0"/>
              </a:rPr>
              <a:t> – support, prop up)  </a:t>
            </a:r>
            <a:r>
              <a:rPr lang="en-US" sz="2800" b="1" u="sng" dirty="0">
                <a:highlight>
                  <a:srgbClr val="FFFF00"/>
                </a:highlight>
                <a:latin typeface="Times New Roman" panose="02020603050405020304" pitchFamily="18" charset="0"/>
                <a:cs typeface="Times New Roman" panose="02020603050405020304" pitchFamily="18" charset="0"/>
              </a:rPr>
              <a:t>strengthen</a:t>
            </a:r>
            <a:r>
              <a:rPr lang="en-US" sz="2800" dirty="0">
                <a:latin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cs typeface="Times New Roman" panose="02020603050405020304" pitchFamily="18" charset="0"/>
              </a:rPr>
              <a:t>sthenoô</a:t>
            </a:r>
            <a:r>
              <a:rPr lang="en-US" sz="2800" dirty="0">
                <a:latin typeface="Times New Roman" panose="02020603050405020304" pitchFamily="18" charset="0"/>
                <a:cs typeface="Times New Roman" panose="02020603050405020304" pitchFamily="18" charset="0"/>
              </a:rPr>
              <a:t> to make strong) </a:t>
            </a:r>
            <a:r>
              <a:rPr lang="en-US" sz="2800" i="1" dirty="0">
                <a:latin typeface="Times New Roman" panose="02020603050405020304" pitchFamily="18" charset="0"/>
                <a:cs typeface="Times New Roman" panose="02020603050405020304" pitchFamily="18" charset="0"/>
              </a:rPr>
              <a:t>and</a:t>
            </a:r>
            <a:r>
              <a:rPr lang="en-US" sz="2800" dirty="0">
                <a:latin typeface="Times New Roman" panose="02020603050405020304" pitchFamily="18" charset="0"/>
                <a:cs typeface="Times New Roman" panose="02020603050405020304" pitchFamily="18" charset="0"/>
              </a:rPr>
              <a:t> </a:t>
            </a:r>
            <a:r>
              <a:rPr lang="en-US" sz="2800" b="1" u="sng" dirty="0">
                <a:highlight>
                  <a:srgbClr val="FFFF00"/>
                </a:highlight>
                <a:latin typeface="Times New Roman" panose="02020603050405020304" pitchFamily="18" charset="0"/>
                <a:cs typeface="Times New Roman" panose="02020603050405020304" pitchFamily="18" charset="0"/>
              </a:rPr>
              <a:t>establish</a:t>
            </a:r>
            <a:r>
              <a:rPr lang="en-US" sz="2800" dirty="0">
                <a:latin typeface="Times New Roman" panose="02020603050405020304" pitchFamily="18" charset="0"/>
                <a:cs typeface="Times New Roman" panose="02020603050405020304" pitchFamily="18" charset="0"/>
              </a:rPr>
              <a:t> (</a:t>
            </a:r>
            <a:r>
              <a:rPr lang="en-US" sz="2800" i="1" dirty="0" err="1">
                <a:effectLst/>
                <a:latin typeface="Gentium" panose="02000503060000020004" pitchFamily="2" charset="0"/>
              </a:rPr>
              <a:t>themelioô</a:t>
            </a:r>
            <a:r>
              <a:rPr lang="en-US" sz="2800" dirty="0"/>
              <a:t> to </a:t>
            </a:r>
            <a:r>
              <a:rPr lang="en-US" sz="2800" dirty="0">
                <a:latin typeface="Times New Roman" panose="02020603050405020304" pitchFamily="18" charset="0"/>
                <a:cs typeface="Times New Roman" panose="02020603050405020304" pitchFamily="18" charset="0"/>
              </a:rPr>
              <a:t>lay foundation) you.</a:t>
            </a:r>
          </a:p>
          <a:p>
            <a:pPr marL="228600" marR="0">
              <a:spcBef>
                <a:spcPts val="0"/>
              </a:spcBef>
              <a:spcAft>
                <a:spcPts val="0"/>
              </a:spcAft>
            </a:pPr>
            <a:endParaRPr lang="en-US" sz="2800"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800" b="1" dirty="0">
                <a:latin typeface="Times New Roman" panose="02020603050405020304" pitchFamily="18" charset="0"/>
                <a:cs typeface="Times New Roman" panose="02020603050405020304" pitchFamily="18" charset="0"/>
              </a:rPr>
              <a:t>Romans 8:18 </a:t>
            </a:r>
            <a:r>
              <a:rPr lang="en-US" sz="2800" dirty="0">
                <a:latin typeface="Times New Roman" panose="02020603050405020304" pitchFamily="18" charset="0"/>
                <a:cs typeface="Times New Roman" panose="02020603050405020304" pitchFamily="18" charset="0"/>
              </a:rPr>
              <a:t>For I consider that the </a:t>
            </a:r>
            <a:r>
              <a:rPr lang="en-US" sz="2800" b="1" u="sng" dirty="0">
                <a:highlight>
                  <a:srgbClr val="FFFF00"/>
                </a:highlight>
                <a:latin typeface="Times New Roman" panose="02020603050405020304" pitchFamily="18" charset="0"/>
                <a:cs typeface="Times New Roman" panose="02020603050405020304" pitchFamily="18" charset="0"/>
              </a:rPr>
              <a:t>sufferings of this present time </a:t>
            </a:r>
            <a:r>
              <a:rPr lang="en-US" sz="2800" dirty="0">
                <a:latin typeface="Times New Roman" panose="02020603050405020304" pitchFamily="18" charset="0"/>
                <a:cs typeface="Times New Roman" panose="02020603050405020304" pitchFamily="18" charset="0"/>
              </a:rPr>
              <a:t>are </a:t>
            </a:r>
            <a:r>
              <a:rPr lang="en-US" sz="2800" b="1" u="sng" dirty="0">
                <a:highlight>
                  <a:srgbClr val="FFFF00"/>
                </a:highlight>
                <a:latin typeface="Times New Roman" panose="02020603050405020304" pitchFamily="18" charset="0"/>
                <a:cs typeface="Times New Roman" panose="02020603050405020304" pitchFamily="18" charset="0"/>
              </a:rPr>
              <a:t>not worthy to be compared </a:t>
            </a:r>
            <a:r>
              <a:rPr lang="en-US" sz="2800" dirty="0">
                <a:latin typeface="Times New Roman" panose="02020603050405020304" pitchFamily="18" charset="0"/>
                <a:cs typeface="Times New Roman" panose="02020603050405020304" pitchFamily="18" charset="0"/>
              </a:rPr>
              <a:t>with the glory that is to be revealed to us.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marL="228600" marR="0">
              <a:spcBef>
                <a:spcPts val="0"/>
              </a:spcBef>
              <a:spcAft>
                <a:spcPts val="0"/>
              </a:spcAft>
            </a:pP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14102573"/>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Perfection Changes Who We Are</a:t>
            </a:r>
          </a:p>
        </p:txBody>
      </p:sp>
      <p:sp>
        <p:nvSpPr>
          <p:cNvPr id="3" name="TextBox 2">
            <a:extLst>
              <a:ext uri="{FF2B5EF4-FFF2-40B4-BE49-F238E27FC236}">
                <a16:creationId xmlns:a16="http://schemas.microsoft.com/office/drawing/2014/main" id="{A8C359D8-7793-0674-84B7-146BD0AE8F39}"/>
              </a:ext>
            </a:extLst>
          </p:cNvPr>
          <p:cNvSpPr txBox="1"/>
          <p:nvPr/>
        </p:nvSpPr>
        <p:spPr>
          <a:xfrm>
            <a:off x="469900" y="1325198"/>
            <a:ext cx="10922000" cy="4893647"/>
          </a:xfrm>
          <a:prstGeom prst="rect">
            <a:avLst/>
          </a:prstGeom>
          <a:noFill/>
        </p:spPr>
        <p:txBody>
          <a:bodyPr wrap="square" rtlCol="0">
            <a:spAutoFit/>
          </a:bodyPr>
          <a:lstStyle/>
          <a:p>
            <a:pPr marL="228600"/>
            <a:r>
              <a:rPr lang="en-US" sz="2400" b="1" dirty="0">
                <a:latin typeface="Times New Roman" panose="02020603050405020304" pitchFamily="18" charset="0"/>
                <a:cs typeface="Times New Roman" panose="02020603050405020304" pitchFamily="18" charset="0"/>
              </a:rPr>
              <a:t>1 Corinthians 15:10 </a:t>
            </a:r>
            <a:r>
              <a:rPr lang="en-US" sz="2400" dirty="0">
                <a:latin typeface="Times New Roman" panose="02020603050405020304" pitchFamily="18" charset="0"/>
                <a:cs typeface="Times New Roman" panose="02020603050405020304" pitchFamily="18" charset="0"/>
              </a:rPr>
              <a:t>But by the </a:t>
            </a:r>
            <a:r>
              <a:rPr lang="en-US" sz="2400" b="1" u="sng" dirty="0">
                <a:latin typeface="Times New Roman" panose="02020603050405020304" pitchFamily="18" charset="0"/>
                <a:cs typeface="Times New Roman" panose="02020603050405020304" pitchFamily="18" charset="0"/>
              </a:rPr>
              <a:t>grace</a:t>
            </a:r>
            <a:r>
              <a:rPr lang="en-US" sz="2400" dirty="0">
                <a:latin typeface="Times New Roman" panose="02020603050405020304" pitchFamily="18" charset="0"/>
                <a:cs typeface="Times New Roman" panose="02020603050405020304" pitchFamily="18" charset="0"/>
              </a:rPr>
              <a:t> of God </a:t>
            </a:r>
            <a:r>
              <a:rPr lang="en-US" sz="2400" b="1" u="sng" dirty="0">
                <a:latin typeface="Times New Roman" panose="02020603050405020304" pitchFamily="18" charset="0"/>
                <a:cs typeface="Times New Roman" panose="02020603050405020304" pitchFamily="18" charset="0"/>
              </a:rPr>
              <a:t>I am what I am</a:t>
            </a:r>
            <a:r>
              <a:rPr lang="en-US" sz="2400" dirty="0">
                <a:latin typeface="Times New Roman" panose="02020603050405020304" pitchFamily="18" charset="0"/>
                <a:cs typeface="Times New Roman" panose="02020603050405020304" pitchFamily="18" charset="0"/>
              </a:rPr>
              <a:t>, and His grace toward me did not prove vain; but </a:t>
            </a:r>
            <a:r>
              <a:rPr lang="en-US" sz="2400" b="1" u="sng" dirty="0">
                <a:latin typeface="Times New Roman" panose="02020603050405020304" pitchFamily="18" charset="0"/>
                <a:cs typeface="Times New Roman" panose="02020603050405020304" pitchFamily="18" charset="0"/>
              </a:rPr>
              <a:t>I labored even more </a:t>
            </a:r>
            <a:r>
              <a:rPr lang="en-US" sz="2400" dirty="0">
                <a:latin typeface="Times New Roman" panose="02020603050405020304" pitchFamily="18" charset="0"/>
                <a:cs typeface="Times New Roman" panose="02020603050405020304" pitchFamily="18" charset="0"/>
              </a:rPr>
              <a:t>than all of them, yet not I, but the grace of God with me. </a:t>
            </a:r>
            <a:br>
              <a:rPr lang="en-US" sz="2400" dirty="0">
                <a:latin typeface="Times New Roman" panose="02020603050405020304" pitchFamily="18" charset="0"/>
                <a:cs typeface="Times New Roman" panose="02020603050405020304" pitchFamily="18" charset="0"/>
              </a:rPr>
            </a:br>
            <a:endParaRPr lang="en-US" sz="2400" b="1"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b="1" dirty="0">
                <a:latin typeface="Times New Roman" panose="02020603050405020304" pitchFamily="18" charset="0"/>
                <a:ea typeface="Calibri" panose="020F0502020204030204" pitchFamily="34" charset="0"/>
                <a:cs typeface="Times New Roman" panose="02020603050405020304" pitchFamily="18" charset="0"/>
              </a:rPr>
              <a:t>New Behavior </a:t>
            </a:r>
            <a:r>
              <a:rPr lang="en-US" sz="2400" dirty="0">
                <a:latin typeface="Times New Roman" panose="02020603050405020304" pitchFamily="18" charset="0"/>
                <a:ea typeface="Calibri" panose="020F0502020204030204" pitchFamily="34" charset="0"/>
                <a:cs typeface="Times New Roman" panose="02020603050405020304" pitchFamily="18" charset="0"/>
              </a:rPr>
              <a:t>– Changed Life – Practice of Love – Righteousness – Holiness</a:t>
            </a:r>
          </a:p>
          <a:p>
            <a:pPr marL="571500" indent="-3429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Walk in the Light – 1 John 1:7</a:t>
            </a:r>
          </a:p>
          <a:p>
            <a:pPr marL="571500" indent="-3429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Walk in Love – Ephesians 5:2, Galatians 5:6</a:t>
            </a:r>
          </a:p>
          <a:p>
            <a:pPr marL="571500" indent="-3429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Become Servants – Mark 10:45;  </a:t>
            </a:r>
          </a:p>
          <a:p>
            <a:pPr marL="571500" indent="-3429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Self-Sacrifice – Romans 12:1, Hebrews 13:16</a:t>
            </a:r>
          </a:p>
          <a:p>
            <a:pPr marL="571500" indent="-3429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Suffer for Christ’s sake – Philippians 1:29</a:t>
            </a:r>
          </a:p>
          <a:p>
            <a:pPr marL="228600"/>
            <a:endParaRPr lang="en-US" sz="2400" b="1" dirty="0"/>
          </a:p>
          <a:p>
            <a:pPr marL="228600"/>
            <a:br>
              <a:rPr lang="en-US" sz="2400" dirty="0">
                <a:latin typeface="Times New Roman" panose="02020603050405020304" pitchFamily="18" charset="0"/>
                <a:cs typeface="Times New Roman" panose="02020603050405020304" pitchFamily="18" charset="0"/>
              </a:rPr>
            </a:br>
            <a:endParaRPr lang="en-US" sz="2400" b="1"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98252507"/>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Suffering for Christ’s Sake</a:t>
            </a:r>
          </a:p>
        </p:txBody>
      </p:sp>
      <p:sp>
        <p:nvSpPr>
          <p:cNvPr id="3" name="TextBox 2">
            <a:extLst>
              <a:ext uri="{FF2B5EF4-FFF2-40B4-BE49-F238E27FC236}">
                <a16:creationId xmlns:a16="http://schemas.microsoft.com/office/drawing/2014/main" id="{A8C359D8-7793-0674-84B7-146BD0AE8F39}"/>
              </a:ext>
            </a:extLst>
          </p:cNvPr>
          <p:cNvSpPr txBox="1"/>
          <p:nvPr/>
        </p:nvSpPr>
        <p:spPr>
          <a:xfrm>
            <a:off x="469900" y="1325198"/>
            <a:ext cx="10922000" cy="3046988"/>
          </a:xfrm>
          <a:prstGeom prst="rect">
            <a:avLst/>
          </a:prstGeom>
          <a:noFill/>
        </p:spPr>
        <p:txBody>
          <a:bodyPr wrap="square" rtlCol="0">
            <a:spAutoFit/>
          </a:bodyPr>
          <a:lstStyle/>
          <a:p>
            <a:pPr marL="228600"/>
            <a:endParaRPr lang="en-US" sz="2400" b="1" dirty="0"/>
          </a:p>
          <a:p>
            <a:pPr marL="228600"/>
            <a:r>
              <a:rPr lang="en-US" sz="2400" b="1" dirty="0">
                <a:latin typeface="Times New Roman" panose="02020603050405020304" pitchFamily="18" charset="0"/>
                <a:cs typeface="Times New Roman" panose="02020603050405020304" pitchFamily="18" charset="0"/>
              </a:rPr>
              <a:t>Philippians 1:29 </a:t>
            </a:r>
            <a:r>
              <a:rPr lang="en-US" sz="2400" dirty="0">
                <a:latin typeface="Times New Roman" panose="02020603050405020304" pitchFamily="18" charset="0"/>
                <a:cs typeface="Times New Roman" panose="02020603050405020304" pitchFamily="18" charset="0"/>
              </a:rPr>
              <a:t>For to you it has been granted for </a:t>
            </a:r>
            <a:r>
              <a:rPr lang="en-US" sz="2400" b="1" u="sng" dirty="0">
                <a:highlight>
                  <a:srgbClr val="FFFF00"/>
                </a:highlight>
                <a:latin typeface="Times New Roman" panose="02020603050405020304" pitchFamily="18" charset="0"/>
                <a:cs typeface="Times New Roman" panose="02020603050405020304" pitchFamily="18" charset="0"/>
              </a:rPr>
              <a:t>Christ's sake</a:t>
            </a:r>
            <a:r>
              <a:rPr lang="en-US" sz="2400" dirty="0">
                <a:latin typeface="Times New Roman" panose="02020603050405020304" pitchFamily="18" charset="0"/>
                <a:cs typeface="Times New Roman" panose="02020603050405020304" pitchFamily="18" charset="0"/>
              </a:rPr>
              <a:t>, not only </a:t>
            </a:r>
            <a:r>
              <a:rPr lang="en-US" sz="2400" b="1" u="sng" dirty="0">
                <a:highlight>
                  <a:srgbClr val="FFFF00"/>
                </a:highlight>
                <a:latin typeface="Times New Roman" panose="02020603050405020304" pitchFamily="18" charset="0"/>
                <a:cs typeface="Times New Roman" panose="02020603050405020304" pitchFamily="18" charset="0"/>
              </a:rPr>
              <a:t>to believe </a:t>
            </a:r>
            <a:r>
              <a:rPr lang="en-US" sz="2400" dirty="0">
                <a:latin typeface="Times New Roman" panose="02020603050405020304" pitchFamily="18" charset="0"/>
                <a:cs typeface="Times New Roman" panose="02020603050405020304" pitchFamily="18" charset="0"/>
              </a:rPr>
              <a:t>in Him, but also to </a:t>
            </a:r>
            <a:r>
              <a:rPr lang="en-US" sz="2400" b="1" u="sng" dirty="0">
                <a:highlight>
                  <a:srgbClr val="FFFF00"/>
                </a:highlight>
                <a:latin typeface="Times New Roman" panose="02020603050405020304" pitchFamily="18" charset="0"/>
                <a:cs typeface="Times New Roman" panose="02020603050405020304" pitchFamily="18" charset="0"/>
              </a:rPr>
              <a:t>suffer for His sake</a:t>
            </a:r>
            <a:r>
              <a:rPr lang="en-US" sz="2400" dirty="0">
                <a:latin typeface="Times New Roman" panose="02020603050405020304" pitchFamily="18" charset="0"/>
                <a:cs typeface="Times New Roman" panose="02020603050405020304" pitchFamily="18" charset="0"/>
              </a:rPr>
              <a:t>, </a:t>
            </a:r>
          </a:p>
          <a:p>
            <a:pPr marL="228600"/>
            <a:endParaRPr lang="en-US" sz="2400" dirty="0">
              <a:latin typeface="Times New Roman" panose="02020603050405020304" pitchFamily="18" charset="0"/>
              <a:cs typeface="Times New Roman" panose="02020603050405020304" pitchFamily="18" charset="0"/>
            </a:endParaRPr>
          </a:p>
          <a:p>
            <a:pPr marL="228600"/>
            <a:r>
              <a:rPr lang="en-US" sz="2400" b="1" dirty="0">
                <a:latin typeface="Times New Roman" panose="02020603050405020304" pitchFamily="18" charset="0"/>
                <a:cs typeface="Times New Roman" panose="02020603050405020304" pitchFamily="18" charset="0"/>
              </a:rPr>
              <a:t>Romans 8:16-17 </a:t>
            </a:r>
            <a:r>
              <a:rPr lang="en-US" sz="2400" dirty="0">
                <a:latin typeface="Times New Roman" panose="02020603050405020304" pitchFamily="18" charset="0"/>
                <a:cs typeface="Times New Roman" panose="02020603050405020304" pitchFamily="18" charset="0"/>
              </a:rPr>
              <a:t>The Spirit Himself testifies with our spirit that we are </a:t>
            </a:r>
            <a:r>
              <a:rPr lang="en-US" sz="2400" b="1" u="sng" dirty="0">
                <a:highlight>
                  <a:srgbClr val="FFFF00"/>
                </a:highlight>
                <a:latin typeface="Times New Roman" panose="02020603050405020304" pitchFamily="18" charset="0"/>
                <a:cs typeface="Times New Roman" panose="02020603050405020304" pitchFamily="18" charset="0"/>
              </a:rPr>
              <a:t>children of God</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17 </a:t>
            </a:r>
            <a:r>
              <a:rPr lang="en-US" sz="2400" dirty="0">
                <a:latin typeface="Times New Roman" panose="02020603050405020304" pitchFamily="18" charset="0"/>
                <a:cs typeface="Times New Roman" panose="02020603050405020304" pitchFamily="18" charset="0"/>
              </a:rPr>
              <a:t> and if children, </a:t>
            </a:r>
            <a:r>
              <a:rPr lang="en-US" sz="2400" b="1" u="sng" dirty="0">
                <a:highlight>
                  <a:srgbClr val="FFFF00"/>
                </a:highlight>
                <a:latin typeface="Times New Roman" panose="02020603050405020304" pitchFamily="18" charset="0"/>
                <a:cs typeface="Times New Roman" panose="02020603050405020304" pitchFamily="18" charset="0"/>
              </a:rPr>
              <a:t>heirs also</a:t>
            </a:r>
            <a:r>
              <a:rPr lang="en-US" sz="2400" dirty="0">
                <a:latin typeface="Times New Roman" panose="02020603050405020304" pitchFamily="18" charset="0"/>
                <a:cs typeface="Times New Roman" panose="02020603050405020304" pitchFamily="18" charset="0"/>
              </a:rPr>
              <a:t>, heirs of God and fellow heirs with Christ, </a:t>
            </a:r>
            <a:r>
              <a:rPr lang="en-US" sz="2400" b="1" u="sng" dirty="0">
                <a:highlight>
                  <a:srgbClr val="FFFF00"/>
                </a:highlight>
                <a:latin typeface="Times New Roman" panose="02020603050405020304" pitchFamily="18" charset="0"/>
                <a:cs typeface="Times New Roman" panose="02020603050405020304" pitchFamily="18" charset="0"/>
              </a:rPr>
              <a:t>if indeed we suffer with </a:t>
            </a:r>
            <a:r>
              <a:rPr lang="en-US" sz="2400" b="1" i="1" u="sng" dirty="0">
                <a:highlight>
                  <a:srgbClr val="FFFF00"/>
                </a:highlight>
                <a:latin typeface="Times New Roman" panose="02020603050405020304" pitchFamily="18" charset="0"/>
                <a:cs typeface="Times New Roman" panose="02020603050405020304" pitchFamily="18" charset="0"/>
              </a:rPr>
              <a:t>Him</a:t>
            </a:r>
            <a:r>
              <a:rPr lang="en-US" sz="2400" dirty="0">
                <a:latin typeface="Times New Roman" panose="02020603050405020304" pitchFamily="18" charset="0"/>
                <a:cs typeface="Times New Roman" panose="02020603050405020304" pitchFamily="18" charset="0"/>
              </a:rPr>
              <a:t> so that we may also </a:t>
            </a:r>
            <a:r>
              <a:rPr lang="en-US" sz="2400" b="1" u="sng" dirty="0">
                <a:highlight>
                  <a:srgbClr val="FFFF00"/>
                </a:highlight>
                <a:latin typeface="Times New Roman" panose="02020603050405020304" pitchFamily="18" charset="0"/>
                <a:cs typeface="Times New Roman" panose="02020603050405020304" pitchFamily="18" charset="0"/>
              </a:rPr>
              <a:t>be glorified with </a:t>
            </a:r>
            <a:r>
              <a:rPr lang="en-US" sz="2400" b="1" i="1" u="sng" dirty="0">
                <a:highlight>
                  <a:srgbClr val="FFFF00"/>
                </a:highlight>
                <a:latin typeface="Times New Roman" panose="02020603050405020304" pitchFamily="18" charset="0"/>
                <a:cs typeface="Times New Roman" panose="02020603050405020304" pitchFamily="18" charset="0"/>
              </a:rPr>
              <a:t>Him</a:t>
            </a:r>
            <a:r>
              <a:rPr lang="en-US" sz="2400" i="1"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endParaRPr lang="en-US" sz="2400" b="1"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83825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24592" y="23943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Confidence in Salvation</a:t>
            </a:r>
          </a:p>
        </p:txBody>
      </p:sp>
      <p:sp>
        <p:nvSpPr>
          <p:cNvPr id="3" name="TextBox 2">
            <a:extLst>
              <a:ext uri="{FF2B5EF4-FFF2-40B4-BE49-F238E27FC236}">
                <a16:creationId xmlns:a16="http://schemas.microsoft.com/office/drawing/2014/main" id="{A8C359D8-7793-0674-84B7-146BD0AE8F39}"/>
              </a:ext>
            </a:extLst>
          </p:cNvPr>
          <p:cNvSpPr txBox="1"/>
          <p:nvPr/>
        </p:nvSpPr>
        <p:spPr>
          <a:xfrm>
            <a:off x="393700" y="989558"/>
            <a:ext cx="11525250" cy="5693866"/>
          </a:xfrm>
          <a:prstGeom prst="rect">
            <a:avLst/>
          </a:prstGeom>
          <a:noFill/>
        </p:spPr>
        <p:txBody>
          <a:bodyPr wrap="square" rtlCol="0">
            <a:spAutoFit/>
          </a:bodyPr>
          <a:lstStyle/>
          <a:p>
            <a:pPr marL="228600"/>
            <a:r>
              <a:rPr lang="en-US" sz="2800" b="1" dirty="0">
                <a:latin typeface="Times New Roman" panose="02020603050405020304" pitchFamily="18" charset="0"/>
                <a:ea typeface="Calibri" panose="020F0502020204030204" pitchFamily="34" charset="0"/>
                <a:cs typeface="Times New Roman" panose="02020603050405020304" pitchFamily="18" charset="0"/>
              </a:rPr>
              <a:t>The first step in God’s plan of salvation is </a:t>
            </a:r>
            <a:r>
              <a:rPr lang="en-US" sz="2800" b="1"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choosing for salvation </a:t>
            </a:r>
            <a:r>
              <a:rPr lang="en-US" sz="2800" b="1" dirty="0">
                <a:latin typeface="Times New Roman" panose="02020603050405020304" pitchFamily="18" charset="0"/>
                <a:ea typeface="Calibri" panose="020F0502020204030204" pitchFamily="34" charset="0"/>
                <a:cs typeface="Times New Roman" panose="02020603050405020304" pitchFamily="18" charset="0"/>
              </a:rPr>
              <a:t>those who have been </a:t>
            </a:r>
            <a:r>
              <a:rPr lang="en-US" sz="2800" b="1"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baptized into Christ </a:t>
            </a:r>
            <a:r>
              <a:rPr lang="en-US" sz="2800" b="1" dirty="0">
                <a:latin typeface="Times New Roman" panose="02020603050405020304" pitchFamily="18" charset="0"/>
                <a:ea typeface="Calibri" panose="020F0502020204030204" pitchFamily="34" charset="0"/>
                <a:cs typeface="Times New Roman" panose="02020603050405020304" pitchFamily="18" charset="0"/>
              </a:rPr>
              <a:t>for:</a:t>
            </a:r>
          </a:p>
          <a:p>
            <a:pPr marL="800100" indent="-571500">
              <a:buFont typeface="Arial" panose="020B0604020202020204" pitchFamily="34" charset="0"/>
              <a:buChar char="•"/>
            </a:pPr>
            <a:r>
              <a:rPr lang="en-US" sz="2800" b="1" dirty="0">
                <a:latin typeface="Times New Roman" panose="02020603050405020304" pitchFamily="18" charset="0"/>
                <a:ea typeface="Calibri" panose="020F0502020204030204" pitchFamily="34" charset="0"/>
                <a:cs typeface="Times New Roman" panose="02020603050405020304" pitchFamily="18" charset="0"/>
              </a:rPr>
              <a:t>Salvation from sin’s death (separation from God)</a:t>
            </a:r>
          </a:p>
          <a:p>
            <a:pPr marL="800100" indent="-571500">
              <a:buFont typeface="Arial" panose="020B0604020202020204" pitchFamily="34" charset="0"/>
              <a:buChar char="•"/>
            </a:pPr>
            <a:r>
              <a:rPr lang="en-US" sz="2800" b="1" dirty="0">
                <a:latin typeface="Times New Roman" panose="02020603050405020304" pitchFamily="18" charset="0"/>
                <a:ea typeface="Calibri" panose="020F0502020204030204" pitchFamily="34" charset="0"/>
                <a:cs typeface="Times New Roman" panose="02020603050405020304" pitchFamily="18" charset="0"/>
              </a:rPr>
              <a:t>Washing away our sins</a:t>
            </a:r>
          </a:p>
          <a:p>
            <a:pPr marL="800100" indent="-571500">
              <a:buFont typeface="Arial" panose="020B0604020202020204" pitchFamily="34" charset="0"/>
              <a:buChar char="•"/>
            </a:pPr>
            <a:r>
              <a:rPr lang="en-US" sz="2800" b="1" dirty="0">
                <a:latin typeface="Times New Roman" panose="02020603050405020304" pitchFamily="18" charset="0"/>
                <a:ea typeface="Calibri" panose="020F0502020204030204" pitchFamily="34" charset="0"/>
                <a:cs typeface="Times New Roman" panose="02020603050405020304" pitchFamily="18" charset="0"/>
              </a:rPr>
              <a:t>Forgiveness of our transgressions</a:t>
            </a:r>
          </a:p>
          <a:p>
            <a:pPr marL="228600"/>
            <a:endParaRPr lang="en-US" sz="2800" b="1"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800" b="1" dirty="0">
                <a:latin typeface="Times New Roman" panose="02020603050405020304" pitchFamily="18" charset="0"/>
                <a:ea typeface="Calibri" panose="020F0502020204030204" pitchFamily="34" charset="0"/>
                <a:cs typeface="Times New Roman" panose="02020603050405020304" pitchFamily="18" charset="0"/>
              </a:rPr>
              <a:t>God </a:t>
            </a:r>
            <a:r>
              <a:rPr lang="en-US" sz="2800" b="1"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chooses His sons </a:t>
            </a:r>
            <a:r>
              <a:rPr lang="en-US" sz="2800" b="1" dirty="0">
                <a:latin typeface="Times New Roman" panose="02020603050405020304" pitchFamily="18" charset="0"/>
                <a:ea typeface="Calibri" panose="020F0502020204030204" pitchFamily="34" charset="0"/>
                <a:cs typeface="Times New Roman" panose="02020603050405020304" pitchFamily="18" charset="0"/>
              </a:rPr>
              <a:t>from those who </a:t>
            </a:r>
            <a:r>
              <a:rPr lang="en-US" sz="2800" b="1"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chose to enter into Christ</a:t>
            </a:r>
            <a:endParaRPr lang="en-US" sz="2800" b="1"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800" b="1" dirty="0">
                <a:latin typeface="Times New Roman" panose="02020603050405020304" pitchFamily="18" charset="0"/>
                <a:ea typeface="Calibri" panose="020F0502020204030204" pitchFamily="34" charset="0"/>
                <a:cs typeface="Times New Roman" panose="02020603050405020304" pitchFamily="18" charset="0"/>
              </a:rPr>
              <a:t>God then </a:t>
            </a:r>
            <a:r>
              <a:rPr lang="en-US" sz="2800" b="1"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perfects His sons </a:t>
            </a:r>
            <a:r>
              <a:rPr lang="en-US" sz="2800" b="1" dirty="0">
                <a:latin typeface="Times New Roman" panose="02020603050405020304" pitchFamily="18" charset="0"/>
                <a:ea typeface="Calibri" panose="020F0502020204030204" pitchFamily="34" charset="0"/>
                <a:cs typeface="Times New Roman" panose="02020603050405020304" pitchFamily="18" charset="0"/>
              </a:rPr>
              <a:t>who are the saved in Christ</a:t>
            </a:r>
          </a:p>
          <a:p>
            <a:pPr marL="228600"/>
            <a:r>
              <a:rPr lang="en-US" sz="2800" b="1" dirty="0">
                <a:latin typeface="Times New Roman" panose="02020603050405020304" pitchFamily="18" charset="0"/>
                <a:ea typeface="Calibri" panose="020F0502020204030204" pitchFamily="34" charset="0"/>
                <a:cs typeface="Times New Roman" panose="02020603050405020304" pitchFamily="18" charset="0"/>
              </a:rPr>
              <a:t>God’s perfection of His sons requires</a:t>
            </a:r>
          </a:p>
          <a:p>
            <a:pPr marL="800100" indent="-571500">
              <a:buFont typeface="Arial" panose="020B0604020202020204" pitchFamily="34" charset="0"/>
              <a:buChar char="•"/>
            </a:pPr>
            <a:r>
              <a:rPr lang="en-US" sz="2800" b="1" dirty="0">
                <a:latin typeface="Times New Roman" panose="02020603050405020304" pitchFamily="18" charset="0"/>
                <a:ea typeface="Calibri" panose="020F0502020204030204" pitchFamily="34" charset="0"/>
                <a:cs typeface="Times New Roman" panose="02020603050405020304" pitchFamily="18" charset="0"/>
              </a:rPr>
              <a:t>Much Learning</a:t>
            </a:r>
          </a:p>
          <a:p>
            <a:pPr marL="800100" indent="-571500">
              <a:buFont typeface="Arial" panose="020B0604020202020204" pitchFamily="34" charset="0"/>
              <a:buChar char="•"/>
            </a:pPr>
            <a:r>
              <a:rPr lang="en-US" sz="2800" b="1" dirty="0">
                <a:latin typeface="Times New Roman" panose="02020603050405020304" pitchFamily="18" charset="0"/>
                <a:ea typeface="Calibri" panose="020F0502020204030204" pitchFamily="34" charset="0"/>
                <a:cs typeface="Times New Roman" panose="02020603050405020304" pitchFamily="18" charset="0"/>
              </a:rPr>
              <a:t>Much Suffering</a:t>
            </a:r>
          </a:p>
          <a:p>
            <a:pPr marL="800100" indent="-571500">
              <a:buFont typeface="Arial" panose="020B0604020202020204" pitchFamily="34" charset="0"/>
              <a:buChar char="•"/>
            </a:pPr>
            <a:r>
              <a:rPr lang="en-US" sz="2800" b="1" dirty="0">
                <a:latin typeface="Times New Roman" panose="02020603050405020304" pitchFamily="18" charset="0"/>
                <a:ea typeface="Calibri" panose="020F0502020204030204" pitchFamily="34" charset="0"/>
                <a:cs typeface="Times New Roman" panose="02020603050405020304" pitchFamily="18" charset="0"/>
              </a:rPr>
              <a:t>Much Endurance</a:t>
            </a:r>
          </a:p>
          <a:p>
            <a:pPr marL="800100" indent="-571500">
              <a:buFont typeface="Arial" panose="020B0604020202020204" pitchFamily="34" charset="0"/>
              <a:buChar char="•"/>
            </a:pPr>
            <a:r>
              <a:rPr lang="en-US" sz="2800" b="1"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Endurance Requires Much Confidence in our Salvation</a:t>
            </a:r>
            <a:endPar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70278091"/>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Confidence in Salvation</a:t>
            </a:r>
          </a:p>
        </p:txBody>
      </p:sp>
      <p:sp>
        <p:nvSpPr>
          <p:cNvPr id="3" name="TextBox 2">
            <a:extLst>
              <a:ext uri="{FF2B5EF4-FFF2-40B4-BE49-F238E27FC236}">
                <a16:creationId xmlns:a16="http://schemas.microsoft.com/office/drawing/2014/main" id="{A8C359D8-7793-0674-84B7-146BD0AE8F39}"/>
              </a:ext>
            </a:extLst>
          </p:cNvPr>
          <p:cNvSpPr txBox="1"/>
          <p:nvPr/>
        </p:nvSpPr>
        <p:spPr>
          <a:xfrm>
            <a:off x="558800" y="1443841"/>
            <a:ext cx="10922000" cy="5078313"/>
          </a:xfrm>
          <a:prstGeom prst="rect">
            <a:avLst/>
          </a:prstGeom>
          <a:noFill/>
        </p:spPr>
        <p:txBody>
          <a:bodyPr wrap="square" rtlCol="0">
            <a:spAutoFit/>
          </a:bodyPr>
          <a:lstStyle/>
          <a:p>
            <a:pPr marL="228600"/>
            <a:r>
              <a:rPr lang="en-US" sz="3600" dirty="0">
                <a:latin typeface="Times New Roman" panose="02020603050405020304" pitchFamily="18" charset="0"/>
                <a:ea typeface="Calibri" panose="020F0502020204030204" pitchFamily="34" charset="0"/>
                <a:cs typeface="Times New Roman" panose="02020603050405020304" pitchFamily="18" charset="0"/>
              </a:rPr>
              <a:t>Confidence in our Salvation means having</a:t>
            </a:r>
          </a:p>
          <a:p>
            <a:pPr marL="800100" indent="-571500">
              <a:buFont typeface="Arial" panose="020B0604020202020204" pitchFamily="34" charset="0"/>
              <a:buChar char="•"/>
            </a:pPr>
            <a:r>
              <a:rPr lang="en-US" sz="3600" dirty="0">
                <a:latin typeface="Times New Roman" panose="02020603050405020304" pitchFamily="18" charset="0"/>
                <a:ea typeface="Calibri" panose="020F0502020204030204" pitchFamily="34" charset="0"/>
                <a:cs typeface="Times New Roman" panose="02020603050405020304" pitchFamily="18" charset="0"/>
              </a:rPr>
              <a:t>Assurance our </a:t>
            </a:r>
            <a:r>
              <a:rPr lang="en-US" sz="3600" b="1" dirty="0">
                <a:latin typeface="Times New Roman" panose="02020603050405020304" pitchFamily="18" charset="0"/>
                <a:ea typeface="Calibri" panose="020F0502020204030204" pitchFamily="34" charset="0"/>
                <a:cs typeface="Times New Roman" panose="02020603050405020304" pitchFamily="18" charset="0"/>
              </a:rPr>
              <a:t>sins have been washed away </a:t>
            </a:r>
          </a:p>
          <a:p>
            <a:pPr marL="800100" indent="-571500">
              <a:buFont typeface="Arial" panose="020B0604020202020204" pitchFamily="34" charset="0"/>
              <a:buChar char="•"/>
            </a:pPr>
            <a:r>
              <a:rPr lang="en-US" sz="3600" dirty="0">
                <a:latin typeface="Times New Roman" panose="02020603050405020304" pitchFamily="18" charset="0"/>
                <a:ea typeface="Calibri" panose="020F0502020204030204" pitchFamily="34" charset="0"/>
                <a:cs typeface="Times New Roman" panose="02020603050405020304" pitchFamily="18" charset="0"/>
              </a:rPr>
              <a:t>Assurance we have </a:t>
            </a:r>
            <a:r>
              <a:rPr lang="en-US" sz="3600" b="1" dirty="0">
                <a:latin typeface="Times New Roman" panose="02020603050405020304" pitchFamily="18" charset="0"/>
                <a:ea typeface="Calibri" panose="020F0502020204030204" pitchFamily="34" charset="0"/>
                <a:cs typeface="Times New Roman" panose="02020603050405020304" pitchFamily="18" charset="0"/>
              </a:rPr>
              <a:t>forgiveness of our sins.</a:t>
            </a:r>
          </a:p>
          <a:p>
            <a:pPr marL="800100" indent="-571500">
              <a:buFont typeface="Arial" panose="020B0604020202020204" pitchFamily="34" charset="0"/>
              <a:buChar char="•"/>
            </a:pPr>
            <a:r>
              <a:rPr lang="en-US" sz="3600" dirty="0">
                <a:latin typeface="Times New Roman" panose="02020603050405020304" pitchFamily="18" charset="0"/>
                <a:ea typeface="Calibri" panose="020F0502020204030204" pitchFamily="34" charset="0"/>
                <a:cs typeface="Times New Roman" panose="02020603050405020304" pitchFamily="18" charset="0"/>
              </a:rPr>
              <a:t>Assurance we </a:t>
            </a:r>
            <a:r>
              <a:rPr lang="en-US" sz="3600" b="1" dirty="0">
                <a:latin typeface="Times New Roman" panose="02020603050405020304" pitchFamily="18" charset="0"/>
                <a:ea typeface="Calibri" panose="020F0502020204030204" pitchFamily="34" charset="0"/>
                <a:cs typeface="Times New Roman" panose="02020603050405020304" pitchFamily="18" charset="0"/>
              </a:rPr>
              <a:t>remain saved </a:t>
            </a:r>
            <a:r>
              <a:rPr lang="en-US" sz="3600" dirty="0">
                <a:latin typeface="Times New Roman" panose="02020603050405020304" pitchFamily="18" charset="0"/>
                <a:ea typeface="Calibri" panose="020F0502020204030204" pitchFamily="34" charset="0"/>
                <a:cs typeface="Times New Roman" panose="02020603050405020304" pitchFamily="18" charset="0"/>
              </a:rPr>
              <a:t>while we struggle in Spiritual Battle against Satan</a:t>
            </a:r>
          </a:p>
          <a:p>
            <a:pPr marL="571500" indent="-342900">
              <a:buFont typeface="Arial" panose="020B0604020202020204" pitchFamily="34" charset="0"/>
              <a:buChar char="•"/>
            </a:pPr>
            <a:r>
              <a:rPr lang="en-US" sz="3600" dirty="0">
                <a:latin typeface="Times New Roman" panose="02020603050405020304" pitchFamily="18" charset="0"/>
                <a:ea typeface="Calibri" panose="020F0502020204030204" pitchFamily="34" charset="0"/>
                <a:cs typeface="Times New Roman" panose="02020603050405020304" pitchFamily="18" charset="0"/>
              </a:rPr>
              <a:t>Assurance we are </a:t>
            </a:r>
            <a:r>
              <a:rPr lang="en-US" sz="3600" b="1" dirty="0">
                <a:latin typeface="Times New Roman" panose="02020603050405020304" pitchFamily="18" charset="0"/>
                <a:ea typeface="Calibri" panose="020F0502020204030204" pitchFamily="34" charset="0"/>
                <a:cs typeface="Times New Roman" panose="02020603050405020304" pitchFamily="18" charset="0"/>
              </a:rPr>
              <a:t>continually Sanctified &amp; Forgiven </a:t>
            </a:r>
            <a:r>
              <a:rPr lang="en-US" sz="3600" dirty="0">
                <a:latin typeface="Times New Roman" panose="02020603050405020304" pitchFamily="18" charset="0"/>
                <a:ea typeface="Calibri" panose="020F0502020204030204" pitchFamily="34" charset="0"/>
                <a:cs typeface="Times New Roman" panose="02020603050405020304" pitchFamily="18" charset="0"/>
              </a:rPr>
              <a:t>while we learn to be Holy and Righteousness in our own behavior</a:t>
            </a:r>
          </a:p>
          <a:p>
            <a:pPr marL="571500" indent="-342900">
              <a:buFont typeface="Arial" panose="020B0604020202020204" pitchFamily="34" charset="0"/>
              <a:buChar char="•"/>
            </a:pPr>
            <a:r>
              <a:rPr lang="en-US" sz="3600" dirty="0">
                <a:latin typeface="Times New Roman" panose="02020603050405020304" pitchFamily="18" charset="0"/>
                <a:ea typeface="Calibri" panose="020F0502020204030204" pitchFamily="34" charset="0"/>
                <a:cs typeface="Times New Roman" panose="02020603050405020304" pitchFamily="18" charset="0"/>
              </a:rPr>
              <a:t>Assurance of </a:t>
            </a:r>
            <a:r>
              <a:rPr lang="en-US" sz="3600" b="1" dirty="0">
                <a:latin typeface="Times New Roman" panose="02020603050405020304" pitchFamily="18" charset="0"/>
                <a:ea typeface="Calibri" panose="020F0502020204030204" pitchFamily="34" charset="0"/>
                <a:cs typeface="Times New Roman" panose="02020603050405020304" pitchFamily="18" charset="0"/>
              </a:rPr>
              <a:t>Christ’s continual Cleansing Blood</a:t>
            </a:r>
            <a:endParaRPr lang="en-US" sz="36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234723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Question?</a:t>
            </a:r>
          </a:p>
        </p:txBody>
      </p:sp>
      <p:sp>
        <p:nvSpPr>
          <p:cNvPr id="3" name="TextBox 2">
            <a:extLst>
              <a:ext uri="{FF2B5EF4-FFF2-40B4-BE49-F238E27FC236}">
                <a16:creationId xmlns:a16="http://schemas.microsoft.com/office/drawing/2014/main" id="{A8C359D8-7793-0674-84B7-146BD0AE8F39}"/>
              </a:ext>
            </a:extLst>
          </p:cNvPr>
          <p:cNvSpPr txBox="1"/>
          <p:nvPr/>
        </p:nvSpPr>
        <p:spPr>
          <a:xfrm>
            <a:off x="1069042" y="1956547"/>
            <a:ext cx="9923929" cy="1846659"/>
          </a:xfrm>
          <a:prstGeom prst="rect">
            <a:avLst/>
          </a:prstGeom>
          <a:noFill/>
        </p:spPr>
        <p:txBody>
          <a:bodyPr wrap="square" rtlCol="0">
            <a:spAutoFit/>
          </a:bodyPr>
          <a:lstStyle/>
          <a:p>
            <a:pPr marR="0" lvl="1">
              <a:spcBef>
                <a:spcPts val="0"/>
              </a:spcBef>
              <a:spcAft>
                <a:spcPts val="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How Import</a:t>
            </a:r>
            <a:r>
              <a:rPr lang="en-US" sz="3200" dirty="0">
                <a:latin typeface="Times New Roman" panose="02020603050405020304" pitchFamily="18" charset="0"/>
                <a:ea typeface="Calibri" panose="020F0502020204030204" pitchFamily="34" charset="0"/>
                <a:cs typeface="Times New Roman" panose="02020603050405020304" pitchFamily="18" charset="0"/>
              </a:rPr>
              <a:t>ant do You Think the Sons of God Are?</a:t>
            </a:r>
          </a:p>
          <a:p>
            <a:pPr marR="0" lvl="1">
              <a:spcBef>
                <a:spcPts val="0"/>
              </a:spcBef>
              <a:spcAft>
                <a:spcPts val="0"/>
              </a:spcAft>
            </a:pPr>
            <a:endParaRPr lang="en-US" sz="3200" dirty="0">
              <a:latin typeface="Times New Roman" panose="02020603050405020304" pitchFamily="18" charset="0"/>
              <a:ea typeface="Calibri" panose="020F0502020204030204" pitchFamily="34" charset="0"/>
              <a:cs typeface="Times New Roman" panose="02020603050405020304" pitchFamily="18" charset="0"/>
            </a:endParaRPr>
          </a:p>
          <a:p>
            <a:pPr marR="0" lvl="1">
              <a:spcBef>
                <a:spcPts val="0"/>
              </a:spcBef>
              <a:spcAft>
                <a:spcPts val="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How Important do You Think the Church is? </a:t>
            </a:r>
            <a:endParaRPr lang="en-US" sz="40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364299938"/>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Confidence in Salvation</a:t>
            </a:r>
          </a:p>
        </p:txBody>
      </p:sp>
      <p:sp>
        <p:nvSpPr>
          <p:cNvPr id="3" name="TextBox 2">
            <a:extLst>
              <a:ext uri="{FF2B5EF4-FFF2-40B4-BE49-F238E27FC236}">
                <a16:creationId xmlns:a16="http://schemas.microsoft.com/office/drawing/2014/main" id="{A8C359D8-7793-0674-84B7-146BD0AE8F39}"/>
              </a:ext>
            </a:extLst>
          </p:cNvPr>
          <p:cNvSpPr txBox="1"/>
          <p:nvPr/>
        </p:nvSpPr>
        <p:spPr>
          <a:xfrm>
            <a:off x="558800" y="1443841"/>
            <a:ext cx="10922000" cy="5262979"/>
          </a:xfrm>
          <a:prstGeom prst="rect">
            <a:avLst/>
          </a:prstGeom>
          <a:noFill/>
        </p:spPr>
        <p:txBody>
          <a:bodyPr wrap="square" rtlCol="0">
            <a:spAutoFit/>
          </a:bodyPr>
          <a:lstStyle/>
          <a:p>
            <a:pPr marL="228600"/>
            <a:r>
              <a:rPr lang="en-US" sz="2800" b="1" dirty="0">
                <a:latin typeface="Times New Roman" panose="02020603050405020304" pitchFamily="18" charset="0"/>
                <a:ea typeface="Calibri" panose="020F0502020204030204" pitchFamily="34" charset="0"/>
                <a:cs typeface="Times New Roman" panose="02020603050405020304" pitchFamily="18" charset="0"/>
              </a:rPr>
              <a:t>If we lack confidence in our salvation, how do we</a:t>
            </a:r>
          </a:p>
          <a:p>
            <a:pPr marL="800100" indent="-571500">
              <a:buFont typeface="Arial" panose="020B0604020202020204" pitchFamily="34" charset="0"/>
              <a:buChar char="•"/>
            </a:pPr>
            <a:r>
              <a:rPr lang="en-US" sz="2800" b="1" dirty="0">
                <a:latin typeface="Times New Roman" panose="02020603050405020304" pitchFamily="18" charset="0"/>
                <a:ea typeface="Calibri" panose="020F0502020204030204" pitchFamily="34" charset="0"/>
                <a:cs typeface="Times New Roman" panose="02020603050405020304" pitchFamily="18" charset="0"/>
              </a:rPr>
              <a:t>Partake of the Lord’s Supper </a:t>
            </a:r>
            <a:r>
              <a:rPr lang="en-US" sz="2800" dirty="0">
                <a:latin typeface="Times New Roman" panose="02020603050405020304" pitchFamily="18" charset="0"/>
                <a:ea typeface="Calibri" panose="020F0502020204030204" pitchFamily="34" charset="0"/>
                <a:cs typeface="Times New Roman" panose="02020603050405020304" pitchFamily="18" charset="0"/>
              </a:rPr>
              <a:t>in thanksgiving for the salvation we don’t think we have?</a:t>
            </a:r>
          </a:p>
          <a:p>
            <a:pPr marL="800100" indent="-571500">
              <a:buFont typeface="Arial" panose="020B0604020202020204" pitchFamily="34" charset="0"/>
              <a:buChar char="•"/>
            </a:pPr>
            <a:r>
              <a:rPr lang="en-US" sz="2800" b="1" dirty="0">
                <a:latin typeface="Times New Roman" panose="02020603050405020304" pitchFamily="18" charset="0"/>
                <a:ea typeface="Calibri" panose="020F0502020204030204" pitchFamily="34" charset="0"/>
                <a:cs typeface="Times New Roman" panose="02020603050405020304" pitchFamily="18" charset="0"/>
              </a:rPr>
              <a:t>Teach others the joy of salvation </a:t>
            </a:r>
            <a:r>
              <a:rPr lang="en-US" sz="2800" dirty="0">
                <a:latin typeface="Times New Roman" panose="02020603050405020304" pitchFamily="18" charset="0"/>
                <a:ea typeface="Calibri" panose="020F0502020204030204" pitchFamily="34" charset="0"/>
                <a:cs typeface="Times New Roman" panose="02020603050405020304" pitchFamily="18" charset="0"/>
              </a:rPr>
              <a:t>when we do not think we have been saved ourselves?</a:t>
            </a:r>
          </a:p>
          <a:p>
            <a:pPr marL="800100" indent="-571500">
              <a:buFont typeface="Arial" panose="020B0604020202020204" pitchFamily="34" charset="0"/>
              <a:buChar char="•"/>
            </a:pPr>
            <a:r>
              <a:rPr lang="en-US" sz="2800" b="1" dirty="0">
                <a:latin typeface="Times New Roman" panose="02020603050405020304" pitchFamily="18" charset="0"/>
                <a:ea typeface="Calibri" panose="020F0502020204030204" pitchFamily="34" charset="0"/>
                <a:cs typeface="Times New Roman" panose="02020603050405020304" pitchFamily="18" charset="0"/>
              </a:rPr>
              <a:t>Pray to God </a:t>
            </a:r>
            <a:r>
              <a:rPr lang="en-US" sz="2800" dirty="0">
                <a:latin typeface="Times New Roman" panose="02020603050405020304" pitchFamily="18" charset="0"/>
                <a:ea typeface="Calibri" panose="020F0502020204030204" pitchFamily="34" charset="0"/>
                <a:cs typeface="Times New Roman" panose="02020603050405020304" pitchFamily="18" charset="0"/>
              </a:rPr>
              <a:t>when are not sure He is listening, let alone granting our petitions? </a:t>
            </a:r>
          </a:p>
          <a:p>
            <a:pPr marL="800100" indent="-571500">
              <a:buFont typeface="Arial" panose="020B0604020202020204" pitchFamily="34" charset="0"/>
              <a:buChar char="•"/>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Resist temptation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when we are not sure the battle has not already been lost?</a:t>
            </a:r>
          </a:p>
          <a:p>
            <a:pPr marL="800100" indent="-571500">
              <a:buFont typeface="Arial" panose="020B0604020202020204" pitchFamily="34" charset="0"/>
              <a:buChar char="•"/>
            </a:pPr>
            <a:r>
              <a:rPr lang="en-US" sz="2800" b="1" dirty="0">
                <a:latin typeface="Times New Roman" panose="02020603050405020304" pitchFamily="18" charset="0"/>
                <a:ea typeface="Calibri" panose="020F0502020204030204" pitchFamily="34" charset="0"/>
                <a:cs typeface="Times New Roman" panose="02020603050405020304" pitchFamily="18" charset="0"/>
              </a:rPr>
              <a:t>Endure </a:t>
            </a:r>
            <a:r>
              <a:rPr lang="en-US" sz="2800" dirty="0">
                <a:latin typeface="Times New Roman" panose="02020603050405020304" pitchFamily="18" charset="0"/>
                <a:ea typeface="Calibri" panose="020F0502020204030204" pitchFamily="34" charset="0"/>
                <a:cs typeface="Times New Roman" panose="02020603050405020304" pitchFamily="18" charset="0"/>
              </a:rPr>
              <a:t>the afflictions of this life without the assurance of God’s protection?</a:t>
            </a:r>
          </a:p>
          <a:p>
            <a:pPr marL="228600"/>
            <a:r>
              <a:rPr lang="en-US" sz="28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Without confidence, you are a wounded and incomplete Christian</a:t>
            </a:r>
          </a:p>
        </p:txBody>
      </p:sp>
    </p:spTree>
    <p:extLst>
      <p:ext uri="{BB962C8B-B14F-4D97-AF65-F5344CB8AC3E}">
        <p14:creationId xmlns:p14="http://schemas.microsoft.com/office/powerpoint/2010/main" val="450138953"/>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Confidence in Salvation</a:t>
            </a:r>
          </a:p>
        </p:txBody>
      </p:sp>
      <p:sp>
        <p:nvSpPr>
          <p:cNvPr id="3" name="TextBox 2">
            <a:extLst>
              <a:ext uri="{FF2B5EF4-FFF2-40B4-BE49-F238E27FC236}">
                <a16:creationId xmlns:a16="http://schemas.microsoft.com/office/drawing/2014/main" id="{A8C359D8-7793-0674-84B7-146BD0AE8F39}"/>
              </a:ext>
            </a:extLst>
          </p:cNvPr>
          <p:cNvSpPr txBox="1"/>
          <p:nvPr/>
        </p:nvSpPr>
        <p:spPr>
          <a:xfrm>
            <a:off x="488950" y="1433148"/>
            <a:ext cx="10922000" cy="4524315"/>
          </a:xfrm>
          <a:prstGeom prst="rect">
            <a:avLst/>
          </a:prstGeom>
          <a:noFill/>
        </p:spPr>
        <p:txBody>
          <a:bodyPr wrap="square" rtlCol="0">
            <a:spAutoFit/>
          </a:bodyPr>
          <a:lstStyle/>
          <a:p>
            <a:pPr marL="228600"/>
            <a:r>
              <a:rPr lang="en-US" sz="3200" b="1" dirty="0">
                <a:latin typeface="Times New Roman" panose="02020603050405020304" pitchFamily="18" charset="0"/>
                <a:cs typeface="Times New Roman" panose="02020603050405020304" pitchFamily="18" charset="0"/>
              </a:rPr>
              <a:t>God knows we need confidence in order to endure</a:t>
            </a:r>
          </a:p>
          <a:p>
            <a:pPr marL="228600"/>
            <a:endParaRPr lang="en-US" sz="3200" b="1" dirty="0">
              <a:latin typeface="Times New Roman" panose="02020603050405020304" pitchFamily="18" charset="0"/>
              <a:cs typeface="Times New Roman" panose="02020603050405020304" pitchFamily="18" charset="0"/>
            </a:endParaRPr>
          </a:p>
          <a:p>
            <a:pPr marL="228600"/>
            <a:r>
              <a:rPr lang="en-US" sz="3200" b="1" dirty="0">
                <a:latin typeface="Times New Roman" panose="02020603050405020304" pitchFamily="18" charset="0"/>
                <a:cs typeface="Times New Roman" panose="02020603050405020304" pitchFamily="18" charset="0"/>
              </a:rPr>
              <a:t>Hebrews 10:35-36 </a:t>
            </a:r>
            <a:r>
              <a:rPr lang="en-US" sz="3200" dirty="0">
                <a:latin typeface="Times New Roman" panose="02020603050405020304" pitchFamily="18" charset="0"/>
                <a:cs typeface="Times New Roman" panose="02020603050405020304" pitchFamily="18" charset="0"/>
              </a:rPr>
              <a:t>Therefore, </a:t>
            </a:r>
            <a:r>
              <a:rPr lang="en-US" sz="3200" b="1" u="sng" dirty="0">
                <a:highlight>
                  <a:srgbClr val="FFFF00"/>
                </a:highlight>
                <a:latin typeface="Times New Roman" panose="02020603050405020304" pitchFamily="18" charset="0"/>
                <a:cs typeface="Times New Roman" panose="02020603050405020304" pitchFamily="18" charset="0"/>
              </a:rPr>
              <a:t>do not throw away your confidence</a:t>
            </a:r>
            <a:r>
              <a:rPr lang="en-US" sz="3200" dirty="0">
                <a:latin typeface="Times New Roman" panose="02020603050405020304" pitchFamily="18" charset="0"/>
                <a:cs typeface="Times New Roman" panose="02020603050405020304" pitchFamily="18" charset="0"/>
              </a:rPr>
              <a:t>, which has a great reward. </a:t>
            </a:r>
            <a:r>
              <a:rPr lang="en-US" sz="3200" baseline="30000" dirty="0">
                <a:latin typeface="Times New Roman" panose="02020603050405020304" pitchFamily="18" charset="0"/>
                <a:cs typeface="Times New Roman" panose="02020603050405020304" pitchFamily="18" charset="0"/>
              </a:rPr>
              <a:t>36 </a:t>
            </a:r>
            <a:r>
              <a:rPr lang="en-US" sz="3200" dirty="0">
                <a:latin typeface="Times New Roman" panose="02020603050405020304" pitchFamily="18" charset="0"/>
                <a:cs typeface="Times New Roman" panose="02020603050405020304" pitchFamily="18" charset="0"/>
              </a:rPr>
              <a:t> For you have </a:t>
            </a:r>
            <a:r>
              <a:rPr lang="en-US" sz="3200" b="1" u="sng" dirty="0">
                <a:highlight>
                  <a:srgbClr val="FFFF00"/>
                </a:highlight>
                <a:latin typeface="Times New Roman" panose="02020603050405020304" pitchFamily="18" charset="0"/>
                <a:cs typeface="Times New Roman" panose="02020603050405020304" pitchFamily="18" charset="0"/>
              </a:rPr>
              <a:t>need of endurance</a:t>
            </a:r>
            <a:r>
              <a:rPr lang="en-US" sz="3200" dirty="0">
                <a:latin typeface="Times New Roman" panose="02020603050405020304" pitchFamily="18" charset="0"/>
                <a:cs typeface="Times New Roman" panose="02020603050405020304" pitchFamily="18" charset="0"/>
              </a:rPr>
              <a:t>, so that when you have </a:t>
            </a:r>
            <a:r>
              <a:rPr lang="en-US" sz="3200" b="1" u="sng" dirty="0">
                <a:highlight>
                  <a:srgbClr val="FFFF00"/>
                </a:highlight>
                <a:latin typeface="Times New Roman" panose="02020603050405020304" pitchFamily="18" charset="0"/>
                <a:cs typeface="Times New Roman" panose="02020603050405020304" pitchFamily="18" charset="0"/>
              </a:rPr>
              <a:t>done the will of God</a:t>
            </a:r>
            <a:r>
              <a:rPr lang="en-US" sz="3200" dirty="0">
                <a:latin typeface="Times New Roman" panose="02020603050405020304" pitchFamily="18" charset="0"/>
                <a:cs typeface="Times New Roman" panose="02020603050405020304" pitchFamily="18" charset="0"/>
              </a:rPr>
              <a:t>, you may receive what was </a:t>
            </a:r>
            <a:r>
              <a:rPr lang="en-US" sz="3200" b="1" u="sng" dirty="0">
                <a:highlight>
                  <a:srgbClr val="FFFF00"/>
                </a:highlight>
                <a:latin typeface="Times New Roman" panose="02020603050405020304" pitchFamily="18" charset="0"/>
                <a:cs typeface="Times New Roman" panose="02020603050405020304" pitchFamily="18" charset="0"/>
              </a:rPr>
              <a:t>promised</a:t>
            </a:r>
            <a:r>
              <a:rPr lang="en-US" sz="3200" dirty="0">
                <a:latin typeface="Times New Roman" panose="02020603050405020304" pitchFamily="18" charset="0"/>
                <a:cs typeface="Times New Roman" panose="02020603050405020304" pitchFamily="18" charset="0"/>
              </a:rPr>
              <a:t> (promise is eternal life) </a:t>
            </a:r>
          </a:p>
          <a:p>
            <a:pPr marL="228600"/>
            <a:endParaRPr lang="en-US" sz="32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Question:</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How can I be certain?  How can I have absolute confidence in my salvation?</a:t>
            </a:r>
            <a:endParaRPr lang="en-US" sz="32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52452375"/>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5533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Confidence in Salvation</a:t>
            </a:r>
          </a:p>
        </p:txBody>
      </p:sp>
      <p:sp>
        <p:nvSpPr>
          <p:cNvPr id="3" name="TextBox 2">
            <a:extLst>
              <a:ext uri="{FF2B5EF4-FFF2-40B4-BE49-F238E27FC236}">
                <a16:creationId xmlns:a16="http://schemas.microsoft.com/office/drawing/2014/main" id="{A8C359D8-7793-0674-84B7-146BD0AE8F39}"/>
              </a:ext>
            </a:extLst>
          </p:cNvPr>
          <p:cNvSpPr txBox="1"/>
          <p:nvPr/>
        </p:nvSpPr>
        <p:spPr>
          <a:xfrm>
            <a:off x="431800" y="2226898"/>
            <a:ext cx="10922000" cy="2308324"/>
          </a:xfrm>
          <a:prstGeom prst="rect">
            <a:avLst/>
          </a:prstGeom>
          <a:noFill/>
        </p:spPr>
        <p:txBody>
          <a:bodyPr wrap="square" rtlCol="0">
            <a:spAutoFit/>
          </a:bodyPr>
          <a:lstStyle/>
          <a:p>
            <a:pPr marL="228600" algn="ctr"/>
            <a:r>
              <a:rPr lang="en-US" sz="4800" b="1" dirty="0">
                <a:latin typeface="Times New Roman" panose="02020603050405020304" pitchFamily="18" charset="0"/>
                <a:cs typeface="Times New Roman" panose="02020603050405020304" pitchFamily="18" charset="0"/>
              </a:rPr>
              <a:t>TRUST</a:t>
            </a:r>
          </a:p>
          <a:p>
            <a:pPr marL="228600" algn="ctr"/>
            <a:r>
              <a:rPr lang="en-US" sz="4800" b="1" dirty="0">
                <a:effectLst/>
                <a:latin typeface="Times New Roman" panose="02020603050405020304" pitchFamily="18" charset="0"/>
                <a:ea typeface="Calibri" panose="020F0502020204030204" pitchFamily="34" charset="0"/>
                <a:cs typeface="Times New Roman" panose="02020603050405020304" pitchFamily="18" charset="0"/>
              </a:rPr>
              <a:t>and</a:t>
            </a:r>
          </a:p>
          <a:p>
            <a:pPr marL="228600" algn="ctr"/>
            <a:r>
              <a:rPr lang="en-US" sz="4800" b="1" dirty="0">
                <a:effectLst/>
                <a:latin typeface="Times New Roman" panose="02020603050405020304" pitchFamily="18" charset="0"/>
                <a:ea typeface="Calibri" panose="020F0502020204030204" pitchFamily="34" charset="0"/>
                <a:cs typeface="Times New Roman" panose="02020603050405020304" pitchFamily="18" charset="0"/>
              </a:rPr>
              <a:t>OBEY</a:t>
            </a:r>
          </a:p>
        </p:txBody>
      </p:sp>
    </p:spTree>
    <p:extLst>
      <p:ext uri="{BB962C8B-B14F-4D97-AF65-F5344CB8AC3E}">
        <p14:creationId xmlns:p14="http://schemas.microsoft.com/office/powerpoint/2010/main" val="2592124072"/>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Obedience</a:t>
            </a:r>
          </a:p>
        </p:txBody>
      </p:sp>
      <p:sp>
        <p:nvSpPr>
          <p:cNvPr id="3" name="TextBox 2">
            <a:extLst>
              <a:ext uri="{FF2B5EF4-FFF2-40B4-BE49-F238E27FC236}">
                <a16:creationId xmlns:a16="http://schemas.microsoft.com/office/drawing/2014/main" id="{A8C359D8-7793-0674-84B7-146BD0AE8F39}"/>
              </a:ext>
            </a:extLst>
          </p:cNvPr>
          <p:cNvSpPr txBox="1"/>
          <p:nvPr/>
        </p:nvSpPr>
        <p:spPr>
          <a:xfrm>
            <a:off x="789642" y="1210898"/>
            <a:ext cx="10922000" cy="6001643"/>
          </a:xfrm>
          <a:prstGeom prst="rect">
            <a:avLst/>
          </a:prstGeom>
          <a:noFill/>
        </p:spPr>
        <p:txBody>
          <a:bodyPr wrap="square" rtlCol="0">
            <a:spAutoFit/>
          </a:bodyPr>
          <a:lstStyle/>
          <a:p>
            <a:pPr marL="228600"/>
            <a:r>
              <a:rPr lang="en-US" sz="2400" b="1" dirty="0">
                <a:latin typeface="Times New Roman" panose="02020603050405020304" pitchFamily="18" charset="0"/>
                <a:cs typeface="Times New Roman" panose="02020603050405020304" pitchFamily="18" charset="0"/>
              </a:rPr>
              <a:t>Love is foundational to all obedience that God commands</a:t>
            </a:r>
          </a:p>
          <a:p>
            <a:pPr marL="228600"/>
            <a:endParaRPr lang="en-US" sz="2400" b="1" dirty="0">
              <a:latin typeface="Times New Roman" panose="02020603050405020304" pitchFamily="18" charset="0"/>
              <a:cs typeface="Times New Roman" panose="02020603050405020304" pitchFamily="18" charset="0"/>
            </a:endParaRPr>
          </a:p>
          <a:p>
            <a:pPr marL="228600"/>
            <a:r>
              <a:rPr lang="en-US" sz="2400" b="1" dirty="0">
                <a:latin typeface="Times New Roman" panose="02020603050405020304" pitchFamily="18" charset="0"/>
                <a:cs typeface="Times New Roman" panose="02020603050405020304" pitchFamily="18" charset="0"/>
              </a:rPr>
              <a:t>Matthew 22:37-40</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And He said to him, " '</a:t>
            </a:r>
            <a:r>
              <a:rPr lang="en-US" sz="2400" cap="small" dirty="0">
                <a:effectLst/>
                <a:latin typeface="Times New Roman" panose="02020603050405020304" pitchFamily="18" charset="0"/>
                <a:cs typeface="Times New Roman" panose="02020603050405020304" pitchFamily="18" charset="0"/>
              </a:rPr>
              <a:t>YOU SHALL </a:t>
            </a:r>
            <a:r>
              <a:rPr lang="en-US" sz="2400" b="1" u="sng" cap="small" dirty="0">
                <a:effectLst/>
                <a:highlight>
                  <a:srgbClr val="FFFF00"/>
                </a:highlight>
                <a:latin typeface="Times New Roman" panose="02020603050405020304" pitchFamily="18" charset="0"/>
                <a:cs typeface="Times New Roman" panose="02020603050405020304" pitchFamily="18" charset="0"/>
              </a:rPr>
              <a:t>LOVE THE</a:t>
            </a:r>
            <a:r>
              <a:rPr lang="en-US" sz="2400" b="1" u="sng" dirty="0">
                <a:highlight>
                  <a:srgbClr val="FFFF00"/>
                </a:highlight>
                <a:latin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cs typeface="Times New Roman" panose="02020603050405020304" pitchFamily="18" charset="0"/>
              </a:rPr>
              <a:t>LORD YOUR</a:t>
            </a:r>
            <a:r>
              <a:rPr lang="en-US" sz="2400" b="1" u="sng" dirty="0">
                <a:highlight>
                  <a:srgbClr val="FFFF00"/>
                </a:highlight>
                <a:latin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cs typeface="Times New Roman" panose="02020603050405020304" pitchFamily="18" charset="0"/>
              </a:rPr>
              <a:t>GOD</a:t>
            </a:r>
            <a:r>
              <a:rPr lang="en-US" sz="2400" cap="small" dirty="0">
                <a:effectLst/>
                <a:highlight>
                  <a:srgbClr val="FFFF00"/>
                </a:highlight>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WITH ALL YOUR HEART</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AND WITH ALL YOUR SOUL</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AND WITH ALL YOUR MIND</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38 </a:t>
            </a:r>
            <a:r>
              <a:rPr lang="en-US" sz="2400" dirty="0">
                <a:latin typeface="Times New Roman" panose="02020603050405020304" pitchFamily="18" charset="0"/>
                <a:cs typeface="Times New Roman" panose="02020603050405020304" pitchFamily="18" charset="0"/>
              </a:rPr>
              <a:t> "This is the great and foremost commandment. </a:t>
            </a:r>
            <a:r>
              <a:rPr lang="en-US" sz="2400" baseline="30000" dirty="0">
                <a:latin typeface="Times New Roman" panose="02020603050405020304" pitchFamily="18" charset="0"/>
                <a:cs typeface="Times New Roman" panose="02020603050405020304" pitchFamily="18" charset="0"/>
              </a:rPr>
              <a:t>39 </a:t>
            </a:r>
            <a:r>
              <a:rPr lang="en-US" sz="2400" dirty="0">
                <a:latin typeface="Times New Roman" panose="02020603050405020304" pitchFamily="18" charset="0"/>
                <a:cs typeface="Times New Roman" panose="02020603050405020304" pitchFamily="18" charset="0"/>
              </a:rPr>
              <a:t> "The second is like it, '</a:t>
            </a:r>
            <a:r>
              <a:rPr lang="en-US" sz="2400" cap="small" dirty="0">
                <a:effectLst/>
                <a:latin typeface="Times New Roman" panose="02020603050405020304" pitchFamily="18" charset="0"/>
                <a:cs typeface="Times New Roman" panose="02020603050405020304" pitchFamily="18" charset="0"/>
              </a:rPr>
              <a:t>YOU SHALL </a:t>
            </a:r>
            <a:r>
              <a:rPr lang="en-US" sz="2400" b="1" u="sng" cap="small" dirty="0">
                <a:effectLst/>
                <a:highlight>
                  <a:srgbClr val="FFFF00"/>
                </a:highlight>
                <a:latin typeface="Times New Roman" panose="02020603050405020304" pitchFamily="18" charset="0"/>
                <a:cs typeface="Times New Roman" panose="02020603050405020304" pitchFamily="18" charset="0"/>
              </a:rPr>
              <a:t>LOVE YOUR NEIGHBOR </a:t>
            </a:r>
            <a:r>
              <a:rPr lang="en-US" sz="2400" cap="small" dirty="0">
                <a:effectLst/>
                <a:latin typeface="Times New Roman" panose="02020603050405020304" pitchFamily="18" charset="0"/>
                <a:cs typeface="Times New Roman" panose="02020603050405020304" pitchFamily="18" charset="0"/>
              </a:rPr>
              <a:t>AS YOURSELF</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40 </a:t>
            </a:r>
            <a:r>
              <a:rPr lang="en-US" sz="2400"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On these two commandments depend the whole Law and the Prophets.</a:t>
            </a:r>
            <a:r>
              <a:rPr lang="en-US" sz="2400" dirty="0">
                <a:latin typeface="Times New Roman" panose="02020603050405020304" pitchFamily="18" charset="0"/>
                <a:cs typeface="Times New Roman" panose="02020603050405020304" pitchFamily="18" charset="0"/>
              </a:rPr>
              <a:t>“</a:t>
            </a:r>
          </a:p>
          <a:p>
            <a:pPr marL="228600"/>
            <a:endParaRPr lang="en-US" sz="2400" dirty="0">
              <a:latin typeface="Times New Roman" panose="02020603050405020304" pitchFamily="18" charset="0"/>
              <a:cs typeface="Times New Roman" panose="02020603050405020304" pitchFamily="18" charset="0"/>
            </a:endParaRPr>
          </a:p>
          <a:p>
            <a:pPr marL="228600"/>
            <a:r>
              <a:rPr lang="en-US" sz="2400" b="1" dirty="0">
                <a:latin typeface="Times New Roman" panose="02020603050405020304" pitchFamily="18" charset="0"/>
                <a:cs typeface="Times New Roman" panose="02020603050405020304" pitchFamily="18" charset="0"/>
              </a:rPr>
              <a:t>1 Corinthians 13:2 </a:t>
            </a:r>
            <a:r>
              <a:rPr lang="en-US" sz="2400" dirty="0">
                <a:latin typeface="Times New Roman" panose="02020603050405020304" pitchFamily="18" charset="0"/>
                <a:cs typeface="Times New Roman" panose="02020603050405020304" pitchFamily="18" charset="0"/>
              </a:rPr>
              <a:t>…if I have </a:t>
            </a:r>
            <a:r>
              <a:rPr lang="en-US" sz="2400" b="1" u="sng" dirty="0">
                <a:highlight>
                  <a:srgbClr val="FFFF00"/>
                </a:highlight>
                <a:latin typeface="Times New Roman" panose="02020603050405020304" pitchFamily="18" charset="0"/>
                <a:cs typeface="Times New Roman" panose="02020603050405020304" pitchFamily="18" charset="0"/>
              </a:rPr>
              <a:t>all faith</a:t>
            </a:r>
            <a:r>
              <a:rPr lang="en-US" sz="2400" dirty="0">
                <a:latin typeface="Times New Roman" panose="02020603050405020304" pitchFamily="18" charset="0"/>
                <a:cs typeface="Times New Roman" panose="02020603050405020304" pitchFamily="18" charset="0"/>
              </a:rPr>
              <a:t>, …, but do not have love, </a:t>
            </a:r>
            <a:r>
              <a:rPr lang="en-US" sz="2400" b="1" u="sng" dirty="0">
                <a:highlight>
                  <a:srgbClr val="FFFF00"/>
                </a:highlight>
                <a:latin typeface="Times New Roman" panose="02020603050405020304" pitchFamily="18" charset="0"/>
                <a:cs typeface="Times New Roman" panose="02020603050405020304" pitchFamily="18" charset="0"/>
              </a:rPr>
              <a:t>I am nothing</a:t>
            </a:r>
            <a:r>
              <a:rPr lang="en-US" sz="2400" dirty="0">
                <a:highlight>
                  <a:srgbClr val="FFFF00"/>
                </a:highlight>
                <a:latin typeface="Times New Roman" panose="02020603050405020304" pitchFamily="18" charset="0"/>
                <a:cs typeface="Times New Roman" panose="02020603050405020304" pitchFamily="18" charset="0"/>
              </a:rPr>
              <a:t>. </a:t>
            </a:r>
            <a:br>
              <a:rPr lang="en-US" sz="2400" dirty="0">
                <a:highlight>
                  <a:srgbClr val="FFFF00"/>
                </a:highlight>
                <a:latin typeface="Times New Roman" panose="02020603050405020304" pitchFamily="18" charset="0"/>
                <a:cs typeface="Times New Roman" panose="02020603050405020304" pitchFamily="18" charset="0"/>
              </a:rPr>
            </a:br>
            <a:endParaRPr lang="en-US" sz="2400" dirty="0">
              <a:highlight>
                <a:srgbClr val="FFFF00"/>
              </a:highlight>
              <a:latin typeface="Times New Roman" panose="02020603050405020304" pitchFamily="18" charset="0"/>
              <a:cs typeface="Times New Roman" panose="02020603050405020304" pitchFamily="18" charset="0"/>
            </a:endParaRPr>
          </a:p>
          <a:p>
            <a:pPr marL="228600"/>
            <a:r>
              <a:rPr lang="en-US" sz="2400" b="1" dirty="0">
                <a:latin typeface="Times New Roman" panose="02020603050405020304" pitchFamily="18" charset="0"/>
                <a:cs typeface="Times New Roman" panose="02020603050405020304" pitchFamily="18" charset="0"/>
              </a:rPr>
              <a:t>1 Corinthians 13:3 </a:t>
            </a:r>
            <a:r>
              <a:rPr lang="en-US" sz="2400" dirty="0">
                <a:latin typeface="Times New Roman" panose="02020603050405020304" pitchFamily="18" charset="0"/>
                <a:cs typeface="Times New Roman" panose="02020603050405020304" pitchFamily="18" charset="0"/>
              </a:rPr>
              <a:t>And if </a:t>
            </a:r>
            <a:r>
              <a:rPr lang="en-US" sz="2400" b="1" u="sng" dirty="0">
                <a:highlight>
                  <a:srgbClr val="FFFF00"/>
                </a:highlight>
                <a:latin typeface="Times New Roman" panose="02020603050405020304" pitchFamily="18" charset="0"/>
                <a:cs typeface="Times New Roman" panose="02020603050405020304" pitchFamily="18" charset="0"/>
              </a:rPr>
              <a:t>I give all my possessions </a:t>
            </a:r>
            <a:r>
              <a:rPr lang="en-US" sz="2400" dirty="0">
                <a:latin typeface="Times New Roman" panose="02020603050405020304" pitchFamily="18" charset="0"/>
                <a:cs typeface="Times New Roman" panose="02020603050405020304" pitchFamily="18" charset="0"/>
              </a:rPr>
              <a:t>to feed </a:t>
            </a:r>
            <a:r>
              <a:rPr lang="en-US" sz="2400" i="1" dirty="0">
                <a:latin typeface="Times New Roman" panose="02020603050405020304" pitchFamily="18" charset="0"/>
                <a:cs typeface="Times New Roman" panose="02020603050405020304" pitchFamily="18" charset="0"/>
              </a:rPr>
              <a:t>the poor,</a:t>
            </a:r>
            <a:r>
              <a:rPr lang="en-US" sz="2400" dirty="0">
                <a:latin typeface="Times New Roman" panose="02020603050405020304" pitchFamily="18" charset="0"/>
                <a:cs typeface="Times New Roman" panose="02020603050405020304" pitchFamily="18" charset="0"/>
              </a:rPr>
              <a:t> and if I </a:t>
            </a:r>
            <a:r>
              <a:rPr lang="en-US" sz="2400" b="1" u="sng" dirty="0">
                <a:highlight>
                  <a:srgbClr val="FFFF00"/>
                </a:highlight>
                <a:latin typeface="Times New Roman" panose="02020603050405020304" pitchFamily="18" charset="0"/>
                <a:cs typeface="Times New Roman" panose="02020603050405020304" pitchFamily="18" charset="0"/>
              </a:rPr>
              <a:t>surrender my body </a:t>
            </a:r>
            <a:r>
              <a:rPr lang="en-US" sz="2400" dirty="0">
                <a:latin typeface="Times New Roman" panose="02020603050405020304" pitchFamily="18" charset="0"/>
                <a:cs typeface="Times New Roman" panose="02020603050405020304" pitchFamily="18" charset="0"/>
              </a:rPr>
              <a:t>to be burned, but do not have love, </a:t>
            </a:r>
            <a:r>
              <a:rPr lang="en-US" sz="2400" b="1" u="sng" dirty="0">
                <a:highlight>
                  <a:srgbClr val="FFFF00"/>
                </a:highlight>
                <a:latin typeface="Times New Roman" panose="02020603050405020304" pitchFamily="18" charset="0"/>
                <a:cs typeface="Times New Roman" panose="02020603050405020304" pitchFamily="18" charset="0"/>
              </a:rPr>
              <a:t>it profits me nothing</a:t>
            </a:r>
            <a:r>
              <a:rPr lang="en-US" sz="2400" dirty="0">
                <a:latin typeface="Times New Roman" panose="02020603050405020304" pitchFamily="18" charset="0"/>
                <a:cs typeface="Times New Roman" panose="02020603050405020304" pitchFamily="18" charset="0"/>
              </a:rPr>
              <a:t>. </a:t>
            </a:r>
          </a:p>
          <a:p>
            <a:pPr marL="228600"/>
            <a:endParaRPr lang="en-US" sz="2400" dirty="0">
              <a:latin typeface="Times New Roman" panose="02020603050405020304" pitchFamily="18" charset="0"/>
              <a:cs typeface="Times New Roman" panose="02020603050405020304" pitchFamily="18" charset="0"/>
            </a:endParaRPr>
          </a:p>
          <a:p>
            <a:pPr marL="228600"/>
            <a:endParaRPr lang="en-US" sz="2400" dirty="0">
              <a:latin typeface="Times New Roman" panose="02020603050405020304" pitchFamily="18" charset="0"/>
              <a:cs typeface="Times New Roman" panose="02020603050405020304" pitchFamily="18" charset="0"/>
            </a:endParaRPr>
          </a:p>
          <a:p>
            <a:pPr marL="228600"/>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33591390"/>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Obedience</a:t>
            </a:r>
          </a:p>
        </p:txBody>
      </p:sp>
      <p:sp>
        <p:nvSpPr>
          <p:cNvPr id="3" name="TextBox 2">
            <a:extLst>
              <a:ext uri="{FF2B5EF4-FFF2-40B4-BE49-F238E27FC236}">
                <a16:creationId xmlns:a16="http://schemas.microsoft.com/office/drawing/2014/main" id="{A8C359D8-7793-0674-84B7-146BD0AE8F39}"/>
              </a:ext>
            </a:extLst>
          </p:cNvPr>
          <p:cNvSpPr txBox="1"/>
          <p:nvPr/>
        </p:nvSpPr>
        <p:spPr>
          <a:xfrm>
            <a:off x="789642" y="1210898"/>
            <a:ext cx="10922000" cy="3416320"/>
          </a:xfrm>
          <a:prstGeom prst="rect">
            <a:avLst/>
          </a:prstGeom>
          <a:noFill/>
        </p:spPr>
        <p:txBody>
          <a:bodyPr wrap="square" rtlCol="0">
            <a:spAutoFit/>
          </a:bodyPr>
          <a:lstStyle/>
          <a:p>
            <a:pPr marL="228600"/>
            <a:r>
              <a:rPr lang="en-US" sz="2400" b="1" dirty="0">
                <a:latin typeface="Times New Roman" panose="02020603050405020304" pitchFamily="18" charset="0"/>
                <a:cs typeface="Times New Roman" panose="02020603050405020304" pitchFamily="18" charset="0"/>
              </a:rPr>
              <a:t>Galatians 5:6 </a:t>
            </a:r>
            <a:r>
              <a:rPr lang="en-US" sz="2400" dirty="0">
                <a:latin typeface="Times New Roman" panose="02020603050405020304" pitchFamily="18" charset="0"/>
                <a:cs typeface="Times New Roman" panose="02020603050405020304" pitchFamily="18" charset="0"/>
              </a:rPr>
              <a:t>For in Christ Jesus neither circumcision nor uncircumcision means anything, but </a:t>
            </a:r>
            <a:r>
              <a:rPr lang="en-US" sz="2400" b="1" u="sng" dirty="0">
                <a:highlight>
                  <a:srgbClr val="FFFF00"/>
                </a:highlight>
                <a:latin typeface="Times New Roman" panose="02020603050405020304" pitchFamily="18" charset="0"/>
                <a:cs typeface="Times New Roman" panose="02020603050405020304" pitchFamily="18" charset="0"/>
              </a:rPr>
              <a:t>faith working through love</a:t>
            </a:r>
            <a:r>
              <a:rPr lang="en-US" sz="2400" dirty="0">
                <a:latin typeface="Times New Roman" panose="02020603050405020304" pitchFamily="18" charset="0"/>
                <a:cs typeface="Times New Roman" panose="02020603050405020304" pitchFamily="18" charset="0"/>
              </a:rPr>
              <a:t>.  </a:t>
            </a:r>
          </a:p>
          <a:p>
            <a:pPr marL="228600"/>
            <a:endParaRPr lang="en-US" sz="2400" b="1" dirty="0">
              <a:latin typeface="Times New Roman" panose="02020603050405020304" pitchFamily="18" charset="0"/>
              <a:cs typeface="Times New Roman" panose="02020603050405020304" pitchFamily="18" charset="0"/>
            </a:endParaRPr>
          </a:p>
          <a:p>
            <a:pPr marL="228600"/>
            <a:r>
              <a:rPr lang="en-US" sz="2400" b="1" dirty="0">
                <a:latin typeface="Times New Roman" panose="02020603050405020304" pitchFamily="18" charset="0"/>
                <a:cs typeface="Times New Roman" panose="02020603050405020304" pitchFamily="18" charset="0"/>
              </a:rPr>
              <a:t>1 John 4:16-17</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 </a:t>
            </a:r>
            <a:r>
              <a:rPr lang="en-US" sz="2400" b="1" u="sng" dirty="0">
                <a:highlight>
                  <a:srgbClr val="FFFF00"/>
                </a:highlight>
                <a:latin typeface="Times New Roman" panose="02020603050405020304" pitchFamily="18" charset="0"/>
                <a:cs typeface="Times New Roman" panose="02020603050405020304" pitchFamily="18" charset="0"/>
              </a:rPr>
              <a:t>God is love</a:t>
            </a:r>
            <a:r>
              <a:rPr lang="en-US" sz="2400" dirty="0">
                <a:latin typeface="Times New Roman" panose="02020603050405020304" pitchFamily="18" charset="0"/>
                <a:cs typeface="Times New Roman" panose="02020603050405020304" pitchFamily="18" charset="0"/>
              </a:rPr>
              <a:t>, and the one who </a:t>
            </a:r>
            <a:r>
              <a:rPr lang="en-US" sz="2400" b="1" u="sng" dirty="0">
                <a:highlight>
                  <a:srgbClr val="FFFF00"/>
                </a:highlight>
                <a:latin typeface="Times New Roman" panose="02020603050405020304" pitchFamily="18" charset="0"/>
                <a:cs typeface="Times New Roman" panose="02020603050405020304" pitchFamily="18" charset="0"/>
              </a:rPr>
              <a:t>abides in love abides in God</a:t>
            </a:r>
            <a:r>
              <a:rPr lang="en-US" sz="2400" dirty="0">
                <a:latin typeface="Times New Roman" panose="02020603050405020304" pitchFamily="18" charset="0"/>
                <a:cs typeface="Times New Roman" panose="02020603050405020304" pitchFamily="18" charset="0"/>
              </a:rPr>
              <a:t>, and God abides in him. </a:t>
            </a:r>
            <a:r>
              <a:rPr lang="en-US" sz="2400" baseline="30000" dirty="0">
                <a:latin typeface="Times New Roman" panose="02020603050405020304" pitchFamily="18" charset="0"/>
                <a:cs typeface="Times New Roman" panose="02020603050405020304" pitchFamily="18" charset="0"/>
              </a:rPr>
              <a:t>17 </a:t>
            </a:r>
            <a:r>
              <a:rPr lang="en-US" sz="2400" dirty="0">
                <a:latin typeface="Times New Roman" panose="02020603050405020304" pitchFamily="18" charset="0"/>
                <a:cs typeface="Times New Roman" panose="02020603050405020304" pitchFamily="18" charset="0"/>
              </a:rPr>
              <a:t> By this, </a:t>
            </a:r>
            <a:r>
              <a:rPr lang="en-US" sz="2400" b="1" u="sng" dirty="0">
                <a:highlight>
                  <a:srgbClr val="FFFF00"/>
                </a:highlight>
                <a:latin typeface="Times New Roman" panose="02020603050405020304" pitchFamily="18" charset="0"/>
                <a:cs typeface="Times New Roman" panose="02020603050405020304" pitchFamily="18" charset="0"/>
              </a:rPr>
              <a:t>love is perfected </a:t>
            </a:r>
            <a:r>
              <a:rPr lang="en-US" sz="2400" dirty="0">
                <a:latin typeface="Times New Roman" panose="02020603050405020304" pitchFamily="18" charset="0"/>
                <a:cs typeface="Times New Roman" panose="02020603050405020304" pitchFamily="18" charset="0"/>
              </a:rPr>
              <a:t>with us, so that </a:t>
            </a:r>
            <a:r>
              <a:rPr lang="en-US" sz="2400" b="1" u="sng" dirty="0">
                <a:highlight>
                  <a:srgbClr val="FFFF00"/>
                </a:highlight>
                <a:latin typeface="Times New Roman" panose="02020603050405020304" pitchFamily="18" charset="0"/>
                <a:cs typeface="Times New Roman" panose="02020603050405020304" pitchFamily="18" charset="0"/>
              </a:rPr>
              <a:t>we may have confidence in the day of judgment</a:t>
            </a:r>
            <a:r>
              <a:rPr lang="en-US" sz="2400" dirty="0">
                <a:latin typeface="Times New Roman" panose="02020603050405020304" pitchFamily="18" charset="0"/>
                <a:cs typeface="Times New Roman" panose="02020603050405020304" pitchFamily="18" charset="0"/>
              </a:rPr>
              <a:t>; because </a:t>
            </a:r>
            <a:r>
              <a:rPr lang="en-US" sz="2400" b="1" u="sng" dirty="0">
                <a:highlight>
                  <a:srgbClr val="FFFF00"/>
                </a:highlight>
                <a:latin typeface="Times New Roman" panose="02020603050405020304" pitchFamily="18" charset="0"/>
                <a:cs typeface="Times New Roman" panose="02020603050405020304" pitchFamily="18" charset="0"/>
              </a:rPr>
              <a:t>as He is </a:t>
            </a:r>
            <a:r>
              <a:rPr lang="en-US" sz="2400" dirty="0">
                <a:latin typeface="Times New Roman" panose="02020603050405020304" pitchFamily="18" charset="0"/>
                <a:cs typeface="Times New Roman" panose="02020603050405020304" pitchFamily="18" charset="0"/>
              </a:rPr>
              <a:t>(Light Love Holy), so </a:t>
            </a:r>
            <a:r>
              <a:rPr lang="en-US" sz="2400" b="1" u="sng" dirty="0">
                <a:highlight>
                  <a:srgbClr val="FFFF00"/>
                </a:highlight>
                <a:latin typeface="Times New Roman" panose="02020603050405020304" pitchFamily="18" charset="0"/>
                <a:cs typeface="Times New Roman" panose="02020603050405020304" pitchFamily="18" charset="0"/>
              </a:rPr>
              <a:t>also are we in this world </a:t>
            </a:r>
            <a:r>
              <a:rPr lang="en-US" sz="2400" dirty="0">
                <a:latin typeface="Times New Roman" panose="02020603050405020304" pitchFamily="18" charset="0"/>
                <a:cs typeface="Times New Roman" panose="02020603050405020304" pitchFamily="18" charset="0"/>
              </a:rPr>
              <a:t>(Light Love Holy). </a:t>
            </a:r>
          </a:p>
          <a:p>
            <a:pPr marL="228600"/>
            <a:endParaRPr lang="en-US" sz="2400" dirty="0">
              <a:latin typeface="Times New Roman" panose="02020603050405020304" pitchFamily="18" charset="0"/>
              <a:cs typeface="Times New Roman" panose="02020603050405020304" pitchFamily="18" charset="0"/>
            </a:endParaRPr>
          </a:p>
          <a:p>
            <a:pPr marL="228600"/>
            <a:endParaRPr lang="en-US" sz="2400" dirty="0">
              <a:latin typeface="Times New Roman" panose="02020603050405020304" pitchFamily="18" charset="0"/>
              <a:cs typeface="Times New Roman" panose="02020603050405020304" pitchFamily="18" charset="0"/>
            </a:endParaRPr>
          </a:p>
        </p:txBody>
      </p:sp>
      <p:graphicFrame>
        <p:nvGraphicFramePr>
          <p:cNvPr id="4" name="Table 3">
            <a:extLst>
              <a:ext uri="{FF2B5EF4-FFF2-40B4-BE49-F238E27FC236}">
                <a16:creationId xmlns:a16="http://schemas.microsoft.com/office/drawing/2014/main" id="{89C5E30B-86C8-B09D-C654-E36E183F58C7}"/>
              </a:ext>
            </a:extLst>
          </p:cNvPr>
          <p:cNvGraphicFramePr>
            <a:graphicFrameLocks noGrp="1"/>
          </p:cNvGraphicFramePr>
          <p:nvPr>
            <p:extLst>
              <p:ext uri="{D42A27DB-BD31-4B8C-83A1-F6EECF244321}">
                <p14:modId xmlns:p14="http://schemas.microsoft.com/office/powerpoint/2010/main" val="2037365439"/>
              </p:ext>
            </p:extLst>
          </p:nvPr>
        </p:nvGraphicFramePr>
        <p:xfrm>
          <a:off x="1043642" y="4024312"/>
          <a:ext cx="6851648" cy="2193529"/>
        </p:xfrm>
        <a:graphic>
          <a:graphicData uri="http://schemas.openxmlformats.org/drawingml/2006/table">
            <a:tbl>
              <a:tblPr firstRow="1" firstCol="1" bandRow="1">
                <a:tableStyleId>{5C22544A-7EE6-4342-B048-85BDC9FD1C3A}</a:tableStyleId>
              </a:tblPr>
              <a:tblGrid>
                <a:gridCol w="1076210">
                  <a:extLst>
                    <a:ext uri="{9D8B030D-6E8A-4147-A177-3AD203B41FA5}">
                      <a16:colId xmlns:a16="http://schemas.microsoft.com/office/drawing/2014/main" val="169234014"/>
                    </a:ext>
                  </a:extLst>
                </a:gridCol>
                <a:gridCol w="360965">
                  <a:extLst>
                    <a:ext uri="{9D8B030D-6E8A-4147-A177-3AD203B41FA5}">
                      <a16:colId xmlns:a16="http://schemas.microsoft.com/office/drawing/2014/main" val="2918843925"/>
                    </a:ext>
                  </a:extLst>
                </a:gridCol>
                <a:gridCol w="1684503">
                  <a:extLst>
                    <a:ext uri="{9D8B030D-6E8A-4147-A177-3AD203B41FA5}">
                      <a16:colId xmlns:a16="http://schemas.microsoft.com/office/drawing/2014/main" val="2627636349"/>
                    </a:ext>
                  </a:extLst>
                </a:gridCol>
                <a:gridCol w="360965">
                  <a:extLst>
                    <a:ext uri="{9D8B030D-6E8A-4147-A177-3AD203B41FA5}">
                      <a16:colId xmlns:a16="http://schemas.microsoft.com/office/drawing/2014/main" val="3273084063"/>
                    </a:ext>
                  </a:extLst>
                </a:gridCol>
                <a:gridCol w="3369005">
                  <a:extLst>
                    <a:ext uri="{9D8B030D-6E8A-4147-A177-3AD203B41FA5}">
                      <a16:colId xmlns:a16="http://schemas.microsoft.com/office/drawing/2014/main" val="355162870"/>
                    </a:ext>
                  </a:extLst>
                </a:gridCol>
              </a:tblGrid>
              <a:tr h="401638">
                <a:tc>
                  <a:txBody>
                    <a:bodyPr/>
                    <a:lstStyle/>
                    <a:p>
                      <a:pPr marL="0" marR="0">
                        <a:lnSpc>
                          <a:spcPct val="107000"/>
                        </a:lnSpc>
                        <a:spcBef>
                          <a:spcPts val="0"/>
                        </a:spcBef>
                        <a:spcAft>
                          <a:spcPts val="0"/>
                        </a:spcAft>
                      </a:pPr>
                      <a:r>
                        <a:rPr lang="en-US" sz="2400" kern="100" dirty="0">
                          <a:effectLst/>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70C0"/>
                    </a:solidFill>
                  </a:tcPr>
                </a:tc>
                <a:tc>
                  <a:txBody>
                    <a:bodyPr/>
                    <a:lstStyle/>
                    <a:p>
                      <a:pPr marL="0" marR="0">
                        <a:lnSpc>
                          <a:spcPct val="107000"/>
                        </a:lnSpc>
                        <a:spcBef>
                          <a:spcPts val="0"/>
                        </a:spcBef>
                        <a:spcAft>
                          <a:spcPts val="0"/>
                        </a:spcAft>
                      </a:pPr>
                      <a:r>
                        <a:rPr lang="en-US" sz="2400" kern="100" dirty="0">
                          <a:effectLst/>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70C0"/>
                    </a:solidFill>
                  </a:tcPr>
                </a:tc>
                <a:tc>
                  <a:txBody>
                    <a:bodyPr/>
                    <a:lstStyle/>
                    <a:p>
                      <a:pPr marL="0" marR="0" algn="ctr">
                        <a:lnSpc>
                          <a:spcPct val="107000"/>
                        </a:lnSpc>
                        <a:spcBef>
                          <a:spcPts val="0"/>
                        </a:spcBef>
                        <a:spcAft>
                          <a:spcPts val="0"/>
                        </a:spcAft>
                      </a:pPr>
                      <a:r>
                        <a:rPr lang="en-US" sz="2400" kern="100" dirty="0">
                          <a:effectLst/>
                        </a:rPr>
                        <a:t>God</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70C0"/>
                    </a:solidFill>
                  </a:tcPr>
                </a:tc>
                <a:tc>
                  <a:txBody>
                    <a:bodyPr/>
                    <a:lstStyle/>
                    <a:p>
                      <a:pPr marL="0" marR="0" algn="ctr">
                        <a:lnSpc>
                          <a:spcPct val="107000"/>
                        </a:lnSpc>
                        <a:spcBef>
                          <a:spcPts val="0"/>
                        </a:spcBef>
                        <a:spcAft>
                          <a:spcPts val="0"/>
                        </a:spcAft>
                      </a:pPr>
                      <a:r>
                        <a:rPr lang="en-US" sz="2400" kern="100" dirty="0">
                          <a:effectLst/>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70C0"/>
                    </a:solidFill>
                  </a:tcPr>
                </a:tc>
                <a:tc>
                  <a:txBody>
                    <a:bodyPr/>
                    <a:lstStyle/>
                    <a:p>
                      <a:pPr marL="0" marR="0" algn="ctr">
                        <a:lnSpc>
                          <a:spcPct val="107000"/>
                        </a:lnSpc>
                        <a:spcBef>
                          <a:spcPts val="0"/>
                        </a:spcBef>
                        <a:spcAft>
                          <a:spcPts val="0"/>
                        </a:spcAft>
                      </a:pPr>
                      <a:r>
                        <a:rPr lang="en-US" sz="2400" kern="100" dirty="0">
                          <a:effectLst/>
                        </a:rPr>
                        <a:t>Saints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70C0"/>
                    </a:solidFill>
                  </a:tcPr>
                </a:tc>
                <a:extLst>
                  <a:ext uri="{0D108BD9-81ED-4DB2-BD59-A6C34878D82A}">
                    <a16:rowId xmlns:a16="http://schemas.microsoft.com/office/drawing/2014/main" val="3105551913"/>
                  </a:ext>
                </a:extLst>
              </a:tr>
              <a:tr h="597297">
                <a:tc>
                  <a:txBody>
                    <a:bodyPr/>
                    <a:lstStyle/>
                    <a:p>
                      <a:pPr marL="0" marR="0">
                        <a:lnSpc>
                          <a:spcPct val="107000"/>
                        </a:lnSpc>
                        <a:spcBef>
                          <a:spcPts val="0"/>
                        </a:spcBef>
                        <a:spcAft>
                          <a:spcPts val="0"/>
                        </a:spcAft>
                      </a:pPr>
                      <a:r>
                        <a:rPr lang="en-US" sz="2400" kern="100" dirty="0">
                          <a:effectLst/>
                        </a:rPr>
                        <a:t>Light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70C0"/>
                    </a:solidFill>
                  </a:tcPr>
                </a:tc>
                <a:tc>
                  <a:txBody>
                    <a:bodyPr/>
                    <a:lstStyle/>
                    <a:p>
                      <a:pPr marL="0" marR="0">
                        <a:lnSpc>
                          <a:spcPct val="107000"/>
                        </a:lnSpc>
                        <a:spcBef>
                          <a:spcPts val="0"/>
                        </a:spcBef>
                        <a:spcAft>
                          <a:spcPts val="0"/>
                        </a:spcAft>
                      </a:pPr>
                      <a:r>
                        <a:rPr lang="en-US" sz="2400" kern="100" dirty="0">
                          <a:effectLst/>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gn="ctr">
                        <a:lnSpc>
                          <a:spcPct val="107000"/>
                        </a:lnSpc>
                        <a:spcBef>
                          <a:spcPts val="0"/>
                        </a:spcBef>
                        <a:spcAft>
                          <a:spcPts val="0"/>
                        </a:spcAft>
                      </a:pPr>
                      <a:r>
                        <a:rPr lang="en-US" sz="2400" b="1" kern="100" dirty="0">
                          <a:solidFill>
                            <a:schemeClr val="bg1"/>
                          </a:solidFill>
                          <a:effectLst/>
                        </a:rPr>
                        <a:t>1 John 1:5</a:t>
                      </a:r>
                      <a:endParaRPr lang="en-US" sz="24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US" sz="2400" b="1" kern="100" dirty="0">
                          <a:solidFill>
                            <a:schemeClr val="bg1"/>
                          </a:solidFill>
                          <a:effectLst/>
                        </a:rPr>
                        <a:t> </a:t>
                      </a:r>
                      <a:endParaRPr lang="en-US" sz="24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US" sz="2400" b="1" kern="100" dirty="0">
                          <a:solidFill>
                            <a:schemeClr val="bg1"/>
                          </a:solidFill>
                          <a:effectLst/>
                        </a:rPr>
                        <a:t>Matt 5:16; Matt 13:43</a:t>
                      </a:r>
                      <a:endParaRPr lang="en-US" sz="24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extLst>
                  <a:ext uri="{0D108BD9-81ED-4DB2-BD59-A6C34878D82A}">
                    <a16:rowId xmlns:a16="http://schemas.microsoft.com/office/drawing/2014/main" val="822531205"/>
                  </a:ext>
                </a:extLst>
              </a:tr>
              <a:tr h="597297">
                <a:tc>
                  <a:txBody>
                    <a:bodyPr/>
                    <a:lstStyle/>
                    <a:p>
                      <a:pPr marL="0" marR="0">
                        <a:lnSpc>
                          <a:spcPct val="107000"/>
                        </a:lnSpc>
                        <a:spcBef>
                          <a:spcPts val="0"/>
                        </a:spcBef>
                        <a:spcAft>
                          <a:spcPts val="0"/>
                        </a:spcAft>
                      </a:pPr>
                      <a:r>
                        <a:rPr lang="en-US" sz="2400" kern="100" dirty="0">
                          <a:effectLst/>
                        </a:rPr>
                        <a:t>Love</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70C0"/>
                    </a:solidFill>
                  </a:tcPr>
                </a:tc>
                <a:tc>
                  <a:txBody>
                    <a:bodyPr/>
                    <a:lstStyle/>
                    <a:p>
                      <a:pPr marL="0" marR="0">
                        <a:lnSpc>
                          <a:spcPct val="107000"/>
                        </a:lnSpc>
                        <a:spcBef>
                          <a:spcPts val="0"/>
                        </a:spcBef>
                        <a:spcAft>
                          <a:spcPts val="0"/>
                        </a:spcAft>
                      </a:pPr>
                      <a:r>
                        <a:rPr lang="en-US" sz="2400" kern="100" dirty="0">
                          <a:effectLst/>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gn="ctr">
                        <a:lnSpc>
                          <a:spcPct val="107000"/>
                        </a:lnSpc>
                        <a:spcBef>
                          <a:spcPts val="0"/>
                        </a:spcBef>
                        <a:spcAft>
                          <a:spcPts val="0"/>
                        </a:spcAft>
                      </a:pPr>
                      <a:r>
                        <a:rPr lang="en-US" sz="2400" b="1" kern="100" dirty="0">
                          <a:solidFill>
                            <a:schemeClr val="bg1"/>
                          </a:solidFill>
                          <a:effectLst/>
                        </a:rPr>
                        <a:t>1 John 4:8</a:t>
                      </a:r>
                      <a:endParaRPr lang="en-US" sz="24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US" sz="2400" b="1" kern="100" dirty="0">
                          <a:solidFill>
                            <a:schemeClr val="bg1"/>
                          </a:solidFill>
                          <a:effectLst/>
                        </a:rPr>
                        <a:t> </a:t>
                      </a:r>
                      <a:endParaRPr lang="en-US" sz="24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US" sz="2400" b="1" kern="100" dirty="0">
                          <a:solidFill>
                            <a:schemeClr val="bg1"/>
                          </a:solidFill>
                          <a:effectLst/>
                        </a:rPr>
                        <a:t>Matt 22:36-38</a:t>
                      </a:r>
                      <a:endParaRPr lang="en-US" sz="24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extLst>
                  <a:ext uri="{0D108BD9-81ED-4DB2-BD59-A6C34878D82A}">
                    <a16:rowId xmlns:a16="http://schemas.microsoft.com/office/drawing/2014/main" val="3260235940"/>
                  </a:ext>
                </a:extLst>
              </a:tr>
              <a:tr h="597297">
                <a:tc>
                  <a:txBody>
                    <a:bodyPr/>
                    <a:lstStyle/>
                    <a:p>
                      <a:pPr marL="0" marR="0">
                        <a:lnSpc>
                          <a:spcPct val="107000"/>
                        </a:lnSpc>
                        <a:spcBef>
                          <a:spcPts val="0"/>
                        </a:spcBef>
                        <a:spcAft>
                          <a:spcPts val="0"/>
                        </a:spcAft>
                      </a:pPr>
                      <a:r>
                        <a:rPr lang="en-US" sz="2400" kern="100" dirty="0">
                          <a:effectLst/>
                        </a:rPr>
                        <a:t>Holy</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70C0"/>
                    </a:solidFill>
                  </a:tcPr>
                </a:tc>
                <a:tc>
                  <a:txBody>
                    <a:bodyPr/>
                    <a:lstStyle/>
                    <a:p>
                      <a:pPr marL="0" marR="0">
                        <a:lnSpc>
                          <a:spcPct val="107000"/>
                        </a:lnSpc>
                        <a:spcBef>
                          <a:spcPts val="0"/>
                        </a:spcBef>
                        <a:spcAft>
                          <a:spcPts val="0"/>
                        </a:spcAft>
                      </a:pPr>
                      <a:r>
                        <a:rPr lang="en-US" sz="2400" kern="100">
                          <a:effectLst/>
                        </a:rPr>
                        <a:t> </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gn="ctr">
                        <a:lnSpc>
                          <a:spcPct val="107000"/>
                        </a:lnSpc>
                        <a:spcBef>
                          <a:spcPts val="0"/>
                        </a:spcBef>
                        <a:spcAft>
                          <a:spcPts val="0"/>
                        </a:spcAft>
                      </a:pPr>
                      <a:r>
                        <a:rPr lang="en-US" sz="2400" b="1" kern="100">
                          <a:solidFill>
                            <a:schemeClr val="bg1"/>
                          </a:solidFill>
                          <a:effectLst/>
                        </a:rPr>
                        <a:t>Rev 4:8</a:t>
                      </a:r>
                      <a:endParaRPr lang="en-US" sz="2400" b="1" kern="1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US" sz="2400" b="1" kern="100">
                          <a:solidFill>
                            <a:schemeClr val="bg1"/>
                          </a:solidFill>
                          <a:effectLst/>
                        </a:rPr>
                        <a:t> </a:t>
                      </a:r>
                      <a:endParaRPr lang="en-US" sz="2400" b="1" kern="1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marL="0" marR="0">
                        <a:lnSpc>
                          <a:spcPct val="107000"/>
                        </a:lnSpc>
                        <a:spcBef>
                          <a:spcPts val="0"/>
                        </a:spcBef>
                        <a:spcAft>
                          <a:spcPts val="0"/>
                        </a:spcAft>
                      </a:pPr>
                      <a:r>
                        <a:rPr lang="en-US" sz="2400" b="1" kern="100" dirty="0">
                          <a:solidFill>
                            <a:schemeClr val="bg1"/>
                          </a:solidFill>
                          <a:effectLst/>
                        </a:rPr>
                        <a:t>1 Peter 1:15-16</a:t>
                      </a:r>
                      <a:endParaRPr lang="en-US" sz="24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extLst>
                  <a:ext uri="{0D108BD9-81ED-4DB2-BD59-A6C34878D82A}">
                    <a16:rowId xmlns:a16="http://schemas.microsoft.com/office/drawing/2014/main" val="1612248600"/>
                  </a:ext>
                </a:extLst>
              </a:tr>
            </a:tbl>
          </a:graphicData>
        </a:graphic>
      </p:graphicFrame>
      <p:sp>
        <p:nvSpPr>
          <p:cNvPr id="5" name="TextBox 4">
            <a:extLst>
              <a:ext uri="{FF2B5EF4-FFF2-40B4-BE49-F238E27FC236}">
                <a16:creationId xmlns:a16="http://schemas.microsoft.com/office/drawing/2014/main" id="{AB142377-0E1A-6700-897A-2DC96E75A4B4}"/>
              </a:ext>
            </a:extLst>
          </p:cNvPr>
          <p:cNvSpPr txBox="1"/>
          <p:nvPr/>
        </p:nvSpPr>
        <p:spPr>
          <a:xfrm>
            <a:off x="8149290" y="4203868"/>
            <a:ext cx="3509310" cy="1938992"/>
          </a:xfrm>
          <a:prstGeom prst="rect">
            <a:avLst/>
          </a:prstGeom>
          <a:solidFill>
            <a:schemeClr val="bg1"/>
          </a:solidFill>
          <a:ln w="31750">
            <a:solidFill>
              <a:schemeClr val="tx1"/>
            </a:solidFill>
          </a:ln>
        </p:spPr>
        <p:txBody>
          <a:bodyPr wrap="square" rtlCol="0">
            <a:spAutoFit/>
          </a:bodyPr>
          <a:lstStyle/>
          <a:p>
            <a:r>
              <a:rPr lang="en-US" sz="2400" dirty="0"/>
              <a:t>God is Light, Love, &amp; Holy</a:t>
            </a:r>
          </a:p>
          <a:p>
            <a:endParaRPr lang="en-US" sz="2400" dirty="0"/>
          </a:p>
          <a:p>
            <a:r>
              <a:rPr lang="en-US" sz="2400" dirty="0"/>
              <a:t>Saints are taught (perfected)  to become Light, Love, and Holy</a:t>
            </a:r>
          </a:p>
        </p:txBody>
      </p:sp>
    </p:spTree>
    <p:extLst>
      <p:ext uri="{BB962C8B-B14F-4D97-AF65-F5344CB8AC3E}">
        <p14:creationId xmlns:p14="http://schemas.microsoft.com/office/powerpoint/2010/main" val="3197118728"/>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Obedience</a:t>
            </a:r>
          </a:p>
        </p:txBody>
      </p:sp>
      <p:sp>
        <p:nvSpPr>
          <p:cNvPr id="3" name="TextBox 2">
            <a:extLst>
              <a:ext uri="{FF2B5EF4-FFF2-40B4-BE49-F238E27FC236}">
                <a16:creationId xmlns:a16="http://schemas.microsoft.com/office/drawing/2014/main" id="{A8C359D8-7793-0674-84B7-146BD0AE8F39}"/>
              </a:ext>
            </a:extLst>
          </p:cNvPr>
          <p:cNvSpPr txBox="1"/>
          <p:nvPr/>
        </p:nvSpPr>
        <p:spPr>
          <a:xfrm>
            <a:off x="383242" y="1198198"/>
            <a:ext cx="10922000" cy="4893647"/>
          </a:xfrm>
          <a:prstGeom prst="rect">
            <a:avLst/>
          </a:prstGeom>
          <a:noFill/>
        </p:spPr>
        <p:txBody>
          <a:bodyPr wrap="square" rtlCol="0">
            <a:spAutoFit/>
          </a:bodyPr>
          <a:lstStyle/>
          <a:p>
            <a:pPr marL="228600"/>
            <a:r>
              <a:rPr lang="en-US" sz="2400" b="1" dirty="0">
                <a:latin typeface="Times New Roman" panose="02020603050405020304" pitchFamily="18" charset="0"/>
                <a:cs typeface="Times New Roman" panose="02020603050405020304" pitchFamily="18" charset="0"/>
              </a:rPr>
              <a:t>Conclusion:  Obedience</a:t>
            </a:r>
            <a:r>
              <a:rPr lang="en-US" sz="2400" dirty="0">
                <a:latin typeface="Times New Roman" panose="02020603050405020304" pitchFamily="18" charset="0"/>
                <a:cs typeface="Times New Roman" panose="02020603050405020304" pitchFamily="18" charset="0"/>
              </a:rPr>
              <a:t> to God </a:t>
            </a:r>
            <a:r>
              <a:rPr lang="en-US" sz="2400" b="1" dirty="0">
                <a:latin typeface="Times New Roman" panose="02020603050405020304" pitchFamily="18" charset="0"/>
                <a:cs typeface="Times New Roman" panose="02020603050405020304" pitchFamily="18" charset="0"/>
              </a:rPr>
              <a:t>gives us confidence </a:t>
            </a:r>
            <a:r>
              <a:rPr lang="en-US" sz="2400" dirty="0">
                <a:latin typeface="Times New Roman" panose="02020603050405020304" pitchFamily="18" charset="0"/>
                <a:cs typeface="Times New Roman" panose="02020603050405020304" pitchFamily="18" charset="0"/>
              </a:rPr>
              <a:t>in our Salvation and assurance in our eternal destiny</a:t>
            </a:r>
          </a:p>
          <a:p>
            <a:pPr marL="228600"/>
            <a:endParaRPr lang="en-US" sz="2400" dirty="0">
              <a:latin typeface="Times New Roman" panose="02020603050405020304" pitchFamily="18" charset="0"/>
              <a:cs typeface="Times New Roman" panose="02020603050405020304" pitchFamily="18" charset="0"/>
            </a:endParaRPr>
          </a:p>
          <a:p>
            <a:pPr marL="228600"/>
            <a:r>
              <a:rPr lang="en-US" sz="2400" b="1" dirty="0">
                <a:latin typeface="Times New Roman" panose="02020603050405020304" pitchFamily="18" charset="0"/>
                <a:cs typeface="Times New Roman" panose="02020603050405020304" pitchFamily="18" charset="0"/>
              </a:rPr>
              <a:t>Acts 3:19</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"Therefore repent and return, so that your </a:t>
            </a:r>
            <a:r>
              <a:rPr lang="en-US" sz="2400" b="1" u="sng" dirty="0">
                <a:highlight>
                  <a:srgbClr val="FFFF00"/>
                </a:highlight>
                <a:latin typeface="Times New Roman" panose="02020603050405020304" pitchFamily="18" charset="0"/>
                <a:cs typeface="Times New Roman" panose="02020603050405020304" pitchFamily="18" charset="0"/>
              </a:rPr>
              <a:t>sins may be wiped away</a:t>
            </a:r>
            <a:r>
              <a:rPr lang="en-US" sz="2400" dirty="0">
                <a:latin typeface="Times New Roman" panose="02020603050405020304" pitchFamily="18" charset="0"/>
                <a:cs typeface="Times New Roman" panose="02020603050405020304" pitchFamily="18" charset="0"/>
              </a:rPr>
              <a:t>, in order that </a:t>
            </a:r>
            <a:r>
              <a:rPr lang="en-US" sz="2400" b="1" u="sng" dirty="0">
                <a:highlight>
                  <a:srgbClr val="FFFF00"/>
                </a:highlight>
                <a:latin typeface="Times New Roman" panose="02020603050405020304" pitchFamily="18" charset="0"/>
                <a:cs typeface="Times New Roman" panose="02020603050405020304" pitchFamily="18" charset="0"/>
              </a:rPr>
              <a:t>times of refreshing </a:t>
            </a:r>
            <a:r>
              <a:rPr lang="en-US" sz="2400" dirty="0">
                <a:latin typeface="Times New Roman" panose="02020603050405020304" pitchFamily="18" charset="0"/>
                <a:cs typeface="Times New Roman" panose="02020603050405020304" pitchFamily="18" charset="0"/>
              </a:rPr>
              <a:t>may come from the presence of the Lord; </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pPr marL="228600"/>
            <a:r>
              <a:rPr lang="en-US" sz="2400" b="1" dirty="0">
                <a:latin typeface="Times New Roman" panose="02020603050405020304" pitchFamily="18" charset="0"/>
                <a:cs typeface="Times New Roman" panose="02020603050405020304" pitchFamily="18" charset="0"/>
              </a:rPr>
              <a:t>Question:</a:t>
            </a:r>
            <a:r>
              <a:rPr lang="en-US" sz="2400" dirty="0">
                <a:latin typeface="Times New Roman" panose="02020603050405020304" pitchFamily="18" charset="0"/>
                <a:cs typeface="Times New Roman" panose="02020603050405020304" pitchFamily="18" charset="0"/>
              </a:rPr>
              <a:t> But how can we have confidence before God when we continually struggle with sin?</a:t>
            </a:r>
          </a:p>
          <a:p>
            <a:pPr marL="5715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Failure to </a:t>
            </a:r>
            <a:r>
              <a:rPr lang="en-US" sz="2400" b="1" u="sng" dirty="0">
                <a:latin typeface="Times New Roman" panose="02020603050405020304" pitchFamily="18" charset="0"/>
                <a:cs typeface="Times New Roman" panose="02020603050405020304" pitchFamily="18" charset="0"/>
              </a:rPr>
              <a:t>perfectly</a:t>
            </a:r>
            <a:r>
              <a:rPr lang="en-US" sz="2400" dirty="0">
                <a:latin typeface="Times New Roman" panose="02020603050405020304" pitchFamily="18" charset="0"/>
                <a:cs typeface="Times New Roman" panose="02020603050405020304" pitchFamily="18" charset="0"/>
              </a:rPr>
              <a:t> practice love</a:t>
            </a:r>
          </a:p>
          <a:p>
            <a:pPr marL="5715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Failure to keep myself </a:t>
            </a:r>
            <a:r>
              <a:rPr lang="en-US" sz="2400" b="1" u="sng" dirty="0">
                <a:latin typeface="Times New Roman" panose="02020603050405020304" pitchFamily="18" charset="0"/>
                <a:cs typeface="Times New Roman" panose="02020603050405020304" pitchFamily="18" charset="0"/>
              </a:rPr>
              <a:t>perfectly</a:t>
            </a:r>
            <a:r>
              <a:rPr lang="en-US" sz="2400" dirty="0">
                <a:latin typeface="Times New Roman" panose="02020603050405020304" pitchFamily="18" charset="0"/>
                <a:cs typeface="Times New Roman" panose="02020603050405020304" pitchFamily="18" charset="0"/>
              </a:rPr>
              <a:t> free from sin </a:t>
            </a:r>
            <a:r>
              <a:rPr lang="en-US" sz="2400" dirty="0" err="1">
                <a:latin typeface="Times New Roman" panose="02020603050405020304" pitchFamily="18" charset="0"/>
                <a:cs typeface="Times New Roman" panose="02020603050405020304" pitchFamily="18" charset="0"/>
              </a:rPr>
              <a:t>sin</a:t>
            </a:r>
            <a:r>
              <a:rPr lang="en-US" sz="2400" dirty="0">
                <a:latin typeface="Times New Roman" panose="02020603050405020304" pitchFamily="18" charset="0"/>
                <a:cs typeface="Times New Roman" panose="02020603050405020304" pitchFamily="18" charset="0"/>
              </a:rPr>
              <a:t>?</a:t>
            </a:r>
          </a:p>
          <a:p>
            <a:pPr marL="5715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228600"/>
            <a:r>
              <a:rPr lang="en-US" sz="2400" b="1" u="sng" dirty="0">
                <a:highlight>
                  <a:srgbClr val="FFFF00"/>
                </a:highlight>
                <a:latin typeface="Times New Roman" panose="02020603050405020304" pitchFamily="18" charset="0"/>
                <a:cs typeface="Times New Roman" panose="02020603050405020304" pitchFamily="18" charset="0"/>
              </a:rPr>
              <a:t>Clue:  We are not perfect.  God is perfecting us. Works in progress.</a:t>
            </a:r>
          </a:p>
          <a:p>
            <a:pPr marL="228600"/>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739168"/>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Trust</a:t>
            </a:r>
          </a:p>
        </p:txBody>
      </p:sp>
      <p:sp>
        <p:nvSpPr>
          <p:cNvPr id="3" name="TextBox 2">
            <a:extLst>
              <a:ext uri="{FF2B5EF4-FFF2-40B4-BE49-F238E27FC236}">
                <a16:creationId xmlns:a16="http://schemas.microsoft.com/office/drawing/2014/main" id="{A8C359D8-7793-0674-84B7-146BD0AE8F39}"/>
              </a:ext>
            </a:extLst>
          </p:cNvPr>
          <p:cNvSpPr txBox="1"/>
          <p:nvPr/>
        </p:nvSpPr>
        <p:spPr>
          <a:xfrm>
            <a:off x="336550" y="1217907"/>
            <a:ext cx="10922000" cy="4524315"/>
          </a:xfrm>
          <a:prstGeom prst="rect">
            <a:avLst/>
          </a:prstGeom>
          <a:noFill/>
        </p:spPr>
        <p:txBody>
          <a:bodyPr wrap="square" rtlCol="0">
            <a:spAutoFit/>
          </a:bodyPr>
          <a:lstStyle/>
          <a:p>
            <a:pPr marL="228600"/>
            <a:r>
              <a:rPr lang="en-US" sz="2400" b="1" dirty="0">
                <a:latin typeface="Times New Roman" panose="02020603050405020304" pitchFamily="18" charset="0"/>
                <a:cs typeface="Times New Roman" panose="02020603050405020304" pitchFamily="18" charset="0"/>
              </a:rPr>
              <a:t>Answer:  Trust God’s Faithfulness to Us</a:t>
            </a:r>
          </a:p>
          <a:p>
            <a:pPr marL="228600"/>
            <a:endParaRPr lang="en-US" sz="2400" b="1" dirty="0">
              <a:latin typeface="Times New Roman" panose="02020603050405020304" pitchFamily="18" charset="0"/>
              <a:cs typeface="Times New Roman" panose="02020603050405020304" pitchFamily="18" charset="0"/>
            </a:endParaRPr>
          </a:p>
          <a:p>
            <a:pPr marL="228600"/>
            <a:r>
              <a:rPr lang="en-US" sz="2400" b="1" dirty="0">
                <a:latin typeface="Times New Roman" panose="02020603050405020304" pitchFamily="18" charset="0"/>
                <a:cs typeface="Times New Roman" panose="02020603050405020304" pitchFamily="18" charset="0"/>
              </a:rPr>
              <a:t>Titus 1:2 …</a:t>
            </a:r>
            <a:r>
              <a:rPr lang="en-US" sz="2400"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eternal life</a:t>
            </a:r>
            <a:r>
              <a:rPr lang="en-US" sz="2400" dirty="0">
                <a:latin typeface="Times New Roman" panose="02020603050405020304" pitchFamily="18" charset="0"/>
                <a:cs typeface="Times New Roman" panose="02020603050405020304" pitchFamily="18" charset="0"/>
              </a:rPr>
              <a:t>, which God, who does not lie, </a:t>
            </a:r>
            <a:r>
              <a:rPr lang="en-US" sz="2400" b="1" u="sng" dirty="0">
                <a:highlight>
                  <a:srgbClr val="FFFF00"/>
                </a:highlight>
                <a:latin typeface="Times New Roman" panose="02020603050405020304" pitchFamily="18" charset="0"/>
                <a:cs typeface="Times New Roman" panose="02020603050405020304" pitchFamily="18" charset="0"/>
              </a:rPr>
              <a:t>promised</a:t>
            </a:r>
            <a:r>
              <a:rPr lang="en-US" sz="2400" dirty="0">
                <a:latin typeface="Times New Roman" panose="02020603050405020304" pitchFamily="18" charset="0"/>
                <a:cs typeface="Times New Roman" panose="02020603050405020304" pitchFamily="18" charset="0"/>
              </a:rPr>
              <a:t> before the </a:t>
            </a:r>
            <a:r>
              <a:rPr lang="en-US" sz="2400" b="1" u="sng" dirty="0">
                <a:highlight>
                  <a:srgbClr val="FFFF00"/>
                </a:highlight>
                <a:latin typeface="Times New Roman" panose="02020603050405020304" pitchFamily="18" charset="0"/>
                <a:cs typeface="Times New Roman" panose="02020603050405020304" pitchFamily="18" charset="0"/>
              </a:rPr>
              <a:t>beginning of time</a:t>
            </a:r>
            <a:r>
              <a:rPr lang="en-US" sz="2400" dirty="0">
                <a:latin typeface="Times New Roman" panose="02020603050405020304" pitchFamily="18" charset="0"/>
                <a:cs typeface="Times New Roman" panose="02020603050405020304" pitchFamily="18" charset="0"/>
              </a:rPr>
              <a:t>, </a:t>
            </a:r>
            <a:endParaRPr lang="en-US" sz="2400" b="1" dirty="0">
              <a:latin typeface="Times New Roman" panose="02020603050405020304" pitchFamily="18" charset="0"/>
              <a:cs typeface="Times New Roman" panose="02020603050405020304" pitchFamily="18" charset="0"/>
            </a:endParaRPr>
          </a:p>
          <a:p>
            <a:pPr marL="228600"/>
            <a:endParaRPr lang="en-US" sz="2400" b="1" dirty="0">
              <a:latin typeface="Times New Roman" panose="02020603050405020304" pitchFamily="18" charset="0"/>
              <a:cs typeface="Times New Roman" panose="02020603050405020304" pitchFamily="18" charset="0"/>
            </a:endParaRPr>
          </a:p>
          <a:p>
            <a:pPr marL="228600"/>
            <a:r>
              <a:rPr lang="en-US" sz="2400" b="1" dirty="0">
                <a:latin typeface="Times New Roman" panose="02020603050405020304" pitchFamily="18" charset="0"/>
                <a:cs typeface="Times New Roman" panose="02020603050405020304" pitchFamily="18" charset="0"/>
              </a:rPr>
              <a:t>1 John 2:25 </a:t>
            </a:r>
            <a:r>
              <a:rPr lang="en-US" sz="2400" dirty="0">
                <a:latin typeface="Times New Roman" panose="02020603050405020304" pitchFamily="18" charset="0"/>
                <a:cs typeface="Times New Roman" panose="02020603050405020304" pitchFamily="18" charset="0"/>
              </a:rPr>
              <a:t>This is </a:t>
            </a:r>
            <a:r>
              <a:rPr lang="en-US" sz="2400" b="1" u="sng" dirty="0">
                <a:highlight>
                  <a:srgbClr val="FFFF00"/>
                </a:highlight>
                <a:latin typeface="Times New Roman" panose="02020603050405020304" pitchFamily="18" charset="0"/>
                <a:cs typeface="Times New Roman" panose="02020603050405020304" pitchFamily="18" charset="0"/>
              </a:rPr>
              <a:t>the promise </a:t>
            </a:r>
            <a:r>
              <a:rPr lang="en-US" sz="2400" dirty="0">
                <a:latin typeface="Times New Roman" panose="02020603050405020304" pitchFamily="18" charset="0"/>
                <a:cs typeface="Times New Roman" panose="02020603050405020304" pitchFamily="18" charset="0"/>
              </a:rPr>
              <a:t>which </a:t>
            </a:r>
            <a:r>
              <a:rPr lang="en-US" sz="2400" b="1" u="sng" dirty="0">
                <a:highlight>
                  <a:srgbClr val="FFFF00"/>
                </a:highlight>
                <a:latin typeface="Times New Roman" panose="02020603050405020304" pitchFamily="18" charset="0"/>
                <a:cs typeface="Times New Roman" panose="02020603050405020304" pitchFamily="18" charset="0"/>
              </a:rPr>
              <a:t>He Himself </a:t>
            </a:r>
            <a:r>
              <a:rPr lang="en-US" sz="2400" dirty="0">
                <a:latin typeface="Times New Roman" panose="02020603050405020304" pitchFamily="18" charset="0"/>
                <a:cs typeface="Times New Roman" panose="02020603050405020304" pitchFamily="18" charset="0"/>
              </a:rPr>
              <a:t>(God) made to us: </a:t>
            </a:r>
            <a:r>
              <a:rPr lang="en-US" sz="2400" b="1" u="sng" dirty="0">
                <a:highlight>
                  <a:srgbClr val="FFFF00"/>
                </a:highlight>
                <a:latin typeface="Times New Roman" panose="02020603050405020304" pitchFamily="18" charset="0"/>
                <a:cs typeface="Times New Roman" panose="02020603050405020304" pitchFamily="18" charset="0"/>
              </a:rPr>
              <a:t>eternal life</a:t>
            </a:r>
            <a:r>
              <a:rPr lang="en-US"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endParaRPr lang="en-US" sz="2400" b="1" dirty="0">
              <a:latin typeface="Times New Roman" panose="02020603050405020304" pitchFamily="18" charset="0"/>
              <a:cs typeface="Times New Roman" panose="02020603050405020304" pitchFamily="18" charset="0"/>
            </a:endParaRPr>
          </a:p>
          <a:p>
            <a:pPr marL="228600"/>
            <a:r>
              <a:rPr lang="en-US" sz="2400" b="1" dirty="0">
                <a:latin typeface="Times New Roman" panose="02020603050405020304" pitchFamily="18" charset="0"/>
                <a:cs typeface="Times New Roman" panose="02020603050405020304" pitchFamily="18" charset="0"/>
              </a:rPr>
              <a:t>1 John 5:11-15 …</a:t>
            </a:r>
            <a:r>
              <a:rPr lang="en-US" sz="2400" dirty="0">
                <a:latin typeface="Times New Roman" panose="02020603050405020304" pitchFamily="18" charset="0"/>
                <a:cs typeface="Times New Roman" panose="02020603050405020304" pitchFamily="18" charset="0"/>
              </a:rPr>
              <a:t>God </a:t>
            </a:r>
            <a:r>
              <a:rPr lang="en-US" sz="2400" b="1" u="sng" dirty="0">
                <a:highlight>
                  <a:srgbClr val="FFFF00"/>
                </a:highlight>
                <a:latin typeface="Times New Roman" panose="02020603050405020304" pitchFamily="18" charset="0"/>
                <a:cs typeface="Times New Roman" panose="02020603050405020304" pitchFamily="18" charset="0"/>
              </a:rPr>
              <a:t>has given us eternal life</a:t>
            </a:r>
            <a:r>
              <a:rPr lang="en-US" sz="2400" dirty="0">
                <a:latin typeface="Times New Roman" panose="02020603050405020304" pitchFamily="18" charset="0"/>
                <a:cs typeface="Times New Roman" panose="02020603050405020304" pitchFamily="18" charset="0"/>
              </a:rPr>
              <a:t>, and this </a:t>
            </a:r>
            <a:r>
              <a:rPr lang="en-US" sz="2400" b="1" u="sng" dirty="0">
                <a:highlight>
                  <a:srgbClr val="FFFF00"/>
                </a:highlight>
                <a:latin typeface="Times New Roman" panose="02020603050405020304" pitchFamily="18" charset="0"/>
                <a:cs typeface="Times New Roman" panose="02020603050405020304" pitchFamily="18" charset="0"/>
              </a:rPr>
              <a:t>life is in His Son</a:t>
            </a:r>
            <a:r>
              <a:rPr lang="en-US"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r>
              <a:rPr lang="en-US" sz="2400" baseline="30000" dirty="0">
                <a:latin typeface="Times New Roman" panose="02020603050405020304" pitchFamily="18" charset="0"/>
                <a:cs typeface="Times New Roman" panose="02020603050405020304" pitchFamily="18" charset="0"/>
              </a:rPr>
              <a:t>12 </a:t>
            </a:r>
            <a:r>
              <a:rPr lang="en-US" sz="2400" dirty="0">
                <a:latin typeface="Times New Roman" panose="02020603050405020304" pitchFamily="18" charset="0"/>
                <a:cs typeface="Times New Roman" panose="02020603050405020304" pitchFamily="18" charset="0"/>
              </a:rPr>
              <a:t> He who has the Son has the life; …</a:t>
            </a:r>
            <a:r>
              <a:rPr lang="en-US" sz="2400" baseline="30000" dirty="0">
                <a:latin typeface="Times New Roman" panose="02020603050405020304" pitchFamily="18" charset="0"/>
                <a:cs typeface="Times New Roman" panose="02020603050405020304" pitchFamily="18" charset="0"/>
              </a:rPr>
              <a:t>13 </a:t>
            </a:r>
            <a:r>
              <a:rPr lang="en-US" sz="2400" dirty="0">
                <a:latin typeface="Times New Roman" panose="02020603050405020304" pitchFamily="18" charset="0"/>
                <a:cs typeface="Times New Roman" panose="02020603050405020304" pitchFamily="18" charset="0"/>
              </a:rPr>
              <a:t> These things I have written to you who believe … so that </a:t>
            </a:r>
            <a:r>
              <a:rPr lang="en-US" sz="2400" b="1" u="sng" dirty="0">
                <a:highlight>
                  <a:srgbClr val="FFFF00"/>
                </a:highlight>
                <a:latin typeface="Times New Roman" panose="02020603050405020304" pitchFamily="18" charset="0"/>
                <a:cs typeface="Times New Roman" panose="02020603050405020304" pitchFamily="18" charset="0"/>
              </a:rPr>
              <a:t>you may know that you have eternal life</a:t>
            </a:r>
            <a:r>
              <a:rPr lang="en-US" sz="2400" b="1" u="sng"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14 </a:t>
            </a:r>
            <a:r>
              <a:rPr lang="en-US" sz="2400" dirty="0">
                <a:latin typeface="Times New Roman" panose="02020603050405020304" pitchFamily="18" charset="0"/>
                <a:cs typeface="Times New Roman" panose="02020603050405020304" pitchFamily="18" charset="0"/>
              </a:rPr>
              <a:t> This is </a:t>
            </a:r>
            <a:r>
              <a:rPr lang="en-US" sz="2400" b="1" u="sng" dirty="0">
                <a:highlight>
                  <a:srgbClr val="FFFF00"/>
                </a:highlight>
                <a:latin typeface="Times New Roman" panose="02020603050405020304" pitchFamily="18" charset="0"/>
                <a:cs typeface="Times New Roman" panose="02020603050405020304" pitchFamily="18" charset="0"/>
              </a:rPr>
              <a:t>the confidence</a:t>
            </a:r>
            <a:r>
              <a:rPr lang="en-US" sz="2400" b="1" u="sng"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which we have before Him, ….</a:t>
            </a:r>
          </a:p>
          <a:p>
            <a:pPr marL="228600"/>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62628240"/>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Trust</a:t>
            </a:r>
          </a:p>
        </p:txBody>
      </p:sp>
      <p:sp>
        <p:nvSpPr>
          <p:cNvPr id="3" name="TextBox 2">
            <a:extLst>
              <a:ext uri="{FF2B5EF4-FFF2-40B4-BE49-F238E27FC236}">
                <a16:creationId xmlns:a16="http://schemas.microsoft.com/office/drawing/2014/main" id="{A8C359D8-7793-0674-84B7-146BD0AE8F39}"/>
              </a:ext>
            </a:extLst>
          </p:cNvPr>
          <p:cNvSpPr txBox="1"/>
          <p:nvPr/>
        </p:nvSpPr>
        <p:spPr>
          <a:xfrm>
            <a:off x="336550" y="1217907"/>
            <a:ext cx="10922000" cy="5262979"/>
          </a:xfrm>
          <a:prstGeom prst="rect">
            <a:avLst/>
          </a:prstGeom>
          <a:noFill/>
        </p:spPr>
        <p:txBody>
          <a:bodyPr wrap="square" rtlCol="0">
            <a:spAutoFit/>
          </a:bodyPr>
          <a:lstStyle/>
          <a:p>
            <a:pPr marL="228600"/>
            <a:r>
              <a:rPr lang="en-US" sz="2400" b="1" dirty="0">
                <a:latin typeface="Times New Roman" panose="02020603050405020304" pitchFamily="18" charset="0"/>
                <a:cs typeface="Times New Roman" panose="02020603050405020304" pitchFamily="18" charset="0"/>
              </a:rPr>
              <a:t>Answer:  Trust God’s Faithfulness to Us</a:t>
            </a:r>
          </a:p>
          <a:p>
            <a:pPr marL="228600"/>
            <a:endParaRPr lang="en-US" sz="2400" b="1" dirty="0">
              <a:latin typeface="Times New Roman" panose="02020603050405020304" pitchFamily="18" charset="0"/>
              <a:cs typeface="Times New Roman" panose="02020603050405020304" pitchFamily="18" charset="0"/>
            </a:endParaRPr>
          </a:p>
          <a:p>
            <a:pPr marL="228600"/>
            <a:r>
              <a:rPr lang="en-US" sz="2400" b="1" dirty="0">
                <a:latin typeface="Times New Roman" panose="02020603050405020304" pitchFamily="18" charset="0"/>
                <a:cs typeface="Times New Roman" panose="02020603050405020304" pitchFamily="18" charset="0"/>
              </a:rPr>
              <a:t>Romans 6:23 </a:t>
            </a:r>
            <a:r>
              <a:rPr lang="en-US" sz="2400" dirty="0">
                <a:latin typeface="Times New Roman" panose="02020603050405020304" pitchFamily="18" charset="0"/>
                <a:cs typeface="Times New Roman" panose="02020603050405020304" pitchFamily="18" charset="0"/>
              </a:rPr>
              <a:t>For the wages of sin is death, but the </a:t>
            </a:r>
            <a:r>
              <a:rPr lang="en-US" sz="2400" b="1" u="sng" dirty="0">
                <a:highlight>
                  <a:srgbClr val="FFFF00"/>
                </a:highlight>
                <a:latin typeface="Times New Roman" panose="02020603050405020304" pitchFamily="18" charset="0"/>
                <a:cs typeface="Times New Roman" panose="02020603050405020304" pitchFamily="18" charset="0"/>
              </a:rPr>
              <a:t>free gift of God </a:t>
            </a:r>
            <a:r>
              <a:rPr lang="en-US" sz="2400" dirty="0">
                <a:latin typeface="Times New Roman" panose="02020603050405020304" pitchFamily="18" charset="0"/>
                <a:cs typeface="Times New Roman" panose="02020603050405020304" pitchFamily="18" charset="0"/>
              </a:rPr>
              <a:t>is </a:t>
            </a:r>
            <a:r>
              <a:rPr lang="en-US" sz="2400" b="1" u="sng" dirty="0">
                <a:highlight>
                  <a:srgbClr val="FFFF00"/>
                </a:highlight>
                <a:latin typeface="Times New Roman" panose="02020603050405020304" pitchFamily="18" charset="0"/>
                <a:cs typeface="Times New Roman" panose="02020603050405020304" pitchFamily="18" charset="0"/>
              </a:rPr>
              <a:t>eternal life </a:t>
            </a:r>
            <a:r>
              <a:rPr lang="en-US" sz="2400" dirty="0">
                <a:latin typeface="Times New Roman" panose="02020603050405020304" pitchFamily="18" charset="0"/>
                <a:cs typeface="Times New Roman" panose="02020603050405020304" pitchFamily="18" charset="0"/>
              </a:rPr>
              <a:t>in Christ Jesus our Lord. </a:t>
            </a:r>
          </a:p>
          <a:p>
            <a:pPr marL="228600"/>
            <a:endParaRPr lang="en-US" sz="2400" dirty="0">
              <a:latin typeface="Times New Roman" panose="02020603050405020304" pitchFamily="18" charset="0"/>
              <a:cs typeface="Times New Roman" panose="02020603050405020304" pitchFamily="18" charset="0"/>
            </a:endParaRPr>
          </a:p>
          <a:p>
            <a:pPr marL="228600"/>
            <a:r>
              <a:rPr lang="en-US" sz="2400" b="1" dirty="0">
                <a:latin typeface="Times New Roman" panose="02020603050405020304" pitchFamily="18" charset="0"/>
                <a:cs typeface="Times New Roman" panose="02020603050405020304" pitchFamily="18" charset="0"/>
              </a:rPr>
              <a:t>Ephesians 2:8 </a:t>
            </a:r>
            <a:r>
              <a:rPr lang="en-US" sz="2400" dirty="0">
                <a:latin typeface="Times New Roman" panose="02020603050405020304" pitchFamily="18" charset="0"/>
                <a:cs typeface="Times New Roman" panose="02020603050405020304" pitchFamily="18" charset="0"/>
              </a:rPr>
              <a:t>For by grace you have been </a:t>
            </a:r>
            <a:r>
              <a:rPr lang="en-US" sz="2400" b="1" u="sng" dirty="0">
                <a:highlight>
                  <a:srgbClr val="FFFF00"/>
                </a:highlight>
                <a:latin typeface="Times New Roman" panose="02020603050405020304" pitchFamily="18" charset="0"/>
                <a:cs typeface="Times New Roman" panose="02020603050405020304" pitchFamily="18" charset="0"/>
              </a:rPr>
              <a:t>saved</a:t>
            </a:r>
            <a:r>
              <a:rPr lang="en-US" sz="2400" dirty="0">
                <a:latin typeface="Times New Roman" panose="02020603050405020304" pitchFamily="18" charset="0"/>
                <a:cs typeface="Times New Roman" panose="02020603050405020304" pitchFamily="18" charset="0"/>
              </a:rPr>
              <a:t> through faith; and that not of yourselves, </a:t>
            </a:r>
            <a:r>
              <a:rPr lang="en-US" sz="2400" i="1" dirty="0">
                <a:latin typeface="Times New Roman" panose="02020603050405020304" pitchFamily="18" charset="0"/>
                <a:cs typeface="Times New Roman" panose="02020603050405020304" pitchFamily="18" charset="0"/>
              </a:rPr>
              <a:t>it is</a:t>
            </a:r>
            <a:r>
              <a:rPr lang="en-US" sz="2400"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the gift of God</a:t>
            </a:r>
            <a:r>
              <a:rPr lang="en-US" sz="2400" dirty="0">
                <a:latin typeface="Times New Roman" panose="02020603050405020304" pitchFamily="18" charset="0"/>
                <a:cs typeface="Times New Roman" panose="02020603050405020304" pitchFamily="18" charset="0"/>
              </a:rPr>
              <a:t>; </a:t>
            </a:r>
          </a:p>
          <a:p>
            <a:pPr marL="228600"/>
            <a:endParaRPr lang="en-US" sz="2400" dirty="0">
              <a:latin typeface="Times New Roman" panose="02020603050405020304" pitchFamily="18" charset="0"/>
              <a:cs typeface="Times New Roman" panose="02020603050405020304" pitchFamily="18" charset="0"/>
            </a:endParaRPr>
          </a:p>
          <a:p>
            <a:pPr marL="228600"/>
            <a:r>
              <a:rPr lang="en-US" sz="2400" dirty="0">
                <a:latin typeface="Times New Roman" panose="02020603050405020304" pitchFamily="18" charset="0"/>
                <a:cs typeface="Times New Roman" panose="02020603050405020304" pitchFamily="18" charset="0"/>
              </a:rPr>
              <a:t>Impossible to earn eternal life and salvation through works of righteousness. </a:t>
            </a:r>
          </a:p>
          <a:p>
            <a:pPr marL="5715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We are not perfectly sinless as Jesus was  perfectly sinless</a:t>
            </a:r>
          </a:p>
          <a:p>
            <a:pPr marL="5715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Wrong motives – don’t obey to obtain eternal life</a:t>
            </a:r>
          </a:p>
          <a:p>
            <a:pPr marL="5715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We obey God because we love God who gives us the gift of eternal life</a:t>
            </a:r>
          </a:p>
          <a:p>
            <a:pPr marL="228600"/>
            <a:endParaRPr lang="en-US" sz="2400" dirty="0">
              <a:latin typeface="Times New Roman" panose="02020603050405020304" pitchFamily="18" charset="0"/>
              <a:cs typeface="Times New Roman" panose="02020603050405020304" pitchFamily="18" charset="0"/>
            </a:endParaRPr>
          </a:p>
          <a:p>
            <a:pPr marL="228600"/>
            <a:r>
              <a:rPr lang="en-US" sz="2400" b="1" dirty="0">
                <a:latin typeface="Times New Roman" panose="02020603050405020304" pitchFamily="18" charset="0"/>
                <a:cs typeface="Times New Roman" panose="02020603050405020304" pitchFamily="18" charset="0"/>
              </a:rPr>
              <a:t>John 14:15</a:t>
            </a:r>
            <a:r>
              <a:rPr lang="en-US" sz="2400" dirty="0">
                <a:latin typeface="Times New Roman" panose="02020603050405020304" pitchFamily="18" charset="0"/>
                <a:cs typeface="Times New Roman" panose="02020603050405020304" pitchFamily="18" charset="0"/>
              </a:rPr>
              <a:t> "If you </a:t>
            </a:r>
            <a:r>
              <a:rPr lang="en-US" sz="2400" b="1" u="sng" dirty="0">
                <a:highlight>
                  <a:srgbClr val="FFFF00"/>
                </a:highlight>
                <a:latin typeface="Times New Roman" panose="02020603050405020304" pitchFamily="18" charset="0"/>
                <a:cs typeface="Times New Roman" panose="02020603050405020304" pitchFamily="18" charset="0"/>
              </a:rPr>
              <a:t>love Me</a:t>
            </a:r>
            <a:r>
              <a:rPr lang="en-US" sz="2400" dirty="0">
                <a:latin typeface="Times New Roman" panose="02020603050405020304" pitchFamily="18" charset="0"/>
                <a:cs typeface="Times New Roman" panose="02020603050405020304" pitchFamily="18" charset="0"/>
              </a:rPr>
              <a:t>, you will </a:t>
            </a:r>
            <a:r>
              <a:rPr lang="en-US" sz="2400" b="1" u="sng" dirty="0">
                <a:highlight>
                  <a:srgbClr val="FFFF00"/>
                </a:highlight>
                <a:latin typeface="Times New Roman" panose="02020603050405020304" pitchFamily="18" charset="0"/>
                <a:cs typeface="Times New Roman" panose="02020603050405020304" pitchFamily="18" charset="0"/>
              </a:rPr>
              <a:t>keep My commandments</a:t>
            </a:r>
            <a:r>
              <a:rPr lang="en-US" sz="24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454993940"/>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Trust</a:t>
            </a:r>
          </a:p>
        </p:txBody>
      </p:sp>
      <p:sp>
        <p:nvSpPr>
          <p:cNvPr id="3" name="TextBox 2">
            <a:extLst>
              <a:ext uri="{FF2B5EF4-FFF2-40B4-BE49-F238E27FC236}">
                <a16:creationId xmlns:a16="http://schemas.microsoft.com/office/drawing/2014/main" id="{A8C359D8-7793-0674-84B7-146BD0AE8F39}"/>
              </a:ext>
            </a:extLst>
          </p:cNvPr>
          <p:cNvSpPr txBox="1"/>
          <p:nvPr/>
        </p:nvSpPr>
        <p:spPr>
          <a:xfrm>
            <a:off x="336550" y="1217907"/>
            <a:ext cx="10922000" cy="5529719"/>
          </a:xfrm>
          <a:prstGeom prst="rect">
            <a:avLst/>
          </a:prstGeom>
          <a:noFill/>
        </p:spPr>
        <p:txBody>
          <a:bodyPr wrap="square" rtlCol="0">
            <a:spAutoFit/>
          </a:bodyPr>
          <a:lstStyle/>
          <a:p>
            <a:pPr marL="228600"/>
            <a:r>
              <a:rPr lang="en-US" sz="2000" b="1" kern="0" dirty="0">
                <a:effectLst/>
                <a:latin typeface="Times New Roman" panose="02020603050405020304" pitchFamily="18" charset="0"/>
                <a:ea typeface="Times New Roman" panose="02020603050405020304" pitchFamily="18" charset="0"/>
                <a:cs typeface="Times New Roman" panose="02020603050405020304" pitchFamily="18" charset="0"/>
              </a:rPr>
              <a:t>Hebrews 6: 10-13 </a:t>
            </a:r>
            <a:r>
              <a:rPr lang="en-US" sz="20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God</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 is not unjust; he will </a:t>
            </a:r>
            <a:r>
              <a:rPr lang="en-US" sz="20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not forget your work and the love </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you have shown him ….</a:t>
            </a:r>
            <a:r>
              <a:rPr lang="en-US" sz="2000" kern="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 </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 We want each of you to show this </a:t>
            </a:r>
            <a:r>
              <a:rPr lang="en-US" sz="20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same diligence to the very end</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 in order to </a:t>
            </a:r>
            <a:r>
              <a:rPr lang="en-US" sz="2000" b="1" u="sng" kern="0" dirty="0">
                <a:effectLst/>
                <a:latin typeface="Times New Roman" panose="02020603050405020304" pitchFamily="18" charset="0"/>
                <a:ea typeface="Times New Roman" panose="02020603050405020304" pitchFamily="18" charset="0"/>
                <a:cs typeface="Times New Roman" panose="02020603050405020304" pitchFamily="18" charset="0"/>
              </a:rPr>
              <a:t>make your </a:t>
            </a:r>
            <a:r>
              <a:rPr lang="en-US" sz="20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hope</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 (of eternal life) </a:t>
            </a:r>
            <a:r>
              <a:rPr lang="en-US" sz="20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sure</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 </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 We do not want you to </a:t>
            </a:r>
            <a:r>
              <a:rPr lang="en-US" sz="20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become lazy</a:t>
            </a:r>
            <a:r>
              <a:rPr lang="en-US" sz="2000" b="1" u="sng" kern="0" dirty="0">
                <a:effectLst/>
                <a:latin typeface="Times New Roman" panose="02020603050405020304" pitchFamily="18" charset="0"/>
                <a:ea typeface="Times New Roman" panose="02020603050405020304" pitchFamily="18" charset="0"/>
                <a:cs typeface="Times New Roman" panose="02020603050405020304" pitchFamily="18" charset="0"/>
              </a:rPr>
              <a:t> (or sluggish)</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 but to imitate those who through </a:t>
            </a:r>
            <a:r>
              <a:rPr lang="en-US" sz="20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faith and patience inherit</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 what has been </a:t>
            </a:r>
            <a:r>
              <a:rPr lang="en-US" sz="20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promised</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 (eternal life). </a:t>
            </a:r>
            <a:r>
              <a:rPr lang="en-US" sz="2000" kern="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13 </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 When God </a:t>
            </a:r>
            <a:r>
              <a:rPr lang="en-US" sz="20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made his promise to Abraham</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 since there was no one greater for him to swear by, </a:t>
            </a:r>
            <a:r>
              <a:rPr lang="en-US" sz="20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he swore by himself</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b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en-US" sz="2000" kern="0" baseline="30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228600"/>
            <a:endParaRPr lang="en-US" sz="2000" kern="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228600"/>
            <a:endParaRPr lang="en-US" sz="2000" kern="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685800" lvl="1"/>
            <a:r>
              <a:rPr lang="en-US" sz="2000" b="1" dirty="0">
                <a:latin typeface="Times New Roman" panose="02020603050405020304" pitchFamily="18" charset="0"/>
                <a:cs typeface="Times New Roman" panose="02020603050405020304" pitchFamily="18" charset="0"/>
              </a:rPr>
              <a:t>Genesis 22:16-18 </a:t>
            </a:r>
            <a:r>
              <a:rPr lang="en-US" sz="2000" dirty="0">
                <a:latin typeface="Times New Roman" panose="02020603050405020304" pitchFamily="18" charset="0"/>
                <a:cs typeface="Times New Roman" panose="02020603050405020304" pitchFamily="18" charset="0"/>
              </a:rPr>
              <a:t>"</a:t>
            </a:r>
            <a:r>
              <a:rPr lang="en-US" sz="2000" b="1" u="sng" dirty="0">
                <a:highlight>
                  <a:srgbClr val="FFFF00"/>
                </a:highlight>
                <a:latin typeface="Times New Roman" panose="02020603050405020304" pitchFamily="18" charset="0"/>
                <a:cs typeface="Times New Roman" panose="02020603050405020304" pitchFamily="18" charset="0"/>
              </a:rPr>
              <a:t>I swear by myself</a:t>
            </a:r>
            <a:r>
              <a:rPr lang="en-US" sz="2000" b="1" u="sng" dirty="0">
                <a:latin typeface="Times New Roman" panose="02020603050405020304" pitchFamily="18" charset="0"/>
                <a:cs typeface="Times New Roman" panose="02020603050405020304" pitchFamily="18" charset="0"/>
              </a:rPr>
              <a:t>, declares the </a:t>
            </a:r>
            <a:r>
              <a:rPr lang="en-US" sz="2000" b="1" u="sng" cap="small" dirty="0">
                <a:effectLst/>
                <a:latin typeface="Times New Roman" panose="02020603050405020304" pitchFamily="18" charset="0"/>
                <a:cs typeface="Times New Roman" panose="02020603050405020304" pitchFamily="18" charset="0"/>
              </a:rPr>
              <a:t>LORD</a:t>
            </a:r>
            <a:r>
              <a:rPr lang="en-US" sz="2000" dirty="0">
                <a:latin typeface="Times New Roman" panose="02020603050405020304" pitchFamily="18" charset="0"/>
                <a:cs typeface="Times New Roman" panose="02020603050405020304" pitchFamily="18" charset="0"/>
              </a:rPr>
              <a:t>, …</a:t>
            </a:r>
            <a:r>
              <a:rPr lang="en-US" sz="2000" baseline="30000" dirty="0">
                <a:latin typeface="Times New Roman" panose="02020603050405020304" pitchFamily="18" charset="0"/>
                <a:cs typeface="Times New Roman" panose="02020603050405020304" pitchFamily="18" charset="0"/>
              </a:rPr>
              <a:t>18 </a:t>
            </a:r>
            <a:r>
              <a:rPr lang="en-US" sz="2000" dirty="0">
                <a:latin typeface="Times New Roman" panose="02020603050405020304" pitchFamily="18" charset="0"/>
                <a:cs typeface="Times New Roman" panose="02020603050405020304" pitchFamily="18" charset="0"/>
              </a:rPr>
              <a:t> … through </a:t>
            </a:r>
            <a:r>
              <a:rPr lang="en-US" sz="2000" b="1" u="sng" dirty="0">
                <a:highlight>
                  <a:srgbClr val="FFFF00"/>
                </a:highlight>
                <a:latin typeface="Times New Roman" panose="02020603050405020304" pitchFamily="18" charset="0"/>
                <a:cs typeface="Times New Roman" panose="02020603050405020304" pitchFamily="18" charset="0"/>
              </a:rPr>
              <a:t>your offspring </a:t>
            </a:r>
            <a:r>
              <a:rPr lang="en-US" sz="2000" dirty="0">
                <a:latin typeface="Times New Roman" panose="02020603050405020304" pitchFamily="18" charset="0"/>
                <a:cs typeface="Times New Roman" panose="02020603050405020304" pitchFamily="18" charset="0"/>
              </a:rPr>
              <a:t>(Jesus Christ – Galatians 3:16)  </a:t>
            </a:r>
            <a:r>
              <a:rPr lang="en-US" sz="2000" b="1" u="sng" dirty="0">
                <a:highlight>
                  <a:srgbClr val="FFFF00"/>
                </a:highlight>
                <a:latin typeface="Times New Roman" panose="02020603050405020304" pitchFamily="18" charset="0"/>
                <a:cs typeface="Times New Roman" panose="02020603050405020304" pitchFamily="18" charset="0"/>
              </a:rPr>
              <a:t>all nations on earth will be blessed</a:t>
            </a:r>
            <a:r>
              <a:rPr lang="en-US" sz="2000" dirty="0">
                <a:latin typeface="Times New Roman" panose="02020603050405020304" pitchFamily="18" charset="0"/>
                <a:cs typeface="Times New Roman" panose="02020603050405020304" pitchFamily="18" charset="0"/>
              </a:rPr>
              <a:t>, ….." </a:t>
            </a:r>
            <a:endParaRPr lang="en-US" sz="2000" kern="0" baseline="30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228600"/>
            <a:endParaRPr lang="en-US" sz="2000" kern="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228600"/>
            <a:endParaRPr lang="en-US" sz="2000" b="1" u="sng" kern="0" dirty="0">
              <a:latin typeface="Times New Roman" panose="02020603050405020304" pitchFamily="18" charset="0"/>
              <a:ea typeface="Times New Roman" panose="02020603050405020304" pitchFamily="18" charset="0"/>
              <a:cs typeface="Times New Roman" panose="02020603050405020304" pitchFamily="18" charset="0"/>
            </a:endParaRPr>
          </a:p>
          <a:p>
            <a:pPr marL="228600"/>
            <a:r>
              <a:rPr lang="en-US" sz="2000" b="1" u="sng" kern="0" dirty="0">
                <a:latin typeface="Times New Roman" panose="02020603050405020304" pitchFamily="18" charset="0"/>
                <a:ea typeface="Times New Roman" panose="02020603050405020304" pitchFamily="18" charset="0"/>
                <a:cs typeface="Times New Roman" panose="02020603050405020304" pitchFamily="18" charset="0"/>
              </a:rPr>
              <a:t>Hebrews 6:16-19</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0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the oath confirms </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what is said and puts </a:t>
            </a:r>
            <a:r>
              <a:rPr lang="en-US" sz="20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an end to all argument</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17 </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 Because God wanted to make the </a:t>
            </a:r>
            <a:r>
              <a:rPr lang="en-US" sz="20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unchanging nature of his purpose</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 (Eph 1:11 &amp; 2 Tim 1:9 – grant eternal life as an inheritance) very clear to the </a:t>
            </a:r>
            <a:r>
              <a:rPr lang="en-US" sz="20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heirs of what was promised</a:t>
            </a:r>
            <a:r>
              <a:rPr lang="en-US" sz="2000" kern="0"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a:latin typeface="Times New Roman" panose="02020603050405020304" pitchFamily="18" charset="0"/>
                <a:ea typeface="Times New Roman" panose="02020603050405020304" pitchFamily="18" charset="0"/>
                <a:cs typeface="Times New Roman" panose="02020603050405020304" pitchFamily="18" charset="0"/>
              </a:rPr>
              <a:t>(eternal life)</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 he </a:t>
            </a:r>
            <a:r>
              <a:rPr lang="en-US" sz="20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confirmed it with an oath</a:t>
            </a:r>
            <a:r>
              <a:rPr lang="en-US" sz="2000" b="1" u="sng" kern="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18 </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 God did this so that, by </a:t>
            </a:r>
            <a:r>
              <a:rPr lang="en-US" sz="20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two unchangeable things</a:t>
            </a:r>
            <a:r>
              <a:rPr lang="en-US" sz="2000"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(promise and the oath) in which it is </a:t>
            </a:r>
            <a:r>
              <a:rPr lang="en-US" sz="20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impossible for God to lie</a:t>
            </a:r>
            <a:r>
              <a:rPr lang="en-US" sz="2000" kern="0"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a:latin typeface="Times New Roman" panose="02020603050405020304" pitchFamily="18" charset="0"/>
                <a:ea typeface="Times New Roman" panose="02020603050405020304" pitchFamily="18" charset="0"/>
                <a:cs typeface="Times New Roman" panose="02020603050405020304" pitchFamily="18" charset="0"/>
              </a:rPr>
              <a:t>(see Titus 1:2) </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we who have fled to </a:t>
            </a:r>
            <a:r>
              <a:rPr lang="en-US" sz="20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take hold of the hope</a:t>
            </a:r>
            <a:r>
              <a:rPr lang="en-US" sz="2000"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(eternal life) offered to us may be </a:t>
            </a:r>
            <a:r>
              <a:rPr lang="en-US" sz="20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greatly encouraged</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19 </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 We have this </a:t>
            </a:r>
            <a:r>
              <a:rPr lang="en-US" sz="2000" b="1" u="sng" kern="0" dirty="0">
                <a:effectLst/>
                <a:latin typeface="Times New Roman" panose="02020603050405020304" pitchFamily="18" charset="0"/>
                <a:ea typeface="Times New Roman" panose="02020603050405020304" pitchFamily="18" charset="0"/>
                <a:cs typeface="Times New Roman" panose="02020603050405020304" pitchFamily="18" charset="0"/>
              </a:rPr>
              <a:t>hope as an </a:t>
            </a:r>
            <a:r>
              <a:rPr lang="en-US" sz="20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anchor for the soul, firm and secure</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 (see 1 Peter 5:10 - perfect, confirm, strengthen, and establish you)</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13697844"/>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18242" y="16323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Trust</a:t>
            </a:r>
          </a:p>
        </p:txBody>
      </p:sp>
      <p:sp>
        <p:nvSpPr>
          <p:cNvPr id="3" name="TextBox 2">
            <a:extLst>
              <a:ext uri="{FF2B5EF4-FFF2-40B4-BE49-F238E27FC236}">
                <a16:creationId xmlns:a16="http://schemas.microsoft.com/office/drawing/2014/main" id="{A8C359D8-7793-0674-84B7-146BD0AE8F39}"/>
              </a:ext>
            </a:extLst>
          </p:cNvPr>
          <p:cNvSpPr txBox="1"/>
          <p:nvPr/>
        </p:nvSpPr>
        <p:spPr>
          <a:xfrm>
            <a:off x="247650" y="931498"/>
            <a:ext cx="11626850" cy="5632311"/>
          </a:xfrm>
          <a:prstGeom prst="rect">
            <a:avLst/>
          </a:prstGeom>
          <a:noFill/>
        </p:spPr>
        <p:txBody>
          <a:bodyPr wrap="square" rtlCol="0">
            <a:spAutoFit/>
          </a:bodyPr>
          <a:lstStyle/>
          <a:p>
            <a:pPr marL="228600"/>
            <a:r>
              <a:rPr lang="en-US" sz="2400" b="1" dirty="0">
                <a:latin typeface="Times New Roman" panose="02020603050405020304" pitchFamily="18" charset="0"/>
                <a:cs typeface="Times New Roman" panose="02020603050405020304" pitchFamily="18" charset="0"/>
              </a:rPr>
              <a:t>Hebrews 3:6 </a:t>
            </a:r>
            <a:r>
              <a:rPr lang="en-US" sz="2400" dirty="0">
                <a:latin typeface="Times New Roman" panose="02020603050405020304" pitchFamily="18" charset="0"/>
                <a:cs typeface="Times New Roman" panose="02020603050405020304" pitchFamily="18" charset="0"/>
              </a:rPr>
              <a:t>(in comparison to Moses)… Christ </a:t>
            </a:r>
            <a:r>
              <a:rPr lang="en-US" sz="2400" i="1" dirty="0">
                <a:latin typeface="Times New Roman" panose="02020603050405020304" pitchFamily="18" charset="0"/>
                <a:cs typeface="Times New Roman" panose="02020603050405020304" pitchFamily="18" charset="0"/>
              </a:rPr>
              <a:t>was faithful</a:t>
            </a:r>
            <a:r>
              <a:rPr lang="en-US" sz="2400" dirty="0">
                <a:latin typeface="Times New Roman" panose="02020603050405020304" pitchFamily="18" charset="0"/>
                <a:cs typeface="Times New Roman" panose="02020603050405020304" pitchFamily="18" charset="0"/>
              </a:rPr>
              <a:t> as a </a:t>
            </a:r>
            <a:r>
              <a:rPr lang="en-US" sz="2400" b="1" u="sng" dirty="0">
                <a:highlight>
                  <a:srgbClr val="FFFF00"/>
                </a:highlight>
                <a:latin typeface="Times New Roman" panose="02020603050405020304" pitchFamily="18" charset="0"/>
                <a:cs typeface="Times New Roman" panose="02020603050405020304" pitchFamily="18" charset="0"/>
              </a:rPr>
              <a:t>Son over His house</a:t>
            </a:r>
            <a:r>
              <a:rPr lang="en-US" sz="2400" dirty="0">
                <a:latin typeface="Times New Roman" panose="02020603050405020304" pitchFamily="18" charset="0"/>
                <a:cs typeface="Times New Roman" panose="02020603050405020304" pitchFamily="18" charset="0"/>
              </a:rPr>
              <a:t> (Christ’s church)</a:t>
            </a:r>
            <a:r>
              <a:rPr lang="en-US" sz="2400" b="1" u="sng"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whose house we are (Christ’s church), if we </a:t>
            </a:r>
            <a:r>
              <a:rPr lang="en-US" sz="2400" b="1" u="sng" dirty="0">
                <a:highlight>
                  <a:srgbClr val="FFFF00"/>
                </a:highlight>
                <a:latin typeface="Times New Roman" panose="02020603050405020304" pitchFamily="18" charset="0"/>
                <a:cs typeface="Times New Roman" panose="02020603050405020304" pitchFamily="18" charset="0"/>
              </a:rPr>
              <a:t>hold fast our confidence </a:t>
            </a:r>
            <a:r>
              <a:rPr lang="en-US" sz="2400" dirty="0">
                <a:latin typeface="Times New Roman" panose="02020603050405020304" pitchFamily="18" charset="0"/>
                <a:cs typeface="Times New Roman" panose="02020603050405020304" pitchFamily="18" charset="0"/>
              </a:rPr>
              <a:t>and the boast of our hope </a:t>
            </a:r>
            <a:r>
              <a:rPr lang="en-US" sz="2400" b="1" u="sng" dirty="0">
                <a:highlight>
                  <a:srgbClr val="FFFF00"/>
                </a:highlight>
                <a:latin typeface="Times New Roman" panose="02020603050405020304" pitchFamily="18" charset="0"/>
                <a:cs typeface="Times New Roman" panose="02020603050405020304" pitchFamily="18" charset="0"/>
              </a:rPr>
              <a:t>firm until the end</a:t>
            </a:r>
          </a:p>
          <a:p>
            <a:pPr marL="228600"/>
            <a:endParaRPr lang="en-US" sz="2400" dirty="0">
              <a:highlight>
                <a:srgbClr val="FFFF00"/>
              </a:highlight>
              <a:latin typeface="Times New Roman" panose="02020603050405020304" pitchFamily="18" charset="0"/>
              <a:cs typeface="Times New Roman" panose="02020603050405020304" pitchFamily="18" charset="0"/>
            </a:endParaRPr>
          </a:p>
          <a:p>
            <a:pPr marL="5715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If we have </a:t>
            </a:r>
            <a:r>
              <a:rPr lang="en-US" sz="2400" b="1" dirty="0">
                <a:latin typeface="Times New Roman" panose="02020603050405020304" pitchFamily="18" charset="0"/>
                <a:cs typeface="Times New Roman" panose="02020603050405020304" pitchFamily="18" charset="0"/>
              </a:rPr>
              <a:t>confidence </a:t>
            </a:r>
            <a:r>
              <a:rPr lang="en-US" sz="2400" dirty="0">
                <a:latin typeface="Times New Roman" panose="02020603050405020304" pitchFamily="18" charset="0"/>
                <a:cs typeface="Times New Roman" panose="02020603050405020304" pitchFamily="18" charset="0"/>
              </a:rPr>
              <a:t>in Christ’s cleansing blood</a:t>
            </a:r>
          </a:p>
          <a:p>
            <a:pPr marL="5715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We can </a:t>
            </a:r>
            <a:r>
              <a:rPr lang="en-US" sz="2400" b="1" dirty="0">
                <a:latin typeface="Times New Roman" panose="02020603050405020304" pitchFamily="18" charset="0"/>
                <a:cs typeface="Times New Roman" panose="02020603050405020304" pitchFamily="18" charset="0"/>
              </a:rPr>
              <a:t>endure</a:t>
            </a:r>
            <a:r>
              <a:rPr lang="en-US" sz="2400" dirty="0">
                <a:latin typeface="Times New Roman" panose="02020603050405020304" pitchFamily="18" charset="0"/>
                <a:cs typeface="Times New Roman" panose="02020603050405020304" pitchFamily="18" charset="0"/>
              </a:rPr>
              <a:t> and </a:t>
            </a:r>
            <a:r>
              <a:rPr lang="en-US" sz="2400" b="1" dirty="0">
                <a:latin typeface="Times New Roman" panose="02020603050405020304" pitchFamily="18" charset="0"/>
                <a:cs typeface="Times New Roman" panose="02020603050405020304" pitchFamily="18" charset="0"/>
              </a:rPr>
              <a:t>persevere</a:t>
            </a:r>
            <a:r>
              <a:rPr lang="en-US" sz="2400" dirty="0">
                <a:latin typeface="Times New Roman" panose="02020603050405020304" pitchFamily="18" charset="0"/>
                <a:cs typeface="Times New Roman" panose="02020603050405020304" pitchFamily="18" charset="0"/>
              </a:rPr>
              <a:t> until death. Why?</a:t>
            </a:r>
          </a:p>
          <a:p>
            <a:pPr marL="5715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Because God’s </a:t>
            </a:r>
            <a:r>
              <a:rPr lang="en-US" sz="2400" b="1" dirty="0">
                <a:latin typeface="Times New Roman" panose="02020603050405020304" pitchFamily="18" charset="0"/>
                <a:cs typeface="Times New Roman" panose="02020603050405020304" pitchFamily="18" charset="0"/>
              </a:rPr>
              <a:t>grace</a:t>
            </a:r>
            <a:r>
              <a:rPr lang="en-US" sz="2400" dirty="0">
                <a:latin typeface="Times New Roman" panose="02020603050405020304" pitchFamily="18" charset="0"/>
                <a:cs typeface="Times New Roman" panose="02020603050405020304" pitchFamily="18" charset="0"/>
              </a:rPr>
              <a:t> and Jesus’s </a:t>
            </a:r>
            <a:r>
              <a:rPr lang="en-US" sz="2400" b="1" dirty="0">
                <a:latin typeface="Times New Roman" panose="02020603050405020304" pitchFamily="18" charset="0"/>
                <a:cs typeface="Times New Roman" panose="02020603050405020304" pitchFamily="18" charset="0"/>
              </a:rPr>
              <a:t>shed blood </a:t>
            </a:r>
            <a:r>
              <a:rPr lang="en-US" sz="2400" dirty="0">
                <a:latin typeface="Times New Roman" panose="02020603050405020304" pitchFamily="18" charset="0"/>
                <a:cs typeface="Times New Roman" panose="02020603050405020304" pitchFamily="18" charset="0"/>
              </a:rPr>
              <a:t>gives us the assurance of a fresh start</a:t>
            </a:r>
          </a:p>
          <a:p>
            <a:pPr marL="228600"/>
            <a:endParaRPr lang="en-US" sz="2400" b="1" dirty="0">
              <a:latin typeface="Times New Roman" panose="02020603050405020304" pitchFamily="18" charset="0"/>
              <a:cs typeface="Times New Roman" panose="02020603050405020304" pitchFamily="18" charset="0"/>
            </a:endParaRPr>
          </a:p>
          <a:p>
            <a:pPr marL="228600"/>
            <a:r>
              <a:rPr lang="en-US" sz="2400" b="1" dirty="0">
                <a:latin typeface="Times New Roman" panose="02020603050405020304" pitchFamily="18" charset="0"/>
                <a:cs typeface="Times New Roman" panose="02020603050405020304" pitchFamily="18" charset="0"/>
              </a:rPr>
              <a:t>Hebrews 4:15-16 </a:t>
            </a:r>
            <a:r>
              <a:rPr lang="en-US" sz="2400" dirty="0">
                <a:latin typeface="Times New Roman" panose="02020603050405020304" pitchFamily="18" charset="0"/>
                <a:cs typeface="Times New Roman" panose="02020603050405020304" pitchFamily="18" charset="0"/>
              </a:rPr>
              <a:t> For we do not have a </a:t>
            </a:r>
            <a:r>
              <a:rPr lang="en-US" sz="2400" b="1" u="sng" dirty="0">
                <a:highlight>
                  <a:srgbClr val="FFFF00"/>
                </a:highlight>
                <a:latin typeface="Times New Roman" panose="02020603050405020304" pitchFamily="18" charset="0"/>
                <a:cs typeface="Times New Roman" panose="02020603050405020304" pitchFamily="18" charset="0"/>
              </a:rPr>
              <a:t>high priest </a:t>
            </a:r>
            <a:r>
              <a:rPr lang="en-US" sz="2400" dirty="0">
                <a:latin typeface="Times New Roman" panose="02020603050405020304" pitchFamily="18" charset="0"/>
                <a:cs typeface="Times New Roman" panose="02020603050405020304" pitchFamily="18" charset="0"/>
              </a:rPr>
              <a:t>(Jesus Christ) who cannot </a:t>
            </a:r>
            <a:r>
              <a:rPr lang="en-US" sz="2400" b="1" u="sng" dirty="0">
                <a:highlight>
                  <a:srgbClr val="FFFF00"/>
                </a:highlight>
                <a:latin typeface="Times New Roman" panose="02020603050405020304" pitchFamily="18" charset="0"/>
                <a:cs typeface="Times New Roman" panose="02020603050405020304" pitchFamily="18" charset="0"/>
              </a:rPr>
              <a:t>sympathize with our weaknesses</a:t>
            </a:r>
            <a:r>
              <a:rPr lang="en-US" sz="2400" dirty="0">
                <a:latin typeface="Times New Roman" panose="02020603050405020304" pitchFamily="18" charset="0"/>
                <a:cs typeface="Times New Roman" panose="02020603050405020304" pitchFamily="18" charset="0"/>
              </a:rPr>
              <a:t>, but One who has been </a:t>
            </a:r>
            <a:r>
              <a:rPr lang="en-US" sz="2400" b="1" u="sng" dirty="0">
                <a:highlight>
                  <a:srgbClr val="FFFF00"/>
                </a:highlight>
                <a:latin typeface="Times New Roman" panose="02020603050405020304" pitchFamily="18" charset="0"/>
                <a:cs typeface="Times New Roman" panose="02020603050405020304" pitchFamily="18" charset="0"/>
              </a:rPr>
              <a:t>tempted in all things </a:t>
            </a:r>
            <a:r>
              <a:rPr lang="en-US" sz="2400" dirty="0">
                <a:latin typeface="Times New Roman" panose="02020603050405020304" pitchFamily="18" charset="0"/>
                <a:cs typeface="Times New Roman" panose="02020603050405020304" pitchFamily="18" charset="0"/>
              </a:rPr>
              <a:t>as </a:t>
            </a:r>
            <a:r>
              <a:rPr lang="en-US" sz="2400" i="1" dirty="0">
                <a:latin typeface="Times New Roman" panose="02020603050405020304" pitchFamily="18" charset="0"/>
                <a:cs typeface="Times New Roman" panose="02020603050405020304" pitchFamily="18" charset="0"/>
              </a:rPr>
              <a:t>we are, yet</a:t>
            </a:r>
            <a:r>
              <a:rPr lang="en-US" sz="2400" dirty="0">
                <a:latin typeface="Times New Roman" panose="02020603050405020304" pitchFamily="18" charset="0"/>
                <a:cs typeface="Times New Roman" panose="02020603050405020304" pitchFamily="18" charset="0"/>
              </a:rPr>
              <a:t> without sin. </a:t>
            </a:r>
            <a:r>
              <a:rPr lang="en-US" sz="2400" baseline="30000" dirty="0">
                <a:latin typeface="Times New Roman" panose="02020603050405020304" pitchFamily="18" charset="0"/>
                <a:cs typeface="Times New Roman" panose="02020603050405020304" pitchFamily="18" charset="0"/>
              </a:rPr>
              <a:t>16 </a:t>
            </a:r>
            <a:r>
              <a:rPr lang="en-US" sz="2400" dirty="0">
                <a:latin typeface="Times New Roman" panose="02020603050405020304" pitchFamily="18" charset="0"/>
                <a:cs typeface="Times New Roman" panose="02020603050405020304" pitchFamily="18" charset="0"/>
              </a:rPr>
              <a:t> Therefore let us </a:t>
            </a:r>
            <a:r>
              <a:rPr lang="en-US" sz="2400" b="1" u="sng" dirty="0">
                <a:highlight>
                  <a:srgbClr val="FFFF00"/>
                </a:highlight>
                <a:latin typeface="Times New Roman" panose="02020603050405020304" pitchFamily="18" charset="0"/>
                <a:cs typeface="Times New Roman" panose="02020603050405020304" pitchFamily="18" charset="0"/>
              </a:rPr>
              <a:t>draw near with confidence </a:t>
            </a:r>
            <a:r>
              <a:rPr lang="en-US" sz="2400" dirty="0">
                <a:latin typeface="Times New Roman" panose="02020603050405020304" pitchFamily="18" charset="0"/>
                <a:cs typeface="Times New Roman" panose="02020603050405020304" pitchFamily="18" charset="0"/>
              </a:rPr>
              <a:t>to the throne of grace, so that we may receive </a:t>
            </a:r>
            <a:r>
              <a:rPr lang="en-US" sz="2400" b="1" u="sng" dirty="0">
                <a:highlight>
                  <a:srgbClr val="FFFF00"/>
                </a:highlight>
                <a:latin typeface="Times New Roman" panose="02020603050405020304" pitchFamily="18" charset="0"/>
                <a:cs typeface="Times New Roman" panose="02020603050405020304" pitchFamily="18" charset="0"/>
              </a:rPr>
              <a:t>mercy </a:t>
            </a:r>
            <a:r>
              <a:rPr lang="en-US" sz="2400" dirty="0">
                <a:latin typeface="Times New Roman" panose="02020603050405020304" pitchFamily="18" charset="0"/>
                <a:cs typeface="Times New Roman" panose="02020603050405020304" pitchFamily="18" charset="0"/>
              </a:rPr>
              <a:t>and find </a:t>
            </a:r>
            <a:r>
              <a:rPr lang="en-US" sz="2400" b="1" u="sng" dirty="0">
                <a:highlight>
                  <a:srgbClr val="FFFF00"/>
                </a:highlight>
                <a:latin typeface="Times New Roman" panose="02020603050405020304" pitchFamily="18" charset="0"/>
                <a:cs typeface="Times New Roman" panose="02020603050405020304" pitchFamily="18" charset="0"/>
              </a:rPr>
              <a:t>grace</a:t>
            </a:r>
            <a:r>
              <a:rPr lang="en-US" sz="2400" dirty="0">
                <a:latin typeface="Times New Roman" panose="02020603050405020304" pitchFamily="18" charset="0"/>
                <a:cs typeface="Times New Roman" panose="02020603050405020304" pitchFamily="18" charset="0"/>
              </a:rPr>
              <a:t> to </a:t>
            </a:r>
            <a:r>
              <a:rPr lang="en-US" sz="2400" b="1" u="sng" dirty="0">
                <a:highlight>
                  <a:srgbClr val="FFFF00"/>
                </a:highlight>
                <a:latin typeface="Times New Roman" panose="02020603050405020304" pitchFamily="18" charset="0"/>
                <a:cs typeface="Times New Roman" panose="02020603050405020304" pitchFamily="18" charset="0"/>
              </a:rPr>
              <a:t>help in time of need</a:t>
            </a:r>
            <a:r>
              <a:rPr lang="en-US" sz="2400" dirty="0">
                <a:latin typeface="Times New Roman" panose="02020603050405020304" pitchFamily="18" charset="0"/>
                <a:cs typeface="Times New Roman" panose="02020603050405020304" pitchFamily="18" charset="0"/>
              </a:rPr>
              <a:t>. </a:t>
            </a:r>
          </a:p>
          <a:p>
            <a:pPr marL="228600"/>
            <a:endParaRPr lang="en-US" sz="2400" dirty="0">
              <a:latin typeface="Times New Roman" panose="02020603050405020304" pitchFamily="18" charset="0"/>
              <a:cs typeface="Times New Roman" panose="02020603050405020304" pitchFamily="18" charset="0"/>
            </a:endParaRPr>
          </a:p>
          <a:p>
            <a:pPr marL="228600"/>
            <a:r>
              <a:rPr lang="en-US" sz="2400" dirty="0">
                <a:latin typeface="Times New Roman" panose="02020603050405020304" pitchFamily="18" charset="0"/>
                <a:cs typeface="Times New Roman" panose="02020603050405020304" pitchFamily="18" charset="0"/>
              </a:rPr>
              <a:t>Question:  When do we need mercy and grace?</a:t>
            </a:r>
          </a:p>
          <a:p>
            <a:pPr marL="228600"/>
            <a:r>
              <a:rPr lang="en-US" sz="2400" dirty="0">
                <a:latin typeface="Times New Roman" panose="02020603050405020304" pitchFamily="18" charset="0"/>
                <a:cs typeface="Times New Roman" panose="02020603050405020304" pitchFamily="18" charset="0"/>
              </a:rPr>
              <a:t>Question:  When do we need help in a time of need?</a:t>
            </a:r>
          </a:p>
        </p:txBody>
      </p:sp>
      <p:sp>
        <p:nvSpPr>
          <p:cNvPr id="5" name="TextBox 4">
            <a:extLst>
              <a:ext uri="{FF2B5EF4-FFF2-40B4-BE49-F238E27FC236}">
                <a16:creationId xmlns:a16="http://schemas.microsoft.com/office/drawing/2014/main" id="{337DBB3B-F6E3-55DB-30B8-894D165E40EE}"/>
              </a:ext>
            </a:extLst>
          </p:cNvPr>
          <p:cNvSpPr txBox="1"/>
          <p:nvPr/>
        </p:nvSpPr>
        <p:spPr>
          <a:xfrm>
            <a:off x="7435850" y="5734050"/>
            <a:ext cx="4629150" cy="646331"/>
          </a:xfrm>
          <a:prstGeom prst="rect">
            <a:avLst/>
          </a:prstGeom>
          <a:noFill/>
        </p:spPr>
        <p:txBody>
          <a:bodyPr wrap="square" rtlCol="0">
            <a:spAutoFit/>
          </a:bodyPr>
          <a:lstStyle/>
          <a:p>
            <a:pPr algn="ctr"/>
            <a:r>
              <a:rPr lang="en-US" sz="3600" dirty="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Sin – Cleansing Blood</a:t>
            </a:r>
          </a:p>
        </p:txBody>
      </p:sp>
      <p:sp>
        <p:nvSpPr>
          <p:cNvPr id="7" name="Right Brace 6">
            <a:extLst>
              <a:ext uri="{FF2B5EF4-FFF2-40B4-BE49-F238E27FC236}">
                <a16:creationId xmlns:a16="http://schemas.microsoft.com/office/drawing/2014/main" id="{088C7616-ED9B-6A1A-A614-E1490AF94FCE}"/>
              </a:ext>
            </a:extLst>
          </p:cNvPr>
          <p:cNvSpPr/>
          <p:nvPr/>
        </p:nvSpPr>
        <p:spPr>
          <a:xfrm>
            <a:off x="7327900" y="5664200"/>
            <a:ext cx="450850" cy="899609"/>
          </a:xfrm>
          <a:prstGeom prst="rightBrace">
            <a:avLst>
              <a:gd name="adj1" fmla="val 8333"/>
              <a:gd name="adj2" fmla="val 48588"/>
            </a:avLst>
          </a:prstGeom>
          <a:ln w="222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9078737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Answer: Center of Attention in All Eternity &amp; Creation</a:t>
            </a:r>
          </a:p>
        </p:txBody>
      </p:sp>
      <p:sp>
        <p:nvSpPr>
          <p:cNvPr id="3" name="TextBox 2">
            <a:extLst>
              <a:ext uri="{FF2B5EF4-FFF2-40B4-BE49-F238E27FC236}">
                <a16:creationId xmlns:a16="http://schemas.microsoft.com/office/drawing/2014/main" id="{A8C359D8-7793-0674-84B7-146BD0AE8F39}"/>
              </a:ext>
            </a:extLst>
          </p:cNvPr>
          <p:cNvSpPr txBox="1"/>
          <p:nvPr/>
        </p:nvSpPr>
        <p:spPr>
          <a:xfrm>
            <a:off x="1069042" y="1956547"/>
            <a:ext cx="9923929" cy="2534027"/>
          </a:xfrm>
          <a:prstGeom prst="rect">
            <a:avLst/>
          </a:prstGeom>
          <a:noFill/>
        </p:spPr>
        <p:txBody>
          <a:bodyPr wrap="square" rtlCol="0">
            <a:spAutoFit/>
          </a:bodyPr>
          <a:lstStyle/>
          <a:p>
            <a:pPr marL="22860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Luke 15:7…</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there will be </a:t>
            </a:r>
            <a:r>
              <a:rPr lang="en-US" sz="2800" b="1" i="1" u="sng" dirty="0">
                <a:effectLst/>
                <a:latin typeface="Times New Roman" panose="02020603050405020304" pitchFamily="18" charset="0"/>
                <a:ea typeface="Calibri" panose="020F0502020204030204" pitchFamily="34" charset="0"/>
                <a:cs typeface="Times New Roman" panose="02020603050405020304" pitchFamily="18" charset="0"/>
              </a:rPr>
              <a:t>more</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 joy in heaven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over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one sinner</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who repents than over ninety-nine righteous persons who need no repentance. </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endParaRPr lang="en-US" sz="2800" baseline="30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Luke 15:10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"In the same way, I tell you, there is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joy in the presence of the angels</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of God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over one sinner</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who repents." </a:t>
            </a:r>
          </a:p>
        </p:txBody>
      </p:sp>
    </p:spTree>
    <p:extLst>
      <p:ext uri="{BB962C8B-B14F-4D97-AF65-F5344CB8AC3E}">
        <p14:creationId xmlns:p14="http://schemas.microsoft.com/office/powerpoint/2010/main" val="2784316435"/>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Trust</a:t>
            </a:r>
          </a:p>
        </p:txBody>
      </p:sp>
      <p:sp>
        <p:nvSpPr>
          <p:cNvPr id="3" name="TextBox 2">
            <a:extLst>
              <a:ext uri="{FF2B5EF4-FFF2-40B4-BE49-F238E27FC236}">
                <a16:creationId xmlns:a16="http://schemas.microsoft.com/office/drawing/2014/main" id="{A8C359D8-7793-0674-84B7-146BD0AE8F39}"/>
              </a:ext>
            </a:extLst>
          </p:cNvPr>
          <p:cNvSpPr txBox="1"/>
          <p:nvPr/>
        </p:nvSpPr>
        <p:spPr>
          <a:xfrm>
            <a:off x="336550" y="1217907"/>
            <a:ext cx="10922000" cy="5262979"/>
          </a:xfrm>
          <a:prstGeom prst="rect">
            <a:avLst/>
          </a:prstGeom>
          <a:noFill/>
        </p:spPr>
        <p:txBody>
          <a:bodyPr wrap="square" rtlCol="0">
            <a:spAutoFit/>
          </a:bodyPr>
          <a:lstStyle/>
          <a:p>
            <a:pPr marL="228600"/>
            <a:r>
              <a:rPr lang="en-US" sz="2400" b="1" dirty="0">
                <a:latin typeface="Times New Roman" panose="02020603050405020304" pitchFamily="18" charset="0"/>
                <a:cs typeface="Times New Roman" panose="02020603050405020304" pitchFamily="18" charset="0"/>
              </a:rPr>
              <a:t>Question:</a:t>
            </a:r>
            <a:r>
              <a:rPr lang="en-US" sz="2400" dirty="0">
                <a:latin typeface="Times New Roman" panose="02020603050405020304" pitchFamily="18" charset="0"/>
                <a:cs typeface="Times New Roman" panose="02020603050405020304" pitchFamily="18" charset="0"/>
              </a:rPr>
              <a:t> How does God keep His promise?</a:t>
            </a:r>
          </a:p>
          <a:p>
            <a:pPr marL="228600"/>
            <a:endParaRPr lang="en-US" sz="2400" dirty="0">
              <a:latin typeface="Times New Roman" panose="02020603050405020304" pitchFamily="18" charset="0"/>
              <a:cs typeface="Times New Roman" panose="02020603050405020304" pitchFamily="18" charset="0"/>
            </a:endParaRPr>
          </a:p>
          <a:p>
            <a:pPr marL="228600"/>
            <a:r>
              <a:rPr lang="en-US" sz="2400" b="1" dirty="0">
                <a:latin typeface="Times New Roman" panose="02020603050405020304" pitchFamily="18" charset="0"/>
                <a:cs typeface="Times New Roman" panose="02020603050405020304" pitchFamily="18" charset="0"/>
              </a:rPr>
              <a:t>1 John 1:7 … </a:t>
            </a:r>
            <a:r>
              <a:rPr lang="en-US" sz="2400" dirty="0">
                <a:latin typeface="Times New Roman" panose="02020603050405020304" pitchFamily="18" charset="0"/>
                <a:cs typeface="Times New Roman" panose="02020603050405020304" pitchFamily="18" charset="0"/>
              </a:rPr>
              <a:t>if we </a:t>
            </a:r>
            <a:r>
              <a:rPr lang="en-US" sz="2400" b="1" u="sng" dirty="0">
                <a:highlight>
                  <a:srgbClr val="FFFF00"/>
                </a:highlight>
                <a:latin typeface="Times New Roman" panose="02020603050405020304" pitchFamily="18" charset="0"/>
                <a:cs typeface="Times New Roman" panose="02020603050405020304" pitchFamily="18" charset="0"/>
              </a:rPr>
              <a:t>walk in the Light</a:t>
            </a:r>
            <a:r>
              <a:rPr lang="en-US" sz="2400" dirty="0">
                <a:latin typeface="Times New Roman" panose="02020603050405020304" pitchFamily="18" charset="0"/>
                <a:cs typeface="Times New Roman" panose="02020603050405020304" pitchFamily="18" charset="0"/>
              </a:rPr>
              <a:t> (Hebrews 6:10 – God remembers our work and love shown Him) as He Himself is in the Light, we have fellowship with one another, and the </a:t>
            </a:r>
            <a:r>
              <a:rPr lang="en-US" sz="2400" b="1" u="sng" dirty="0">
                <a:highlight>
                  <a:srgbClr val="FFFF00"/>
                </a:highlight>
                <a:latin typeface="Times New Roman" panose="02020603050405020304" pitchFamily="18" charset="0"/>
                <a:cs typeface="Times New Roman" panose="02020603050405020304" pitchFamily="18" charset="0"/>
              </a:rPr>
              <a:t>blood of Jesus His Son cleanses us from all sin</a:t>
            </a:r>
            <a:r>
              <a:rPr lang="en-US" sz="2400" dirty="0">
                <a:latin typeface="Times New Roman" panose="02020603050405020304" pitchFamily="18" charset="0"/>
                <a:cs typeface="Times New Roman" panose="02020603050405020304" pitchFamily="18" charset="0"/>
              </a:rPr>
              <a:t>. </a:t>
            </a:r>
          </a:p>
          <a:p>
            <a:pPr marL="228600"/>
            <a:endParaRPr lang="en-US" sz="2400" dirty="0">
              <a:latin typeface="Times New Roman" panose="02020603050405020304" pitchFamily="18" charset="0"/>
              <a:cs typeface="Times New Roman" panose="02020603050405020304" pitchFamily="18" charset="0"/>
            </a:endParaRPr>
          </a:p>
          <a:p>
            <a:pPr marL="228600"/>
            <a:r>
              <a:rPr lang="en-US" sz="2400" b="1" dirty="0">
                <a:latin typeface="Times New Roman" panose="02020603050405020304" pitchFamily="18" charset="0"/>
                <a:cs typeface="Times New Roman" panose="02020603050405020304" pitchFamily="18" charset="0"/>
              </a:rPr>
              <a:t>Hebrews 10:19-23</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Therefore, brethren, since we have </a:t>
            </a:r>
            <a:r>
              <a:rPr lang="en-US" sz="2400" b="1" u="sng" dirty="0">
                <a:highlight>
                  <a:srgbClr val="FFFF00"/>
                </a:highlight>
                <a:latin typeface="Times New Roman" panose="02020603050405020304" pitchFamily="18" charset="0"/>
                <a:cs typeface="Times New Roman" panose="02020603050405020304" pitchFamily="18" charset="0"/>
              </a:rPr>
              <a:t>confidence to enter the holy place </a:t>
            </a:r>
            <a:r>
              <a:rPr lang="en-US" sz="2400" dirty="0">
                <a:latin typeface="Times New Roman" panose="02020603050405020304" pitchFamily="18" charset="0"/>
                <a:cs typeface="Times New Roman" panose="02020603050405020304" pitchFamily="18" charset="0"/>
              </a:rPr>
              <a:t>(heaven) (how do we have this confidence?) by the </a:t>
            </a:r>
            <a:r>
              <a:rPr lang="en-US" sz="2400" b="1" u="sng" dirty="0">
                <a:highlight>
                  <a:srgbClr val="FFFF00"/>
                </a:highlight>
                <a:latin typeface="Times New Roman" panose="02020603050405020304" pitchFamily="18" charset="0"/>
                <a:cs typeface="Times New Roman" panose="02020603050405020304" pitchFamily="18" charset="0"/>
              </a:rPr>
              <a:t>blood of Jesus</a:t>
            </a:r>
            <a:r>
              <a:rPr lang="en-US" sz="2400" dirty="0">
                <a:latin typeface="Times New Roman" panose="02020603050405020304" pitchFamily="18" charset="0"/>
                <a:cs typeface="Times New Roman" panose="02020603050405020304" pitchFamily="18" charset="0"/>
              </a:rPr>
              <a:t> (cleanses us of our sins)…. </a:t>
            </a:r>
            <a:r>
              <a:rPr lang="en-US" sz="2400" baseline="30000" dirty="0">
                <a:latin typeface="Times New Roman" panose="02020603050405020304" pitchFamily="18" charset="0"/>
                <a:cs typeface="Times New Roman" panose="02020603050405020304" pitchFamily="18" charset="0"/>
              </a:rPr>
              <a:t>21 </a:t>
            </a:r>
            <a:r>
              <a:rPr lang="en-US" sz="2400" dirty="0">
                <a:latin typeface="Times New Roman" panose="02020603050405020304" pitchFamily="18" charset="0"/>
                <a:cs typeface="Times New Roman" panose="02020603050405020304" pitchFamily="18" charset="0"/>
              </a:rPr>
              <a:t> and since </a:t>
            </a:r>
            <a:r>
              <a:rPr lang="en-US" sz="2400" i="1" dirty="0">
                <a:latin typeface="Times New Roman" panose="02020603050405020304" pitchFamily="18" charset="0"/>
                <a:cs typeface="Times New Roman" panose="02020603050405020304" pitchFamily="18" charset="0"/>
              </a:rPr>
              <a:t>we have</a:t>
            </a:r>
            <a:r>
              <a:rPr lang="en-US" sz="2400" dirty="0">
                <a:latin typeface="Times New Roman" panose="02020603050405020304" pitchFamily="18" charset="0"/>
                <a:cs typeface="Times New Roman" panose="02020603050405020304" pitchFamily="18" charset="0"/>
              </a:rPr>
              <a:t> a great priest over the </a:t>
            </a:r>
            <a:r>
              <a:rPr lang="en-US" sz="2400" b="1" u="sng" dirty="0">
                <a:highlight>
                  <a:srgbClr val="FFFF00"/>
                </a:highlight>
                <a:latin typeface="Times New Roman" panose="02020603050405020304" pitchFamily="18" charset="0"/>
                <a:cs typeface="Times New Roman" panose="02020603050405020304" pitchFamily="18" charset="0"/>
              </a:rPr>
              <a:t>house of God</a:t>
            </a:r>
            <a:r>
              <a:rPr lang="en-US" sz="2400"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(church),</a:t>
            </a:r>
            <a:r>
              <a:rPr lang="en-US" sz="2400" baseline="30000" dirty="0">
                <a:latin typeface="Times New Roman" panose="02020603050405020304" pitchFamily="18" charset="0"/>
                <a:cs typeface="Times New Roman" panose="02020603050405020304" pitchFamily="18" charset="0"/>
              </a:rPr>
              <a:t>22 </a:t>
            </a:r>
            <a:r>
              <a:rPr lang="en-US" sz="2400" dirty="0">
                <a:latin typeface="Times New Roman" panose="02020603050405020304" pitchFamily="18" charset="0"/>
                <a:cs typeface="Times New Roman" panose="02020603050405020304" pitchFamily="18" charset="0"/>
              </a:rPr>
              <a:t> let us draw near with a sincere heart in </a:t>
            </a:r>
            <a:r>
              <a:rPr lang="en-US" sz="2400" b="1" u="sng" dirty="0">
                <a:highlight>
                  <a:srgbClr val="FFFF00"/>
                </a:highlight>
                <a:latin typeface="Times New Roman" panose="02020603050405020304" pitchFamily="18" charset="0"/>
                <a:cs typeface="Times New Roman" panose="02020603050405020304" pitchFamily="18" charset="0"/>
              </a:rPr>
              <a:t>full assurance of faith</a:t>
            </a:r>
            <a:r>
              <a:rPr lang="en-US" sz="2400" dirty="0">
                <a:latin typeface="Times New Roman" panose="02020603050405020304" pitchFamily="18" charset="0"/>
                <a:cs typeface="Times New Roman" panose="02020603050405020304" pitchFamily="18" charset="0"/>
              </a:rPr>
              <a:t>, (why?) having our hearts </a:t>
            </a:r>
            <a:r>
              <a:rPr lang="en-US" sz="2400" b="1" u="sng" dirty="0">
                <a:highlight>
                  <a:srgbClr val="FFFF00"/>
                </a:highlight>
                <a:latin typeface="Times New Roman" panose="02020603050405020304" pitchFamily="18" charset="0"/>
                <a:cs typeface="Times New Roman" panose="02020603050405020304" pitchFamily="18" charset="0"/>
              </a:rPr>
              <a:t>sprinkled clean</a:t>
            </a:r>
            <a:r>
              <a:rPr lang="en-US" sz="2400" b="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(blood of Christ) from an evil conscience and </a:t>
            </a:r>
            <a:r>
              <a:rPr lang="en-US" sz="2400" b="1" u="sng" dirty="0">
                <a:highlight>
                  <a:srgbClr val="FFFF00"/>
                </a:highlight>
                <a:latin typeface="Times New Roman" panose="02020603050405020304" pitchFamily="18" charset="0"/>
                <a:cs typeface="Times New Roman" panose="02020603050405020304" pitchFamily="18" charset="0"/>
              </a:rPr>
              <a:t>our bodies washed with pure water</a:t>
            </a:r>
            <a:r>
              <a:rPr lang="en-US" sz="2400" dirty="0">
                <a:latin typeface="Times New Roman" panose="02020603050405020304" pitchFamily="18" charset="0"/>
                <a:cs typeface="Times New Roman" panose="02020603050405020304" pitchFamily="18" charset="0"/>
              </a:rPr>
              <a:t> (baptism). </a:t>
            </a:r>
            <a:r>
              <a:rPr lang="en-US" sz="2400" baseline="30000" dirty="0">
                <a:latin typeface="Times New Roman" panose="02020603050405020304" pitchFamily="18" charset="0"/>
                <a:cs typeface="Times New Roman" panose="02020603050405020304" pitchFamily="18" charset="0"/>
              </a:rPr>
              <a:t>23 </a:t>
            </a:r>
            <a:r>
              <a:rPr lang="en-US" sz="2400" dirty="0">
                <a:latin typeface="Times New Roman" panose="02020603050405020304" pitchFamily="18" charset="0"/>
                <a:cs typeface="Times New Roman" panose="02020603050405020304" pitchFamily="18" charset="0"/>
              </a:rPr>
              <a:t> Let us </a:t>
            </a:r>
            <a:r>
              <a:rPr lang="en-US" sz="2400" b="1" u="sng" dirty="0">
                <a:highlight>
                  <a:srgbClr val="FFFF00"/>
                </a:highlight>
                <a:latin typeface="Times New Roman" panose="02020603050405020304" pitchFamily="18" charset="0"/>
                <a:cs typeface="Times New Roman" panose="02020603050405020304" pitchFamily="18" charset="0"/>
              </a:rPr>
              <a:t>hold fast </a:t>
            </a:r>
            <a:r>
              <a:rPr lang="en-US" sz="2400" dirty="0">
                <a:latin typeface="Times New Roman" panose="02020603050405020304" pitchFamily="18" charset="0"/>
                <a:cs typeface="Times New Roman" panose="02020603050405020304" pitchFamily="18" charset="0"/>
              </a:rPr>
              <a:t>(endure and persevere) the confession of our </a:t>
            </a:r>
            <a:r>
              <a:rPr lang="en-US" sz="2400" b="1" u="sng" dirty="0">
                <a:highlight>
                  <a:srgbClr val="FFFF00"/>
                </a:highlight>
                <a:latin typeface="Times New Roman" panose="02020603050405020304" pitchFamily="18" charset="0"/>
                <a:cs typeface="Times New Roman" panose="02020603050405020304" pitchFamily="18" charset="0"/>
              </a:rPr>
              <a:t>hope</a:t>
            </a:r>
            <a:r>
              <a:rPr lang="en-US" sz="2400" dirty="0">
                <a:latin typeface="Times New Roman" panose="02020603050405020304" pitchFamily="18" charset="0"/>
                <a:cs typeface="Times New Roman" panose="02020603050405020304" pitchFamily="18" charset="0"/>
              </a:rPr>
              <a:t> (eternal life) without </a:t>
            </a:r>
            <a:r>
              <a:rPr lang="en-US" sz="2400" b="1" u="sng" dirty="0">
                <a:highlight>
                  <a:srgbClr val="FFFF00"/>
                </a:highlight>
                <a:latin typeface="Times New Roman" panose="02020603050405020304" pitchFamily="18" charset="0"/>
                <a:cs typeface="Times New Roman" panose="02020603050405020304" pitchFamily="18" charset="0"/>
              </a:rPr>
              <a:t>wavering</a:t>
            </a:r>
            <a:r>
              <a:rPr lang="en-US" sz="2400" dirty="0">
                <a:latin typeface="Times New Roman" panose="02020603050405020304" pitchFamily="18" charset="0"/>
                <a:cs typeface="Times New Roman" panose="02020603050405020304" pitchFamily="18" charset="0"/>
              </a:rPr>
              <a:t> (don’t grow feint), </a:t>
            </a:r>
            <a:r>
              <a:rPr lang="en-US" sz="2400" b="1" u="sng" dirty="0">
                <a:highlight>
                  <a:srgbClr val="FFFF00"/>
                </a:highlight>
                <a:latin typeface="Times New Roman" panose="02020603050405020304" pitchFamily="18" charset="0"/>
                <a:cs typeface="Times New Roman" panose="02020603050405020304" pitchFamily="18" charset="0"/>
              </a:rPr>
              <a:t>for He</a:t>
            </a:r>
            <a:r>
              <a:rPr lang="en-US" sz="2400" dirty="0">
                <a:latin typeface="Times New Roman" panose="02020603050405020304" pitchFamily="18" charset="0"/>
                <a:cs typeface="Times New Roman" panose="02020603050405020304" pitchFamily="18" charset="0"/>
              </a:rPr>
              <a:t> (God) </a:t>
            </a:r>
            <a:r>
              <a:rPr lang="en-US" sz="2400" b="1" u="sng" dirty="0">
                <a:highlight>
                  <a:srgbClr val="FFFF00"/>
                </a:highlight>
                <a:latin typeface="Times New Roman" panose="02020603050405020304" pitchFamily="18" charset="0"/>
                <a:cs typeface="Times New Roman" panose="02020603050405020304" pitchFamily="18" charset="0"/>
              </a:rPr>
              <a:t>who promised</a:t>
            </a:r>
            <a:r>
              <a:rPr lang="en-US" sz="2400" b="1" u="sng"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(eternal life) is </a:t>
            </a:r>
            <a:r>
              <a:rPr lang="en-US" sz="2400" b="1" u="sng" dirty="0">
                <a:highlight>
                  <a:srgbClr val="FFFF00"/>
                </a:highlight>
                <a:latin typeface="Times New Roman" panose="02020603050405020304" pitchFamily="18" charset="0"/>
                <a:cs typeface="Times New Roman" panose="02020603050405020304" pitchFamily="18" charset="0"/>
              </a:rPr>
              <a:t>faithful </a:t>
            </a:r>
            <a:r>
              <a:rPr lang="en-US" sz="2400" dirty="0">
                <a:latin typeface="Times New Roman" panose="02020603050405020304" pitchFamily="18" charset="0"/>
                <a:cs typeface="Times New Roman" panose="02020603050405020304" pitchFamily="18" charset="0"/>
              </a:rPr>
              <a:t>(to keep His promise); </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98512182"/>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1056800" y="1410927"/>
            <a:ext cx="10830400" cy="3539430"/>
          </a:xfrm>
          <a:prstGeom prst="rect">
            <a:avLst/>
          </a:prstGeom>
          <a:noFill/>
        </p:spPr>
        <p:txBody>
          <a:bodyPr wrap="square" rtlCol="0">
            <a:spAutoFit/>
          </a:bodyPr>
          <a:lstStyle/>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The five related kingdoms playing a critical role in unfolding and executing God’s plan of salvation</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Garden of Eden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the Heavenly Earthly Kingdom – Union with God</a:t>
            </a: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The Fallen World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Separation from God – Domain of Darkness</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Egypt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a prophetic figure of the Fallen World</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Israel</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a prophetic figure of the Kingdom of Christ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Kingdom of Christ</a:t>
            </a: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63496657"/>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031652" y="1018692"/>
            <a:ext cx="10442798" cy="5632311"/>
          </a:xfrm>
          <a:prstGeom prst="rect">
            <a:avLst/>
          </a:prstGeom>
          <a:noFill/>
        </p:spPr>
        <p:txBody>
          <a:bodyPr wrap="square" rtlCol="0">
            <a:spAutoFit/>
          </a:bodyPr>
          <a:lstStyle/>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God’s plan of salvation - epic tale of redemption - started before time began. It is a tale of God creating for Himself other sons and a kingdom comprised of His sons. </a:t>
            </a: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God promised His children the gift of eternal life before eternity began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Before time began.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Before God formed the physical realm.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before God formed the spirits of men dwelling in the flesh:</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Titus 1:2 (NASV)</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eternal life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which God, who cannot lie,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promised long ages ago</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Titus 1:2 (NKJV) …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eternal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life, which God, who cannot lie,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promised before time began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In the Greek, “long ages ago” comes from </a:t>
            </a:r>
            <a:r>
              <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rPr>
              <a:t>pro</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(before)</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rPr>
              <a:t>chronos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(time)</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effectLst/>
                <a:latin typeface="Times New Roman" panose="02020603050405020304" pitchFamily="18" charset="0"/>
                <a:ea typeface="Times New Roman" panose="02020603050405020304" pitchFamily="18" charset="0"/>
                <a:cs typeface="Times New Roman" panose="02020603050405020304" pitchFamily="18" charset="0"/>
              </a:rPr>
              <a:t>aionios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(eternity or eternal) meaning literally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before time eternal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or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before eternity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Rise and Fall of Kingdoms</a:t>
            </a:r>
          </a:p>
        </p:txBody>
      </p:sp>
    </p:spTree>
    <p:extLst>
      <p:ext uri="{BB962C8B-B14F-4D97-AF65-F5344CB8AC3E}">
        <p14:creationId xmlns:p14="http://schemas.microsoft.com/office/powerpoint/2010/main" val="4086826522"/>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66651" y="1201526"/>
            <a:ext cx="10658698" cy="5262979"/>
          </a:xfrm>
          <a:prstGeom prst="rect">
            <a:avLst/>
          </a:prstGeom>
          <a:noFill/>
        </p:spPr>
        <p:txBody>
          <a:bodyPr wrap="square" rtlCol="0">
            <a:spAutoFit/>
          </a:bodyPr>
          <a:lstStyle/>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In order to fulfill His promise, God formed a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predetermined plan</a:t>
            </a:r>
          </a:p>
          <a:p>
            <a:pPr marL="0" marR="0">
              <a:spcBef>
                <a:spcPts val="0"/>
              </a:spcBef>
              <a:spcAft>
                <a:spcPts val="0"/>
              </a:spcAft>
            </a:pPr>
            <a:endPar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We call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God’s Predetermined Plan the </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P</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lan of Salvation </a:t>
            </a:r>
          </a:p>
          <a:p>
            <a:pPr marL="3429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God’s plan required Jesus’ suffering, shed blood, death, burial, and resurrection to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redeem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Mankind from their sins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save them from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from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this fallen world</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Acts 2:22-24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"Men of Israel, listen to these words: Jesus the Nazarene,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23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this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Man,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delivered over by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predetermined plan</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(when determined?)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and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foreknowledge of God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(foreknowledge of what?) you nailed to a cross by the hands of godless men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and put </a:t>
            </a:r>
            <a:r>
              <a:rPr lang="en-US" sz="2400" b="1" i="1" u="sng" dirty="0">
                <a:effectLst/>
                <a:latin typeface="Times New Roman" panose="02020603050405020304" pitchFamily="18" charset="0"/>
                <a:ea typeface="Calibri" panose="020F0502020204030204" pitchFamily="34" charset="0"/>
                <a:cs typeface="Times New Roman" panose="02020603050405020304" pitchFamily="18" charset="0"/>
              </a:rPr>
              <a:t>Him</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to death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24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"But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God raised Him up</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again, putting an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end to the agony of death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since it was impossible for Him to be held in its power.</a:t>
            </a:r>
          </a:p>
          <a:p>
            <a:pPr marL="22860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2803913736"/>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163526" y="891692"/>
            <a:ext cx="9864948" cy="5632311"/>
          </a:xfrm>
          <a:prstGeom prst="rect">
            <a:avLst/>
          </a:prstGeom>
          <a:noFill/>
        </p:spPr>
        <p:txBody>
          <a:bodyPr wrap="square" rtlCol="0">
            <a:spAutoFit/>
          </a:bodyPr>
          <a:lstStyle/>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God</a:t>
            </a:r>
            <a:r>
              <a:rPr lang="en-US" sz="2400" dirty="0">
                <a:latin typeface="Times New Roman" panose="02020603050405020304" pitchFamily="18" charset="0"/>
                <a:ea typeface="Calibri" panose="020F0502020204030204" pitchFamily="34" charset="0"/>
                <a:cs typeface="Times New Roman" panose="02020603050405020304" pitchFamily="18" charset="0"/>
              </a:rPr>
              <a:t> also formed His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plan before time began – but no verse of scripture states plan formed </a:t>
            </a:r>
            <a:r>
              <a:rPr lang="en-US" sz="2400" dirty="0">
                <a:latin typeface="Times New Roman" panose="02020603050405020304" pitchFamily="18" charset="0"/>
                <a:ea typeface="Calibri" panose="020F0502020204030204" pitchFamily="34" charset="0"/>
                <a:cs typeface="Times New Roman" panose="02020603050405020304" pitchFamily="18" charset="0"/>
              </a:rPr>
              <a:t>before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eternity</a:t>
            </a:r>
          </a:p>
          <a:p>
            <a:pPr marL="571500" marR="0" indent="-342900">
              <a:spcBef>
                <a:spcPts val="0"/>
              </a:spcBef>
              <a:spcAft>
                <a:spcPts val="0"/>
              </a:spcAft>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But God’s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will, purposes, and plans are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never thwarted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(Job 42:2). </a:t>
            </a:r>
          </a:p>
          <a:p>
            <a:pPr marL="22860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685800" lvl="1"/>
            <a:r>
              <a:rPr lang="en-US" sz="2400" b="1" dirty="0">
                <a:latin typeface="Times New Roman" panose="02020603050405020304" pitchFamily="18" charset="0"/>
                <a:cs typeface="Times New Roman" panose="02020603050405020304" pitchFamily="18" charset="0"/>
              </a:rPr>
              <a:t>Job 42:2 </a:t>
            </a:r>
            <a:r>
              <a:rPr lang="en-US" sz="2400" dirty="0">
                <a:latin typeface="Times New Roman" panose="02020603050405020304" pitchFamily="18" charset="0"/>
                <a:cs typeface="Times New Roman" panose="02020603050405020304" pitchFamily="18" charset="0"/>
              </a:rPr>
              <a:t>"I know that You can do all things, And that </a:t>
            </a:r>
            <a:r>
              <a:rPr lang="en-US" sz="2400" b="1" dirty="0">
                <a:highlight>
                  <a:srgbClr val="FFFF00"/>
                </a:highlight>
                <a:latin typeface="Times New Roman" panose="02020603050405020304" pitchFamily="18" charset="0"/>
                <a:cs typeface="Times New Roman" panose="02020603050405020304" pitchFamily="18" charset="0"/>
              </a:rPr>
              <a:t>no purpose of Yours can be thwarted</a:t>
            </a:r>
            <a:r>
              <a:rPr lang="en-US"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571500" marR="0" indent="-342900">
              <a:spcBef>
                <a:spcPts val="0"/>
              </a:spcBef>
              <a:spcAft>
                <a:spcPts val="0"/>
              </a:spcAft>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Never a first plan that failed. God was not forced into “Plan B”</a:t>
            </a:r>
          </a:p>
          <a:p>
            <a:pPr marL="5715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God promised His sons the gift of eternal life and formed His plan to fulfill that promise </a:t>
            </a:r>
          </a:p>
          <a:p>
            <a:pPr marL="5715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In His foreknowledge, God knew man would sin </a:t>
            </a:r>
          </a:p>
          <a:p>
            <a:pPr marL="571500" marR="0" indent="-342900">
              <a:spcBef>
                <a:spcPts val="0"/>
              </a:spcBef>
              <a:spcAft>
                <a:spcPts val="0"/>
              </a:spcAft>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God gives us the gift of eternal life through His salvation – sanctification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5715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Since God promised eternal life before time began</a:t>
            </a:r>
          </a:p>
          <a:p>
            <a:pPr marL="5715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God’s foreknowledge of man’s sin set in place God’s “</a:t>
            </a:r>
            <a:r>
              <a:rPr lang="en-US" sz="2400" dirty="0">
                <a:latin typeface="Times New Roman" panose="02020603050405020304" pitchFamily="18" charset="0"/>
                <a:ea typeface="Calibri" panose="020F0502020204030204" pitchFamily="34" charset="0"/>
                <a:cs typeface="Times New Roman" panose="02020603050405020304" pitchFamily="18" charset="0"/>
              </a:rPr>
              <a:t>predetermined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plan” to save man from sin – giving eternal life</a:t>
            </a: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921868430"/>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234852" y="1317142"/>
            <a:ext cx="9864948" cy="5262979"/>
          </a:xfrm>
          <a:prstGeom prst="rect">
            <a:avLst/>
          </a:prstGeom>
          <a:noFill/>
        </p:spPr>
        <p:txBody>
          <a:bodyPr wrap="square" rtlCol="0">
            <a:spAutoFit/>
          </a:bodyPr>
          <a:lstStyle/>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2 Timothy 1:9</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who has </a:t>
            </a:r>
            <a:r>
              <a:rPr lang="en-US" sz="2400" b="1" u="sng" dirty="0">
                <a:latin typeface="Times New Roman" panose="02020603050405020304" pitchFamily="18" charset="0"/>
                <a:cs typeface="Times New Roman" panose="02020603050405020304" pitchFamily="18" charset="0"/>
              </a:rPr>
              <a:t>saved us </a:t>
            </a:r>
            <a:r>
              <a:rPr lang="en-US" sz="2400" dirty="0">
                <a:latin typeface="Times New Roman" panose="02020603050405020304" pitchFamily="18" charset="0"/>
                <a:cs typeface="Times New Roman" panose="02020603050405020304" pitchFamily="18" charset="0"/>
              </a:rPr>
              <a:t>and called us with a holy calling, not according to our works, but according to </a:t>
            </a:r>
            <a:r>
              <a:rPr lang="en-US" sz="2400" b="1" u="sng" dirty="0">
                <a:latin typeface="Times New Roman" panose="02020603050405020304" pitchFamily="18" charset="0"/>
                <a:cs typeface="Times New Roman" panose="02020603050405020304" pitchFamily="18" charset="0"/>
              </a:rPr>
              <a:t>His own purpose </a:t>
            </a:r>
            <a:r>
              <a:rPr lang="en-US" sz="2400" dirty="0">
                <a:latin typeface="Times New Roman" panose="02020603050405020304" pitchFamily="18" charset="0"/>
                <a:cs typeface="Times New Roman" panose="02020603050405020304" pitchFamily="18" charset="0"/>
              </a:rPr>
              <a:t>(plan) and </a:t>
            </a:r>
            <a:r>
              <a:rPr lang="en-US" sz="2400" b="1" u="sng" dirty="0">
                <a:latin typeface="Times New Roman" panose="02020603050405020304" pitchFamily="18" charset="0"/>
                <a:cs typeface="Times New Roman" panose="02020603050405020304" pitchFamily="18" charset="0"/>
              </a:rPr>
              <a:t>grace</a:t>
            </a:r>
            <a:r>
              <a:rPr lang="en-US" sz="2400" dirty="0">
                <a:latin typeface="Times New Roman" panose="02020603050405020304" pitchFamily="18" charset="0"/>
                <a:cs typeface="Times New Roman" panose="02020603050405020304" pitchFamily="18" charset="0"/>
              </a:rPr>
              <a:t> which was </a:t>
            </a:r>
            <a:r>
              <a:rPr lang="en-US" sz="2400" b="1" u="sng" dirty="0">
                <a:latin typeface="Times New Roman" panose="02020603050405020304" pitchFamily="18" charset="0"/>
                <a:cs typeface="Times New Roman" panose="02020603050405020304" pitchFamily="18" charset="0"/>
              </a:rPr>
              <a:t>granted</a:t>
            </a:r>
            <a:r>
              <a:rPr lang="en-US" sz="2400" dirty="0">
                <a:latin typeface="Times New Roman" panose="02020603050405020304" pitchFamily="18" charset="0"/>
                <a:cs typeface="Times New Roman" panose="02020603050405020304" pitchFamily="18" charset="0"/>
              </a:rPr>
              <a:t> (grace was granted) us in Christ Jesus </a:t>
            </a:r>
            <a:r>
              <a:rPr lang="en-US" sz="2400" b="1" u="sng" dirty="0">
                <a:latin typeface="Times New Roman" panose="02020603050405020304" pitchFamily="18" charset="0"/>
                <a:cs typeface="Times New Roman" panose="02020603050405020304" pitchFamily="18" charset="0"/>
              </a:rPr>
              <a:t>from all eternity,</a:t>
            </a:r>
          </a:p>
          <a:p>
            <a:pPr marL="228600" marR="0">
              <a:spcBef>
                <a:spcPts val="0"/>
              </a:spcBef>
              <a:spcAft>
                <a:spcPts val="0"/>
              </a:spcAft>
            </a:pPr>
            <a:endParaRPr lang="en-US" sz="2400" b="1" u="sng"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dirty="0">
                <a:latin typeface="Times New Roman" panose="02020603050405020304" pitchFamily="18" charset="0"/>
                <a:cs typeface="Times New Roman" panose="02020603050405020304" pitchFamily="18" charset="0"/>
              </a:rPr>
              <a:t>From all eternity literally “before time eternal”</a:t>
            </a:r>
          </a:p>
          <a:p>
            <a:pPr marL="571500" marR="0" indent="-342900">
              <a:spcBef>
                <a:spcPts val="0"/>
              </a:spcBef>
              <a:spcAft>
                <a:spcPts val="0"/>
              </a:spcAft>
              <a:buFont typeface="Arial" panose="020B0604020202020204" pitchFamily="34" charset="0"/>
              <a:buChar char="•"/>
            </a:pPr>
            <a:r>
              <a:rPr lang="en-US" sz="2400" i="1" dirty="0">
                <a:latin typeface="Times New Roman" panose="02020603050405020304" pitchFamily="18" charset="0"/>
                <a:cs typeface="Times New Roman" panose="02020603050405020304" pitchFamily="18" charset="0"/>
              </a:rPr>
              <a:t>Pro</a:t>
            </a:r>
            <a:r>
              <a:rPr lang="en-US" sz="2400" dirty="0">
                <a:latin typeface="Times New Roman" panose="02020603050405020304" pitchFamily="18" charset="0"/>
                <a:cs typeface="Times New Roman" panose="02020603050405020304" pitchFamily="18" charset="0"/>
              </a:rPr>
              <a:t> – before</a:t>
            </a:r>
          </a:p>
          <a:p>
            <a:pPr marL="571500" marR="0" indent="-342900">
              <a:spcBef>
                <a:spcPts val="0"/>
              </a:spcBef>
              <a:spcAft>
                <a:spcPts val="0"/>
              </a:spcAft>
              <a:buFont typeface="Arial" panose="020B0604020202020204" pitchFamily="34" charset="0"/>
              <a:buChar char="•"/>
            </a:pPr>
            <a:r>
              <a:rPr lang="en-US" sz="2400" i="1" dirty="0">
                <a:latin typeface="Times New Roman" panose="02020603050405020304" pitchFamily="18" charset="0"/>
                <a:cs typeface="Times New Roman" panose="02020603050405020304" pitchFamily="18" charset="0"/>
              </a:rPr>
              <a:t>Chronon</a:t>
            </a:r>
            <a:r>
              <a:rPr lang="en-US" sz="2400" dirty="0">
                <a:latin typeface="Times New Roman" panose="02020603050405020304" pitchFamily="18" charset="0"/>
                <a:cs typeface="Times New Roman" panose="02020603050405020304" pitchFamily="18" charset="0"/>
              </a:rPr>
              <a:t> – Time</a:t>
            </a:r>
          </a:p>
          <a:p>
            <a:pPr marL="571500" marR="0" indent="-342900">
              <a:spcBef>
                <a:spcPts val="0"/>
              </a:spcBef>
              <a:spcAft>
                <a:spcPts val="0"/>
              </a:spcAft>
              <a:buFont typeface="Arial" panose="020B0604020202020204" pitchFamily="34" charset="0"/>
              <a:buChar char="•"/>
            </a:pPr>
            <a:r>
              <a:rPr lang="en-US" sz="2400" i="1" dirty="0">
                <a:latin typeface="Times New Roman" panose="02020603050405020304" pitchFamily="18" charset="0"/>
                <a:cs typeface="Times New Roman" panose="02020603050405020304" pitchFamily="18" charset="0"/>
              </a:rPr>
              <a:t>Aionion - </a:t>
            </a:r>
            <a:r>
              <a:rPr lang="en-US" sz="2400" dirty="0">
                <a:latin typeface="Times New Roman" panose="02020603050405020304" pitchFamily="18" charset="0"/>
                <a:cs typeface="Times New Roman" panose="02020603050405020304" pitchFamily="18" charset="0"/>
              </a:rPr>
              <a:t>Eternity or eternal</a:t>
            </a:r>
          </a:p>
          <a:p>
            <a:pPr marL="228600" marR="0">
              <a:spcBef>
                <a:spcPts val="0"/>
              </a:spcBef>
              <a:spcAft>
                <a:spcPts val="0"/>
              </a:spcAft>
            </a:pPr>
            <a:endParaRPr lang="en-US" sz="2400" i="1"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Ephesians 2:8 </a:t>
            </a:r>
            <a:r>
              <a:rPr lang="en-US" sz="2400" dirty="0">
                <a:latin typeface="Times New Roman" panose="02020603050405020304" pitchFamily="18" charset="0"/>
                <a:cs typeface="Times New Roman" panose="02020603050405020304" pitchFamily="18" charset="0"/>
              </a:rPr>
              <a:t>For by </a:t>
            </a:r>
            <a:r>
              <a:rPr lang="en-US" sz="2400" b="1" u="sng" dirty="0">
                <a:latin typeface="Times New Roman" panose="02020603050405020304" pitchFamily="18" charset="0"/>
                <a:cs typeface="Times New Roman" panose="02020603050405020304" pitchFamily="18" charset="0"/>
              </a:rPr>
              <a:t>grace</a:t>
            </a:r>
            <a:r>
              <a:rPr lang="en-US" sz="2400" dirty="0">
                <a:latin typeface="Times New Roman" panose="02020603050405020304" pitchFamily="18" charset="0"/>
                <a:cs typeface="Times New Roman" panose="02020603050405020304" pitchFamily="18" charset="0"/>
              </a:rPr>
              <a:t> (granted before time began) you have been saved through faith; and that not of yourselves, </a:t>
            </a:r>
            <a:r>
              <a:rPr lang="en-US" sz="2400" i="1" dirty="0">
                <a:latin typeface="Times New Roman" panose="02020603050405020304" pitchFamily="18" charset="0"/>
                <a:cs typeface="Times New Roman" panose="02020603050405020304" pitchFamily="18" charset="0"/>
              </a:rPr>
              <a:t>it is</a:t>
            </a:r>
            <a:r>
              <a:rPr lang="en-US" sz="2400" dirty="0">
                <a:latin typeface="Times New Roman" panose="02020603050405020304" pitchFamily="18" charset="0"/>
                <a:cs typeface="Times New Roman" panose="02020603050405020304" pitchFamily="18" charset="0"/>
              </a:rPr>
              <a:t> the </a:t>
            </a:r>
            <a:r>
              <a:rPr lang="en-US" sz="2400" b="1" u="sng" dirty="0">
                <a:latin typeface="Times New Roman" panose="02020603050405020304" pitchFamily="18" charset="0"/>
                <a:cs typeface="Times New Roman" panose="02020603050405020304" pitchFamily="18" charset="0"/>
              </a:rPr>
              <a:t>gift of God</a:t>
            </a:r>
            <a:r>
              <a:rPr lang="en-US"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endParaRPr lang="en-US" sz="2400" i="1"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u="sng" dirty="0">
                <a:latin typeface="Times New Roman" panose="02020603050405020304" pitchFamily="18" charset="0"/>
                <a:cs typeface="Times New Roman" panose="02020603050405020304" pitchFamily="18" charset="0"/>
              </a:rPr>
              <a:t> </a:t>
            </a:r>
            <a:br>
              <a:rPr lang="en-US" sz="2400" b="1" u="sng" dirty="0"/>
            </a:br>
            <a:endParaRPr lang="en-US" sz="2400" b="1" u="sng"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1158803288"/>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632311"/>
          </a:xfrm>
          <a:prstGeom prst="rect">
            <a:avLst/>
          </a:prstGeom>
          <a:noFill/>
        </p:spPr>
        <p:txBody>
          <a:bodyPr wrap="square" rtlCol="0">
            <a:spAutoFit/>
          </a:bodyPr>
          <a:lstStyle/>
          <a:p>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When God’s promised gift of eternal life was set in place,</a:t>
            </a:r>
          </a:p>
          <a:p>
            <a:pPr marL="342900" indent="-342900">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God made all things ready for man. </a:t>
            </a:r>
          </a:p>
          <a:p>
            <a:pPr marL="342900" indent="-342900">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It was then that God created the heavens and the earth and</a:t>
            </a:r>
          </a:p>
          <a:p>
            <a:pPr marL="342900" indent="-34290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Then on the last day of creation,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God placed the spirit of man into earthly flesh.</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The Perfect Kingdom – Garden of Eden: Genesis 2:15</a:t>
            </a: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In Hebrew, the Garden of Eden is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gan</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eden</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3429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English word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Eden being the transliteration of the Hebrew</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i.e., </a:t>
            </a:r>
          </a:p>
          <a:p>
            <a:pPr marL="3429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Hebrew word was simply adopted into the English.</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R="0" lvl="0">
              <a:spcBef>
                <a:spcPts val="0"/>
              </a:spcBef>
              <a:spcAft>
                <a:spcPts val="0"/>
              </a:spcAft>
            </a:pPr>
            <a:r>
              <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rPr>
              <a:t>Gan</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means an enclosure or garden.  It is derived from the root Hebrew word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ganan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meaning to surround, defend, or to protect.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R="0" lvl="0">
              <a:spcBef>
                <a:spcPts val="0"/>
              </a:spcBef>
              <a:spcAft>
                <a:spcPts val="0"/>
              </a:spcAft>
            </a:pPr>
            <a:r>
              <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rPr>
              <a:t>Eden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means paradise, pleasure, or heaven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125824858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632311"/>
          </a:xfrm>
          <a:prstGeom prst="rect">
            <a:avLst/>
          </a:prstGeom>
          <a:noFill/>
        </p:spPr>
        <p:txBody>
          <a:bodyPr wrap="square" rtlCol="0">
            <a:spAutoFit/>
          </a:bodyPr>
          <a:lstStyle/>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Thus, in the beginning, the world was heaven on earth; a paradise in which man was completely safe and protected and lived in the presence of God</a:t>
            </a: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Ruler:</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Son of God – Adam </a:t>
            </a:r>
          </a:p>
          <a:p>
            <a:pPr marL="800100" lvl="1" indent="-342900">
              <a:buFont typeface="Symbol" panose="05050102010706020507" pitchFamily="18" charset="2"/>
              <a:buChar char=""/>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Adam is the Son of God – Luke 3:38 (no father nor mother)</a:t>
            </a:r>
          </a:p>
          <a:p>
            <a:pPr marL="800100" lvl="1" indent="-342900">
              <a:buFont typeface="Symbol" panose="05050102010706020507" pitchFamily="18" charset="2"/>
              <a:buChar char=""/>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Given full dominion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800100" lvl="1" indent="-342900">
              <a:buFont typeface="Symbol" panose="05050102010706020507" pitchFamily="18" charset="2"/>
              <a:buChar char=""/>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In the Flesh (only the sons of God dwell in the flesh)</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Subjects: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All </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creation in the world</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Law: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God’s word as it existed then</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Realm:</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The World – physical kingdom</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Possession of the Kingdom:</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God’ sons</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State of the Subjects</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Freedom, Peace, Protection and Rest</a:t>
            </a:r>
          </a:p>
          <a:p>
            <a:pPr marL="514350" marR="0" lvl="0" indent="-514350">
              <a:spcBef>
                <a:spcPts val="0"/>
              </a:spcBef>
              <a:spcAft>
                <a:spcPts val="0"/>
              </a:spcAft>
              <a:buFont typeface="+mj-lt"/>
              <a:buAutoNum type="arabicPeriod"/>
            </a:pPr>
            <a:r>
              <a:rPr lang="en-US" sz="2800" b="1" dirty="0">
                <a:latin typeface="Times New Roman" panose="02020603050405020304" pitchFamily="18" charset="0"/>
                <a:ea typeface="Calibri" panose="020F0502020204030204" pitchFamily="34" charset="0"/>
                <a:cs typeface="Times New Roman" panose="02020603050405020304" pitchFamily="18" charset="0"/>
              </a:rPr>
              <a:t>Relationship with God: </a:t>
            </a:r>
            <a:r>
              <a:rPr lang="en-US" sz="2800" dirty="0">
                <a:latin typeface="Times New Roman" panose="02020603050405020304" pitchFamily="18" charset="0"/>
                <a:ea typeface="Calibri" panose="020F0502020204030204" pitchFamily="34" charset="0"/>
                <a:cs typeface="Times New Roman" panose="02020603050405020304" pitchFamily="18" charset="0"/>
              </a:rPr>
              <a:t>Union – God dwelt with man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1072469832"/>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693866"/>
          </a:xfrm>
          <a:prstGeom prst="rect">
            <a:avLst/>
          </a:prstGeom>
          <a:noFill/>
        </p:spPr>
        <p:txBody>
          <a:bodyPr wrap="square" rtlCol="0">
            <a:spAutoFit/>
          </a:bodyPr>
          <a:lstStyle/>
          <a:p>
            <a:pPr marR="0" lvl="0">
              <a:spcBef>
                <a:spcPts val="0"/>
              </a:spcBef>
              <a:spcAft>
                <a:spcPts val="0"/>
              </a:spcAft>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Key Word:  Union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God dwelling with mankind</a:t>
            </a: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 created man in His image. Genesis 1:26</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Perfectly Sinless</a:t>
            </a:r>
          </a:p>
          <a:p>
            <a:pPr marL="742950" marR="0" lvl="1" indent="-285750">
              <a:spcBef>
                <a:spcPts val="0"/>
              </a:spcBef>
              <a:spcAft>
                <a:spcPts val="0"/>
              </a:spcAft>
              <a:buFont typeface="Courier New" panose="02070309020205020404" pitchFamily="49" charset="0"/>
              <a:buChar char="o"/>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Sinless meaning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holy – like God</a:t>
            </a:r>
          </a:p>
          <a:p>
            <a:pPr marL="742950" marR="0" lvl="1" indent="-285750">
              <a:spcBef>
                <a:spcPts val="0"/>
              </a:spcBef>
              <a:spcAft>
                <a:spcPts val="0"/>
              </a:spcAft>
              <a:buFont typeface="Courier New" panose="02070309020205020404" pitchFamily="49" charset="0"/>
              <a:buChar char="o"/>
            </a:pPr>
            <a:r>
              <a:rPr lang="en-US" sz="2800" dirty="0">
                <a:latin typeface="Times New Roman" panose="02020603050405020304" pitchFamily="18" charset="0"/>
                <a:ea typeface="Calibri" panose="020F0502020204030204" pitchFamily="34" charset="0"/>
                <a:cs typeface="Times New Roman" panose="02020603050405020304" pitchFamily="18" charset="0"/>
              </a:rPr>
              <a:t>Because there was no sin, there was no death</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God’s children belonged to God and God belonged to them.</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 dwelt with His children. Genesis 2:16; 3:8</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 walked with his children Genesis 2:16; 3:8</a:t>
            </a:r>
          </a:p>
          <a:p>
            <a:pPr marL="742950" lvl="1" indent="-285750">
              <a:buFont typeface="Courier New" panose="02070309020205020404" pitchFamily="49" charset="0"/>
              <a:buChar char="o"/>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 talked with His children Genesis 2:16; 3:9-13-19</a:t>
            </a:r>
          </a:p>
          <a:p>
            <a:pPr marL="742950" lvl="1" indent="-285750">
              <a:buFont typeface="Courier New" panose="02070309020205020404" pitchFamily="49" charset="0"/>
              <a:buChar char="o"/>
            </a:pPr>
            <a:r>
              <a:rPr lang="en-US" sz="2800" dirty="0">
                <a:latin typeface="Times New Roman" panose="02020603050405020304" pitchFamily="18" charset="0"/>
                <a:ea typeface="Calibri" panose="020F0502020204030204" pitchFamily="34" charset="0"/>
                <a:cs typeface="Times New Roman" panose="02020603050405020304" pitchFamily="18" charset="0"/>
              </a:rPr>
              <a:t>Union of God and man – no separation</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 gave His children a paradise to possess, rule, live in and provide for their every need.</a:t>
            </a:r>
          </a:p>
          <a:p>
            <a:pPr marL="342900" marR="0" lvl="0" indent="-342900">
              <a:spcBef>
                <a:spcPts val="0"/>
              </a:spcBef>
              <a:spcAft>
                <a:spcPts val="0"/>
              </a:spcAft>
              <a:buFont typeface="Symbol" panose="05050102010706020507" pitchFamily="18" charset="2"/>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And God’s presence dwelt with Adam and Eve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2844173614"/>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632311"/>
          </a:xfrm>
          <a:prstGeom prst="rect">
            <a:avLst/>
          </a:prstGeom>
          <a:noFill/>
        </p:spPr>
        <p:txBody>
          <a:bodyPr wrap="square" rtlCol="0">
            <a:spAutoFit/>
          </a:bodyPr>
          <a:lstStyle/>
          <a:p>
            <a:pPr marL="57150" marR="0">
              <a:spcBef>
                <a:spcPts val="0"/>
              </a:spcBef>
              <a:spcAft>
                <a:spcPts val="0"/>
              </a:spcAft>
            </a:pP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Sin: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Adam and Eve fell to the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Satan’s temptations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ate the fruit of the forbidden tree of the knowledge of good and evil.  They committed the world’s first sin and were no longer perfectly holy.  </a:t>
            </a:r>
          </a:p>
          <a:p>
            <a:pPr marL="5715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5715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Key Words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Union and Separation</a:t>
            </a:r>
          </a:p>
          <a:p>
            <a:pPr marL="5715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5715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God, being perfectly holy,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separated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man from His presence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Man formerly had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union with God</a:t>
            </a:r>
          </a:p>
          <a:p>
            <a:pPr marL="342900" marR="0" lvl="0" indent="-342900">
              <a:spcBef>
                <a:spcPts val="0"/>
              </a:spcBef>
              <a:spcAft>
                <a:spcPts val="0"/>
              </a:spcAft>
              <a:buFont typeface="Symbol" panose="05050102010706020507" pitchFamily="18" charset="2"/>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Now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God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separated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Himself from sinful man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God cast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man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out of the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first heavenly kingdom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that God had prepared for man on earth.</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Garden of Eden – the heavenly kingdom - was destroyed</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5715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5715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With that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separation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man no longer had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union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with God:</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Man no longer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dwelt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in the presence of God.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God no longer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dwelt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in the presence of His beloved children.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28815282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Answer: Center of Attention in All Eternity &amp; Creation</a:t>
            </a:r>
          </a:p>
        </p:txBody>
      </p:sp>
      <p:sp>
        <p:nvSpPr>
          <p:cNvPr id="3" name="TextBox 2">
            <a:extLst>
              <a:ext uri="{FF2B5EF4-FFF2-40B4-BE49-F238E27FC236}">
                <a16:creationId xmlns:a16="http://schemas.microsoft.com/office/drawing/2014/main" id="{A8C359D8-7793-0674-84B7-146BD0AE8F39}"/>
              </a:ext>
            </a:extLst>
          </p:cNvPr>
          <p:cNvSpPr txBox="1"/>
          <p:nvPr/>
        </p:nvSpPr>
        <p:spPr>
          <a:xfrm>
            <a:off x="1069042" y="1956547"/>
            <a:ext cx="9923929" cy="4154984"/>
          </a:xfrm>
          <a:prstGeom prst="rect">
            <a:avLst/>
          </a:prstGeom>
          <a:noFill/>
        </p:spPr>
        <p:txBody>
          <a:bodyPr wrap="square" rtlCol="0">
            <a:spAutoFit/>
          </a:bodyPr>
          <a:lstStyle/>
          <a:p>
            <a:pPr marL="17145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Romans 8:18-19, 21-22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For I consider that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sufferings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of this present time are not worthy to be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compared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with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glory that is to be revealed to us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19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For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anxious longing of 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creation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waits eagerly for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revealing of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sons of God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400" baseline="30000" dirty="0">
                <a:effectLst/>
                <a:latin typeface="Times New Roman" panose="02020603050405020304" pitchFamily="18" charset="0"/>
                <a:ea typeface="Calibri" panose="020F0502020204030204" pitchFamily="34" charset="0"/>
                <a:cs typeface="Times New Roman" panose="02020603050405020304" pitchFamily="18" charset="0"/>
              </a:rPr>
              <a:t>21</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that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creation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itself also will be set free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from its slavery to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corruption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into the freedom of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glory of 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children of God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baseline="30000" dirty="0">
                <a:effectLst/>
                <a:latin typeface="Times New Roman" panose="02020603050405020304" pitchFamily="18" charset="0"/>
                <a:ea typeface="Calibri" panose="020F0502020204030204" pitchFamily="34" charset="0"/>
                <a:cs typeface="Times New Roman" panose="02020603050405020304" pitchFamily="18" charset="0"/>
              </a:rPr>
              <a:t>22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For we know that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whole creation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groans and suffers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 pains of childbirth together until now. </a:t>
            </a:r>
          </a:p>
          <a:p>
            <a:pPr marL="17145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17145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Romans 8:23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And not only this, but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also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we ourselves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having the first fruits of the Spirit,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even we ourselves groan within ourselves,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waiting eagerly for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our</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adoption as sons</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the redemption of our body</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4192630856"/>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632311"/>
          </a:xfrm>
          <a:prstGeom prst="rect">
            <a:avLst/>
          </a:prstGeom>
          <a:noFill/>
        </p:spPr>
        <p:txBody>
          <a:bodyPr wrap="square" rtlCol="0">
            <a:spAutoFit/>
          </a:bodyPr>
          <a:lstStyle/>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Fallen Kingdom of the World</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Ruler:</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Satan – foreign ruler who is not of God’s people</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Subjects: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All creation in the world – men became the slaves of Satan and sin; </a:t>
            </a: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Law:</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Lawlessness; Desires of the Flesh which demands the spirit do as the flesh directs</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Realm: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The World – Domain of Darkness</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Possession of the Realm: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Satan. Man retained limited possession &amp; dominion (Hebrews 2:8) for the sake of living but the world afflicts and opposes man</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State of the Subjects: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Slavery and Oppression</a:t>
            </a:r>
          </a:p>
          <a:p>
            <a:pPr marL="514350" marR="0" lvl="0" indent="-514350">
              <a:spcBef>
                <a:spcPts val="0"/>
              </a:spcBef>
              <a:spcAft>
                <a:spcPts val="0"/>
              </a:spcAft>
              <a:buFont typeface="+mj-lt"/>
              <a:buAutoNum type="arabicPeriod"/>
            </a:pPr>
            <a:r>
              <a:rPr lang="en-US" sz="2800" b="1" dirty="0">
                <a:latin typeface="Times New Roman" panose="02020603050405020304" pitchFamily="18" charset="0"/>
                <a:ea typeface="Calibri" panose="020F0502020204030204" pitchFamily="34" charset="0"/>
                <a:cs typeface="Times New Roman" panose="02020603050405020304" pitchFamily="18" charset="0"/>
              </a:rPr>
              <a:t>Relationship with God:</a:t>
            </a:r>
            <a:r>
              <a:rPr lang="en-US" sz="2800" dirty="0">
                <a:latin typeface="Times New Roman" panose="02020603050405020304" pitchFamily="18" charset="0"/>
                <a:ea typeface="Calibri" panose="020F0502020204030204" pitchFamily="34" charset="0"/>
                <a:cs typeface="Times New Roman" panose="02020603050405020304" pitchFamily="18" charset="0"/>
              </a:rPr>
              <a:t> Separation</a:t>
            </a: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711843107"/>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702877" y="948627"/>
            <a:ext cx="10570603" cy="5693866"/>
          </a:xfrm>
          <a:prstGeom prst="rect">
            <a:avLst/>
          </a:prstGeom>
          <a:noFill/>
        </p:spPr>
        <p:txBody>
          <a:bodyPr wrap="square" rtlCol="0">
            <a:spAutoFit/>
          </a:bodyPr>
          <a:lstStyle/>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From that point forward, God began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unfolding His plan of salvation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according to</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His promised gift of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eternal life </a:t>
            </a:r>
            <a:endParaRPr lang="en-US" sz="2800" b="1" u="sng"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The promise God formed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before time began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342900" marR="0" lvl="0" indent="-342900">
              <a:spcBef>
                <a:spcPts val="0"/>
              </a:spcBef>
              <a:spcAft>
                <a:spcPts val="0"/>
              </a:spcAft>
              <a:buFont typeface="Symbol" panose="05050102010706020507" pitchFamily="18" charset="2"/>
              <a:buChar char=""/>
            </a:pP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 began His work of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reconciling man back to Himself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according to </a:t>
            </a: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God’s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predetermined plan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formed before time eternal began</a:t>
            </a:r>
          </a:p>
          <a:p>
            <a:pPr marL="800100" lvl="1" indent="-342900">
              <a:buFont typeface="Courier New" panose="02070309020205020404" pitchFamily="49" charset="0"/>
              <a:buChar char="o"/>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 would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remove man’s sins </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that caused man’s </a:t>
            </a:r>
            <a:r>
              <a:rPr lang="en-US" sz="2800" b="1" u="sng" dirty="0">
                <a:latin typeface="Times New Roman" panose="02020603050405020304" pitchFamily="18" charset="0"/>
                <a:ea typeface="Times New Roman" panose="02020603050405020304" pitchFamily="18" charset="0"/>
                <a:cs typeface="Times New Roman" panose="02020603050405020304" pitchFamily="18" charset="0"/>
              </a:rPr>
              <a:t>separation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from God</a:t>
            </a:r>
          </a:p>
          <a:p>
            <a:pPr marL="800100" lvl="1" indent="-342900">
              <a:buFont typeface="Courier New" panose="02070309020205020404" pitchFamily="49" charset="0"/>
              <a:buChar char="o"/>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 would restore His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union with man</a:t>
            </a:r>
            <a:endParaRPr lang="en-US" sz="2800" b="1" u="sng"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Courier New" panose="02070309020205020404" pitchFamily="49" charset="0"/>
              <a:buChar char="o"/>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 would once again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dwell with His beloved sons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and</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Courier New" panose="02070309020205020404" pitchFamily="49" charset="0"/>
              <a:buChar char="o"/>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God’s sons would in turn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dwell with their God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and </a:t>
            </a:r>
          </a:p>
          <a:p>
            <a:pPr marL="800100" lvl="1" indent="-342900">
              <a:buFont typeface="Courier New" panose="02070309020205020404" pitchFamily="49" charset="0"/>
              <a:buChar char="o"/>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God’s sons would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once again live in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paradise</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dirty="0"/>
          </a:p>
        </p:txBody>
      </p:sp>
    </p:spTree>
    <p:extLst>
      <p:ext uri="{BB962C8B-B14F-4D97-AF65-F5344CB8AC3E}">
        <p14:creationId xmlns:p14="http://schemas.microsoft.com/office/powerpoint/2010/main" val="2119937355"/>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825278" y="991827"/>
            <a:ext cx="10133874" cy="5509200"/>
          </a:xfrm>
          <a:prstGeom prst="rect">
            <a:avLst/>
          </a:prstGeom>
          <a:noFill/>
        </p:spPr>
        <p:txBody>
          <a:bodyPr wrap="square" rtlCol="0">
            <a:spAutoFit/>
          </a:bodyPr>
          <a:lstStyle/>
          <a:p>
            <a:pPr marL="57150" marR="0">
              <a:spcBef>
                <a:spcPts val="0"/>
              </a:spcBef>
              <a:spcAft>
                <a:spcPts val="0"/>
              </a:spcAft>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According to God’s promised gift of </a:t>
            </a:r>
            <a:r>
              <a:rPr lang="en-US" sz="3200" b="1" u="sng" dirty="0">
                <a:effectLst/>
                <a:latin typeface="Times New Roman" panose="02020603050405020304" pitchFamily="18" charset="0"/>
                <a:ea typeface="Times New Roman" panose="02020603050405020304" pitchFamily="18" charset="0"/>
                <a:cs typeface="Times New Roman" panose="02020603050405020304" pitchFamily="18" charset="0"/>
              </a:rPr>
              <a:t>eternal life </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and His </a:t>
            </a:r>
            <a:r>
              <a:rPr lang="en-US" sz="3200" b="1" u="sng" dirty="0">
                <a:effectLst/>
                <a:latin typeface="Times New Roman" panose="02020603050405020304" pitchFamily="18" charset="0"/>
                <a:ea typeface="Times New Roman" panose="02020603050405020304" pitchFamily="18" charset="0"/>
                <a:cs typeface="Times New Roman" panose="02020603050405020304" pitchFamily="18" charset="0"/>
              </a:rPr>
              <a:t>plan of salvation</a:t>
            </a:r>
            <a:endParaRPr lang="en-US" sz="3200" b="1" u="sng"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God would restore His heavenly “Garden of Eden” kingdom</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Sons of God</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will not be cast out of this kingdom</a:t>
            </a:r>
          </a:p>
          <a:p>
            <a:pPr marL="342900" marR="0" lvl="0" indent="-342900">
              <a:spcBef>
                <a:spcPts val="0"/>
              </a:spcBef>
              <a:spcAft>
                <a:spcPts val="0"/>
              </a:spcAft>
              <a:buFont typeface="Symbol" panose="05050102010706020507" pitchFamily="18" charset="2"/>
              <a:buChar char=""/>
            </a:pPr>
            <a:r>
              <a:rPr lang="en-US" sz="3200" b="1" dirty="0">
                <a:latin typeface="Times New Roman" panose="02020603050405020304" pitchFamily="18" charset="0"/>
                <a:ea typeface="Times New Roman" panose="02020603050405020304" pitchFamily="18" charset="0"/>
                <a:cs typeface="Times New Roman" panose="02020603050405020304" pitchFamily="18" charset="0"/>
              </a:rPr>
              <a:t>Satan</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is the one who is cast out </a:t>
            </a:r>
          </a:p>
          <a:p>
            <a:pPr marL="342900" marR="0" lvl="0" indent="-342900">
              <a:spcBef>
                <a:spcPts val="0"/>
              </a:spcBef>
              <a:spcAft>
                <a:spcPts val="0"/>
              </a:spcAft>
              <a:buFont typeface="Symbol" panose="05050102010706020507" pitchFamily="18" charset="2"/>
              <a:buChar char=""/>
            </a:pP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Sons of God</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will never fall to sin again</a:t>
            </a:r>
          </a:p>
          <a:p>
            <a:pPr marL="342900" marR="0" lvl="0" indent="-342900">
              <a:spcBef>
                <a:spcPts val="0"/>
              </a:spcBef>
              <a:spcAft>
                <a:spcPts val="0"/>
              </a:spcAft>
              <a:buFont typeface="Symbol" panose="05050102010706020507" pitchFamily="18" charset="2"/>
              <a:buChar char=""/>
            </a:pPr>
            <a:r>
              <a:rPr lang="en-US" sz="3200" b="1" dirty="0">
                <a:latin typeface="Times New Roman" panose="02020603050405020304" pitchFamily="18" charset="0"/>
                <a:ea typeface="Calibri" panose="020F0502020204030204" pitchFamily="34" charset="0"/>
                <a:cs typeface="Times New Roman" panose="02020603050405020304" pitchFamily="18" charset="0"/>
              </a:rPr>
              <a:t>Death</a:t>
            </a:r>
            <a:r>
              <a:rPr lang="en-US" sz="3200" dirty="0">
                <a:latin typeface="Times New Roman" panose="02020603050405020304" pitchFamily="18" charset="0"/>
                <a:ea typeface="Calibri" panose="020F0502020204030204" pitchFamily="34" charset="0"/>
                <a:cs typeface="Times New Roman" panose="02020603050405020304" pitchFamily="18" charset="0"/>
              </a:rPr>
              <a:t> shall not enter into this kingdom</a:t>
            </a:r>
          </a:p>
          <a:p>
            <a:pPr marL="342900" marR="0" lvl="0" indent="-342900">
              <a:spcBef>
                <a:spcPts val="0"/>
              </a:spcBef>
              <a:spcAft>
                <a:spcPts val="0"/>
              </a:spcAft>
              <a:buFont typeface="Symbol" panose="05050102010706020507" pitchFamily="18" charset="2"/>
              <a:buChar char=""/>
            </a:pPr>
            <a:r>
              <a:rPr lang="en-US" sz="3200" b="1" dirty="0">
                <a:latin typeface="Times New Roman" panose="02020603050405020304" pitchFamily="18" charset="0"/>
                <a:ea typeface="Calibri" panose="020F0502020204030204" pitchFamily="34" charset="0"/>
                <a:cs typeface="Times New Roman" panose="02020603050405020304" pitchFamily="18" charset="0"/>
              </a:rPr>
              <a:t>All creation </a:t>
            </a:r>
            <a:r>
              <a:rPr lang="en-US" sz="3200" dirty="0">
                <a:latin typeface="Times New Roman" panose="02020603050405020304" pitchFamily="18" charset="0"/>
                <a:ea typeface="Calibri" panose="020F0502020204030204" pitchFamily="34" charset="0"/>
                <a:cs typeface="Times New Roman" panose="02020603050405020304" pitchFamily="18" charset="0"/>
              </a:rPr>
              <a:t>is set free from corruption</a:t>
            </a:r>
          </a:p>
          <a:p>
            <a:pPr marL="342900" marR="0" lvl="0" indent="-342900">
              <a:spcBef>
                <a:spcPts val="0"/>
              </a:spcBef>
              <a:spcAft>
                <a:spcPts val="0"/>
              </a:spcAft>
              <a:buFont typeface="Symbol" panose="05050102010706020507" pitchFamily="18" charset="2"/>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The Kingdom will be </a:t>
            </a:r>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eternal</a:t>
            </a:r>
          </a:p>
          <a:p>
            <a:pPr marL="342900" marR="0" lvl="0" indent="-342900">
              <a:spcBef>
                <a:spcPts val="0"/>
              </a:spcBef>
              <a:spcAft>
                <a:spcPts val="0"/>
              </a:spcAft>
              <a:buFont typeface="Symbol" panose="05050102010706020507" pitchFamily="18" charset="2"/>
              <a:buChar char=""/>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This kingdom is the </a:t>
            </a:r>
            <a:r>
              <a:rPr lang="en-US" sz="3200" b="1" u="sng" dirty="0">
                <a:effectLst/>
                <a:latin typeface="Times New Roman" panose="02020603050405020304" pitchFamily="18" charset="0"/>
                <a:ea typeface="Times New Roman" panose="02020603050405020304" pitchFamily="18" charset="0"/>
                <a:cs typeface="Times New Roman" panose="02020603050405020304" pitchFamily="18" charset="0"/>
              </a:rPr>
              <a:t>Church of Christ</a:t>
            </a:r>
            <a:endParaRPr lang="en-US" b="1" u="sng" dirty="0"/>
          </a:p>
        </p:txBody>
      </p:sp>
    </p:spTree>
    <p:extLst>
      <p:ext uri="{BB962C8B-B14F-4D97-AF65-F5344CB8AC3E}">
        <p14:creationId xmlns:p14="http://schemas.microsoft.com/office/powerpoint/2010/main" val="1608396783"/>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825278" y="991827"/>
            <a:ext cx="10133874" cy="5262979"/>
          </a:xfrm>
          <a:prstGeom prst="rect">
            <a:avLst/>
          </a:prstGeom>
          <a:noFill/>
        </p:spPr>
        <p:txBody>
          <a:bodyPr wrap="square" rtlCol="0">
            <a:spAutoFit/>
          </a:bodyPr>
          <a:lstStyle/>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God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introduced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His predetermined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plan of salvation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immediately after the fall of His children.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Genesis 3:15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I will put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enmity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(hatred –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hostily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Between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you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(Serpent – Satan) and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the woman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(through whom the savior would come), And between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your seed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her seed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(descendent);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He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(seed of woman) shall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bruise you on the head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(mortal wound - defeat), And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you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(Satan) shall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bruise him on the heel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(non-mortal wound - raised to life – victory)."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Significant that the prophecy refers to the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seed of the woman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All biblical genealogies:  Father begetting a son thus raising each succeeding generation.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But of course, 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Christ child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is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born of a virgin woman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without the agency of a male father – hence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Jesus is the descendent of the woman</a:t>
            </a:r>
            <a:endParaRPr lang="en-US" b="1" u="sng" dirty="0"/>
          </a:p>
        </p:txBody>
      </p:sp>
    </p:spTree>
    <p:extLst>
      <p:ext uri="{BB962C8B-B14F-4D97-AF65-F5344CB8AC3E}">
        <p14:creationId xmlns:p14="http://schemas.microsoft.com/office/powerpoint/2010/main" val="3643391724"/>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825278" y="991827"/>
            <a:ext cx="10133874" cy="5632311"/>
          </a:xfrm>
          <a:prstGeom prst="rect">
            <a:avLst/>
          </a:prstGeom>
          <a:noFill/>
        </p:spPr>
        <p:txBody>
          <a:bodyPr wrap="square" rtlCol="0">
            <a:spAutoFit/>
          </a:bodyPr>
          <a:lstStyle/>
          <a:p>
            <a:pPr marR="0" lvl="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Book of Revelation reveals the war between the woman, the Christ child, and the rest of her faithful children engaged in war with the serpent of old – Satan</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R="0" lvl="0">
              <a:spcBef>
                <a:spcPts val="0"/>
              </a:spcBef>
              <a:spcAft>
                <a:spcPts val="0"/>
              </a:spcAft>
            </a:pP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R="0" lvl="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Revelation 12:13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And when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dragon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(Satan) saw that he was thrown down to the earth, he persecuted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the woman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who gave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birth to the male </a:t>
            </a:r>
            <a:r>
              <a:rPr lang="en-US" sz="2400" b="1" i="1" u="sng" dirty="0">
                <a:effectLst/>
                <a:latin typeface="Times New Roman" panose="02020603050405020304" pitchFamily="18" charset="0"/>
                <a:ea typeface="Calibri" panose="020F0502020204030204" pitchFamily="34" charset="0"/>
                <a:cs typeface="Times New Roman" panose="02020603050405020304" pitchFamily="18" charset="0"/>
              </a:rPr>
              <a:t>child</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i="1" dirty="0">
              <a:latin typeface="Times New Roman" panose="02020603050405020304" pitchFamily="18" charset="0"/>
              <a:ea typeface="Calibri" panose="020F0502020204030204" pitchFamily="34" charset="0"/>
              <a:cs typeface="Times New Roman" panose="02020603050405020304" pitchFamily="18" charset="0"/>
            </a:endParaRPr>
          </a:p>
          <a:p>
            <a:pPr marR="0" lvl="0">
              <a:spcBef>
                <a:spcPts val="0"/>
              </a:spcBef>
              <a:spcAft>
                <a:spcPts val="0"/>
              </a:spcAft>
            </a:pPr>
            <a:endParaRPr lang="en-US" sz="2400" b="1" i="1" dirty="0">
              <a:effectLst/>
              <a:latin typeface="Times New Roman" panose="02020603050405020304" pitchFamily="18" charset="0"/>
              <a:ea typeface="Calibri" panose="020F0502020204030204" pitchFamily="34" charset="0"/>
              <a:cs typeface="Times New Roman" panose="02020603050405020304" pitchFamily="18" charset="0"/>
            </a:endParaRPr>
          </a:p>
          <a:p>
            <a:pPr marR="0" lvl="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Revelation 12:17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So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dragon was enraged with the woman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went off to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make war with the rest of her children,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who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keep</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 commandments of God and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hold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to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testimony</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of Jesus (word of God).</a:t>
            </a:r>
          </a:p>
          <a:p>
            <a:pPr marR="0" lvl="0">
              <a:spcBef>
                <a:spcPts val="0"/>
              </a:spcBef>
              <a:spcAft>
                <a:spcPts val="0"/>
              </a:spcAft>
            </a:pPr>
            <a:endParaRPr lang="en-US" sz="2400" b="1" dirty="0">
              <a:latin typeface="Times New Roman" panose="02020603050405020304" pitchFamily="18" charset="0"/>
              <a:ea typeface="Calibri" panose="020F0502020204030204" pitchFamily="34" charset="0"/>
              <a:cs typeface="Times New Roman" panose="02020603050405020304" pitchFamily="18" charset="0"/>
            </a:endParaRPr>
          </a:p>
          <a:p>
            <a:pPr marR="0" lvl="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Ephesians 6:11-13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Put on the full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armor of God</a:t>
            </a:r>
            <a:r>
              <a:rPr lang="en-US" sz="2400" dirty="0">
                <a:latin typeface="Times New Roman" panose="02020603050405020304" pitchFamily="18" charset="0"/>
                <a:ea typeface="Calibri" panose="020F0502020204030204" pitchFamily="34" charset="0"/>
                <a:cs typeface="Times New Roman" panose="02020603050405020304" pitchFamily="18" charset="0"/>
              </a:rPr>
              <a:t> (word of God)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so that you will be able to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stand firm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against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the schemes of the devil</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12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For our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struggle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is not against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flesh and blood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but against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rulers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against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powers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against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world forces of this darkness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against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the spiritual </a:t>
            </a:r>
            <a:r>
              <a:rPr lang="en-US" sz="2400" b="1" i="1" u="sng" dirty="0">
                <a:effectLst/>
                <a:latin typeface="Times New Roman" panose="02020603050405020304" pitchFamily="18" charset="0"/>
                <a:ea typeface="Calibri" panose="020F0502020204030204" pitchFamily="34" charset="0"/>
                <a:cs typeface="Times New Roman" panose="02020603050405020304" pitchFamily="18" charset="0"/>
              </a:rPr>
              <a:t>forces</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of wickedness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in the heavenly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places.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28703607"/>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825278" y="991827"/>
            <a:ext cx="10133874" cy="5632311"/>
          </a:xfrm>
          <a:prstGeom prst="rect">
            <a:avLst/>
          </a:prstGeom>
          <a:noFill/>
        </p:spPr>
        <p:txBody>
          <a:bodyPr wrap="square" rtlCol="0">
            <a:spAutoFit/>
          </a:bodyPr>
          <a:lstStyle/>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God’s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promised gift of eternal life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His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plan of salvation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took greater form when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God spoke His promised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blessing of eternal life to us through Abraham.  This is known as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the Promise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Genesis 12:1-3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Now the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LORD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said to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Abram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(Abraham), "Go forth from your country, ….To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the land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which I will show you (Canaan-the Promised Land - heaven); </a:t>
            </a:r>
            <a:r>
              <a:rPr lang="en-US" sz="24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I will make you a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great nation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(Kingdom of Israel-Kingdom of Christ), And I will bless you, And make your name great; …. And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in you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all the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families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of the earth will be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blessed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Genesis 22:15-18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By Myself I have sworn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declares the </a:t>
            </a:r>
            <a:r>
              <a:rPr lang="en-US" sz="2400" cap="small" dirty="0">
                <a:effectLst/>
                <a:latin typeface="Times New Roman" panose="02020603050405020304" pitchFamily="18" charset="0"/>
                <a:ea typeface="Calibri" panose="020F0502020204030204" pitchFamily="34" charset="0"/>
                <a:cs typeface="Times New Roman" panose="02020603050405020304" pitchFamily="18" charset="0"/>
              </a:rPr>
              <a:t>LORD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because you have done this thing and have not withheld your son,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your only son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17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indeed I will greatly bless you…</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18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"In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your seed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(descended from the seed of the woman in Genesis 3:15)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all the nations of the earth shall be blessed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because you have obeyed My voice."</a:t>
            </a:r>
          </a:p>
        </p:txBody>
      </p:sp>
    </p:spTree>
    <p:extLst>
      <p:ext uri="{BB962C8B-B14F-4D97-AF65-F5344CB8AC3E}">
        <p14:creationId xmlns:p14="http://schemas.microsoft.com/office/powerpoint/2010/main" val="2882823902"/>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345600" y="991827"/>
            <a:ext cx="11332800" cy="5262979"/>
          </a:xfrm>
          <a:prstGeom prst="rect">
            <a:avLst/>
          </a:prstGeom>
          <a:noFill/>
        </p:spPr>
        <p:txBody>
          <a:bodyPr wrap="square" rtlCol="0">
            <a:spAutoFit/>
          </a:bodyPr>
          <a:lstStyle/>
          <a:p>
            <a:pPr marL="22860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The </a:t>
            </a: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“Promised Blessing”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formed before time began is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Jesus Christ</a:t>
            </a:r>
          </a:p>
          <a:p>
            <a:pPr marL="228600" marR="0">
              <a:spcBef>
                <a:spcPts val="0"/>
              </a:spcBef>
              <a:spcAft>
                <a:spcPts val="0"/>
              </a:spcAft>
            </a:pP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Galatians 3:16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Now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the promises</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(land, nation, blessings) were spoken to Abraham and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to his seed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He does not say, "And to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seeds</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(plural)," as </a:t>
            </a:r>
            <a:r>
              <a:rPr lang="en-US" sz="2800" i="1" dirty="0">
                <a:effectLst/>
                <a:latin typeface="Times New Roman" panose="02020603050405020304" pitchFamily="18" charset="0"/>
                <a:ea typeface="Calibri" panose="020F0502020204030204" pitchFamily="34" charset="0"/>
                <a:cs typeface="Times New Roman" panose="02020603050405020304" pitchFamily="18" charset="0"/>
              </a:rPr>
              <a:t>referring</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to many, but </a:t>
            </a:r>
            <a:r>
              <a:rPr lang="en-US" sz="2800" i="1" dirty="0">
                <a:effectLst/>
                <a:latin typeface="Times New Roman" panose="02020603050405020304" pitchFamily="18" charset="0"/>
                <a:ea typeface="Calibri" panose="020F0502020204030204" pitchFamily="34" charset="0"/>
                <a:cs typeface="Times New Roman" panose="02020603050405020304" pitchFamily="18" charset="0"/>
              </a:rPr>
              <a:t>rather</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to one, "And to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your seed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(singular – seed of the woman in Genesis 3:15 through Abraham),"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that is,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Christ</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t>
            </a:r>
          </a:p>
          <a:p>
            <a:pPr marL="228600" marR="0">
              <a:spcBef>
                <a:spcPts val="0"/>
              </a:spcBef>
              <a:spcAft>
                <a:spcPts val="0"/>
              </a:spcAft>
            </a:pP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800" b="1" dirty="0">
                <a:latin typeface="Times New Roman" panose="02020603050405020304" pitchFamily="18" charset="0"/>
                <a:cs typeface="Times New Roman" panose="02020603050405020304" pitchFamily="18" charset="0"/>
              </a:rPr>
              <a:t>1 John 2:25 </a:t>
            </a:r>
            <a:r>
              <a:rPr lang="en-US" sz="2800" dirty="0">
                <a:latin typeface="Times New Roman" panose="02020603050405020304" pitchFamily="18" charset="0"/>
                <a:cs typeface="Times New Roman" panose="02020603050405020304" pitchFamily="18" charset="0"/>
              </a:rPr>
              <a:t> This is </a:t>
            </a:r>
            <a:r>
              <a:rPr lang="en-US" sz="2800" b="1" u="sng" dirty="0">
                <a:highlight>
                  <a:srgbClr val="FFFF00"/>
                </a:highlight>
                <a:latin typeface="Times New Roman" panose="02020603050405020304" pitchFamily="18" charset="0"/>
                <a:cs typeface="Times New Roman" panose="02020603050405020304" pitchFamily="18" charset="0"/>
              </a:rPr>
              <a:t>the promise </a:t>
            </a:r>
            <a:r>
              <a:rPr lang="en-US" sz="2800" dirty="0">
                <a:latin typeface="Times New Roman" panose="02020603050405020304" pitchFamily="18" charset="0"/>
                <a:cs typeface="Times New Roman" panose="02020603050405020304" pitchFamily="18" charset="0"/>
              </a:rPr>
              <a:t>which He Himself made to us: </a:t>
            </a:r>
            <a:r>
              <a:rPr lang="en-US" sz="2800" b="1" u="sng" dirty="0">
                <a:latin typeface="Times New Roman" panose="02020603050405020304" pitchFamily="18" charset="0"/>
                <a:cs typeface="Times New Roman" panose="02020603050405020304" pitchFamily="18" charset="0"/>
              </a:rPr>
              <a:t>eternal life</a:t>
            </a:r>
            <a:r>
              <a:rPr lang="en-US" sz="2800" dirty="0">
                <a:latin typeface="Times New Roman" panose="02020603050405020304" pitchFamily="18" charset="0"/>
                <a:cs typeface="Times New Roman" panose="02020603050405020304" pitchFamily="18" charset="0"/>
              </a:rPr>
              <a:t>. </a:t>
            </a:r>
          </a:p>
          <a:p>
            <a:pPr marL="228600"/>
            <a:endParaRPr lang="en-US" sz="2800" dirty="0">
              <a:latin typeface="Times New Roman" panose="02020603050405020304" pitchFamily="18" charset="0"/>
              <a:cs typeface="Times New Roman" panose="02020603050405020304" pitchFamily="18" charset="0"/>
            </a:endParaRPr>
          </a:p>
          <a:p>
            <a:pPr marL="228600"/>
            <a:r>
              <a:rPr lang="en-US" sz="2800" b="1" dirty="0">
                <a:latin typeface="Times New Roman" panose="02020603050405020304" pitchFamily="18" charset="0"/>
                <a:cs typeface="Times New Roman" panose="02020603050405020304" pitchFamily="18" charset="0"/>
              </a:rPr>
              <a:t>1 John 5:11-12 …</a:t>
            </a:r>
            <a:r>
              <a:rPr lang="en-US" sz="2800" dirty="0">
                <a:latin typeface="Times New Roman" panose="02020603050405020304" pitchFamily="18" charset="0"/>
                <a:cs typeface="Times New Roman" panose="02020603050405020304" pitchFamily="18" charset="0"/>
              </a:rPr>
              <a:t>God has given us </a:t>
            </a:r>
            <a:r>
              <a:rPr lang="en-US" sz="2800" b="1" u="sng" dirty="0">
                <a:latin typeface="Times New Roman" panose="02020603050405020304" pitchFamily="18" charset="0"/>
                <a:cs typeface="Times New Roman" panose="02020603050405020304" pitchFamily="18" charset="0"/>
              </a:rPr>
              <a:t>eternal life</a:t>
            </a:r>
            <a:r>
              <a:rPr lang="en-US" sz="2800" dirty="0">
                <a:latin typeface="Times New Roman" panose="02020603050405020304" pitchFamily="18" charset="0"/>
                <a:cs typeface="Times New Roman" panose="02020603050405020304" pitchFamily="18" charset="0"/>
              </a:rPr>
              <a:t>, and this </a:t>
            </a:r>
            <a:r>
              <a:rPr lang="en-US" sz="2800" b="1" u="sng" dirty="0">
                <a:latin typeface="Times New Roman" panose="02020603050405020304" pitchFamily="18" charset="0"/>
                <a:cs typeface="Times New Roman" panose="02020603050405020304" pitchFamily="18" charset="0"/>
              </a:rPr>
              <a:t>life is in His </a:t>
            </a:r>
            <a:r>
              <a:rPr lang="en-US" sz="2800" b="1" u="sng" dirty="0">
                <a:highlight>
                  <a:srgbClr val="FFFF00"/>
                </a:highlight>
                <a:latin typeface="Times New Roman" panose="02020603050405020304" pitchFamily="18" charset="0"/>
                <a:cs typeface="Times New Roman" panose="02020603050405020304" pitchFamily="18" charset="0"/>
              </a:rPr>
              <a:t>Son</a:t>
            </a:r>
            <a:r>
              <a:rPr lang="en-US" sz="2800" dirty="0">
                <a:latin typeface="Times New Roman" panose="02020603050405020304" pitchFamily="18" charset="0"/>
                <a:cs typeface="Times New Roman" panose="02020603050405020304" pitchFamily="18" charset="0"/>
              </a:rPr>
              <a:t>. </a:t>
            </a:r>
            <a:r>
              <a:rPr lang="en-US" sz="2800" baseline="30000" dirty="0">
                <a:latin typeface="Times New Roman" panose="02020603050405020304" pitchFamily="18" charset="0"/>
                <a:cs typeface="Times New Roman" panose="02020603050405020304" pitchFamily="18" charset="0"/>
              </a:rPr>
              <a:t>12 </a:t>
            </a:r>
            <a:r>
              <a:rPr lang="en-US" sz="2800" dirty="0">
                <a:latin typeface="Times New Roman" panose="02020603050405020304" pitchFamily="18" charset="0"/>
                <a:cs typeface="Times New Roman" panose="02020603050405020304" pitchFamily="18" charset="0"/>
              </a:rPr>
              <a:t> He who </a:t>
            </a:r>
            <a:r>
              <a:rPr lang="en-US" sz="2800" b="1" u="sng" dirty="0">
                <a:latin typeface="Times New Roman" panose="02020603050405020304" pitchFamily="18" charset="0"/>
                <a:cs typeface="Times New Roman" panose="02020603050405020304" pitchFamily="18" charset="0"/>
              </a:rPr>
              <a:t>has the Son </a:t>
            </a:r>
            <a:r>
              <a:rPr lang="en-US" sz="2800" dirty="0">
                <a:latin typeface="Times New Roman" panose="02020603050405020304" pitchFamily="18" charset="0"/>
                <a:cs typeface="Times New Roman" panose="02020603050405020304" pitchFamily="18" charset="0"/>
              </a:rPr>
              <a:t>has the </a:t>
            </a:r>
            <a:r>
              <a:rPr lang="en-US" sz="2800" b="1" u="sng" dirty="0">
                <a:latin typeface="Times New Roman" panose="02020603050405020304" pitchFamily="18" charset="0"/>
                <a:cs typeface="Times New Roman" panose="02020603050405020304" pitchFamily="18" charset="0"/>
              </a:rPr>
              <a:t>life</a:t>
            </a:r>
            <a:r>
              <a:rPr lang="en-US" sz="2800" dirty="0">
                <a:latin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04863085"/>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115200" y="991827"/>
            <a:ext cx="11743200" cy="3785652"/>
          </a:xfrm>
          <a:prstGeom prst="rect">
            <a:avLst/>
          </a:prstGeom>
          <a:noFill/>
        </p:spPr>
        <p:txBody>
          <a:bodyPr wrap="square" rtlCol="0">
            <a:spAutoFit/>
          </a:bodyPr>
          <a:lstStyle/>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Through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seed of woman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(Gen 3:15) – over time/generations - was born Abraham (Gen11:26)</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Through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Abraham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was born Isaac (Gen 21:2-3 –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child of promise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(Rom 9:7; Gal 4:28),</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Through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Isaac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was born Jacob (Gen 25:26),</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Through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Jacob</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(Israel) was born the 12 tribes of Israel (Gen 29-30)</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Through 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12 tribes of Israel</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God raised up the Kingdom of Israel (Exo 19:6).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Through 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Kingdom of Israel</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God raised up the Messiah - Jesus Christ (Matt 1:1-16)</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Through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Christ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God raised up His sons (Eph 1:5) –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children of the promise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(Gal 4:28)</a:t>
            </a:r>
          </a:p>
          <a:p>
            <a:pPr marL="0" marR="0">
              <a:spcBef>
                <a:spcPts val="0"/>
              </a:spcBef>
              <a:spcAft>
                <a:spcPts val="0"/>
              </a:spcAf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Through the </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Son’s of God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(Christ and children of God) – God built Christ’s church (1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Ptr</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2:5)</a:t>
            </a:r>
          </a:p>
          <a:p>
            <a:pPr marL="0" marR="0">
              <a:spcBef>
                <a:spcPts val="0"/>
              </a:spcBef>
              <a:spcAft>
                <a:spcPts val="0"/>
              </a:spcAft>
            </a:pPr>
            <a:endPar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Church of Christ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is 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Kingdom of Christ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(Col 1:13-14)</a:t>
            </a:r>
          </a:p>
        </p:txBody>
      </p:sp>
      <p:cxnSp>
        <p:nvCxnSpPr>
          <p:cNvPr id="5" name="Straight Arrow Connector 4">
            <a:extLst>
              <a:ext uri="{FF2B5EF4-FFF2-40B4-BE49-F238E27FC236}">
                <a16:creationId xmlns:a16="http://schemas.microsoft.com/office/drawing/2014/main" id="{6B59E1F1-6103-C7D2-5E7E-72DD57C664D1}"/>
              </a:ext>
            </a:extLst>
          </p:cNvPr>
          <p:cNvCxnSpPr>
            <a:cxnSpLocks/>
          </p:cNvCxnSpPr>
          <p:nvPr/>
        </p:nvCxnSpPr>
        <p:spPr>
          <a:xfrm flipH="1">
            <a:off x="11145982" y="3428999"/>
            <a:ext cx="712418" cy="1"/>
          </a:xfrm>
          <a:prstGeom prst="straightConnector1">
            <a:avLst/>
          </a:prstGeom>
          <a:ln w="38100">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7" name="Straight Arrow Connector 6">
            <a:extLst>
              <a:ext uri="{FF2B5EF4-FFF2-40B4-BE49-F238E27FC236}">
                <a16:creationId xmlns:a16="http://schemas.microsoft.com/office/drawing/2014/main" id="{5981BD46-981D-7D1C-A273-2C03B6503507}"/>
              </a:ext>
            </a:extLst>
          </p:cNvPr>
          <p:cNvCxnSpPr>
            <a:cxnSpLocks/>
          </p:cNvCxnSpPr>
          <p:nvPr/>
        </p:nvCxnSpPr>
        <p:spPr>
          <a:xfrm flipH="1">
            <a:off x="11035145" y="1580073"/>
            <a:ext cx="781131"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24131E82-5A19-6F1C-0FC1-E76CDFB63BC4}"/>
              </a:ext>
            </a:extLst>
          </p:cNvPr>
          <p:cNvCxnSpPr>
            <a:cxnSpLocks/>
          </p:cNvCxnSpPr>
          <p:nvPr/>
        </p:nvCxnSpPr>
        <p:spPr>
          <a:xfrm>
            <a:off x="11816276" y="1580073"/>
            <a:ext cx="0" cy="184892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2339365"/>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345600" y="991827"/>
            <a:ext cx="11332800" cy="5262979"/>
          </a:xfrm>
          <a:prstGeom prst="rect">
            <a:avLst/>
          </a:prstGeom>
          <a:noFill/>
        </p:spPr>
        <p:txBody>
          <a:bodyPr wrap="square" rtlCol="0">
            <a:spAutoFit/>
          </a:bodyPr>
          <a:lstStyle/>
          <a:p>
            <a:pPr marL="0" marR="0" algn="ctr">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Jesus Christ – the prophesied seed of the Genesis 3:15 woman</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From the seed of the Genesis 3:15 woman came Abraham</a:t>
            </a:r>
          </a:p>
          <a:p>
            <a:pPr marL="0" marR="0" algn="ctr">
              <a:spcBef>
                <a:spcPts val="0"/>
              </a:spcBef>
              <a:spcAft>
                <a:spcPts val="0"/>
              </a:spcAft>
            </a:pP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spcBef>
                <a:spcPts val="0"/>
              </a:spcBef>
              <a:spcAft>
                <a:spcPts val="0"/>
              </a:spcAft>
            </a:pP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From Abraham</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came the Kingdom of Israel</a:t>
            </a:r>
          </a:p>
          <a:p>
            <a:pPr marL="0" marR="0" algn="ctr">
              <a:spcBef>
                <a:spcPts val="0"/>
              </a:spcBef>
              <a:spcAft>
                <a:spcPts val="0"/>
              </a:spcAft>
            </a:pP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spcBef>
                <a:spcPts val="0"/>
              </a:spcBef>
              <a:spcAft>
                <a:spcPts val="0"/>
              </a:spcAft>
            </a:pP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From the Kingdom of Israel came Jesus Christ</a:t>
            </a:r>
          </a:p>
          <a:p>
            <a:pPr marL="0" marR="0" algn="ctr">
              <a:spcBef>
                <a:spcPts val="0"/>
              </a:spcBef>
              <a:spcAft>
                <a:spcPts val="0"/>
              </a:spcAft>
            </a:pP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spcBef>
                <a:spcPts val="0"/>
              </a:spcBef>
              <a:spcAft>
                <a:spcPts val="0"/>
              </a:spcAft>
            </a:pP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Jesus Christ – Seed of the Genesis 3:15 woman.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Arrow: Down 2">
            <a:extLst>
              <a:ext uri="{FF2B5EF4-FFF2-40B4-BE49-F238E27FC236}">
                <a16:creationId xmlns:a16="http://schemas.microsoft.com/office/drawing/2014/main" id="{FE34D6F8-5DF5-D78D-F5A5-53EED2B7F922}"/>
              </a:ext>
            </a:extLst>
          </p:cNvPr>
          <p:cNvSpPr/>
          <p:nvPr/>
        </p:nvSpPr>
        <p:spPr>
          <a:xfrm>
            <a:off x="5152034" y="2449773"/>
            <a:ext cx="600501" cy="776027"/>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rrow: Down 4">
            <a:extLst>
              <a:ext uri="{FF2B5EF4-FFF2-40B4-BE49-F238E27FC236}">
                <a16:creationId xmlns:a16="http://schemas.microsoft.com/office/drawing/2014/main" id="{3263443F-B107-BBC9-9C9A-BADE2ACD5F69}"/>
              </a:ext>
            </a:extLst>
          </p:cNvPr>
          <p:cNvSpPr/>
          <p:nvPr/>
        </p:nvSpPr>
        <p:spPr>
          <a:xfrm>
            <a:off x="5222548" y="3556000"/>
            <a:ext cx="529988" cy="776027"/>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rrow: Down 5">
            <a:extLst>
              <a:ext uri="{FF2B5EF4-FFF2-40B4-BE49-F238E27FC236}">
                <a16:creationId xmlns:a16="http://schemas.microsoft.com/office/drawing/2014/main" id="{7C986AE4-373C-6A31-4AE0-3917EFC9D567}"/>
              </a:ext>
            </a:extLst>
          </p:cNvPr>
          <p:cNvSpPr/>
          <p:nvPr/>
        </p:nvSpPr>
        <p:spPr>
          <a:xfrm>
            <a:off x="5310220" y="4958992"/>
            <a:ext cx="529988" cy="776027"/>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a:extLst>
              <a:ext uri="{FF2B5EF4-FFF2-40B4-BE49-F238E27FC236}">
                <a16:creationId xmlns:a16="http://schemas.microsoft.com/office/drawing/2014/main" id="{13F94F6D-CD67-4731-D496-980193CE76BE}"/>
              </a:ext>
            </a:extLst>
          </p:cNvPr>
          <p:cNvCxnSpPr>
            <a:cxnSpLocks/>
          </p:cNvCxnSpPr>
          <p:nvPr/>
        </p:nvCxnSpPr>
        <p:spPr>
          <a:xfrm>
            <a:off x="825278" y="2114550"/>
            <a:ext cx="971772" cy="0"/>
          </a:xfrm>
          <a:prstGeom prst="straightConnector1">
            <a:avLst/>
          </a:prstGeom>
          <a:ln w="16192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1DABFD77-2998-7416-8A7A-6A4266734D8D}"/>
              </a:ext>
            </a:extLst>
          </p:cNvPr>
          <p:cNvCxnSpPr>
            <a:cxnSpLocks/>
          </p:cNvCxnSpPr>
          <p:nvPr/>
        </p:nvCxnSpPr>
        <p:spPr>
          <a:xfrm>
            <a:off x="825278" y="2032000"/>
            <a:ext cx="0" cy="3994150"/>
          </a:xfrm>
          <a:prstGeom prst="line">
            <a:avLst/>
          </a:prstGeom>
          <a:ln w="1238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0A41BB04-B9BD-478E-4716-84E86384DDE7}"/>
              </a:ext>
            </a:extLst>
          </p:cNvPr>
          <p:cNvCxnSpPr>
            <a:cxnSpLocks/>
          </p:cNvCxnSpPr>
          <p:nvPr/>
        </p:nvCxnSpPr>
        <p:spPr>
          <a:xfrm>
            <a:off x="787178" y="5975350"/>
            <a:ext cx="1714722" cy="0"/>
          </a:xfrm>
          <a:prstGeom prst="line">
            <a:avLst/>
          </a:prstGeom>
          <a:ln w="12382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2574276"/>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345600" y="991827"/>
            <a:ext cx="11332800" cy="5693866"/>
          </a:xfrm>
          <a:prstGeom prst="rect">
            <a:avLst/>
          </a:prstGeom>
          <a:noFill/>
        </p:spPr>
        <p:txBody>
          <a:bodyPr wrap="square" rtlCol="0">
            <a:spAutoFit/>
          </a:bodyPr>
          <a:lstStyle/>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It is the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Kingdom of Israel</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That is a prophetic copy (shadow) of the coming church and the true Kingdom of Heaven – the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Kingdom of Christ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That God re-established an interim or provisional means by which He would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cleanse His people of their sins – imperfect animal blood</a:t>
            </a: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That God provisionally established the means for Him to have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union with His people</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That God established the means by which He would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dwell among His children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and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His children would dwell with Him</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That means was the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tabernacle</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which is a grand and epic picture of </a:t>
            </a:r>
          </a:p>
          <a:p>
            <a:pPr marL="800100" lvl="1" indent="-342900">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Fallen World</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800100" lvl="1" indent="-342900">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Church</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and the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Kingdom of Christ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L="800100" lvl="1" indent="-342900">
              <a:buFont typeface="Symbol" panose="05050102010706020507" pitchFamily="18" charset="2"/>
              <a:buChar char=""/>
            </a:pPr>
            <a:r>
              <a:rPr lang="en-US" sz="2800" b="1" dirty="0">
                <a:latin typeface="Times New Roman" panose="02020603050405020304" pitchFamily="18" charset="0"/>
                <a:ea typeface="Calibri" panose="020F0502020204030204" pitchFamily="34" charset="0"/>
                <a:cs typeface="Times New Roman" panose="02020603050405020304" pitchFamily="18" charset="0"/>
              </a:rPr>
              <a:t>Heaven – and our access into Heaven</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909382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There is More To Come…..</a:t>
            </a:r>
          </a:p>
        </p:txBody>
      </p:sp>
      <p:sp>
        <p:nvSpPr>
          <p:cNvPr id="3" name="TextBox 2">
            <a:extLst>
              <a:ext uri="{FF2B5EF4-FFF2-40B4-BE49-F238E27FC236}">
                <a16:creationId xmlns:a16="http://schemas.microsoft.com/office/drawing/2014/main" id="{A8C359D8-7793-0674-84B7-146BD0AE8F39}"/>
              </a:ext>
            </a:extLst>
          </p:cNvPr>
          <p:cNvSpPr txBox="1"/>
          <p:nvPr/>
        </p:nvSpPr>
        <p:spPr>
          <a:xfrm>
            <a:off x="800848" y="1956547"/>
            <a:ext cx="10192124" cy="4524315"/>
          </a:xfrm>
          <a:prstGeom prst="rect">
            <a:avLst/>
          </a:prstGeom>
          <a:noFill/>
        </p:spPr>
        <p:txBody>
          <a:bodyPr wrap="square" rtlCol="0">
            <a:spAutoFit/>
          </a:bodyPr>
          <a:lstStyle/>
          <a:p>
            <a:pPr marL="514350" marR="0" indent="-342900">
              <a:spcBef>
                <a:spcPts val="0"/>
              </a:spcBef>
              <a:spcAft>
                <a:spcPts val="0"/>
              </a:spcAft>
              <a:buFont typeface="Arial" panose="020B0604020202020204" pitchFamily="34" charset="0"/>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In Heaven – Something Extraordinary is Going to Happen</a:t>
            </a:r>
          </a:p>
          <a:p>
            <a:pPr marL="514350" marR="0" indent="-3429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Marriage of the Lamb of God to His Bride</a:t>
            </a:r>
          </a:p>
          <a:p>
            <a:pPr marL="514350" marR="0" indent="-3429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Joining of Jesus Christ to His Church</a:t>
            </a:r>
          </a:p>
          <a:p>
            <a:pPr marL="171450" marR="0">
              <a:spcBef>
                <a:spcPts val="0"/>
              </a:spcBef>
              <a:spcAft>
                <a:spcPts val="0"/>
              </a:spcAft>
            </a:pP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171450" marR="0">
              <a:spcBef>
                <a:spcPts val="0"/>
              </a:spcBef>
              <a:spcAft>
                <a:spcPts val="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Then we will witness the climatic and grand conclusion</a:t>
            </a:r>
          </a:p>
          <a:p>
            <a:pPr marL="628650" marR="0" indent="-457200">
              <a:spcBef>
                <a:spcPts val="0"/>
              </a:spcBef>
              <a:spcAft>
                <a:spcPts val="0"/>
              </a:spcAft>
              <a:buFont typeface="Arial" panose="020B0604020202020204" pitchFamily="34" charset="0"/>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God’s Gospel Message</a:t>
            </a:r>
          </a:p>
          <a:p>
            <a:pPr marL="628650" marR="0"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God’s Plan of Salvation</a:t>
            </a:r>
          </a:p>
          <a:p>
            <a:pPr marL="171450" marR="0">
              <a:spcBef>
                <a:spcPts val="0"/>
              </a:spcBef>
              <a:spcAft>
                <a:spcPts val="0"/>
              </a:spcAft>
            </a:pPr>
            <a:endParaRPr lang="en-US" sz="3200" dirty="0">
              <a:latin typeface="Times New Roman" panose="02020603050405020304" pitchFamily="18" charset="0"/>
              <a:ea typeface="Calibri" panose="020F0502020204030204" pitchFamily="34" charset="0"/>
              <a:cs typeface="Times New Roman" panose="02020603050405020304" pitchFamily="18" charset="0"/>
            </a:endParaRPr>
          </a:p>
          <a:p>
            <a:pPr marL="171450" marR="0">
              <a:spcBef>
                <a:spcPts val="0"/>
              </a:spcBef>
              <a:spcAft>
                <a:spcPts val="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Witness the Conclusion:  Christ and His Church</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86357448"/>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345600" y="991827"/>
            <a:ext cx="11332800" cy="4832092"/>
          </a:xfrm>
          <a:prstGeom prst="rect">
            <a:avLst/>
          </a:prstGeom>
          <a:noFill/>
        </p:spPr>
        <p:txBody>
          <a:bodyPr wrap="square" rtlCol="0">
            <a:spAutoFit/>
          </a:bodyPr>
          <a:lstStyle/>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Which brings us to the kingdom of Egypt – the copy of the fallen world.  </a:t>
            </a:r>
          </a:p>
          <a:p>
            <a:pPr marL="0" marR="0">
              <a:spcBef>
                <a:spcPts val="0"/>
              </a:spcBef>
              <a:spcAft>
                <a:spcPts val="0"/>
              </a:spcAft>
            </a:pP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Introductory Background</a:t>
            </a: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After God spoke the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promised blessing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to Abraham</a:t>
            </a:r>
          </a:p>
          <a:p>
            <a:pPr marL="800100" lvl="1" indent="-342900">
              <a:buFont typeface="Courier New" panose="02070309020205020404" pitchFamily="49" charset="0"/>
              <a:buChar char="o"/>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God</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began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forming His people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in the land of Canaan</a:t>
            </a:r>
          </a:p>
          <a:p>
            <a:pPr marL="800100" lvl="1" indent="-342900">
              <a:buFont typeface="Courier New" panose="02070309020205020404" pitchFamily="49" charset="0"/>
              <a:buChar char="o"/>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Canaan is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the land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to which God called Abraham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and his descendants</a:t>
            </a:r>
          </a:p>
          <a:p>
            <a:pPr marL="800100" lvl="1" indent="-342900">
              <a:buFont typeface="Courier New" panose="02070309020205020404" pitchFamily="49" charset="0"/>
              <a:buChar char="o"/>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Canaan is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the land the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God promised to give Abraham’s descendants</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hence the term, the “Promised Land.”</a:t>
            </a:r>
          </a:p>
          <a:p>
            <a:pPr marL="800100" lvl="1" indent="-342900">
              <a:buFont typeface="Courier New" panose="02070309020205020404" pitchFamily="49" charset="0"/>
              <a:buChar char="o"/>
            </a:pPr>
            <a:r>
              <a:rPr lang="en-US" sz="2800" dirty="0">
                <a:latin typeface="Times New Roman" panose="02020603050405020304" pitchFamily="18" charset="0"/>
                <a:ea typeface="Calibri" panose="020F0502020204030204" pitchFamily="34" charset="0"/>
                <a:cs typeface="Times New Roman" panose="02020603050405020304" pitchFamily="18" charset="0"/>
              </a:rPr>
              <a:t>Canaan is the land upon which God would establish His kingdom – the </a:t>
            </a:r>
            <a:r>
              <a:rPr lang="en-US" sz="2800" b="1" dirty="0">
                <a:latin typeface="Times New Roman" panose="02020603050405020304" pitchFamily="18" charset="0"/>
                <a:ea typeface="Calibri" panose="020F0502020204030204" pitchFamily="34" charset="0"/>
                <a:cs typeface="Times New Roman" panose="02020603050405020304" pitchFamily="18" charset="0"/>
              </a:rPr>
              <a:t>Kingdom of Israel</a:t>
            </a: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60130113"/>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3" name="TextBox 2">
            <a:extLst>
              <a:ext uri="{FF2B5EF4-FFF2-40B4-BE49-F238E27FC236}">
                <a16:creationId xmlns:a16="http://schemas.microsoft.com/office/drawing/2014/main" id="{1B23B588-61BA-996A-AA6E-D6F1A4A1499E}"/>
              </a:ext>
            </a:extLst>
          </p:cNvPr>
          <p:cNvSpPr txBox="1"/>
          <p:nvPr/>
        </p:nvSpPr>
        <p:spPr>
          <a:xfrm>
            <a:off x="655200" y="916764"/>
            <a:ext cx="10542896" cy="5632311"/>
          </a:xfrm>
          <a:prstGeom prst="rect">
            <a:avLst/>
          </a:prstGeom>
          <a:noFill/>
        </p:spPr>
        <p:txBody>
          <a:bodyPr wrap="square" rtlCol="0">
            <a:spAutoFit/>
          </a:bodyPr>
          <a:lstStyle/>
          <a:p>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But first before the receiving the Promised Land and the Kingdom, God informed Abraham that His people would fall into Egyptian bondage for 400 years.  This foreign land of slavery is a figure of this fallen world</a:t>
            </a:r>
          </a:p>
          <a:p>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Fallen Kingdom of the World</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Ruler:</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Pharaoh – foreign ruler who is not of God’s Abrahamic people - Hebrews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Subjects</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Egyptians under which the non-citizen Hebrew slaves – God’s future children – were oppressed –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grangted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no ruling authority</a:t>
            </a:r>
          </a:p>
          <a:p>
            <a:pPr marL="342900" marR="0" lvl="0" indent="-342900">
              <a:spcBef>
                <a:spcPts val="0"/>
              </a:spcBef>
              <a:spcAft>
                <a:spcPts val="0"/>
              </a:spcAft>
              <a:buFont typeface="Symbol" panose="05050102010706020507" pitchFamily="18" charset="2"/>
              <a:buChar char=""/>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Law:</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Pharaoh’s and Egypt’s Laws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Realm: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Egypt – a foreign land that was not the Hebrews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Possession of the Realm: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Pharaoh and his people, i.e., a foreign land for God’s people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State of the Subjects: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Slavery and Oppression</a:t>
            </a:r>
          </a:p>
          <a:p>
            <a:pPr marL="342900" marR="0" lvl="0" indent="-342900">
              <a:spcBef>
                <a:spcPts val="0"/>
              </a:spcBef>
              <a:spcAft>
                <a:spcPts val="0"/>
              </a:spcAft>
              <a:buFont typeface="Symbol" panose="05050102010706020507" pitchFamily="18" charset="2"/>
              <a:buChar char=""/>
            </a:pPr>
            <a:r>
              <a:rPr lang="en-US" sz="2400" b="1" dirty="0">
                <a:latin typeface="Times New Roman" panose="02020603050405020304" pitchFamily="18" charset="0"/>
                <a:ea typeface="Calibri" panose="020F0502020204030204" pitchFamily="34" charset="0"/>
                <a:cs typeface="Times New Roman" panose="02020603050405020304" pitchFamily="18" charset="0"/>
              </a:rPr>
              <a:t>Relationship with God:</a:t>
            </a:r>
            <a:r>
              <a:rPr lang="en-US" sz="2400" dirty="0">
                <a:latin typeface="Times New Roman" panose="02020603050405020304" pitchFamily="18" charset="0"/>
                <a:ea typeface="Calibri" panose="020F0502020204030204" pitchFamily="34" charset="0"/>
                <a:cs typeface="Times New Roman" panose="02020603050405020304" pitchFamily="18" charset="0"/>
              </a:rPr>
              <a:t> Separation – but God is working to reunite Himself to them</a:t>
            </a:r>
            <a:endParaRPr lang="en-US" dirty="0"/>
          </a:p>
        </p:txBody>
      </p:sp>
    </p:spTree>
    <p:extLst>
      <p:ext uri="{BB962C8B-B14F-4D97-AF65-F5344CB8AC3E}">
        <p14:creationId xmlns:p14="http://schemas.microsoft.com/office/powerpoint/2010/main" val="750988124"/>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3" name="TextBox 2">
            <a:extLst>
              <a:ext uri="{FF2B5EF4-FFF2-40B4-BE49-F238E27FC236}">
                <a16:creationId xmlns:a16="http://schemas.microsoft.com/office/drawing/2014/main" id="{1B23B588-61BA-996A-AA6E-D6F1A4A1499E}"/>
              </a:ext>
            </a:extLst>
          </p:cNvPr>
          <p:cNvSpPr txBox="1"/>
          <p:nvPr/>
        </p:nvSpPr>
        <p:spPr>
          <a:xfrm>
            <a:off x="914400" y="1132764"/>
            <a:ext cx="10542896" cy="4832092"/>
          </a:xfrm>
          <a:prstGeom prst="rect">
            <a:avLst/>
          </a:prstGeom>
          <a:noFill/>
        </p:spPr>
        <p:txBody>
          <a:bodyPr wrap="square" rtlCol="0">
            <a:spAutoFit/>
          </a:bodyPr>
          <a:lstStyle/>
          <a:p>
            <a:pPr marR="0" lvl="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 delivered His future children out of Egyptian bondage through</a:t>
            </a:r>
          </a:p>
          <a:p>
            <a:pPr marL="457200" marR="0" lvl="0" indent="-457200">
              <a:spcBef>
                <a:spcPts val="0"/>
              </a:spcBef>
              <a:spcAft>
                <a:spcPts val="0"/>
              </a:spcAft>
              <a:buFont typeface="Arial" panose="020B0604020202020204" pitchFamily="34" charset="0"/>
              <a:buChar char="•"/>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he sacrifice of the Passover Lamb</a:t>
            </a:r>
          </a:p>
          <a:p>
            <a:pPr marL="457200" marR="0" lvl="0" indent="-457200">
              <a:spcBef>
                <a:spcPts val="0"/>
              </a:spcBef>
              <a:spcAft>
                <a:spcPts val="0"/>
              </a:spcAft>
              <a:buFont typeface="Arial" panose="020B0604020202020204" pitchFamily="34" charset="0"/>
              <a:buChar char="•"/>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Lamb’s blood saves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the Israelites from the death God brought upon Pharaoh and his people.</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lvl="0" indent="-457200">
              <a:spcBef>
                <a:spcPts val="0"/>
              </a:spcBef>
              <a:spcAft>
                <a:spcPts val="0"/>
              </a:spcAft>
              <a:buFont typeface="Arial" panose="020B0604020202020204" pitchFamily="34" charset="0"/>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Passover lamb is the prophetic figure of Christ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1 Cor 5:7</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R="0" lvl="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After God brought the Israelites out of bondage</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 gave them His covenant – the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Law of Moses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Exodus 24</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 brought them into the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Promised Land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Exodus 24-40, Book of Numbers and Joshua</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 made them into a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Holy Kingdom of Priests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Exodus 19:6</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This kingdom is the prophetic figure of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the church</a:t>
            </a: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99615410"/>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139869"/>
          </a:xfrm>
          <a:prstGeom prst="rect">
            <a:avLst/>
          </a:prstGeom>
          <a:noFill/>
        </p:spPr>
        <p:txBody>
          <a:bodyPr wrap="square" rtlCol="0">
            <a:spAutoFit/>
          </a:bodyPr>
          <a:lstStyle/>
          <a:p>
            <a:pPr marL="0" marR="0">
              <a:spcBef>
                <a:spcPts val="0"/>
              </a:spcBef>
              <a:spcAft>
                <a:spcPts val="0"/>
              </a:spcAft>
            </a:pP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Kingdom of Israel</a:t>
            </a:r>
            <a:endPar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Ruler:</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God’s People - Hebrew Kings and Priests </a:t>
            </a: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Subjects: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The Hebrew Citizens of Israel – God’s chosen people </a:t>
            </a: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Law: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Law of Moses – God’s Covenant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Realm:</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Land of Canaan – “Promised Land”</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Possession of the Kingdom:</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God’s Children – Hebrew People – heirs by right of law and promise</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State of the Subjects</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Freedom, Peace, Protection and Rest (Sabbath)</a:t>
            </a:r>
          </a:p>
          <a:p>
            <a:pPr marL="342900" marR="0" lvl="0" indent="-342900">
              <a:spcBef>
                <a:spcPts val="0"/>
              </a:spcBef>
              <a:spcAft>
                <a:spcPts val="0"/>
              </a:spcAft>
              <a:buFont typeface="Symbol" panose="05050102010706020507" pitchFamily="18" charset="2"/>
              <a:buChar char=""/>
            </a:pPr>
            <a:r>
              <a:rPr lang="en-US" sz="2800" b="1" dirty="0">
                <a:latin typeface="Times New Roman" panose="02020603050405020304" pitchFamily="18" charset="0"/>
                <a:ea typeface="Calibri" panose="020F0502020204030204" pitchFamily="34" charset="0"/>
                <a:cs typeface="Times New Roman" panose="02020603050405020304" pitchFamily="18" charset="0"/>
              </a:rPr>
              <a:t>Relationship with God: </a:t>
            </a:r>
            <a:r>
              <a:rPr lang="en-US" sz="2800" dirty="0">
                <a:latin typeface="Times New Roman" panose="02020603050405020304" pitchFamily="18" charset="0"/>
                <a:ea typeface="Calibri" panose="020F0502020204030204" pitchFamily="34" charset="0"/>
                <a:cs typeface="Times New Roman" panose="02020603050405020304" pitchFamily="18" charset="0"/>
              </a:rPr>
              <a:t>Union – God dwelt with man – Provisionally through the Tabernacle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3555175413"/>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693866"/>
          </a:xfrm>
          <a:prstGeom prst="rect">
            <a:avLst/>
          </a:prstGeom>
          <a:noFill/>
        </p:spPr>
        <p:txBody>
          <a:bodyPr wrap="square" rtlCol="0">
            <a:spAutoFit/>
          </a:bodyPr>
          <a:lstStyle/>
          <a:p>
            <a:pPr marL="0" marR="0">
              <a:spcBef>
                <a:spcPts val="0"/>
              </a:spcBef>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God’s Declarations concerning the Kingdom of Israel under Old Covenant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Exodus 25:8-9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"Let them construct a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sanctuary for Me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that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 may dwell among them</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aseline="30000" dirty="0">
                <a:effectLst/>
                <a:latin typeface="Times New Roman" panose="02020603050405020304" pitchFamily="18" charset="0"/>
                <a:ea typeface="Calibri" panose="020F0502020204030204" pitchFamily="34" charset="0"/>
                <a:cs typeface="Times New Roman" panose="02020603050405020304" pitchFamily="18" charset="0"/>
              </a:rPr>
              <a:t>9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"According to all that I am going to show you,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as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 pattern of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tabernacle</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and the pattern of all its furniture, just so you shall construct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it.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Exodus 29:45</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 will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dwell among the sons</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of Israel and will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be their God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Leviticus 26:11-12 </a:t>
            </a:r>
            <a:r>
              <a:rPr lang="en-US" sz="2400" baseline="30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'Moreover, I will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make My dwelling among you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My soul will not reject you. </a:t>
            </a:r>
            <a:r>
              <a:rPr lang="en-US" sz="2400" baseline="30000" dirty="0">
                <a:effectLst/>
                <a:latin typeface="Times New Roman" panose="02020603050405020304" pitchFamily="18" charset="0"/>
                <a:ea typeface="Calibri" panose="020F0502020204030204" pitchFamily="34" charset="0"/>
                <a:cs typeface="Times New Roman" panose="02020603050405020304" pitchFamily="18" charset="0"/>
              </a:rPr>
              <a:t>12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 will also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walk among you</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and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be your God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you shall be My people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Leviticus 11:45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For I am the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LORD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who brought you up from the land of Egypt to be your God; thus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you shall be holy, for I am holy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798904394"/>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4585871"/>
          </a:xfrm>
          <a:prstGeom prst="rect">
            <a:avLst/>
          </a:prstGeom>
          <a:noFill/>
        </p:spPr>
        <p:txBody>
          <a:bodyPr wrap="square" rtlCol="0">
            <a:spAutoFit/>
          </a:bodyPr>
          <a:lstStyle/>
          <a:p>
            <a:pPr marL="0" marR="0">
              <a:spcBef>
                <a:spcPts val="0"/>
              </a:spcBef>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God’s Declarations concerning the Kingdom of Israel under the Old Covenant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Deuteronomy 7:6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"For you are a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holy people</a:t>
            </a:r>
            <a:r>
              <a:rPr lang="en-US" sz="24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to the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LORD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your God; the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LORD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your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God has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chosen you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to be a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people for His own possession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out of all the peoples who are on the face of the earth.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Exodus 19:5-6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'Now then, if you will indeed obey My voice and keep My covenant, then you shall be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My own possession among all the peoples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for all the earth is Mine; </a:t>
            </a:r>
            <a:r>
              <a:rPr lang="en-US" sz="2400" baseline="30000" dirty="0">
                <a:effectLst/>
                <a:latin typeface="Times New Roman" panose="02020603050405020304" pitchFamily="18" charset="0"/>
                <a:ea typeface="Calibri" panose="020F0502020204030204" pitchFamily="34" charset="0"/>
                <a:cs typeface="Times New Roman" panose="02020603050405020304" pitchFamily="18" charset="0"/>
              </a:rPr>
              <a:t>6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you shall be to Me a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kingdom of priests</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and a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holy nation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These are the words that you shall speak to the sons of Israel."</a:t>
            </a: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2824895053"/>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6063198"/>
          </a:xfrm>
          <a:prstGeom prst="rect">
            <a:avLst/>
          </a:prstGeom>
          <a:noFill/>
        </p:spPr>
        <p:txBody>
          <a:bodyPr wrap="square" rtlCol="0">
            <a:spAutoFit/>
          </a:bodyPr>
          <a:lstStyle/>
          <a:p>
            <a:pPr marL="0" marR="0">
              <a:spcBef>
                <a:spcPts val="0"/>
              </a:spcBef>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God’s Declarations concerning the Kingdom of Christ under New Covenant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Hebrews 8:10 </a:t>
            </a:r>
            <a:r>
              <a:rPr lang="en-US" sz="2400" baseline="30000" dirty="0">
                <a:effectLst/>
                <a:latin typeface="Times New Roman" panose="02020603050405020304" pitchFamily="18" charset="0"/>
                <a:ea typeface="Times New Roman" panose="02020603050405020304" pitchFamily="18" charset="0"/>
                <a:cs typeface="Times New Roman" panose="02020603050405020304" pitchFamily="18" charset="0"/>
              </a:rPr>
              <a:t>10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FOR THIS IS THE COVENANT THAT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I WILL</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MAKE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WILL PUT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MY LAWS INTO THEIR MINDS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AND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WILL WRITE THEM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ON THEIR HEARTS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AND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WILL BE THEIR</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GOD</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AND THEY SHALL BE</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MY PEOPLE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2 Corinthians 6:16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God said, "I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WILL</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DWELL IN THEM</a:t>
            </a:r>
            <a:r>
              <a:rPr lang="en-US" sz="2400"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AND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WALK AMONG THEM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AND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WILL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BE THEIR</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GOD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AND THEY SHALL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BE</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MY PEOPLE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1 Peter 1:15-16</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but like the Holy One who called you, be holy yourselves also in all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your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behavior; </a:t>
            </a:r>
            <a:r>
              <a:rPr lang="en-US" sz="2400" baseline="30000" dirty="0">
                <a:effectLst/>
                <a:latin typeface="Times New Roman" panose="02020603050405020304" pitchFamily="18" charset="0"/>
                <a:ea typeface="Calibri" panose="020F0502020204030204" pitchFamily="34" charset="0"/>
                <a:cs typeface="Times New Roman" panose="02020603050405020304" pitchFamily="18" charset="0"/>
              </a:rPr>
              <a:t>16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because it is written,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YOU SHALL BE HOLY</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FOR</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I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AM HOLY</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u="sng"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1 Peter 2:9 </a:t>
            </a:r>
            <a:r>
              <a:rPr lang="en-US" sz="2400" u="sng" dirty="0">
                <a:effectLst/>
                <a:latin typeface="Times New Roman" panose="02020603050405020304" pitchFamily="18" charset="0"/>
                <a:ea typeface="Calibri" panose="020F0502020204030204" pitchFamily="34" charset="0"/>
                <a:cs typeface="Times New Roman" panose="02020603050405020304" pitchFamily="18" charset="0"/>
              </a:rPr>
              <a:t> But you are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 CHOSEN RACE</a:t>
            </a:r>
            <a:r>
              <a:rPr lang="en-US" sz="2400"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u="sng" cap="small" dirty="0">
                <a:effectLst/>
                <a:latin typeface="Times New Roman" panose="02020603050405020304" pitchFamily="18" charset="0"/>
                <a:ea typeface="Calibri" panose="020F0502020204030204" pitchFamily="34" charset="0"/>
                <a:cs typeface="Times New Roman" panose="02020603050405020304" pitchFamily="18" charset="0"/>
              </a:rPr>
              <a:t>A</a:t>
            </a:r>
            <a:r>
              <a:rPr lang="en-US" sz="2400" u="sng" dirty="0">
                <a:effectLst/>
                <a:latin typeface="Times New Roman" panose="02020603050405020304" pitchFamily="18" charset="0"/>
                <a:ea typeface="Calibri" panose="020F0502020204030204" pitchFamily="34" charset="0"/>
                <a:cs typeface="Times New Roman" panose="02020603050405020304" pitchFamily="18" charset="0"/>
              </a:rPr>
              <a:t> royal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PRIESTHOOD</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HOLY NATION</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 PEOPLE FOR</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b="1" i="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God's</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OWN POSSESSION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so that you may proclaim the excellencies of Him who has called you out of darkness into His marvelous light;</a:t>
            </a: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512907766"/>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139869"/>
          </a:xfrm>
          <a:prstGeom prst="rect">
            <a:avLst/>
          </a:prstGeom>
          <a:noFill/>
        </p:spPr>
        <p:txBody>
          <a:bodyPr wrap="square" rtlCol="0">
            <a:spAutoFit/>
          </a:bodyPr>
          <a:lstStyle/>
          <a:p>
            <a:pPr marL="0" marR="0">
              <a:spcBef>
                <a:spcPts val="0"/>
              </a:spcBef>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God’s Declarations concerning the Kingdom of Christ under New Covenant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2 Thessalonians 2:13</a:t>
            </a:r>
            <a:r>
              <a:rPr lang="en-US" sz="2800" baseline="30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But we should always give thanks to God for you, brethren beloved by the Lord, because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God has chosen you from the beginning for salvation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through sanctification by the Spirit and faith in the truth.</a:t>
            </a:r>
          </a:p>
          <a:p>
            <a:pPr marL="22860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Ephesians 1:4-5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just as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He</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(God)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chose us in Him</a:t>
            </a:r>
            <a:r>
              <a:rPr lang="en-US" sz="28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(in Christ for salvation) before the foundation of the world, that we would be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holy and blameless</a:t>
            </a:r>
            <a:r>
              <a:rPr lang="en-US" sz="28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before Him. In love </a:t>
            </a:r>
            <a:r>
              <a:rPr lang="en-US" sz="2800" baseline="30000" dirty="0">
                <a:effectLst/>
                <a:latin typeface="Times New Roman" panose="02020603050405020304" pitchFamily="18" charset="0"/>
                <a:ea typeface="Calibri" panose="020F0502020204030204" pitchFamily="34" charset="0"/>
                <a:cs typeface="Times New Roman" panose="02020603050405020304" pitchFamily="18" charset="0"/>
              </a:rPr>
              <a:t>5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He predestined us to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adoption as sons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through Jesus Christ to Himself, according to the kind intention of His will,</a:t>
            </a: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2516749367"/>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6001643"/>
          </a:xfrm>
          <a:prstGeom prst="rect">
            <a:avLst/>
          </a:prstGeom>
          <a:noFill/>
        </p:spPr>
        <p:txBody>
          <a:bodyPr wrap="square" rtlCol="0">
            <a:spAutoFit/>
          </a:bodyPr>
          <a:lstStyle/>
          <a:p>
            <a:pPr marR="0" lvl="0" algn="ctr">
              <a:spcBef>
                <a:spcPts val="0"/>
              </a:spcBef>
              <a:spcAft>
                <a:spcPts val="0"/>
              </a:spcAft>
            </a:pP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Kingdom of Israel and Kingdom of Christ</a:t>
            </a:r>
          </a:p>
          <a:p>
            <a:pPr marR="0" lvl="0" algn="ctr">
              <a:spcBef>
                <a:spcPts val="0"/>
              </a:spcBef>
              <a:spcAft>
                <a:spcPts val="0"/>
              </a:spcAft>
            </a:pPr>
            <a:endParaRPr lang="en-US" sz="2400" b="1" dirty="0">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God’s Chosen People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 out of all the people on the earth.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Key Word: Chosen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Law of Moses –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Deut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7:6;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Law of Christ – 2 Thess 2:13; Eph 1:4-51 Peter 2:9</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God’s Possession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 I will be their God and they will be My people.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Key Word: My People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Law of Moses – Ex 19:5-6; Ex 29:45; Lev 26:11-12;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Deut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Law of Christ – Hebrews 8:10; 2 Cor 6:16; 1 Peter 2:9</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God’s Holy People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 God’s children shall be Holy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Key Word Holy (Sanctified, Saints)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Law of Moses – Lev 11:45;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Deut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7:6</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Law of Christ – 1 Peter 1:15-16, Eph 1:5</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God’s Dwelling Place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 Temple, Saints, Church, and Kingdom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Key word: Dwelling Place – think union.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Law of Moses – Ex 25:8-9; Ex 29:45; Lev 26:11-12;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Law of Christ – 2 Cor 6:16</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9018420"/>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909310"/>
          </a:xfrm>
          <a:prstGeom prst="rect">
            <a:avLst/>
          </a:prstGeom>
          <a:noFill/>
        </p:spPr>
        <p:txBody>
          <a:bodyPr wrap="square" rtlCol="0">
            <a:spAutoFit/>
          </a:bodyPr>
          <a:lstStyle/>
          <a:p>
            <a:pPr marL="342900" marR="0" lvl="0" indent="-342900">
              <a:spcBef>
                <a:spcPts val="0"/>
              </a:spcBef>
              <a:spcAft>
                <a:spcPts val="0"/>
              </a:spcAft>
              <a:buFont typeface="+mj-lt"/>
              <a:buAutoNum type="arabicPeriod"/>
            </a:pPr>
            <a:endPar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800" b="1" dirty="0">
                <a:latin typeface="Times New Roman" panose="02020603050405020304" pitchFamily="18" charset="0"/>
                <a:ea typeface="Times New Roman" panose="02020603050405020304" pitchFamily="18" charset="0"/>
                <a:cs typeface="Times New Roman" panose="02020603050405020304" pitchFamily="18" charset="0"/>
              </a:rPr>
              <a:t>Kingdom of Israel and Kingdom of Christ</a:t>
            </a:r>
          </a:p>
          <a:p>
            <a:pPr marR="0" lvl="0">
              <a:spcBef>
                <a:spcPts val="0"/>
              </a:spcBef>
              <a:spcAft>
                <a:spcPts val="0"/>
              </a:spcAft>
            </a:pPr>
            <a:endPar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startAt="5"/>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God’s Holy Priesthood</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God’s children will be a priesthood –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Key word: Priest, those chosen to enter the tabernacle – the dwelling place of God – picture of the church and heaven</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Law of Moses – Ex 19:5-6</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Law of Christ – 1 Peter 2:9</a:t>
            </a:r>
          </a:p>
          <a:p>
            <a:pPr marR="0" lvl="0">
              <a:spcBef>
                <a:spcPts val="0"/>
              </a:spcBef>
              <a:spcAft>
                <a:spcPts val="0"/>
              </a:spcAft>
            </a:pP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startAt="6"/>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God’s Holy Nation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God’s children will be a Holy Nation –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Key Word: Holy Nation (the church)</a:t>
            </a: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Law of Moses – Ex 19:5-6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Law of Christ – 1 Peter 2:9</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19571310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Understanding God’s Word</a:t>
            </a:r>
          </a:p>
        </p:txBody>
      </p:sp>
      <p:sp>
        <p:nvSpPr>
          <p:cNvPr id="3" name="TextBox 2">
            <a:extLst>
              <a:ext uri="{FF2B5EF4-FFF2-40B4-BE49-F238E27FC236}">
                <a16:creationId xmlns:a16="http://schemas.microsoft.com/office/drawing/2014/main" id="{A8C359D8-7793-0674-84B7-146BD0AE8F39}"/>
              </a:ext>
            </a:extLst>
          </p:cNvPr>
          <p:cNvSpPr txBox="1"/>
          <p:nvPr/>
        </p:nvSpPr>
        <p:spPr>
          <a:xfrm>
            <a:off x="800848" y="1956547"/>
            <a:ext cx="10192124" cy="4031873"/>
          </a:xfrm>
          <a:prstGeom prst="rect">
            <a:avLst/>
          </a:prstGeom>
          <a:noFill/>
        </p:spPr>
        <p:txBody>
          <a:bodyPr wrap="square" rtlCol="0">
            <a:spAutoFit/>
          </a:bodyPr>
          <a:lstStyle/>
          <a:p>
            <a:pPr marL="171450" marR="0">
              <a:spcBef>
                <a:spcPts val="0"/>
              </a:spcBef>
              <a:spcAft>
                <a:spcPts val="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Some Helpful Principles in Understanding God’s Word</a:t>
            </a:r>
          </a:p>
          <a:p>
            <a:pPr marL="171450" marR="0">
              <a:spcBef>
                <a:spcPts val="0"/>
              </a:spcBef>
              <a:spcAft>
                <a:spcPts val="0"/>
              </a:spcAft>
            </a:pPr>
            <a:endParaRPr lang="en-US" sz="3200" dirty="0">
              <a:latin typeface="Times New Roman" panose="02020603050405020304" pitchFamily="18" charset="0"/>
              <a:ea typeface="Calibri" panose="020F0502020204030204" pitchFamily="34" charset="0"/>
              <a:cs typeface="Times New Roman" panose="02020603050405020304" pitchFamily="18" charset="0"/>
            </a:endParaRPr>
          </a:p>
          <a:p>
            <a:pPr marL="171450" marR="0">
              <a:spcBef>
                <a:spcPts val="0"/>
              </a:spcBef>
              <a:spcAft>
                <a:spcPts val="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Hermeneutics – Principles used to Interpret God’s Word</a:t>
            </a:r>
          </a:p>
          <a:p>
            <a:pPr marL="171450" marR="0">
              <a:spcBef>
                <a:spcPts val="0"/>
              </a:spcBef>
              <a:spcAft>
                <a:spcPts val="0"/>
              </a:spcAft>
            </a:pP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171450" marR="0">
              <a:spcBef>
                <a:spcPts val="0"/>
              </a:spcBef>
              <a:spcAft>
                <a:spcPts val="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Exegesis – The interpretation of God’s word employing hermeneutical principles</a:t>
            </a:r>
          </a:p>
          <a:p>
            <a:pPr marL="171450" marR="0">
              <a:spcBef>
                <a:spcPts val="0"/>
              </a:spcBef>
              <a:spcAft>
                <a:spcPts val="0"/>
              </a:spcAft>
            </a:pP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171450" marR="0">
              <a:spcBef>
                <a:spcPts val="0"/>
              </a:spcBef>
              <a:spcAft>
                <a:spcPts val="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I offer three principles: Truth, Authorship, Completeness</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82955984"/>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4770537"/>
          </a:xfrm>
          <a:prstGeom prst="rect">
            <a:avLst/>
          </a:prstGeom>
          <a:noFill/>
        </p:spPr>
        <p:txBody>
          <a:bodyPr wrap="square" rtlCol="0">
            <a:spAutoFit/>
          </a:bodyPr>
          <a:lstStyle/>
          <a:p>
            <a:pPr marR="0" lvl="0">
              <a:spcBef>
                <a:spcPts val="0"/>
              </a:spcBef>
              <a:spcAft>
                <a:spcPts val="0"/>
              </a:spcAft>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Kingdom and Church of Christ</a:t>
            </a: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Ruler</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Sons of God (in the flesh)– Kings and Priests – Christ and God’s other sons (saints in the church) all under God</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Subjects</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All creation in the kingdom</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Law</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God’s word: Law of Christ,  the New Covenant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Realm</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Heaven</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Possession of Realm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Heaven given to God’s sons by right of Promise and heirs by right of law</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State of the Subjects: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Freedom, Peace, Protection and Rest –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gan</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eden</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latin typeface="Times New Roman" panose="02020603050405020304" pitchFamily="18" charset="0"/>
                <a:ea typeface="Calibri" panose="020F0502020204030204" pitchFamily="34" charset="0"/>
                <a:cs typeface="Times New Roman" panose="02020603050405020304" pitchFamily="18" charset="0"/>
              </a:rPr>
              <a:t>Relationship with God</a:t>
            </a:r>
            <a:r>
              <a:rPr lang="en-US" sz="2800" dirty="0">
                <a:latin typeface="Times New Roman" panose="02020603050405020304" pitchFamily="18" charset="0"/>
                <a:ea typeface="Calibri" panose="020F0502020204030204" pitchFamily="34" charset="0"/>
                <a:cs typeface="Times New Roman" panose="02020603050405020304" pitchFamily="18" charset="0"/>
              </a:rPr>
              <a:t>: Union</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1006402103"/>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461665"/>
          </a:xfrm>
          <a:prstGeom prst="rect">
            <a:avLst/>
          </a:prstGeom>
          <a:noFill/>
        </p:spPr>
        <p:txBody>
          <a:bodyPr wrap="square" rtlCol="0">
            <a:spAutoFit/>
          </a:bodyPr>
          <a:lstStyle/>
          <a:p>
            <a:pPr marL="0" marR="0">
              <a:spcBef>
                <a:spcPts val="0"/>
              </a:spcBef>
              <a:spcAft>
                <a:spcPts val="0"/>
              </a:spcAft>
            </a:pP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mmmm</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Life and Death</a:t>
            </a:r>
          </a:p>
        </p:txBody>
      </p:sp>
    </p:spTree>
    <p:extLst>
      <p:ext uri="{BB962C8B-B14F-4D97-AF65-F5344CB8AC3E}">
        <p14:creationId xmlns:p14="http://schemas.microsoft.com/office/powerpoint/2010/main" val="21367865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Truth</a:t>
            </a:r>
          </a:p>
        </p:txBody>
      </p:sp>
      <p:sp>
        <p:nvSpPr>
          <p:cNvPr id="3" name="TextBox 2">
            <a:extLst>
              <a:ext uri="{FF2B5EF4-FFF2-40B4-BE49-F238E27FC236}">
                <a16:creationId xmlns:a16="http://schemas.microsoft.com/office/drawing/2014/main" id="{A8C359D8-7793-0674-84B7-146BD0AE8F39}"/>
              </a:ext>
            </a:extLst>
          </p:cNvPr>
          <p:cNvSpPr txBox="1"/>
          <p:nvPr/>
        </p:nvSpPr>
        <p:spPr>
          <a:xfrm>
            <a:off x="800848" y="1956547"/>
            <a:ext cx="10192124" cy="4462760"/>
          </a:xfrm>
          <a:prstGeom prst="rect">
            <a:avLst/>
          </a:prstGeom>
          <a:noFill/>
        </p:spPr>
        <p:txBody>
          <a:bodyPr wrap="square" rtlCol="0">
            <a:spAutoFit/>
          </a:bodyPr>
          <a:lstStyle/>
          <a:p>
            <a:pPr marL="457200" marR="0">
              <a:spcBef>
                <a:spcPts val="0"/>
              </a:spcBef>
              <a:spcAft>
                <a:spcPts val="0"/>
              </a:spcAft>
            </a:pPr>
            <a:r>
              <a:rPr lang="en-US" sz="3600" b="1" dirty="0">
                <a:effectLst/>
                <a:latin typeface="Times New Roman" panose="02020603050405020304" pitchFamily="18" charset="0"/>
                <a:ea typeface="Calibri" panose="020F0502020204030204" pitchFamily="34" charset="0"/>
                <a:cs typeface="Times New Roman" panose="02020603050405020304" pitchFamily="18" charset="0"/>
              </a:rPr>
              <a:t>John 17:17 </a:t>
            </a:r>
            <a:r>
              <a:rPr lang="en-US" sz="36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"Sanctify them in the truth; </a:t>
            </a:r>
            <a:r>
              <a:rPr lang="en-US" sz="3600" b="1" u="sng" dirty="0">
                <a:effectLst/>
                <a:latin typeface="Times New Roman" panose="02020603050405020304" pitchFamily="18" charset="0"/>
                <a:ea typeface="Calibri" panose="020F0502020204030204" pitchFamily="34" charset="0"/>
                <a:cs typeface="Times New Roman" panose="02020603050405020304" pitchFamily="18" charset="0"/>
              </a:rPr>
              <a:t>Your word is truth</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a:t>
            </a:r>
          </a:p>
          <a:p>
            <a:pPr marL="457200" marR="0">
              <a:spcBef>
                <a:spcPts val="0"/>
              </a:spcBef>
              <a:spcAft>
                <a:spcPts val="0"/>
              </a:spcAft>
            </a:pP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p>
          <a:p>
            <a:pPr marL="457200" marR="0">
              <a:spcBef>
                <a:spcPts val="0"/>
              </a:spcBef>
              <a:spcAft>
                <a:spcPts val="0"/>
              </a:spcAft>
            </a:pPr>
            <a:r>
              <a:rPr lang="en-US" sz="3600" b="1" dirty="0">
                <a:effectLst/>
                <a:latin typeface="Times New Roman" panose="02020603050405020304" pitchFamily="18" charset="0"/>
                <a:ea typeface="Calibri" panose="020F0502020204030204" pitchFamily="34" charset="0"/>
                <a:cs typeface="Times New Roman" panose="02020603050405020304" pitchFamily="18" charset="0"/>
              </a:rPr>
              <a:t>Hebrews 6:18 …</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it is </a:t>
            </a:r>
            <a:r>
              <a:rPr lang="en-US" sz="3600" b="1" u="sng" dirty="0">
                <a:effectLst/>
                <a:latin typeface="Times New Roman" panose="02020603050405020304" pitchFamily="18" charset="0"/>
                <a:ea typeface="Calibri" panose="020F0502020204030204" pitchFamily="34" charset="0"/>
                <a:cs typeface="Times New Roman" panose="02020603050405020304" pitchFamily="18" charset="0"/>
              </a:rPr>
              <a:t>impossible for God to lie</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we who have taken refuge would have strong encouragement to take hold of the hope set before us.</a:t>
            </a:r>
          </a:p>
          <a:p>
            <a:pPr marL="171450" marR="0">
              <a:spcBef>
                <a:spcPts val="0"/>
              </a:spcBef>
              <a:spcAft>
                <a:spcPts val="0"/>
              </a:spcAft>
            </a:pP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680949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Truth</a:t>
            </a:r>
          </a:p>
        </p:txBody>
      </p:sp>
      <p:sp>
        <p:nvSpPr>
          <p:cNvPr id="3" name="TextBox 2">
            <a:extLst>
              <a:ext uri="{FF2B5EF4-FFF2-40B4-BE49-F238E27FC236}">
                <a16:creationId xmlns:a16="http://schemas.microsoft.com/office/drawing/2014/main" id="{A8C359D8-7793-0674-84B7-146BD0AE8F39}"/>
              </a:ext>
            </a:extLst>
          </p:cNvPr>
          <p:cNvSpPr txBox="1"/>
          <p:nvPr/>
        </p:nvSpPr>
        <p:spPr>
          <a:xfrm>
            <a:off x="800848" y="1956547"/>
            <a:ext cx="10192124" cy="4031873"/>
          </a:xfrm>
          <a:prstGeom prst="rect">
            <a:avLst/>
          </a:prstGeom>
          <a:noFill/>
        </p:spPr>
        <p:txBody>
          <a:bodyPr wrap="square" rtlCol="0">
            <a:spAutoFit/>
          </a:bodyPr>
          <a:lstStyle/>
          <a:p>
            <a:pPr marL="457200" marR="0" lvl="0" indent="-457200">
              <a:spcBef>
                <a:spcPts val="0"/>
              </a:spcBef>
              <a:spcAft>
                <a:spcPts val="0"/>
              </a:spcAft>
              <a:buSzPts val="1100"/>
              <a:buFont typeface="Arial" panose="020B0604020202020204" pitchFamily="34" charset="0"/>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Truth never contradicts truth.  When two truths cross, they confirm one another.</a:t>
            </a:r>
          </a:p>
          <a:p>
            <a:pPr marL="914400" lvl="1" indent="-457200">
              <a:buSzPct val="39000"/>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O</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ften reference other verses of scripture</a:t>
            </a:r>
          </a:p>
          <a:p>
            <a:pPr marL="914400" lvl="1" indent="-457200">
              <a:buSzPct val="39000"/>
              <a:buFont typeface="Arial" panose="020B0604020202020204" pitchFamily="34" charset="0"/>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Confirm, clarify, and expand upon the truth at hand</a:t>
            </a:r>
          </a:p>
          <a:p>
            <a:pPr marL="342900" marR="0" lvl="0" indent="-342900">
              <a:spcBef>
                <a:spcPts val="0"/>
              </a:spcBef>
              <a:spcAft>
                <a:spcPts val="0"/>
              </a:spcAft>
              <a:buSzPts val="1100"/>
              <a:buFont typeface="Symbol" panose="05050102010706020507" pitchFamily="18" charset="2"/>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Truth always contradicts lies.</a:t>
            </a:r>
          </a:p>
          <a:p>
            <a:pPr marL="342900" marR="0" lvl="0" indent="-342900">
              <a:spcBef>
                <a:spcPts val="0"/>
              </a:spcBef>
              <a:spcAft>
                <a:spcPts val="0"/>
              </a:spcAft>
              <a:buSzPts val="1100"/>
              <a:buFont typeface="Symbol" panose="05050102010706020507" pitchFamily="18" charset="2"/>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Lies always contradict truth.</a:t>
            </a:r>
          </a:p>
          <a:p>
            <a:pPr marL="342900" marR="0" lvl="0" indent="-342900">
              <a:spcBef>
                <a:spcPts val="0"/>
              </a:spcBef>
              <a:spcAft>
                <a:spcPts val="0"/>
              </a:spcAft>
              <a:buSzPts val="1100"/>
              <a:buFont typeface="Symbol" panose="05050102010706020507" pitchFamily="18" charset="2"/>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Unless artfully constructed, lies often contradict other lies</a:t>
            </a:r>
          </a:p>
          <a:p>
            <a:pPr marL="171450" marR="0">
              <a:spcBef>
                <a:spcPts val="0"/>
              </a:spcBef>
              <a:spcAft>
                <a:spcPts val="0"/>
              </a:spcAft>
            </a:pP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532429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Truth</a:t>
            </a:r>
          </a:p>
        </p:txBody>
      </p:sp>
      <p:sp>
        <p:nvSpPr>
          <p:cNvPr id="3" name="TextBox 2">
            <a:extLst>
              <a:ext uri="{FF2B5EF4-FFF2-40B4-BE49-F238E27FC236}">
                <a16:creationId xmlns:a16="http://schemas.microsoft.com/office/drawing/2014/main" id="{A8C359D8-7793-0674-84B7-146BD0AE8F39}"/>
              </a:ext>
            </a:extLst>
          </p:cNvPr>
          <p:cNvSpPr txBox="1"/>
          <p:nvPr/>
        </p:nvSpPr>
        <p:spPr>
          <a:xfrm>
            <a:off x="478118" y="1778747"/>
            <a:ext cx="10192124" cy="4524315"/>
          </a:xfrm>
          <a:prstGeom prst="rect">
            <a:avLst/>
          </a:prstGeom>
          <a:noFill/>
        </p:spPr>
        <p:txBody>
          <a:bodyPr wrap="square" rtlCol="0">
            <a:spAutoFit/>
          </a:bodyPr>
          <a:lstStyle/>
          <a:p>
            <a:pPr marL="457200" marR="0">
              <a:spcBef>
                <a:spcPts val="0"/>
              </a:spcBef>
              <a:spcAft>
                <a:spcPts val="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Application:</a:t>
            </a:r>
          </a:p>
          <a:p>
            <a:pPr marL="800100" lvl="1" indent="-342900">
              <a:buFont typeface="Symbol" panose="05050102010706020507" pitchFamily="18" charset="2"/>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Where it </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seems</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two passages </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contradict</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each other, do not </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disregard one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to </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hold to the other</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a:t>
            </a:r>
          </a:p>
          <a:p>
            <a:pPr marL="1200150" lvl="2" indent="-285750">
              <a:buFont typeface="Courier New" panose="02070309020205020404" pitchFamily="49" charset="0"/>
              <a:buChar char="o"/>
            </a:pPr>
            <a:r>
              <a:rPr lang="en-US" sz="3200" dirty="0">
                <a:latin typeface="Times New Roman" panose="02020603050405020304" pitchFamily="18" charset="0"/>
                <a:ea typeface="Calibri" panose="020F0502020204030204" pitchFamily="34" charset="0"/>
                <a:cs typeface="Times New Roman" panose="02020603050405020304" pitchFamily="18" charset="0"/>
              </a:rPr>
              <a:t>D</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on’t </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disregard</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verses of scripture</a:t>
            </a:r>
          </a:p>
          <a:p>
            <a:pPr marL="1200150" lvl="2" indent="-285750">
              <a:buFont typeface="Courier New" panose="02070309020205020404" pitchFamily="49" charset="0"/>
              <a:buChar char="o"/>
            </a:pP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Reconcile</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them to better understand both verses resulting in a greater insight into God’s revelation.</a:t>
            </a:r>
          </a:p>
          <a:p>
            <a:pPr marL="800100" lvl="1" indent="-342900">
              <a:buFont typeface="Symbol" panose="05050102010706020507" pitchFamily="18" charset="2"/>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Do not discount a verse or set of biblical passages as </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figurative</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unless the bible clearly shows God is speaking figuratively such as in a </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parable</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4052077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Truth</a:t>
            </a:r>
          </a:p>
        </p:txBody>
      </p:sp>
      <p:sp>
        <p:nvSpPr>
          <p:cNvPr id="3" name="TextBox 2">
            <a:extLst>
              <a:ext uri="{FF2B5EF4-FFF2-40B4-BE49-F238E27FC236}">
                <a16:creationId xmlns:a16="http://schemas.microsoft.com/office/drawing/2014/main" id="{A8C359D8-7793-0674-84B7-146BD0AE8F39}"/>
              </a:ext>
            </a:extLst>
          </p:cNvPr>
          <p:cNvSpPr txBox="1"/>
          <p:nvPr/>
        </p:nvSpPr>
        <p:spPr>
          <a:xfrm>
            <a:off x="624168" y="1651747"/>
            <a:ext cx="10192124" cy="5016758"/>
          </a:xfrm>
          <a:prstGeom prst="rect">
            <a:avLst/>
          </a:prstGeom>
          <a:noFill/>
        </p:spPr>
        <p:txBody>
          <a:bodyPr wrap="square" rtlCol="0">
            <a:spAutoFit/>
          </a:bodyPr>
          <a:lstStyle/>
          <a:p>
            <a:pPr lvl="1"/>
            <a:r>
              <a:rPr lang="en-US" sz="3200" dirty="0">
                <a:effectLst/>
                <a:latin typeface="Times New Roman" panose="02020603050405020304" pitchFamily="18" charset="0"/>
                <a:ea typeface="Calibri" panose="020F0502020204030204" pitchFamily="34" charset="0"/>
                <a:cs typeface="Times New Roman" panose="02020603050405020304" pitchFamily="18" charset="0"/>
              </a:rPr>
              <a:t>Many Denominational Churches have literally disregarded verses of scripture: Homosexuality, Divorce, Abortion, and much more</a:t>
            </a:r>
          </a:p>
          <a:p>
            <a:pPr lvl="1"/>
            <a:endParaRPr lang="en-US" sz="3200" dirty="0">
              <a:latin typeface="Times New Roman" panose="02020603050405020304" pitchFamily="18" charset="0"/>
              <a:ea typeface="Calibri" panose="020F0502020204030204" pitchFamily="34" charset="0"/>
              <a:cs typeface="Times New Roman" panose="02020603050405020304" pitchFamily="18" charset="0"/>
            </a:endParaRPr>
          </a:p>
          <a:p>
            <a:pPr lvl="1"/>
            <a:r>
              <a:rPr lang="en-US" sz="3200" dirty="0">
                <a:effectLst/>
                <a:latin typeface="Times New Roman" panose="02020603050405020304" pitchFamily="18" charset="0"/>
                <a:ea typeface="Calibri" panose="020F0502020204030204" pitchFamily="34" charset="0"/>
                <a:cs typeface="Times New Roman" panose="02020603050405020304" pitchFamily="18" charset="0"/>
              </a:rPr>
              <a:t>Other Churches reconcile conflicting verses by declaring the literal meaning of a verse as figurative or symbolic.</a:t>
            </a:r>
          </a:p>
          <a:p>
            <a:pPr marL="914400" lvl="1" indent="-457200">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They assign a different meaning to the literal words they identify as symbolic or figurative</a:t>
            </a:r>
          </a:p>
          <a:p>
            <a:pPr marL="914400" lvl="1" indent="-457200">
              <a:buFont typeface="Arial" panose="020B0604020202020204" pitchFamily="34" charset="0"/>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Change the literal meaning to fit their theological bias – doctrinal views – and its quite common</a:t>
            </a:r>
          </a:p>
        </p:txBody>
      </p:sp>
    </p:spTree>
    <p:extLst>
      <p:ext uri="{BB962C8B-B14F-4D97-AF65-F5344CB8AC3E}">
        <p14:creationId xmlns:p14="http://schemas.microsoft.com/office/powerpoint/2010/main" val="2930000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Foundational Scriptural Truths</a:t>
            </a:r>
          </a:p>
        </p:txBody>
      </p:sp>
      <p:sp>
        <p:nvSpPr>
          <p:cNvPr id="3" name="TextBox 2">
            <a:extLst>
              <a:ext uri="{FF2B5EF4-FFF2-40B4-BE49-F238E27FC236}">
                <a16:creationId xmlns:a16="http://schemas.microsoft.com/office/drawing/2014/main" id="{A8C359D8-7793-0674-84B7-146BD0AE8F39}"/>
              </a:ext>
            </a:extLst>
          </p:cNvPr>
          <p:cNvSpPr txBox="1"/>
          <p:nvPr/>
        </p:nvSpPr>
        <p:spPr>
          <a:xfrm>
            <a:off x="1069042" y="1956547"/>
            <a:ext cx="9923929" cy="3816429"/>
          </a:xfrm>
          <a:prstGeom prst="rect">
            <a:avLst/>
          </a:prstGeom>
          <a:noFill/>
        </p:spPr>
        <p:txBody>
          <a:bodyPr wrap="square" rtlCol="0">
            <a:spAutoFit/>
          </a:bodyPr>
          <a:lstStyle/>
          <a:p>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Ephesians 2:19-22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 you are fellow citizens with the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saints</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and are of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God's household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(Christ’s church)  having been built on the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foundation of the apostles and prophets</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(God’s Word), Christ Jesus Himself being the corner </a:t>
            </a:r>
            <a:r>
              <a:rPr lang="en-US" sz="2800" i="1" dirty="0">
                <a:effectLst/>
                <a:latin typeface="Times New Roman" panose="02020603050405020304" pitchFamily="18" charset="0"/>
                <a:ea typeface="Calibri" panose="020F0502020204030204" pitchFamily="34" charset="0"/>
                <a:cs typeface="Times New Roman" panose="02020603050405020304" pitchFamily="18" charset="0"/>
              </a:rPr>
              <a:t>stone,</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21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in whom the whole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building</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(Christ’s Church) being fitted together, is growing into a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holy temple in the Lord</a:t>
            </a:r>
            <a:r>
              <a:rPr lang="en-US" sz="2800" b="1" u="sng"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a:latin typeface="Times New Roman" panose="02020603050405020304" pitchFamily="18" charset="0"/>
                <a:ea typeface="Calibri" panose="020F0502020204030204" pitchFamily="34" charset="0"/>
                <a:cs typeface="Times New Roman" panose="02020603050405020304" pitchFamily="18" charset="0"/>
              </a:rPr>
              <a:t>(Christ’s Church) </a:t>
            </a:r>
            <a:r>
              <a:rPr lang="en-US" sz="28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22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in whom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you also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(saints – living stones) are being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built together into a dwelling of God in the Spirit</a:t>
            </a:r>
            <a:r>
              <a:rPr lang="en-US" sz="2800" dirty="0">
                <a:latin typeface="Times New Roman" panose="02020603050405020304" pitchFamily="18" charset="0"/>
                <a:ea typeface="Calibri" panose="020F0502020204030204" pitchFamily="34" charset="0"/>
                <a:cs typeface="Times New Roman" panose="02020603050405020304" pitchFamily="18" charset="0"/>
              </a:rPr>
              <a:t> (Christ’s Church)</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1989141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Truth</a:t>
            </a:r>
          </a:p>
        </p:txBody>
      </p:sp>
      <p:sp>
        <p:nvSpPr>
          <p:cNvPr id="3" name="TextBox 2">
            <a:extLst>
              <a:ext uri="{FF2B5EF4-FFF2-40B4-BE49-F238E27FC236}">
                <a16:creationId xmlns:a16="http://schemas.microsoft.com/office/drawing/2014/main" id="{A8C359D8-7793-0674-84B7-146BD0AE8F39}"/>
              </a:ext>
            </a:extLst>
          </p:cNvPr>
          <p:cNvSpPr txBox="1"/>
          <p:nvPr/>
        </p:nvSpPr>
        <p:spPr>
          <a:xfrm>
            <a:off x="624168" y="1651747"/>
            <a:ext cx="10192124" cy="4832092"/>
          </a:xfrm>
          <a:prstGeom prst="rect">
            <a:avLst/>
          </a:prstGeom>
          <a:noFill/>
        </p:spPr>
        <p:txBody>
          <a:bodyPr wrap="square" rtlCol="0">
            <a:spAutoFit/>
          </a:bodyPr>
          <a:lstStyle/>
          <a:p>
            <a:pPr marL="97155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Ephesians 2:8-9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For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by grace</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you have been saved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through faith</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and that not of yourselves, </a:t>
            </a:r>
            <a:r>
              <a:rPr lang="en-US" sz="2800" i="1" dirty="0">
                <a:effectLst/>
                <a:latin typeface="Times New Roman" panose="02020603050405020304" pitchFamily="18" charset="0"/>
                <a:ea typeface="Calibri" panose="020F0502020204030204" pitchFamily="34" charset="0"/>
                <a:cs typeface="Times New Roman" panose="02020603050405020304" pitchFamily="18" charset="0"/>
              </a:rPr>
              <a:t>it is</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the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gift of God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9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not as a result of works</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so that no one may boast.</a:t>
            </a:r>
          </a:p>
          <a:p>
            <a:pPr marL="97155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97155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Matthew 7:21-23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"Not everyone who says to Me, 'Lord, Lord,' will enter the kingdom of heaven, but he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who does the will of My Father</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who is in heaven </a:t>
            </a:r>
            <a:r>
              <a:rPr lang="en-US" sz="2800" b="1" i="1" u="sng" dirty="0">
                <a:effectLst/>
                <a:latin typeface="Times New Roman" panose="02020603050405020304" pitchFamily="18" charset="0"/>
                <a:ea typeface="Calibri" panose="020F0502020204030204" pitchFamily="34" charset="0"/>
                <a:cs typeface="Times New Roman" panose="02020603050405020304" pitchFamily="18" charset="0"/>
              </a:rPr>
              <a:t>will enter</a:t>
            </a:r>
            <a:r>
              <a:rPr lang="en-US" sz="2800" i="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97155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97155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James 2:24-26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You see that a man is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justified by works and not by faith alone</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28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26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For just as the body without </a:t>
            </a:r>
            <a:r>
              <a:rPr lang="en-US" sz="2800" i="1" dirty="0">
                <a:effectLst/>
                <a:latin typeface="Times New Roman" panose="02020603050405020304" pitchFamily="18" charset="0"/>
                <a:ea typeface="Calibri" panose="020F0502020204030204" pitchFamily="34" charset="0"/>
                <a:cs typeface="Times New Roman" panose="02020603050405020304" pitchFamily="18" charset="0"/>
              </a:rPr>
              <a:t>the</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spirit is dead, so also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faith without works is dead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42061555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Completeness</a:t>
            </a:r>
          </a:p>
        </p:txBody>
      </p:sp>
      <p:sp>
        <p:nvSpPr>
          <p:cNvPr id="3" name="TextBox 2">
            <a:extLst>
              <a:ext uri="{FF2B5EF4-FFF2-40B4-BE49-F238E27FC236}">
                <a16:creationId xmlns:a16="http://schemas.microsoft.com/office/drawing/2014/main" id="{A8C359D8-7793-0674-84B7-146BD0AE8F39}"/>
              </a:ext>
            </a:extLst>
          </p:cNvPr>
          <p:cNvSpPr txBox="1"/>
          <p:nvPr/>
        </p:nvSpPr>
        <p:spPr>
          <a:xfrm>
            <a:off x="624168" y="1651747"/>
            <a:ext cx="10192124" cy="4524315"/>
          </a:xfrm>
          <a:prstGeom prst="rect">
            <a:avLst/>
          </a:prstGeom>
          <a:noFill/>
        </p:spPr>
        <p:txBody>
          <a:bodyPr wrap="square" rtlCol="0">
            <a:spAutoFit/>
          </a:bodyPr>
          <a:lstStyle/>
          <a:p>
            <a:pPr marL="457200" marR="0">
              <a:spcBef>
                <a:spcPts val="0"/>
              </a:spcBef>
              <a:spcAft>
                <a:spcPts val="0"/>
              </a:spcAft>
            </a:pPr>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2 Peter 1:2-3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Grace and peace be multiplied to you in </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the </a:t>
            </a:r>
            <a:r>
              <a:rPr lang="en-US" sz="32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knowledge</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of God and of Jesus our Lord; </a:t>
            </a:r>
            <a:br>
              <a:rPr lang="en-US" sz="3200" dirty="0">
                <a:effectLst/>
                <a:latin typeface="Times New Roman" panose="02020603050405020304" pitchFamily="18" charset="0"/>
                <a:ea typeface="Calibri" panose="020F0502020204030204" pitchFamily="34" charset="0"/>
                <a:cs typeface="Times New Roman" panose="02020603050405020304" pitchFamily="18" charset="0"/>
              </a:rPr>
            </a:br>
            <a:r>
              <a:rPr lang="en-US" sz="32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seeing that His divine power has </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granted to us </a:t>
            </a:r>
            <a:r>
              <a:rPr lang="en-US" sz="32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everything</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 pertaining to life and godliness</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through the true</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knowledge</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of Him. </a:t>
            </a:r>
            <a:r>
              <a:rPr lang="en-US" sz="32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For </a:t>
            </a:r>
            <a:r>
              <a:rPr lang="en-US" sz="32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by these</a:t>
            </a:r>
            <a:r>
              <a:rPr lang="en-US" sz="32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(knowledge of Christ) He has </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granted to us His precious and magnificent promises</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so that by them you may become </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partakers of </a:t>
            </a:r>
            <a:r>
              <a:rPr lang="en-US" sz="3200" b="1" i="1" u="sng" dirty="0">
                <a:effectLst/>
                <a:latin typeface="Times New Roman" panose="02020603050405020304" pitchFamily="18" charset="0"/>
                <a:ea typeface="Calibri" panose="020F0502020204030204" pitchFamily="34" charset="0"/>
                <a:cs typeface="Times New Roman" panose="02020603050405020304" pitchFamily="18" charset="0"/>
              </a:rPr>
              <a:t>the</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 divine nature</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(sons of God), having escaped the corruption that is in the world by lust.</a:t>
            </a:r>
          </a:p>
        </p:txBody>
      </p:sp>
    </p:spTree>
    <p:extLst>
      <p:ext uri="{BB962C8B-B14F-4D97-AF65-F5344CB8AC3E}">
        <p14:creationId xmlns:p14="http://schemas.microsoft.com/office/powerpoint/2010/main" val="23889498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Completeness</a:t>
            </a:r>
          </a:p>
        </p:txBody>
      </p:sp>
      <p:sp>
        <p:nvSpPr>
          <p:cNvPr id="3" name="TextBox 2">
            <a:extLst>
              <a:ext uri="{FF2B5EF4-FFF2-40B4-BE49-F238E27FC236}">
                <a16:creationId xmlns:a16="http://schemas.microsoft.com/office/drawing/2014/main" id="{A8C359D8-7793-0674-84B7-146BD0AE8F39}"/>
              </a:ext>
            </a:extLst>
          </p:cNvPr>
          <p:cNvSpPr txBox="1"/>
          <p:nvPr/>
        </p:nvSpPr>
        <p:spPr>
          <a:xfrm>
            <a:off x="859118" y="1164134"/>
            <a:ext cx="10192124" cy="5262979"/>
          </a:xfrm>
          <a:prstGeom prst="rect">
            <a:avLst/>
          </a:prstGeom>
          <a:noFill/>
        </p:spPr>
        <p:txBody>
          <a:bodyPr wrap="square" rtlCol="0">
            <a:spAutoFit/>
          </a:bodyPr>
          <a:lstStyle/>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God has given us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everything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we need to know in order to</a:t>
            </a:r>
          </a:p>
          <a:p>
            <a:pPr marL="742950" marR="0" lvl="1" indent="-285750">
              <a:spcBef>
                <a:spcPts val="0"/>
              </a:spcBef>
              <a:spcAft>
                <a:spcPts val="0"/>
              </a:spcAft>
              <a:buFont typeface="Courier New" panose="02070309020205020404" pitchFamily="49" charset="0"/>
              <a:buChar char="o"/>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Gain life and godliness, </a:t>
            </a:r>
          </a:p>
          <a:p>
            <a:pPr marL="742950" marR="0" lvl="1" indent="-285750">
              <a:spcBef>
                <a:spcPts val="0"/>
              </a:spcBef>
              <a:spcAft>
                <a:spcPts val="0"/>
              </a:spcAft>
              <a:buFont typeface="Courier New" panose="02070309020205020404" pitchFamily="49" charset="0"/>
              <a:buChar char="o"/>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Be granted God’s magnificent promises</a:t>
            </a:r>
          </a:p>
          <a:p>
            <a:pPr marL="742950" marR="0" lvl="1" indent="-285750">
              <a:spcBef>
                <a:spcPts val="0"/>
              </a:spcBef>
              <a:spcAft>
                <a:spcPts val="0"/>
              </a:spcAft>
              <a:buFont typeface="Courier New" panose="02070309020205020404" pitchFamily="49" charset="0"/>
              <a:buChar char="o"/>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Become partakers of the divine nature, i.e., sons of God</a:t>
            </a: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We don’t need human creeds or catechisms to expand upon the word </a:t>
            </a: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That doesn’t mean commentaries don’t help as study aids.</a:t>
            </a: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But we have to be careful. Commentaries contain many errors and misleading conclusions.</a:t>
            </a: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We have to be well versed in scripture to know when a human explanation is revealing truth or misleading.  How do we do that? Follow Luke’s description of the saints in the Berean church</a:t>
            </a:r>
          </a:p>
        </p:txBody>
      </p:sp>
    </p:spTree>
    <p:extLst>
      <p:ext uri="{BB962C8B-B14F-4D97-AF65-F5344CB8AC3E}">
        <p14:creationId xmlns:p14="http://schemas.microsoft.com/office/powerpoint/2010/main" val="1650016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Completeness</a:t>
            </a:r>
          </a:p>
        </p:txBody>
      </p:sp>
      <p:sp>
        <p:nvSpPr>
          <p:cNvPr id="3" name="TextBox 2">
            <a:extLst>
              <a:ext uri="{FF2B5EF4-FFF2-40B4-BE49-F238E27FC236}">
                <a16:creationId xmlns:a16="http://schemas.microsoft.com/office/drawing/2014/main" id="{A8C359D8-7793-0674-84B7-146BD0AE8F39}"/>
              </a:ext>
            </a:extLst>
          </p:cNvPr>
          <p:cNvSpPr txBox="1"/>
          <p:nvPr/>
        </p:nvSpPr>
        <p:spPr>
          <a:xfrm>
            <a:off x="871818" y="2397948"/>
            <a:ext cx="10192124" cy="2062103"/>
          </a:xfrm>
          <a:prstGeom prst="rect">
            <a:avLst/>
          </a:prstGeom>
          <a:noFill/>
        </p:spPr>
        <p:txBody>
          <a:bodyPr wrap="square" rtlCol="0">
            <a:spAutoFit/>
          </a:bodyPr>
          <a:lstStyle/>
          <a:p>
            <a:pPr marL="685800" marR="0">
              <a:spcBef>
                <a:spcPts val="0"/>
              </a:spcBef>
              <a:spcAft>
                <a:spcPts val="0"/>
              </a:spcAft>
            </a:pPr>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Acts 17:11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Now these were more noble-minded than those in Thessalonica, for they </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received the word</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with great eagerness, </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examining the Scriptures</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daily </a:t>
            </a:r>
            <a:r>
              <a:rPr lang="en-US" sz="3200" i="1" dirty="0">
                <a:effectLst/>
                <a:latin typeface="Times New Roman" panose="02020603050405020304" pitchFamily="18" charset="0"/>
                <a:ea typeface="Calibri" panose="020F0502020204030204" pitchFamily="34" charset="0"/>
                <a:cs typeface="Times New Roman" panose="02020603050405020304" pitchFamily="18" charset="0"/>
              </a:rPr>
              <a:t>to see</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whether </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these things were so</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5960824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Authorship</a:t>
            </a:r>
          </a:p>
        </p:txBody>
      </p:sp>
      <p:sp>
        <p:nvSpPr>
          <p:cNvPr id="3" name="TextBox 2">
            <a:extLst>
              <a:ext uri="{FF2B5EF4-FFF2-40B4-BE49-F238E27FC236}">
                <a16:creationId xmlns:a16="http://schemas.microsoft.com/office/drawing/2014/main" id="{A8C359D8-7793-0674-84B7-146BD0AE8F39}"/>
              </a:ext>
            </a:extLst>
          </p:cNvPr>
          <p:cNvSpPr txBox="1"/>
          <p:nvPr/>
        </p:nvSpPr>
        <p:spPr>
          <a:xfrm>
            <a:off x="748180" y="1433148"/>
            <a:ext cx="10192124" cy="4832092"/>
          </a:xfrm>
          <a:prstGeom prst="rect">
            <a:avLst/>
          </a:prstGeom>
          <a:noFill/>
        </p:spPr>
        <p:txBody>
          <a:bodyPr wrap="square" rtlCol="0">
            <a:spAutoFit/>
          </a:bodyPr>
          <a:lstStyle/>
          <a:p>
            <a:pPr marL="45720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2 Timothy 3:16-17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All Scripture</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is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inspired by God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and profitable for teaching, for reproof, for correction, for training in righteousness; </a:t>
            </a:r>
            <a:r>
              <a:rPr lang="en-US" sz="28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17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so that the man of God may be adequate, equipped for every good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work</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t>
            </a:r>
          </a:p>
          <a:p>
            <a:pPr marL="457200" marR="0">
              <a:spcBef>
                <a:spcPts val="0"/>
              </a:spcBef>
              <a:spcAft>
                <a:spcPts val="0"/>
              </a:spcAft>
            </a:pPr>
            <a:endParaRPr lang="en-US" sz="2800" b="1" dirty="0">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John 8:31-32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"If you continue in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My word</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then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you are truly disciples of Mine; </a:t>
            </a:r>
            <a:r>
              <a:rPr lang="en-US" sz="28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32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and you will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know the truth</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and the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truth will make you free</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John 14:6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Jesus *said to him (Thomas), "I am the way, and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the truth</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and the life;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205902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Authorship</a:t>
            </a:r>
          </a:p>
        </p:txBody>
      </p:sp>
      <p:sp>
        <p:nvSpPr>
          <p:cNvPr id="3" name="TextBox 2">
            <a:extLst>
              <a:ext uri="{FF2B5EF4-FFF2-40B4-BE49-F238E27FC236}">
                <a16:creationId xmlns:a16="http://schemas.microsoft.com/office/drawing/2014/main" id="{A8C359D8-7793-0674-84B7-146BD0AE8F39}"/>
              </a:ext>
            </a:extLst>
          </p:cNvPr>
          <p:cNvSpPr txBox="1"/>
          <p:nvPr/>
        </p:nvSpPr>
        <p:spPr>
          <a:xfrm>
            <a:off x="748180" y="1433148"/>
            <a:ext cx="10192124" cy="3970318"/>
          </a:xfrm>
          <a:prstGeom prst="rect">
            <a:avLst/>
          </a:prstGeom>
          <a:noFill/>
        </p:spPr>
        <p:txBody>
          <a:bodyPr wrap="square" rtlCol="0">
            <a:spAutoFit/>
          </a:bodyPr>
          <a:lstStyle/>
          <a:p>
            <a:pPr marL="457200" marR="0">
              <a:spcBef>
                <a:spcPts val="0"/>
              </a:spcBef>
              <a:spcAft>
                <a:spcPts val="0"/>
              </a:spcAft>
            </a:pP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These verses reveal</a:t>
            </a:r>
          </a:p>
          <a:p>
            <a:pPr marL="800100" lvl="1" indent="-342900">
              <a:buSzPts val="1100"/>
              <a:buFont typeface="Symbol" panose="05050102010706020507" pitchFamily="18" charset="2"/>
              <a:buChar char=""/>
            </a:pP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God is the author of His word.  </a:t>
            </a:r>
          </a:p>
          <a:p>
            <a:pPr marL="800100" lvl="1" indent="-342900">
              <a:buSzPts val="1100"/>
              <a:buFont typeface="Symbol" panose="05050102010706020507" pitchFamily="18" charset="2"/>
              <a:buChar char=""/>
            </a:pPr>
            <a:r>
              <a:rPr lang="en-US" sz="3600" dirty="0">
                <a:latin typeface="Times New Roman" panose="02020603050405020304" pitchFamily="18" charset="0"/>
                <a:ea typeface="Calibri" panose="020F0502020204030204" pitchFamily="34" charset="0"/>
                <a:cs typeface="Times New Roman" panose="02020603050405020304" pitchFamily="18" charset="0"/>
              </a:rPr>
              <a:t>God is truth – the essence and personification of truth</a:t>
            </a:r>
            <a:endParaRPr lang="en-US" sz="36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SzPts val="1100"/>
              <a:buFont typeface="Symbol" panose="05050102010706020507" pitchFamily="18" charset="2"/>
              <a:buChar char=""/>
            </a:pP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It is impossible for Him to lie.  </a:t>
            </a:r>
          </a:p>
          <a:p>
            <a:pPr marL="800100" lvl="1" indent="-342900">
              <a:buSzPts val="1100"/>
              <a:buFont typeface="Symbol" panose="05050102010706020507" pitchFamily="18" charset="2"/>
              <a:buChar char=""/>
            </a:pPr>
            <a:r>
              <a:rPr lang="en-US" sz="3600" dirty="0">
                <a:effectLst/>
                <a:latin typeface="Times New Roman" panose="02020603050405020304" pitchFamily="18" charset="0"/>
                <a:ea typeface="Calibri" panose="020F0502020204030204" pitchFamily="34" charset="0"/>
              </a:rPr>
              <a:t>Therefore, as stated at John 17:17, God’s word must be truth and can be relied upon at all times</a:t>
            </a:r>
            <a:endParaRPr lang="en-US" sz="36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8729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Authorship</a:t>
            </a:r>
          </a:p>
        </p:txBody>
      </p:sp>
      <p:sp>
        <p:nvSpPr>
          <p:cNvPr id="3" name="TextBox 2">
            <a:extLst>
              <a:ext uri="{FF2B5EF4-FFF2-40B4-BE49-F238E27FC236}">
                <a16:creationId xmlns:a16="http://schemas.microsoft.com/office/drawing/2014/main" id="{A8C359D8-7793-0674-84B7-146BD0AE8F39}"/>
              </a:ext>
            </a:extLst>
          </p:cNvPr>
          <p:cNvSpPr txBox="1"/>
          <p:nvPr/>
        </p:nvSpPr>
        <p:spPr>
          <a:xfrm>
            <a:off x="748180" y="1433148"/>
            <a:ext cx="10192124" cy="4832092"/>
          </a:xfrm>
          <a:prstGeom prst="rect">
            <a:avLst/>
          </a:prstGeom>
          <a:noFill/>
        </p:spPr>
        <p:txBody>
          <a:bodyPr wrap="square" rtlCol="0">
            <a:spAutoFit/>
          </a:bodyPr>
          <a:lstStyle/>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And finally, </a:t>
            </a:r>
            <a:r>
              <a:rPr lang="en-US" sz="2800" dirty="0">
                <a:latin typeface="Times New Roman" panose="02020603050405020304" pitchFamily="18" charset="0"/>
                <a:ea typeface="Calibri" panose="020F0502020204030204" pitchFamily="34" charset="0"/>
                <a:cs typeface="Times New Roman" panose="02020603050405020304" pitchFamily="18" charset="0"/>
              </a:rPr>
              <a:t>these verses</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reveal one of God’s great purposes for placing us in this physical life which we will discuss later:</a:t>
            </a:r>
          </a:p>
          <a:p>
            <a:pPr marL="742950" marR="0" lvl="1" indent="-285750">
              <a:spcBef>
                <a:spcPts val="0"/>
              </a:spcBef>
              <a:spcAft>
                <a:spcPts val="0"/>
              </a:spcAft>
              <a:buFont typeface="Courier New" panose="02070309020205020404" pitchFamily="49" charset="0"/>
              <a:buChar char="o"/>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Teach</a:t>
            </a:r>
          </a:p>
          <a:p>
            <a:pPr marL="742950" marR="0" lvl="1" indent="-285750">
              <a:spcBef>
                <a:spcPts val="0"/>
              </a:spcBef>
              <a:spcAft>
                <a:spcPts val="0"/>
              </a:spcAft>
              <a:buFont typeface="Courier New" panose="02070309020205020404" pitchFamily="49" charset="0"/>
              <a:buChar char="o"/>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Training in righteousness</a:t>
            </a:r>
          </a:p>
          <a:p>
            <a:pPr marL="742950" marR="0" lvl="1" indent="-285750">
              <a:spcBef>
                <a:spcPts val="0"/>
              </a:spcBef>
              <a:spcAft>
                <a:spcPts val="0"/>
              </a:spcAft>
              <a:buFont typeface="Courier New" panose="02070309020205020404" pitchFamily="49" charset="0"/>
              <a:buChar char="o"/>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Reprove or Rebuke: a kinder form of reprimand for the purpose correcting</a:t>
            </a:r>
          </a:p>
          <a:p>
            <a:pPr marL="742950" marR="0" lvl="1" indent="-285750">
              <a:spcBef>
                <a:spcPts val="0"/>
              </a:spcBef>
              <a:spcAft>
                <a:spcPts val="0"/>
              </a:spcAft>
              <a:buFont typeface="Courier New" panose="02070309020205020404" pitchFamily="49" charset="0"/>
              <a:buChar char="o"/>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Correct</a:t>
            </a: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In short, God is strengthening us, giving us knowledge, and wisdom to prepare us for the glory that we will enter into</a:t>
            </a:r>
            <a:r>
              <a:rPr lang="en-US" sz="2800" dirty="0">
                <a:latin typeface="Times New Roman" panose="02020603050405020304" pitchFamily="18" charset="0"/>
                <a:ea typeface="Calibri" panose="020F0502020204030204" pitchFamily="34" charset="0"/>
                <a:cs typeface="Times New Roman" panose="02020603050405020304" pitchFamily="18" charset="0"/>
              </a:rPr>
              <a:t> in heaven</a:t>
            </a: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God’s wo</a:t>
            </a:r>
            <a:r>
              <a:rPr lang="en-US" sz="2800" dirty="0">
                <a:latin typeface="Times New Roman" panose="02020603050405020304" pitchFamily="18" charset="0"/>
                <a:ea typeface="Calibri" panose="020F0502020204030204" pitchFamily="34" charset="0"/>
                <a:cs typeface="Times New Roman" panose="02020603050405020304" pitchFamily="18" charset="0"/>
              </a:rPr>
              <a:t>rd is the foundation upon which the Church is built.  Ephesians 2:19-22</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018595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It’s a Matter of Faith</a:t>
            </a:r>
          </a:p>
        </p:txBody>
      </p:sp>
      <p:sp>
        <p:nvSpPr>
          <p:cNvPr id="3" name="TextBox 2">
            <a:extLst>
              <a:ext uri="{FF2B5EF4-FFF2-40B4-BE49-F238E27FC236}">
                <a16:creationId xmlns:a16="http://schemas.microsoft.com/office/drawing/2014/main" id="{A8C359D8-7793-0674-84B7-146BD0AE8F39}"/>
              </a:ext>
            </a:extLst>
          </p:cNvPr>
          <p:cNvSpPr txBox="1"/>
          <p:nvPr/>
        </p:nvSpPr>
        <p:spPr>
          <a:xfrm>
            <a:off x="748180" y="1433148"/>
            <a:ext cx="10192124" cy="4401205"/>
          </a:xfrm>
          <a:prstGeom prst="rect">
            <a:avLst/>
          </a:prstGeom>
          <a:noFill/>
        </p:spPr>
        <p:txBody>
          <a:bodyPr wrap="square" rtlCol="0">
            <a:spAutoFit/>
          </a:bodyPr>
          <a:lstStyle/>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Where do you stand in your faith?</a:t>
            </a:r>
          </a:p>
          <a:p>
            <a:pPr marL="342900" marR="0" lvl="0" indent="-342900">
              <a:spcBef>
                <a:spcPts val="0"/>
              </a:spcBef>
              <a:spcAft>
                <a:spcPts val="0"/>
              </a:spcAft>
              <a:buFont typeface="Symbol" panose="05050102010706020507" pitchFamily="18" charset="2"/>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Challenge you with the literal word of God</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For the rest of this class, follow the three hermeneutical principles I have set forth for you</a:t>
            </a:r>
          </a:p>
          <a:p>
            <a:pPr marL="800100" lvl="1" indent="-342900">
              <a:buFont typeface="Symbol" panose="05050102010706020507" pitchFamily="18" charset="2"/>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Truth</a:t>
            </a:r>
          </a:p>
          <a:p>
            <a:pPr marL="800100" lvl="1" indent="-342900">
              <a:buFont typeface="Symbol" panose="05050102010706020507" pitchFamily="18"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Completeness</a:t>
            </a:r>
          </a:p>
          <a:p>
            <a:pPr marL="800100" lvl="1" indent="-342900">
              <a:buFont typeface="Symbol" panose="05050102010706020507" pitchFamily="18" charset="2"/>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Authorship</a:t>
            </a:r>
          </a:p>
          <a:p>
            <a:pPr marL="457200" indent="-457200">
              <a:buFont typeface="Arial" panose="020B0604020202020204" pitchFamily="34" charset="0"/>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If have doubts – suspend them – consider the implications of what the literal word is tellin</a:t>
            </a:r>
            <a:r>
              <a:rPr lang="en-US" sz="2800" dirty="0">
                <a:latin typeface="Times New Roman" panose="02020603050405020304" pitchFamily="18" charset="0"/>
                <a:ea typeface="Calibri" panose="020F0502020204030204" pitchFamily="34" charset="0"/>
                <a:cs typeface="Times New Roman" panose="02020603050405020304" pitchFamily="18" charset="0"/>
              </a:rPr>
              <a:t>g you</a:t>
            </a:r>
          </a:p>
          <a:p>
            <a:pPr marL="457200" indent="-457200">
              <a:buFont typeface="Arial" panose="020B0604020202020204" pitchFamily="34" charset="0"/>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Can be an eye-opening experience</a:t>
            </a:r>
          </a:p>
        </p:txBody>
      </p:sp>
    </p:spTree>
    <p:extLst>
      <p:ext uri="{BB962C8B-B14F-4D97-AF65-F5344CB8AC3E}">
        <p14:creationId xmlns:p14="http://schemas.microsoft.com/office/powerpoint/2010/main" val="4098915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Old and New Testaments (Covenants)</a:t>
            </a:r>
          </a:p>
        </p:txBody>
      </p:sp>
      <p:sp>
        <p:nvSpPr>
          <p:cNvPr id="3" name="TextBox 2">
            <a:extLst>
              <a:ext uri="{FF2B5EF4-FFF2-40B4-BE49-F238E27FC236}">
                <a16:creationId xmlns:a16="http://schemas.microsoft.com/office/drawing/2014/main" id="{A8C359D8-7793-0674-84B7-146BD0AE8F39}"/>
              </a:ext>
            </a:extLst>
          </p:cNvPr>
          <p:cNvSpPr txBox="1"/>
          <p:nvPr/>
        </p:nvSpPr>
        <p:spPr>
          <a:xfrm>
            <a:off x="748180" y="1433148"/>
            <a:ext cx="10192124" cy="4401205"/>
          </a:xfrm>
          <a:prstGeom prst="rect">
            <a:avLst/>
          </a:prstGeom>
          <a:noFill/>
        </p:spPr>
        <p:txBody>
          <a:bodyPr wrap="square" rtlCol="0">
            <a:spAutoFit/>
          </a:bodyPr>
          <a:lstStyle/>
          <a:p>
            <a:pPr marR="0" lvl="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Definition of a Testament</a:t>
            </a:r>
          </a:p>
          <a:p>
            <a:pPr marL="342900" marR="0" lvl="0" indent="-342900">
              <a:spcBef>
                <a:spcPts val="0"/>
              </a:spcBef>
              <a:spcAft>
                <a:spcPts val="0"/>
              </a:spcAft>
              <a:buFont typeface="Symbol" panose="05050102010706020507" pitchFamily="18" charset="2"/>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Form of a Covenant which is a contract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The word of God actually uses the term covenant but is often referred to as Testament (KJV) because</a:t>
            </a:r>
          </a:p>
          <a:p>
            <a:pPr marL="800100" lvl="1" indent="-342900">
              <a:buFont typeface="Symbol" panose="05050102010706020507" pitchFamily="18" charset="2"/>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God’s word takes the form of a will</a:t>
            </a:r>
          </a:p>
          <a:p>
            <a:pPr marL="800100" lvl="1" indent="-342900">
              <a:buFont typeface="Symbol" panose="05050102010706020507" pitchFamily="18"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God (testator) dictates the term of the will</a:t>
            </a:r>
          </a:p>
          <a:p>
            <a:pPr marL="800100" lvl="1" indent="-342900">
              <a:buFont typeface="Symbol" panose="05050102010706020507" pitchFamily="18" charset="2"/>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God names His heirs</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Will goes into effect at death (Jesus)</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God’s children are heirs of salvation &amp; blessings</a:t>
            </a:r>
          </a:p>
          <a:p>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292001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Old and New Testaments (Covenants)</a:t>
            </a:r>
          </a:p>
        </p:txBody>
      </p:sp>
      <p:sp>
        <p:nvSpPr>
          <p:cNvPr id="3" name="TextBox 2">
            <a:extLst>
              <a:ext uri="{FF2B5EF4-FFF2-40B4-BE49-F238E27FC236}">
                <a16:creationId xmlns:a16="http://schemas.microsoft.com/office/drawing/2014/main" id="{A8C359D8-7793-0674-84B7-146BD0AE8F39}"/>
              </a:ext>
            </a:extLst>
          </p:cNvPr>
          <p:cNvSpPr txBox="1"/>
          <p:nvPr/>
        </p:nvSpPr>
        <p:spPr>
          <a:xfrm>
            <a:off x="748180" y="1433148"/>
            <a:ext cx="10192124" cy="4955203"/>
          </a:xfrm>
          <a:prstGeom prst="rect">
            <a:avLst/>
          </a:prstGeom>
          <a:noFill/>
        </p:spPr>
        <p:txBody>
          <a:bodyPr wrap="square" rtlCol="0">
            <a:spAutoFit/>
          </a:bodyPr>
          <a:lstStyle/>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Broadly speaking, God’s word is divided into two parts: Old and New Testaments</a:t>
            </a:r>
          </a:p>
          <a:p>
            <a:pPr marL="342900" marR="0" lvl="0" indent="-342900">
              <a:spcBef>
                <a:spcPts val="0"/>
              </a:spcBef>
              <a:spcAft>
                <a:spcPts val="0"/>
              </a:spcAft>
              <a:buFont typeface="+mj-lt"/>
              <a:buAutoNum type="arabicPeriod"/>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Old Testament or Covenant (contract) </a:t>
            </a:r>
            <a:r>
              <a:rPr lang="en-US" sz="2400" dirty="0">
                <a:latin typeface="Times New Roman" panose="02020603050405020304" pitchFamily="18" charset="0"/>
                <a:ea typeface="Calibri" panose="020F0502020204030204" pitchFamily="34" charset="0"/>
                <a:cs typeface="Times New Roman" panose="02020603050405020304" pitchFamily="18" charset="0"/>
              </a:rPr>
              <a:t>is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itself is comprised of two ages</a:t>
            </a:r>
          </a:p>
          <a:p>
            <a:pPr marL="800100" lvl="1" indent="-342900">
              <a:buFont typeface="Symbol" panose="05050102010706020507" pitchFamily="18" charset="2"/>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Patriarchal period from Creation to the Law of Moses &amp; the Kingdom of Israel</a:t>
            </a:r>
          </a:p>
          <a:p>
            <a:pPr marL="800100" lvl="1" indent="-342900">
              <a:buFont typeface="Symbol" panose="05050102010706020507" pitchFamily="18" charset="2"/>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Law of Moses and the Prophets – Old Testament – First Covenant </a:t>
            </a:r>
            <a:r>
              <a:rPr lang="en-US" sz="2400" dirty="0">
                <a:latin typeface="Times New Roman" panose="02020603050405020304" pitchFamily="18" charset="0"/>
                <a:ea typeface="Calibri" panose="020F0502020204030204" pitchFamily="34" charset="0"/>
                <a:cs typeface="Times New Roman" panose="02020603050405020304" pitchFamily="18" charset="0"/>
              </a:rPr>
              <a:t>– Law of Moses and the Law of Kingdom of Israel</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lvl="0" indent="-457200">
              <a:spcBef>
                <a:spcPts val="0"/>
              </a:spcBef>
              <a:spcAft>
                <a:spcPts val="0"/>
              </a:spcAft>
              <a:buFont typeface="+mj-lt"/>
              <a:buAutoNum type="arabicPeriod" startAt="2"/>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New Covenant – The Gospel or Good New of Jesus Christ</a:t>
            </a:r>
          </a:p>
          <a:p>
            <a:pPr marL="800100" lvl="1" indent="-342900">
              <a:buFont typeface="Symbol" panose="05050102010706020507" pitchFamily="18" charset="2"/>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Birth of Christ and Death of Christ – the four gospels under the Law of Moses</a:t>
            </a:r>
          </a:p>
          <a:p>
            <a:pPr marL="800100" lvl="1" indent="-342900">
              <a:buFont typeface="Symbol" panose="05050102010706020507" pitchFamily="18" charset="2"/>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Resurrection of Christ and the Day of Pentecost begins the New Covenant – the Law of Christ – the Law of Kingdom of Christ – the Church</a:t>
            </a:r>
          </a:p>
          <a:p>
            <a:pPr marL="457200" marR="0" lvl="0" indent="-457200">
              <a:spcBef>
                <a:spcPts val="0"/>
              </a:spcBef>
              <a:spcAft>
                <a:spcPts val="0"/>
              </a:spcAft>
              <a:buFont typeface="+mj-lt"/>
              <a:buAutoNum type="arabicPeriod" startAt="3"/>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sum of both covenants is called Scripture or the Word of God or the bible</a:t>
            </a:r>
          </a:p>
          <a:p>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1469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My Goal: How Foundational Stones Fit Together</a:t>
            </a:r>
          </a:p>
        </p:txBody>
      </p:sp>
      <p:sp>
        <p:nvSpPr>
          <p:cNvPr id="3" name="TextBox 2">
            <a:extLst>
              <a:ext uri="{FF2B5EF4-FFF2-40B4-BE49-F238E27FC236}">
                <a16:creationId xmlns:a16="http://schemas.microsoft.com/office/drawing/2014/main" id="{A8C359D8-7793-0674-84B7-146BD0AE8F39}"/>
              </a:ext>
            </a:extLst>
          </p:cNvPr>
          <p:cNvSpPr txBox="1"/>
          <p:nvPr/>
        </p:nvSpPr>
        <p:spPr>
          <a:xfrm>
            <a:off x="1069042" y="1956547"/>
            <a:ext cx="9923929" cy="3447098"/>
          </a:xfrm>
          <a:prstGeom prst="rect">
            <a:avLst/>
          </a:prstGeom>
          <a:noFill/>
        </p:spPr>
        <p:txBody>
          <a:bodyPr wrap="square" rtlCol="0">
            <a:spAutoFit/>
          </a:bodyPr>
          <a:lstStyle/>
          <a:p>
            <a:pPr marL="1028700" marR="0" lvl="1" indent="-571500">
              <a:spcBef>
                <a:spcPts val="0"/>
              </a:spcBef>
              <a:spcAft>
                <a:spcPts val="0"/>
              </a:spcAft>
              <a:buFont typeface="Arial" panose="020B0604020202020204" pitchFamily="34" charset="0"/>
              <a:buChar char="•"/>
            </a:pP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Christ’s church, </a:t>
            </a:r>
          </a:p>
          <a:p>
            <a:pPr marL="1028700" marR="0" lvl="1" indent="-571500">
              <a:spcBef>
                <a:spcPts val="0"/>
              </a:spcBef>
              <a:spcAft>
                <a:spcPts val="0"/>
              </a:spcAft>
              <a:buFont typeface="Arial" panose="020B0604020202020204" pitchFamily="34" charset="0"/>
              <a:buChar char="•"/>
            </a:pP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Christ’s kingdom</a:t>
            </a:r>
          </a:p>
          <a:p>
            <a:pPr marL="1028700" marR="0" lvl="1" indent="-571500">
              <a:spcBef>
                <a:spcPts val="0"/>
              </a:spcBef>
              <a:spcAft>
                <a:spcPts val="0"/>
              </a:spcAft>
              <a:buFont typeface="Arial" panose="020B0604020202020204" pitchFamily="34" charset="0"/>
              <a:buChar char="•"/>
            </a:pP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God’s temple</a:t>
            </a:r>
          </a:p>
          <a:p>
            <a:pPr marL="1028700" marR="0" lvl="1" indent="-571500">
              <a:spcBef>
                <a:spcPts val="0"/>
              </a:spcBef>
              <a:spcAft>
                <a:spcPts val="0"/>
              </a:spcAft>
              <a:buFont typeface="Arial" panose="020B0604020202020204" pitchFamily="34" charset="0"/>
              <a:buChar char="•"/>
            </a:pP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God’s dwelling place, and</a:t>
            </a:r>
          </a:p>
          <a:p>
            <a:pPr marL="1028700" marR="0" lvl="1" indent="-571500">
              <a:spcBef>
                <a:spcPts val="0"/>
              </a:spcBef>
              <a:spcAft>
                <a:spcPts val="0"/>
              </a:spcAft>
              <a:buFont typeface="Arial" panose="020B0604020202020204" pitchFamily="34" charset="0"/>
              <a:buChar char="•"/>
            </a:pP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God’s household – His family  </a:t>
            </a:r>
          </a:p>
          <a:p>
            <a:endParaRPr lang="en-US" dirty="0"/>
          </a:p>
        </p:txBody>
      </p:sp>
    </p:spTree>
    <p:extLst>
      <p:ext uri="{BB962C8B-B14F-4D97-AF65-F5344CB8AC3E}">
        <p14:creationId xmlns:p14="http://schemas.microsoft.com/office/powerpoint/2010/main" val="42849084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Language of the Old and New Testaments</a:t>
            </a:r>
          </a:p>
        </p:txBody>
      </p:sp>
      <p:sp>
        <p:nvSpPr>
          <p:cNvPr id="3" name="TextBox 2">
            <a:extLst>
              <a:ext uri="{FF2B5EF4-FFF2-40B4-BE49-F238E27FC236}">
                <a16:creationId xmlns:a16="http://schemas.microsoft.com/office/drawing/2014/main" id="{A8C359D8-7793-0674-84B7-146BD0AE8F39}"/>
              </a:ext>
            </a:extLst>
          </p:cNvPr>
          <p:cNvSpPr txBox="1"/>
          <p:nvPr/>
        </p:nvSpPr>
        <p:spPr>
          <a:xfrm>
            <a:off x="748180" y="1433148"/>
            <a:ext cx="10192124" cy="4524315"/>
          </a:xfrm>
          <a:prstGeom prst="rect">
            <a:avLst/>
          </a:prstGeom>
          <a:noFill/>
        </p:spPr>
        <p:txBody>
          <a:bodyPr wrap="square" rtlCol="0">
            <a:spAutoFit/>
          </a:bodyPr>
          <a:lstStyle/>
          <a:p>
            <a:pPr marR="0" lvl="0">
              <a:spcBef>
                <a:spcPts val="0"/>
              </a:spcBef>
              <a:spcAft>
                <a:spcPts val="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Old Testament:  Hebrew; the unique language of the Hebrew nation.  </a:t>
            </a:r>
          </a:p>
          <a:p>
            <a:pPr marL="285750" marR="0" lvl="0" indent="-285750">
              <a:spcBef>
                <a:spcPts val="0"/>
              </a:spcBef>
              <a:spcAft>
                <a:spcPts val="0"/>
              </a:spcAft>
              <a:buFont typeface="Arial" panose="020B0604020202020204" pitchFamily="34" charset="0"/>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The Hebrews were the only ones in a covenant relationship with God– the Law of Moses</a:t>
            </a:r>
          </a:p>
          <a:p>
            <a:pPr marL="285750" marR="0" lvl="0" indent="-28575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God</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chose to communicate His covenant in the Hebrew language</a:t>
            </a:r>
          </a:p>
          <a:p>
            <a:pPr marL="285750" marR="0" lvl="0" indent="-285750">
              <a:spcBef>
                <a:spcPts val="0"/>
              </a:spcBef>
              <a:spcAft>
                <a:spcPts val="0"/>
              </a:spcAft>
              <a:buFont typeface="Arial" panose="020B0604020202020204" pitchFamily="34" charset="0"/>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Therefore, in a sense, because the Hebrews were the only ones covered by God’s covenant with them, they were the only ones who understood it.</a:t>
            </a:r>
          </a:p>
        </p:txBody>
      </p:sp>
    </p:spTree>
    <p:extLst>
      <p:ext uri="{BB962C8B-B14F-4D97-AF65-F5344CB8AC3E}">
        <p14:creationId xmlns:p14="http://schemas.microsoft.com/office/powerpoint/2010/main" val="34566393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Language of the Old and New Testaments</a:t>
            </a:r>
          </a:p>
        </p:txBody>
      </p:sp>
      <p:sp>
        <p:nvSpPr>
          <p:cNvPr id="3" name="TextBox 2">
            <a:extLst>
              <a:ext uri="{FF2B5EF4-FFF2-40B4-BE49-F238E27FC236}">
                <a16:creationId xmlns:a16="http://schemas.microsoft.com/office/drawing/2014/main" id="{A8C359D8-7793-0674-84B7-146BD0AE8F39}"/>
              </a:ext>
            </a:extLst>
          </p:cNvPr>
          <p:cNvSpPr txBox="1"/>
          <p:nvPr/>
        </p:nvSpPr>
        <p:spPr>
          <a:xfrm>
            <a:off x="748180" y="1433148"/>
            <a:ext cx="10192124" cy="5262979"/>
          </a:xfrm>
          <a:prstGeom prst="rect">
            <a:avLst/>
          </a:prstGeom>
          <a:noFill/>
        </p:spPr>
        <p:txBody>
          <a:bodyPr wrap="square" rtlCol="0">
            <a:spAutoFit/>
          </a:bodyPr>
          <a:lstStyle/>
          <a:p>
            <a:pPr marR="0" lvl="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New Testament: Greek</a:t>
            </a:r>
          </a:p>
          <a:p>
            <a:pPr marR="0" lvl="0">
              <a:spcBef>
                <a:spcPts val="0"/>
              </a:spcBef>
              <a:spcAft>
                <a:spcPts val="0"/>
              </a:spcAft>
            </a:pP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Though there were other languages in the world, </a:t>
            </a:r>
            <a:r>
              <a:rPr lang="en-US" sz="2800" dirty="0">
                <a:solidFill>
                  <a:srgbClr val="4D5156"/>
                </a:solidFill>
                <a:effectLst/>
                <a:latin typeface="Times New Roman" panose="02020603050405020304" pitchFamily="18" charset="0"/>
                <a:ea typeface="Calibri" panose="020F0502020204030204" pitchFamily="34" charset="0"/>
                <a:cs typeface="Times New Roman" panose="02020603050405020304" pitchFamily="18" charset="0"/>
              </a:rPr>
              <a:t> Greek in the New Testament is the so-called </a:t>
            </a:r>
            <a:r>
              <a:rPr lang="en-US" sz="2800" dirty="0">
                <a:solidFill>
                  <a:srgbClr val="040C28"/>
                </a:solidFill>
                <a:effectLst/>
                <a:latin typeface="Times New Roman" panose="02020603050405020304" pitchFamily="18" charset="0"/>
                <a:ea typeface="Calibri" panose="020F0502020204030204" pitchFamily="34" charset="0"/>
                <a:cs typeface="Times New Roman" panose="02020603050405020304" pitchFamily="18" charset="0"/>
              </a:rPr>
              <a:t>koine 'common language' Greek, sort of like English is the common language today</a:t>
            </a:r>
            <a:r>
              <a:rPr lang="en-US" sz="2800" dirty="0">
                <a:solidFill>
                  <a:srgbClr val="4D5156"/>
                </a:solidFill>
                <a:effectLst/>
                <a:latin typeface="Times New Roman" panose="02020603050405020304" pitchFamily="18" charset="0"/>
                <a:ea typeface="Calibri" panose="020F0502020204030204" pitchFamily="34" charset="0"/>
                <a:cs typeface="Times New Roman" panose="02020603050405020304" pitchFamily="18" charset="0"/>
              </a:rPr>
              <a:t>..</a:t>
            </a:r>
          </a:p>
          <a:p>
            <a:pPr marR="0" lvl="0">
              <a:spcBef>
                <a:spcPts val="0"/>
              </a:spcBef>
              <a:spcAft>
                <a:spcPts val="0"/>
              </a:spcAft>
            </a:pPr>
            <a:endParaRPr lang="en-US" sz="2800" dirty="0">
              <a:solidFill>
                <a:srgbClr val="4D5156"/>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dirty="0">
                <a:solidFill>
                  <a:srgbClr val="4D5156"/>
                </a:solidFill>
                <a:effectLst/>
                <a:latin typeface="Times New Roman" panose="02020603050405020304" pitchFamily="18" charset="0"/>
                <a:ea typeface="Calibri" panose="020F0502020204030204" pitchFamily="34" charset="0"/>
                <a:cs typeface="Times New Roman" panose="02020603050405020304" pitchFamily="18" charset="0"/>
              </a:rPr>
              <a:t>Since God offers the New Covenant to all mankind, God chose the common language of all mankind. </a:t>
            </a:r>
          </a:p>
          <a:p>
            <a:pPr marL="342900" marR="0" lvl="0" indent="-342900">
              <a:spcBef>
                <a:spcPts val="0"/>
              </a:spcBef>
              <a:spcAft>
                <a:spcPts val="0"/>
              </a:spcAft>
              <a:buFont typeface="Symbol" panose="05050102010706020507" pitchFamily="18" charset="2"/>
              <a:buChar char=""/>
            </a:pPr>
            <a:endParaRPr lang="en-US" sz="2800" dirty="0">
              <a:solidFill>
                <a:srgbClr val="4D5156"/>
              </a:solidFill>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dirty="0">
                <a:solidFill>
                  <a:srgbClr val="4D5156"/>
                </a:solidFill>
                <a:effectLst/>
                <a:latin typeface="Times New Roman" panose="02020603050405020304" pitchFamily="18" charset="0"/>
                <a:ea typeface="Calibri" panose="020F0502020204030204" pitchFamily="34" charset="0"/>
                <a:cs typeface="Times New Roman" panose="02020603050405020304" pitchFamily="18" charset="0"/>
              </a:rPr>
              <a:t>However, as we will discuss, in a very real sense, only the children of God covered by God’s covenant understand the words of the covenant.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596024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99F4774-6C3F-0405-8E9A-8D95F1630E86}"/>
              </a:ext>
            </a:extLst>
          </p:cNvPr>
          <p:cNvGraphicFramePr>
            <a:graphicFrameLocks noGrp="1"/>
          </p:cNvGraphicFramePr>
          <p:nvPr>
            <p:extLst>
              <p:ext uri="{D42A27DB-BD31-4B8C-83A1-F6EECF244321}">
                <p14:modId xmlns:p14="http://schemas.microsoft.com/office/powerpoint/2010/main" val="779165644"/>
              </p:ext>
            </p:extLst>
          </p:nvPr>
        </p:nvGraphicFramePr>
        <p:xfrm>
          <a:off x="590018" y="736963"/>
          <a:ext cx="10879582" cy="5612014"/>
        </p:xfrm>
        <a:graphic>
          <a:graphicData uri="http://schemas.openxmlformats.org/drawingml/2006/table">
            <a:tbl>
              <a:tblPr>
                <a:tableStyleId>{5C22544A-7EE6-4342-B048-85BDC9FD1C3A}</a:tableStyleId>
              </a:tblPr>
              <a:tblGrid>
                <a:gridCol w="1897599">
                  <a:extLst>
                    <a:ext uri="{9D8B030D-6E8A-4147-A177-3AD203B41FA5}">
                      <a16:colId xmlns:a16="http://schemas.microsoft.com/office/drawing/2014/main" val="4188176206"/>
                    </a:ext>
                  </a:extLst>
                </a:gridCol>
                <a:gridCol w="1611114">
                  <a:extLst>
                    <a:ext uri="{9D8B030D-6E8A-4147-A177-3AD203B41FA5}">
                      <a16:colId xmlns:a16="http://schemas.microsoft.com/office/drawing/2014/main" val="2071545943"/>
                    </a:ext>
                  </a:extLst>
                </a:gridCol>
                <a:gridCol w="7370869">
                  <a:extLst>
                    <a:ext uri="{9D8B030D-6E8A-4147-A177-3AD203B41FA5}">
                      <a16:colId xmlns:a16="http://schemas.microsoft.com/office/drawing/2014/main" val="1957114286"/>
                    </a:ext>
                  </a:extLst>
                </a:gridCol>
              </a:tblGrid>
              <a:tr h="569576">
                <a:tc>
                  <a:txBody>
                    <a:bodyPr/>
                    <a:lstStyle/>
                    <a:p>
                      <a:pPr marL="0" marR="0" algn="ctr">
                        <a:spcBef>
                          <a:spcPts val="0"/>
                        </a:spcBef>
                        <a:spcAft>
                          <a:spcPts val="0"/>
                        </a:spcAft>
                      </a:pPr>
                      <a:r>
                        <a:rPr lang="en-US" sz="2400" dirty="0">
                          <a:effectLst/>
                        </a:rPr>
                        <a:t>English</a:t>
                      </a:r>
                      <a:endPar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dirty="0">
                          <a:effectLst/>
                        </a:rPr>
                        <a:t>Greek</a:t>
                      </a:r>
                      <a:endPar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dirty="0">
                          <a:effectLst/>
                        </a:rPr>
                        <a:t>Definition</a:t>
                      </a:r>
                      <a:endPar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19182215"/>
                  </a:ext>
                </a:extLst>
              </a:tr>
              <a:tr h="569576">
                <a:tc>
                  <a:txBody>
                    <a:bodyPr/>
                    <a:lstStyle/>
                    <a:p>
                      <a:pPr marL="0" marR="0" algn="l">
                        <a:spcBef>
                          <a:spcPts val="0"/>
                        </a:spcBef>
                        <a:spcAft>
                          <a:spcPts val="0"/>
                        </a:spcAft>
                      </a:pPr>
                      <a:r>
                        <a:rPr lang="en-US" sz="2400" dirty="0">
                          <a:effectLst/>
                        </a:rPr>
                        <a:t>Holy</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2400" dirty="0">
                          <a:effectLst/>
                        </a:rPr>
                        <a:t>Hagios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2400" dirty="0">
                          <a:effectLst/>
                        </a:rPr>
                        <a:t>adjective -  Pure, clean, blameless.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72230966"/>
                  </a:ext>
                </a:extLst>
              </a:tr>
              <a:tr h="569576">
                <a:tc>
                  <a:txBody>
                    <a:bodyPr/>
                    <a:lstStyle/>
                    <a:p>
                      <a:pPr marL="0" marR="0" algn="l">
                        <a:spcBef>
                          <a:spcPts val="0"/>
                        </a:spcBef>
                        <a:spcAft>
                          <a:spcPts val="0"/>
                        </a:spcAft>
                      </a:pPr>
                      <a:r>
                        <a:rPr lang="en-US" sz="2400" dirty="0">
                          <a:effectLst/>
                        </a:rPr>
                        <a:t>Saint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2400" dirty="0">
                          <a:effectLst/>
                        </a:rPr>
                        <a:t>Hagios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2400" dirty="0">
                          <a:effectLst/>
                        </a:rPr>
                        <a:t>noun  - Holy or pure one; a person who has been made pure, sanctified, washed, or made clean.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17426216"/>
                  </a:ext>
                </a:extLst>
              </a:tr>
              <a:tr h="569576">
                <a:tc>
                  <a:txBody>
                    <a:bodyPr/>
                    <a:lstStyle/>
                    <a:p>
                      <a:pPr marL="0" marR="0" algn="l">
                        <a:spcBef>
                          <a:spcPts val="0"/>
                        </a:spcBef>
                        <a:spcAft>
                          <a:spcPts val="0"/>
                        </a:spcAft>
                      </a:pPr>
                      <a:r>
                        <a:rPr lang="en-US" sz="2400" dirty="0">
                          <a:effectLst/>
                        </a:rPr>
                        <a:t>Pure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2400" dirty="0">
                          <a:effectLst/>
                        </a:rPr>
                        <a:t>Hagnos</a:t>
                      </a:r>
                      <a:endPar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2400" dirty="0">
                          <a:effectLst/>
                        </a:rPr>
                        <a:t>adjective – Free from defilement or sin, chaste, innocent (from hagios)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688716"/>
                  </a:ext>
                </a:extLst>
              </a:tr>
              <a:tr h="1139150">
                <a:tc>
                  <a:txBody>
                    <a:bodyPr/>
                    <a:lstStyle/>
                    <a:p>
                      <a:pPr marL="0" marR="0" algn="l">
                        <a:spcBef>
                          <a:spcPts val="0"/>
                        </a:spcBef>
                        <a:spcAft>
                          <a:spcPts val="0"/>
                        </a:spcAft>
                      </a:pPr>
                      <a:r>
                        <a:rPr lang="en-US" sz="2400" dirty="0">
                          <a:effectLst/>
                        </a:rPr>
                        <a:t>Sanctify</a:t>
                      </a:r>
                    </a:p>
                    <a:p>
                      <a:pPr marL="0" marR="0" algn="l">
                        <a:spcBef>
                          <a:spcPts val="0"/>
                        </a:spcBef>
                        <a:spcAft>
                          <a:spcPts val="0"/>
                        </a:spcAft>
                      </a:pPr>
                      <a:r>
                        <a:rPr lang="en-US" sz="2400" dirty="0">
                          <a:effectLst/>
                        </a:rPr>
                        <a:t>Consecrate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2400" dirty="0">
                          <a:effectLst/>
                        </a:rPr>
                        <a:t>Hagiazo</a:t>
                      </a:r>
                      <a:endPar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2400" dirty="0">
                          <a:effectLst/>
                        </a:rPr>
                        <a:t>verb - To purify, make holy, to separate from what is unclean, evil, defiled, to cleanse or wash (from hagios).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29385165"/>
                  </a:ext>
                </a:extLst>
              </a:tr>
              <a:tr h="569576">
                <a:tc>
                  <a:txBody>
                    <a:bodyPr/>
                    <a:lstStyle/>
                    <a:p>
                      <a:pPr marL="0" marR="0" algn="l">
                        <a:spcBef>
                          <a:spcPts val="0"/>
                        </a:spcBef>
                        <a:spcAft>
                          <a:spcPts val="0"/>
                        </a:spcAft>
                      </a:pPr>
                      <a:r>
                        <a:rPr lang="en-US" sz="2400" dirty="0">
                          <a:effectLst/>
                        </a:rPr>
                        <a:t>Sanctification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2400" dirty="0">
                          <a:effectLst/>
                        </a:rPr>
                        <a:t>Hagiasmos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2400" dirty="0">
                          <a:effectLst/>
                        </a:rPr>
                        <a:t>noun – state of purity or holiness; state of having been made clean (from hagiazo).</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92868449"/>
                  </a:ext>
                </a:extLst>
              </a:tr>
              <a:tr h="569576">
                <a:tc>
                  <a:txBody>
                    <a:bodyPr/>
                    <a:lstStyle/>
                    <a:p>
                      <a:pPr marL="0" marR="0" algn="l">
                        <a:spcBef>
                          <a:spcPts val="0"/>
                        </a:spcBef>
                        <a:spcAft>
                          <a:spcPts val="0"/>
                        </a:spcAft>
                      </a:pPr>
                      <a:r>
                        <a:rPr lang="en-US" sz="2400" dirty="0">
                          <a:effectLst/>
                        </a:rPr>
                        <a:t>Sanctity</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2400" dirty="0">
                          <a:effectLst/>
                        </a:rPr>
                        <a:t>Hagiotes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2400" dirty="0">
                          <a:effectLst/>
                        </a:rPr>
                        <a:t>noun – Holiness; state of being holy or pure (from hagios)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73547989"/>
                  </a:ext>
                </a:extLst>
              </a:tr>
              <a:tr h="569576">
                <a:tc>
                  <a:txBody>
                    <a:bodyPr/>
                    <a:lstStyle/>
                    <a:p>
                      <a:pPr marL="0" marR="0" algn="l">
                        <a:spcBef>
                          <a:spcPts val="0"/>
                        </a:spcBef>
                        <a:spcAft>
                          <a:spcPts val="0"/>
                        </a:spcAft>
                      </a:pPr>
                      <a:r>
                        <a:rPr lang="en-US" sz="2400" dirty="0">
                          <a:effectLst/>
                        </a:rPr>
                        <a:t>Sanctuary</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2400" dirty="0">
                          <a:effectLst/>
                        </a:rPr>
                        <a:t>Hagion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2400" dirty="0">
                          <a:effectLst/>
                        </a:rPr>
                        <a:t>noun – a holy thing or place (from hagios)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1279311"/>
                  </a:ext>
                </a:extLst>
              </a:tr>
            </a:tbl>
          </a:graphicData>
        </a:graphic>
      </p:graphicFrame>
      <p:cxnSp>
        <p:nvCxnSpPr>
          <p:cNvPr id="3" name="Straight Connector 2">
            <a:extLst>
              <a:ext uri="{FF2B5EF4-FFF2-40B4-BE49-F238E27FC236}">
                <a16:creationId xmlns:a16="http://schemas.microsoft.com/office/drawing/2014/main" id="{13C787CA-133A-64D5-5C9E-BB515F54CC7E}"/>
              </a:ext>
            </a:extLst>
          </p:cNvPr>
          <p:cNvCxnSpPr>
            <a:cxnSpLocks/>
            <a:endCxn id="4" idx="1"/>
          </p:cNvCxnSpPr>
          <p:nvPr/>
        </p:nvCxnSpPr>
        <p:spPr>
          <a:xfrm>
            <a:off x="242047" y="2561665"/>
            <a:ext cx="347971" cy="981305"/>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9DD42B96-A963-08B2-6B75-263015FD7D3D}"/>
              </a:ext>
            </a:extLst>
          </p:cNvPr>
          <p:cNvCxnSpPr>
            <a:cxnSpLocks/>
          </p:cNvCxnSpPr>
          <p:nvPr/>
        </p:nvCxnSpPr>
        <p:spPr>
          <a:xfrm flipV="1">
            <a:off x="336176" y="2171700"/>
            <a:ext cx="194983" cy="302559"/>
          </a:xfrm>
          <a:prstGeom prst="straightConnector1">
            <a:avLst/>
          </a:prstGeom>
          <a:ln w="317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34431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17F4C3AF-9386-AE33-A7C1-A51FAAFDE9EE}"/>
              </a:ext>
            </a:extLst>
          </p:cNvPr>
          <p:cNvGraphicFramePr>
            <a:graphicFrameLocks noGrp="1"/>
          </p:cNvGraphicFramePr>
          <p:nvPr>
            <p:extLst>
              <p:ext uri="{D42A27DB-BD31-4B8C-83A1-F6EECF244321}">
                <p14:modId xmlns:p14="http://schemas.microsoft.com/office/powerpoint/2010/main" val="4037245982"/>
              </p:ext>
            </p:extLst>
          </p:nvPr>
        </p:nvGraphicFramePr>
        <p:xfrm>
          <a:off x="512619" y="1101436"/>
          <a:ext cx="11062854" cy="4918362"/>
        </p:xfrm>
        <a:graphic>
          <a:graphicData uri="http://schemas.openxmlformats.org/drawingml/2006/table">
            <a:tbl>
              <a:tblPr>
                <a:tableStyleId>{5C22544A-7EE6-4342-B048-85BDC9FD1C3A}</a:tableStyleId>
              </a:tblPr>
              <a:tblGrid>
                <a:gridCol w="2036181">
                  <a:extLst>
                    <a:ext uri="{9D8B030D-6E8A-4147-A177-3AD203B41FA5}">
                      <a16:colId xmlns:a16="http://schemas.microsoft.com/office/drawing/2014/main" val="1959208019"/>
                    </a:ext>
                  </a:extLst>
                </a:gridCol>
                <a:gridCol w="1447200">
                  <a:extLst>
                    <a:ext uri="{9D8B030D-6E8A-4147-A177-3AD203B41FA5}">
                      <a16:colId xmlns:a16="http://schemas.microsoft.com/office/drawing/2014/main" val="3902723282"/>
                    </a:ext>
                  </a:extLst>
                </a:gridCol>
                <a:gridCol w="7579473">
                  <a:extLst>
                    <a:ext uri="{9D8B030D-6E8A-4147-A177-3AD203B41FA5}">
                      <a16:colId xmlns:a16="http://schemas.microsoft.com/office/drawing/2014/main" val="4064310346"/>
                    </a:ext>
                  </a:extLst>
                </a:gridCol>
              </a:tblGrid>
              <a:tr h="819727">
                <a:tc>
                  <a:txBody>
                    <a:bodyPr/>
                    <a:lstStyle/>
                    <a:p>
                      <a:pPr marL="0" marR="0" algn="ctr">
                        <a:spcBef>
                          <a:spcPts val="0"/>
                        </a:spcBef>
                        <a:spcAft>
                          <a:spcPts val="0"/>
                        </a:spcAft>
                      </a:pPr>
                      <a:r>
                        <a:rPr lang="en-US" sz="2400" dirty="0">
                          <a:effectLst/>
                        </a:rPr>
                        <a:t>English</a:t>
                      </a:r>
                      <a:endPar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68580" marT="0" marB="0"/>
                </a:tc>
                <a:tc>
                  <a:txBody>
                    <a:bodyPr/>
                    <a:lstStyle/>
                    <a:p>
                      <a:pPr marL="0" marR="0" algn="ctr">
                        <a:spcBef>
                          <a:spcPts val="0"/>
                        </a:spcBef>
                        <a:spcAft>
                          <a:spcPts val="0"/>
                        </a:spcAft>
                      </a:pPr>
                      <a:r>
                        <a:rPr lang="en-US" sz="2400" dirty="0">
                          <a:effectLst/>
                        </a:rPr>
                        <a:t>Greek</a:t>
                      </a:r>
                      <a:endPar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68580" marT="0" marB="0"/>
                </a:tc>
                <a:tc>
                  <a:txBody>
                    <a:bodyPr/>
                    <a:lstStyle/>
                    <a:p>
                      <a:pPr marL="0" marR="0" algn="ctr">
                        <a:spcBef>
                          <a:spcPts val="0"/>
                        </a:spcBef>
                        <a:spcAft>
                          <a:spcPts val="0"/>
                        </a:spcAft>
                      </a:pPr>
                      <a:r>
                        <a:rPr lang="en-US" sz="2400" dirty="0">
                          <a:effectLst/>
                        </a:rPr>
                        <a:t>Definition</a:t>
                      </a:r>
                      <a:endPar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68580" marT="0" marB="0"/>
                </a:tc>
                <a:extLst>
                  <a:ext uri="{0D108BD9-81ED-4DB2-BD59-A6C34878D82A}">
                    <a16:rowId xmlns:a16="http://schemas.microsoft.com/office/drawing/2014/main" val="916158964"/>
                  </a:ext>
                </a:extLst>
              </a:tr>
              <a:tr h="819727">
                <a:tc>
                  <a:txBody>
                    <a:bodyPr/>
                    <a:lstStyle/>
                    <a:p>
                      <a:pPr marL="0" marR="0" algn="ctr">
                        <a:spcBef>
                          <a:spcPts val="0"/>
                        </a:spcBef>
                        <a:spcAft>
                          <a:spcPts val="0"/>
                        </a:spcAft>
                      </a:pPr>
                      <a:r>
                        <a:rPr lang="en-US" sz="2400" dirty="0">
                          <a:effectLst/>
                        </a:rPr>
                        <a:t>Righteous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830" marR="68580" marT="0" marB="0"/>
                </a:tc>
                <a:tc>
                  <a:txBody>
                    <a:bodyPr/>
                    <a:lstStyle/>
                    <a:p>
                      <a:pPr marL="0" marR="0" algn="l">
                        <a:spcBef>
                          <a:spcPts val="0"/>
                        </a:spcBef>
                        <a:spcAft>
                          <a:spcPts val="0"/>
                        </a:spcAft>
                      </a:pPr>
                      <a:r>
                        <a:rPr lang="en-US" sz="2400" dirty="0">
                          <a:effectLst/>
                        </a:rPr>
                        <a:t>Dikaios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830" marR="68580" marT="0" marB="0"/>
                </a:tc>
                <a:tc>
                  <a:txBody>
                    <a:bodyPr/>
                    <a:lstStyle/>
                    <a:p>
                      <a:pPr marL="0" marR="0" algn="l">
                        <a:spcBef>
                          <a:spcPts val="0"/>
                        </a:spcBef>
                        <a:spcAft>
                          <a:spcPts val="0"/>
                        </a:spcAft>
                      </a:pPr>
                      <a:r>
                        <a:rPr lang="en-US" sz="2400" dirty="0">
                          <a:effectLst/>
                        </a:rPr>
                        <a:t>Adjective – pure, innocent, virtuous; Noun – “The Righteous”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830" marR="68580" marT="0" marB="0"/>
                </a:tc>
                <a:extLst>
                  <a:ext uri="{0D108BD9-81ED-4DB2-BD59-A6C34878D82A}">
                    <a16:rowId xmlns:a16="http://schemas.microsoft.com/office/drawing/2014/main" val="2262010393"/>
                  </a:ext>
                </a:extLst>
              </a:tr>
              <a:tr h="819727">
                <a:tc>
                  <a:txBody>
                    <a:bodyPr/>
                    <a:lstStyle/>
                    <a:p>
                      <a:pPr marL="0" marR="0" algn="ctr">
                        <a:spcBef>
                          <a:spcPts val="0"/>
                        </a:spcBef>
                        <a:spcAft>
                          <a:spcPts val="0"/>
                        </a:spcAft>
                      </a:pPr>
                      <a:r>
                        <a:rPr lang="en-US" sz="2400" dirty="0">
                          <a:effectLst/>
                        </a:rPr>
                        <a:t>Righteousness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830" marR="68580" marT="0" marB="0"/>
                </a:tc>
                <a:tc>
                  <a:txBody>
                    <a:bodyPr/>
                    <a:lstStyle/>
                    <a:p>
                      <a:pPr marL="0" marR="0" algn="l">
                        <a:spcBef>
                          <a:spcPts val="0"/>
                        </a:spcBef>
                        <a:spcAft>
                          <a:spcPts val="0"/>
                        </a:spcAft>
                      </a:pPr>
                      <a:r>
                        <a:rPr lang="en-US" sz="2400" dirty="0">
                          <a:effectLst/>
                        </a:rPr>
                        <a:t>Dikaisune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830" marR="68580" marT="0" marB="0"/>
                </a:tc>
                <a:tc>
                  <a:txBody>
                    <a:bodyPr/>
                    <a:lstStyle/>
                    <a:p>
                      <a:pPr marL="0" marR="0" algn="l">
                        <a:spcBef>
                          <a:spcPts val="0"/>
                        </a:spcBef>
                        <a:spcAft>
                          <a:spcPts val="0"/>
                        </a:spcAft>
                      </a:pPr>
                      <a:r>
                        <a:rPr lang="en-US" sz="2400" dirty="0">
                          <a:effectLst/>
                        </a:rPr>
                        <a:t>Noun – That which is pure such as a righteous act or behavior, moral purity</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830" marR="68580" marT="0" marB="0" anchor="ctr"/>
                </a:tc>
                <a:extLst>
                  <a:ext uri="{0D108BD9-81ED-4DB2-BD59-A6C34878D82A}">
                    <a16:rowId xmlns:a16="http://schemas.microsoft.com/office/drawing/2014/main" val="4073523164"/>
                  </a:ext>
                </a:extLst>
              </a:tr>
              <a:tr h="819727">
                <a:tc>
                  <a:txBody>
                    <a:bodyPr/>
                    <a:lstStyle/>
                    <a:p>
                      <a:pPr marL="0" marR="0" algn="ctr">
                        <a:spcBef>
                          <a:spcPts val="0"/>
                        </a:spcBef>
                        <a:spcAft>
                          <a:spcPts val="0"/>
                        </a:spcAft>
                      </a:pPr>
                      <a:r>
                        <a:rPr lang="en-US" sz="2400" dirty="0">
                          <a:effectLst/>
                        </a:rPr>
                        <a:t>Justify</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830" marR="68580" marT="0" marB="0"/>
                </a:tc>
                <a:tc>
                  <a:txBody>
                    <a:bodyPr/>
                    <a:lstStyle/>
                    <a:p>
                      <a:pPr marL="0" marR="0" algn="l">
                        <a:spcBef>
                          <a:spcPts val="0"/>
                        </a:spcBef>
                        <a:spcAft>
                          <a:spcPts val="0"/>
                        </a:spcAft>
                      </a:pPr>
                      <a:r>
                        <a:rPr lang="en-US" sz="2400" dirty="0">
                          <a:effectLst/>
                        </a:rPr>
                        <a:t>Dikaioo</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830" marR="68580" marT="0" marB="0"/>
                </a:tc>
                <a:tc>
                  <a:txBody>
                    <a:bodyPr/>
                    <a:lstStyle/>
                    <a:p>
                      <a:pPr marL="0" marR="0" algn="l">
                        <a:spcBef>
                          <a:spcPts val="0"/>
                        </a:spcBef>
                        <a:spcAft>
                          <a:spcPts val="0"/>
                        </a:spcAft>
                      </a:pPr>
                      <a:r>
                        <a:rPr lang="en-US" sz="2400" dirty="0">
                          <a:effectLst/>
                        </a:rPr>
                        <a:t>Verb -  To declare a person righteous, innocent, to acquit, free from blame/guilt.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830" marR="68580" marT="0" marB="0"/>
                </a:tc>
                <a:extLst>
                  <a:ext uri="{0D108BD9-81ED-4DB2-BD59-A6C34878D82A}">
                    <a16:rowId xmlns:a16="http://schemas.microsoft.com/office/drawing/2014/main" val="817191321"/>
                  </a:ext>
                </a:extLst>
              </a:tr>
              <a:tr h="819727">
                <a:tc>
                  <a:txBody>
                    <a:bodyPr/>
                    <a:lstStyle/>
                    <a:p>
                      <a:pPr marL="0" marR="0" algn="ctr">
                        <a:spcBef>
                          <a:spcPts val="0"/>
                        </a:spcBef>
                        <a:spcAft>
                          <a:spcPts val="0"/>
                        </a:spcAft>
                      </a:pPr>
                      <a:r>
                        <a:rPr lang="en-US" sz="2400" dirty="0">
                          <a:effectLst/>
                        </a:rPr>
                        <a:t>Justification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830" marR="68580" marT="0" marB="0"/>
                </a:tc>
                <a:tc>
                  <a:txBody>
                    <a:bodyPr/>
                    <a:lstStyle/>
                    <a:p>
                      <a:pPr marL="0" marR="0" algn="l">
                        <a:spcBef>
                          <a:spcPts val="0"/>
                        </a:spcBef>
                        <a:spcAft>
                          <a:spcPts val="0"/>
                        </a:spcAft>
                      </a:pPr>
                      <a:r>
                        <a:rPr lang="en-US" sz="2400" dirty="0">
                          <a:effectLst/>
                        </a:rPr>
                        <a:t>Dikaiosis</a:t>
                      </a:r>
                      <a:endPar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68580" marT="0" marB="0"/>
                </a:tc>
                <a:tc>
                  <a:txBody>
                    <a:bodyPr/>
                    <a:lstStyle/>
                    <a:p>
                      <a:pPr marL="0" marR="0" algn="l">
                        <a:spcBef>
                          <a:spcPts val="0"/>
                        </a:spcBef>
                        <a:spcAft>
                          <a:spcPts val="0"/>
                        </a:spcAft>
                      </a:pPr>
                      <a:r>
                        <a:rPr lang="en-US" sz="2400" dirty="0">
                          <a:effectLst/>
                        </a:rPr>
                        <a:t>Noun  – the pronouncement of righteousness, acquittal</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830" marR="68580" marT="0" marB="0"/>
                </a:tc>
                <a:extLst>
                  <a:ext uri="{0D108BD9-81ED-4DB2-BD59-A6C34878D82A}">
                    <a16:rowId xmlns:a16="http://schemas.microsoft.com/office/drawing/2014/main" val="823147088"/>
                  </a:ext>
                </a:extLst>
              </a:tr>
              <a:tr h="819727">
                <a:tc>
                  <a:txBody>
                    <a:bodyPr/>
                    <a:lstStyle/>
                    <a:p>
                      <a:pPr marL="0" marR="0" algn="ctr">
                        <a:spcBef>
                          <a:spcPts val="0"/>
                        </a:spcBef>
                        <a:spcAft>
                          <a:spcPts val="0"/>
                        </a:spcAft>
                      </a:pPr>
                      <a:r>
                        <a:rPr lang="en-US" sz="2400" dirty="0">
                          <a:effectLst/>
                        </a:rPr>
                        <a:t>Right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830" marR="68580" marT="0" marB="0"/>
                </a:tc>
                <a:tc>
                  <a:txBody>
                    <a:bodyPr/>
                    <a:lstStyle/>
                    <a:p>
                      <a:pPr marL="0" marR="0" algn="l">
                        <a:spcBef>
                          <a:spcPts val="0"/>
                        </a:spcBef>
                        <a:spcAft>
                          <a:spcPts val="0"/>
                        </a:spcAft>
                      </a:pPr>
                      <a:r>
                        <a:rPr lang="en-US" sz="2400" dirty="0">
                          <a:effectLst/>
                        </a:rPr>
                        <a:t>Dike</a:t>
                      </a:r>
                      <a:endPar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68580" marT="0" marB="0"/>
                </a:tc>
                <a:tc>
                  <a:txBody>
                    <a:bodyPr/>
                    <a:lstStyle/>
                    <a:p>
                      <a:pPr marL="0" marR="0" algn="l">
                        <a:spcBef>
                          <a:spcPts val="0"/>
                        </a:spcBef>
                        <a:spcAft>
                          <a:spcPts val="0"/>
                        </a:spcAft>
                      </a:pPr>
                      <a:r>
                        <a:rPr lang="en-US" sz="2400" dirty="0">
                          <a:effectLst/>
                        </a:rPr>
                        <a:t>Right, Justice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830" marR="68580" marT="0" marB="0"/>
                </a:tc>
                <a:extLst>
                  <a:ext uri="{0D108BD9-81ED-4DB2-BD59-A6C34878D82A}">
                    <a16:rowId xmlns:a16="http://schemas.microsoft.com/office/drawing/2014/main" val="2478539463"/>
                  </a:ext>
                </a:extLst>
              </a:tr>
            </a:tbl>
          </a:graphicData>
        </a:graphic>
      </p:graphicFrame>
      <p:cxnSp>
        <p:nvCxnSpPr>
          <p:cNvPr id="3" name="Straight Connector 2">
            <a:extLst>
              <a:ext uri="{FF2B5EF4-FFF2-40B4-BE49-F238E27FC236}">
                <a16:creationId xmlns:a16="http://schemas.microsoft.com/office/drawing/2014/main" id="{631A82ED-92CF-24FD-C2CB-DC53487007D0}"/>
              </a:ext>
            </a:extLst>
          </p:cNvPr>
          <p:cNvCxnSpPr>
            <a:cxnSpLocks/>
          </p:cNvCxnSpPr>
          <p:nvPr/>
        </p:nvCxnSpPr>
        <p:spPr>
          <a:xfrm>
            <a:off x="242047" y="2561665"/>
            <a:ext cx="746312" cy="1216959"/>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 name="Straight Arrow Connector 4">
            <a:extLst>
              <a:ext uri="{FF2B5EF4-FFF2-40B4-BE49-F238E27FC236}">
                <a16:creationId xmlns:a16="http://schemas.microsoft.com/office/drawing/2014/main" id="{D321E8AB-BC03-0652-9712-D8F54BB4ACCA}"/>
              </a:ext>
            </a:extLst>
          </p:cNvPr>
          <p:cNvCxnSpPr>
            <a:cxnSpLocks/>
          </p:cNvCxnSpPr>
          <p:nvPr/>
        </p:nvCxnSpPr>
        <p:spPr>
          <a:xfrm flipV="1">
            <a:off x="242047" y="2057400"/>
            <a:ext cx="571500" cy="504265"/>
          </a:xfrm>
          <a:prstGeom prst="straightConnector1">
            <a:avLst/>
          </a:prstGeom>
          <a:ln w="317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00160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100980" y="525948"/>
            <a:ext cx="10192124" cy="6001643"/>
          </a:xfrm>
          <a:prstGeom prst="rect">
            <a:avLst/>
          </a:prstGeom>
          <a:solidFill>
            <a:schemeClr val="bg1"/>
          </a:solidFill>
        </p:spPr>
        <p:txBody>
          <a:bodyPr wrap="square" rtlCol="0">
            <a:spAutoFit/>
          </a:bodyPr>
          <a:lstStyle/>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Holy (Hagios) – God is holy -  perfectly pure – Revelation 4:8</a:t>
            </a: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Saints (Hagios) – Holy ones who have been sanctified, washed, cleansed, made holy 1 Corinthians 1:2</a:t>
            </a: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Sanctified (Hagiazo) – At baptism we are sanctified, washed, cleansed and made holy to become saints. Acts 22:16</a:t>
            </a: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Justified (Dikaioo) – God justifies His children to declare us innocent (righteous); justified by the blood Christ Romans 8:33; Romans 5:9</a:t>
            </a: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Righteous (Dikaios) – After God justifies us, we are righteous, innocent, pure. Hebrews 12:23</a:t>
            </a: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Righteousness (Dikaisume) – Children of God practice righteousness.  1 John 3:7-10</a:t>
            </a:r>
          </a:p>
        </p:txBody>
      </p:sp>
    </p:spTree>
    <p:extLst>
      <p:ext uri="{BB962C8B-B14F-4D97-AF65-F5344CB8AC3E}">
        <p14:creationId xmlns:p14="http://schemas.microsoft.com/office/powerpoint/2010/main" val="22948008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Old Testament as the Gospel of Christ</a:t>
            </a:r>
          </a:p>
        </p:txBody>
      </p:sp>
      <p:sp>
        <p:nvSpPr>
          <p:cNvPr id="3" name="TextBox 2">
            <a:extLst>
              <a:ext uri="{FF2B5EF4-FFF2-40B4-BE49-F238E27FC236}">
                <a16:creationId xmlns:a16="http://schemas.microsoft.com/office/drawing/2014/main" id="{A8C359D8-7793-0674-84B7-146BD0AE8F39}"/>
              </a:ext>
            </a:extLst>
          </p:cNvPr>
          <p:cNvSpPr txBox="1"/>
          <p:nvPr/>
        </p:nvSpPr>
        <p:spPr>
          <a:xfrm>
            <a:off x="748180" y="1433148"/>
            <a:ext cx="10192124" cy="4832092"/>
          </a:xfrm>
          <a:prstGeom prst="rect">
            <a:avLst/>
          </a:prstGeom>
          <a:noFill/>
        </p:spPr>
        <p:txBody>
          <a:bodyPr wrap="square" rtlCol="0">
            <a:spAutoFit/>
          </a:bodyPr>
          <a:lstStyle/>
          <a:p>
            <a:pPr marL="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There are many distinctions that differentiate the Word of God from other world religions.  One of them is the Old Testament. </a:t>
            </a:r>
          </a:p>
          <a:p>
            <a:pPr marL="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First, the bible was written over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thousands of years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by at least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66 different authors</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No manmade religion can claim this supernatural fete.  </a:t>
            </a:r>
          </a:p>
          <a:p>
            <a:pPr marL="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The creators of all the world religions are either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unknown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(e.g., Hinduism) or are known to be written by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one man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living over a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single life time</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e.g., For Islam it is Mohammed.  For Buddhism, it is Buddha. For Mormons, its Joseph Smith </a:t>
            </a:r>
          </a:p>
        </p:txBody>
      </p:sp>
    </p:spTree>
    <p:extLst>
      <p:ext uri="{BB962C8B-B14F-4D97-AF65-F5344CB8AC3E}">
        <p14:creationId xmlns:p14="http://schemas.microsoft.com/office/powerpoint/2010/main" val="25432830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Old Testament as the Gospel of Christ</a:t>
            </a:r>
          </a:p>
        </p:txBody>
      </p:sp>
      <p:sp>
        <p:nvSpPr>
          <p:cNvPr id="3" name="TextBox 2">
            <a:extLst>
              <a:ext uri="{FF2B5EF4-FFF2-40B4-BE49-F238E27FC236}">
                <a16:creationId xmlns:a16="http://schemas.microsoft.com/office/drawing/2014/main" id="{A8C359D8-7793-0674-84B7-146BD0AE8F39}"/>
              </a:ext>
            </a:extLst>
          </p:cNvPr>
          <p:cNvSpPr txBox="1"/>
          <p:nvPr/>
        </p:nvSpPr>
        <p:spPr>
          <a:xfrm>
            <a:off x="748180" y="1433148"/>
            <a:ext cx="10192124" cy="5293757"/>
          </a:xfrm>
          <a:prstGeom prst="rect">
            <a:avLst/>
          </a:prstGeom>
          <a:noFill/>
        </p:spPr>
        <p:txBody>
          <a:bodyPr wrap="square" rtlCol="0">
            <a:spAutoFit/>
          </a:bodyPr>
          <a:lstStyle/>
          <a:p>
            <a:pPr marL="0" marR="0">
              <a:spcBef>
                <a:spcPts val="0"/>
              </a:spcBef>
              <a:spcAft>
                <a:spcPts val="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The first five books of the Old Testament called the </a:t>
            </a:r>
            <a:r>
              <a:rPr lang="en-US" sz="32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Pentateuch or the Torah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was written by Moses approximately 1,500 years before the birth of Christ.  </a:t>
            </a:r>
          </a:p>
          <a:p>
            <a:pPr marL="0" marR="0">
              <a:spcBef>
                <a:spcPts val="0"/>
              </a:spcBef>
              <a:spcAft>
                <a:spcPts val="0"/>
              </a:spcAft>
            </a:pP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Remaining 27</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texts written by 38 additional authors (total of 39) over about a 1,000-year period up to about 400 years before the birth of Christ. </a:t>
            </a:r>
          </a:p>
          <a:p>
            <a:pPr marL="0" marR="0">
              <a:spcBef>
                <a:spcPts val="0"/>
              </a:spcBef>
              <a:spcAft>
                <a:spcPts val="0"/>
              </a:spcAft>
            </a:pPr>
            <a:endParaRPr lang="en-US" sz="32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Seven books unknown: Joshua, Judges, Ruth, 1</a:t>
            </a:r>
            <a:r>
              <a:rPr lang="en-US" sz="3200" baseline="30000" dirty="0">
                <a:effectLst/>
                <a:latin typeface="Times New Roman" panose="02020603050405020304" pitchFamily="18" charset="0"/>
                <a:ea typeface="Calibri" panose="020F0502020204030204" pitchFamily="34" charset="0"/>
                <a:cs typeface="Times New Roman" panose="02020603050405020304" pitchFamily="18" charset="0"/>
              </a:rPr>
              <a:t>st</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2</a:t>
            </a:r>
            <a:r>
              <a:rPr lang="en-US" sz="3200" baseline="30000" dirty="0">
                <a:effectLst/>
                <a:latin typeface="Times New Roman" panose="02020603050405020304" pitchFamily="18" charset="0"/>
                <a:ea typeface="Calibri" panose="020F0502020204030204" pitchFamily="34" charset="0"/>
                <a:cs typeface="Times New Roman" panose="02020603050405020304" pitchFamily="18" charset="0"/>
              </a:rPr>
              <a:t>nd</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Samuel and 1</a:t>
            </a:r>
            <a:r>
              <a:rPr lang="en-US" sz="3200" baseline="30000" dirty="0">
                <a:effectLst/>
                <a:latin typeface="Times New Roman" panose="02020603050405020304" pitchFamily="18" charset="0"/>
                <a:ea typeface="Calibri" panose="020F0502020204030204" pitchFamily="34" charset="0"/>
                <a:cs typeface="Times New Roman" panose="02020603050405020304" pitchFamily="18" charset="0"/>
              </a:rPr>
              <a:t>st</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2</a:t>
            </a:r>
            <a:r>
              <a:rPr lang="en-US" sz="3200" baseline="30000" dirty="0">
                <a:effectLst/>
                <a:latin typeface="Times New Roman" panose="02020603050405020304" pitchFamily="18" charset="0"/>
                <a:ea typeface="Calibri" panose="020F0502020204030204" pitchFamily="34" charset="0"/>
                <a:cs typeface="Times New Roman" panose="02020603050405020304" pitchFamily="18" charset="0"/>
              </a:rPr>
              <a:t>nd</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Kings</a:t>
            </a:r>
          </a:p>
          <a:p>
            <a:pPr marL="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427087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Old Testament as the Gospel of Christ</a:t>
            </a:r>
          </a:p>
        </p:txBody>
      </p:sp>
      <p:sp>
        <p:nvSpPr>
          <p:cNvPr id="3" name="TextBox 2">
            <a:extLst>
              <a:ext uri="{FF2B5EF4-FFF2-40B4-BE49-F238E27FC236}">
                <a16:creationId xmlns:a16="http://schemas.microsoft.com/office/drawing/2014/main" id="{A8C359D8-7793-0674-84B7-146BD0AE8F39}"/>
              </a:ext>
            </a:extLst>
          </p:cNvPr>
          <p:cNvSpPr txBox="1"/>
          <p:nvPr/>
        </p:nvSpPr>
        <p:spPr>
          <a:xfrm>
            <a:off x="748180" y="1433148"/>
            <a:ext cx="10192124" cy="5539978"/>
          </a:xfrm>
          <a:prstGeom prst="rect">
            <a:avLst/>
          </a:prstGeom>
          <a:noFill/>
        </p:spPr>
        <p:txBody>
          <a:bodyPr wrap="square" rtlCol="0">
            <a:spAutoFit/>
          </a:bodyPr>
          <a:lstStyle/>
          <a:p>
            <a:pPr marL="0" marR="0">
              <a:spcBef>
                <a:spcPts val="0"/>
              </a:spcBef>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Most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importantly, the Old Testament texts testify to the coming Christ</a:t>
            </a:r>
          </a:p>
          <a:p>
            <a:pPr marL="0" marR="0">
              <a:spcBef>
                <a:spcPts val="0"/>
              </a:spcBef>
              <a:spcAft>
                <a:spcPts val="0"/>
              </a:spcAft>
            </a:pPr>
            <a:endParaRPr lang="en-US" sz="2400" b="1"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Galatians 3:24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Therefore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the Law</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has become our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tutor </a:t>
            </a:r>
            <a:r>
              <a:rPr lang="en-US" sz="2400" b="1" i="1" u="sng" dirty="0">
                <a:effectLst/>
                <a:latin typeface="Times New Roman" panose="02020603050405020304" pitchFamily="18" charset="0"/>
                <a:ea typeface="Calibri" panose="020F0502020204030204" pitchFamily="34" charset="0"/>
                <a:cs typeface="Times New Roman" panose="02020603050405020304" pitchFamily="18" charset="0"/>
              </a:rPr>
              <a:t>to lead us</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to Christ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so that we may be justified by faith.</a:t>
            </a:r>
          </a:p>
          <a:p>
            <a:pPr marL="40005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In the book of Galatians, the Apostle Paul calls the Old Testament the “gospel preached before hand” and in Romans states it was written for our instruction:</a:t>
            </a:r>
          </a:p>
          <a:p>
            <a:pPr marL="40005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Galatians 3:8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The Scripture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foreseeing that God would justify the Gentiles by faith,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preached the gospel beforehand to Abraham</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saying,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cap="small" dirty="0">
                <a:effectLst/>
                <a:latin typeface="Times New Roman" panose="02020603050405020304" pitchFamily="18" charset="0"/>
                <a:ea typeface="Calibri" panose="020F0502020204030204" pitchFamily="34" charset="0"/>
                <a:cs typeface="Times New Roman" panose="02020603050405020304" pitchFamily="18" charset="0"/>
              </a:rPr>
              <a:t>ALL THE NATIONS WILL BE BLESSED IN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cap="small" dirty="0">
                <a:effectLst/>
                <a:latin typeface="Times New Roman" panose="02020603050405020304" pitchFamily="18" charset="0"/>
                <a:ea typeface="Calibri" panose="020F0502020204030204" pitchFamily="34" charset="0"/>
                <a:cs typeface="Times New Roman" panose="02020603050405020304" pitchFamily="18" charset="0"/>
              </a:rPr>
              <a:t>YOU.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Romans 15:4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For whatever was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written in earlier times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was written for our instruction….</a:t>
            </a:r>
          </a:p>
          <a:p>
            <a:pPr marL="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629224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Old Testament as the Gospel of Christ</a:t>
            </a:r>
          </a:p>
        </p:txBody>
      </p:sp>
      <p:sp>
        <p:nvSpPr>
          <p:cNvPr id="3" name="TextBox 2">
            <a:extLst>
              <a:ext uri="{FF2B5EF4-FFF2-40B4-BE49-F238E27FC236}">
                <a16:creationId xmlns:a16="http://schemas.microsoft.com/office/drawing/2014/main" id="{A8C359D8-7793-0674-84B7-146BD0AE8F39}"/>
              </a:ext>
            </a:extLst>
          </p:cNvPr>
          <p:cNvSpPr txBox="1"/>
          <p:nvPr/>
        </p:nvSpPr>
        <p:spPr>
          <a:xfrm>
            <a:off x="748180" y="1433148"/>
            <a:ext cx="10192124" cy="4093428"/>
          </a:xfrm>
          <a:prstGeom prst="rect">
            <a:avLst/>
          </a:prstGeom>
          <a:noFill/>
        </p:spPr>
        <p:txBody>
          <a:bodyPr wrap="square" rtlCol="0">
            <a:spAutoFit/>
          </a:bodyPr>
          <a:lstStyle/>
          <a:p>
            <a:pPr marL="28575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The Hebrew writer therefore tells us the physical things spoken, practiced, or revealed in Old Testament are prophetic figures of the spiritual realities that were to be revealed in the New Testament </a:t>
            </a:r>
          </a:p>
          <a:p>
            <a:pPr marL="28575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Hebrews 10:1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For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the Law</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since it has </a:t>
            </a:r>
            <a:r>
              <a:rPr lang="en-US" sz="2800" b="1" i="1" u="sng" dirty="0">
                <a:effectLst/>
                <a:latin typeface="Times New Roman" panose="02020603050405020304" pitchFamily="18" charset="0"/>
                <a:ea typeface="Times New Roman" panose="02020603050405020304" pitchFamily="18" charset="0"/>
                <a:cs typeface="Times New Roman" panose="02020603050405020304" pitchFamily="18" charset="0"/>
              </a:rPr>
              <a:t>only</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 a shadow of the good things to come</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and</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not the very form of things, can never, by the same sacrifices which they offer continually year by year, make perfect those who draw near.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041034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302764"/>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New Testament</a:t>
            </a:r>
          </a:p>
        </p:txBody>
      </p:sp>
      <p:sp>
        <p:nvSpPr>
          <p:cNvPr id="3" name="TextBox 2">
            <a:extLst>
              <a:ext uri="{FF2B5EF4-FFF2-40B4-BE49-F238E27FC236}">
                <a16:creationId xmlns:a16="http://schemas.microsoft.com/office/drawing/2014/main" id="{A8C359D8-7793-0674-84B7-146BD0AE8F39}"/>
              </a:ext>
            </a:extLst>
          </p:cNvPr>
          <p:cNvSpPr txBox="1"/>
          <p:nvPr/>
        </p:nvSpPr>
        <p:spPr>
          <a:xfrm>
            <a:off x="609565" y="1110030"/>
            <a:ext cx="10192124" cy="707886"/>
          </a:xfrm>
          <a:prstGeom prst="rect">
            <a:avLst/>
          </a:prstGeom>
          <a:noFill/>
        </p:spPr>
        <p:txBody>
          <a:bodyPr wrap="square" rtlCol="0">
            <a:spAutoFit/>
          </a:bodyPr>
          <a:lstStyle/>
          <a:p>
            <a:pPr marL="0" marR="0">
              <a:spcBef>
                <a:spcPts val="0"/>
              </a:spcBef>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Written between about 20-60 years after the death of Christ. Paul’s 1</a:t>
            </a:r>
            <a:r>
              <a:rPr lang="en-US" sz="2000" baseline="30000" dirty="0">
                <a:effectLst/>
                <a:latin typeface="Times New Roman" panose="02020603050405020304" pitchFamily="18" charset="0"/>
                <a:ea typeface="Calibri" panose="020F0502020204030204" pitchFamily="34" charset="0"/>
                <a:cs typeface="Times New Roman" panose="02020603050405020304" pitchFamily="18" charset="0"/>
              </a:rPr>
              <a:t>st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epistle to Thessalonica around 48 A.D. John’s book of Revelation written about 97 A.D.  </a:t>
            </a:r>
          </a:p>
        </p:txBody>
      </p:sp>
      <p:graphicFrame>
        <p:nvGraphicFramePr>
          <p:cNvPr id="4" name="Table 3">
            <a:extLst>
              <a:ext uri="{FF2B5EF4-FFF2-40B4-BE49-F238E27FC236}">
                <a16:creationId xmlns:a16="http://schemas.microsoft.com/office/drawing/2014/main" id="{CABDE02E-1914-8B0E-8976-D3B9807378C4}"/>
              </a:ext>
            </a:extLst>
          </p:cNvPr>
          <p:cNvGraphicFramePr>
            <a:graphicFrameLocks noGrp="1"/>
          </p:cNvGraphicFramePr>
          <p:nvPr>
            <p:extLst>
              <p:ext uri="{D42A27DB-BD31-4B8C-83A1-F6EECF244321}">
                <p14:modId xmlns:p14="http://schemas.microsoft.com/office/powerpoint/2010/main" val="1210979196"/>
              </p:ext>
            </p:extLst>
          </p:nvPr>
        </p:nvGraphicFramePr>
        <p:xfrm>
          <a:off x="3052482" y="1920892"/>
          <a:ext cx="5306291" cy="4634344"/>
        </p:xfrm>
        <a:graphic>
          <a:graphicData uri="http://schemas.openxmlformats.org/drawingml/2006/table">
            <a:tbl>
              <a:tblPr firstRow="1" firstCol="1" bandRow="1">
                <a:tableStyleId>{5C22544A-7EE6-4342-B048-85BDC9FD1C3A}</a:tableStyleId>
              </a:tblPr>
              <a:tblGrid>
                <a:gridCol w="1813756">
                  <a:extLst>
                    <a:ext uri="{9D8B030D-6E8A-4147-A177-3AD203B41FA5}">
                      <a16:colId xmlns:a16="http://schemas.microsoft.com/office/drawing/2014/main" val="2021960958"/>
                    </a:ext>
                  </a:extLst>
                </a:gridCol>
                <a:gridCol w="455548">
                  <a:extLst>
                    <a:ext uri="{9D8B030D-6E8A-4147-A177-3AD203B41FA5}">
                      <a16:colId xmlns:a16="http://schemas.microsoft.com/office/drawing/2014/main" val="2548212156"/>
                    </a:ext>
                  </a:extLst>
                </a:gridCol>
                <a:gridCol w="3036987">
                  <a:extLst>
                    <a:ext uri="{9D8B030D-6E8A-4147-A177-3AD203B41FA5}">
                      <a16:colId xmlns:a16="http://schemas.microsoft.com/office/drawing/2014/main" val="2837403644"/>
                    </a:ext>
                  </a:extLst>
                </a:gridCol>
              </a:tblGrid>
              <a:tr h="421304">
                <a:tc>
                  <a:txBody>
                    <a:bodyPr/>
                    <a:lstStyle/>
                    <a:p>
                      <a:pPr marL="0" marR="0" algn="ctr">
                        <a:spcBef>
                          <a:spcPts val="0"/>
                        </a:spcBef>
                        <a:spcAft>
                          <a:spcPts val="0"/>
                        </a:spcAft>
                      </a:pPr>
                      <a:r>
                        <a:rPr lang="en-US" sz="2400" dirty="0">
                          <a:effectLst/>
                        </a:rPr>
                        <a:t>Number</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60000"/>
                        <a:lumOff val="40000"/>
                      </a:schemeClr>
                    </a:solidFill>
                  </a:tcPr>
                </a:tc>
                <a:tc>
                  <a:txBody>
                    <a:bodyPr/>
                    <a:lstStyle/>
                    <a:p>
                      <a:pPr marL="0" marR="0" algn="ctr">
                        <a:spcBef>
                          <a:spcPts val="0"/>
                        </a:spcBef>
                        <a:spcAft>
                          <a:spcPts val="0"/>
                        </a:spcAft>
                      </a:pPr>
                      <a:r>
                        <a:rPr lang="en-US" sz="2400" dirty="0">
                          <a:effectLst/>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60000"/>
                        <a:lumOff val="40000"/>
                      </a:schemeClr>
                    </a:solidFill>
                  </a:tcPr>
                </a:tc>
                <a:tc>
                  <a:txBody>
                    <a:bodyPr/>
                    <a:lstStyle/>
                    <a:p>
                      <a:pPr marL="0" marR="0" algn="ctr">
                        <a:spcBef>
                          <a:spcPts val="0"/>
                        </a:spcBef>
                        <a:spcAft>
                          <a:spcPts val="0"/>
                        </a:spcAft>
                      </a:pPr>
                      <a:r>
                        <a:rPr lang="en-US" sz="2400" dirty="0">
                          <a:effectLst/>
                        </a:rPr>
                        <a:t>Authors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60000"/>
                        <a:lumOff val="40000"/>
                      </a:schemeClr>
                    </a:solidFill>
                  </a:tcPr>
                </a:tc>
                <a:extLst>
                  <a:ext uri="{0D108BD9-81ED-4DB2-BD59-A6C34878D82A}">
                    <a16:rowId xmlns:a16="http://schemas.microsoft.com/office/drawing/2014/main" val="4200450336"/>
                  </a:ext>
                </a:extLst>
              </a:tr>
              <a:tr h="421304">
                <a:tc>
                  <a:txBody>
                    <a:bodyPr/>
                    <a:lstStyle/>
                    <a:p>
                      <a:pPr marL="0" marR="0" algn="ctr">
                        <a:spcBef>
                          <a:spcPts val="0"/>
                        </a:spcBef>
                        <a:spcAft>
                          <a:spcPts val="0"/>
                        </a:spcAft>
                      </a:pPr>
                      <a:r>
                        <a:rPr lang="en-US" sz="2400" dirty="0">
                          <a:effectLst/>
                        </a:rPr>
                        <a:t>14</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60000"/>
                        <a:lumOff val="40000"/>
                      </a:schemeClr>
                    </a:solidFill>
                  </a:tcPr>
                </a:tc>
                <a:tc>
                  <a:txBody>
                    <a:bodyPr/>
                    <a:lstStyle/>
                    <a:p>
                      <a:pPr marL="0" marR="0">
                        <a:spcBef>
                          <a:spcPts val="0"/>
                        </a:spcBef>
                        <a:spcAft>
                          <a:spcPts val="0"/>
                        </a:spcAft>
                      </a:pPr>
                      <a:r>
                        <a:rPr lang="en-US" sz="2400" dirty="0">
                          <a:effectLst/>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marL="0" marR="0">
                        <a:spcBef>
                          <a:spcPts val="0"/>
                        </a:spcBef>
                        <a:spcAft>
                          <a:spcPts val="0"/>
                        </a:spcAft>
                      </a:pPr>
                      <a:r>
                        <a:rPr lang="en-US" sz="2400" dirty="0">
                          <a:effectLst/>
                        </a:rPr>
                        <a:t>Apostle Paul</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extLst>
                  <a:ext uri="{0D108BD9-81ED-4DB2-BD59-A6C34878D82A}">
                    <a16:rowId xmlns:a16="http://schemas.microsoft.com/office/drawing/2014/main" val="722480809"/>
                  </a:ext>
                </a:extLst>
              </a:tr>
              <a:tr h="421304">
                <a:tc>
                  <a:txBody>
                    <a:bodyPr/>
                    <a:lstStyle/>
                    <a:p>
                      <a:pPr marL="0" marR="0" algn="ctr">
                        <a:spcBef>
                          <a:spcPts val="0"/>
                        </a:spcBef>
                        <a:spcAft>
                          <a:spcPts val="0"/>
                        </a:spcAft>
                      </a:pPr>
                      <a:r>
                        <a:rPr lang="en-US" sz="2400" dirty="0">
                          <a:effectLst/>
                        </a:rPr>
                        <a:t>2</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60000"/>
                        <a:lumOff val="40000"/>
                      </a:schemeClr>
                    </a:solidFill>
                  </a:tcPr>
                </a:tc>
                <a:tc>
                  <a:txBody>
                    <a:bodyPr/>
                    <a:lstStyle/>
                    <a:p>
                      <a:pPr marL="0" marR="0">
                        <a:spcBef>
                          <a:spcPts val="0"/>
                        </a:spcBef>
                        <a:spcAft>
                          <a:spcPts val="0"/>
                        </a:spcAft>
                      </a:pPr>
                      <a:r>
                        <a:rPr lang="en-US" sz="2400" dirty="0">
                          <a:effectLst/>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marL="0" marR="0">
                        <a:spcBef>
                          <a:spcPts val="0"/>
                        </a:spcBef>
                        <a:spcAft>
                          <a:spcPts val="0"/>
                        </a:spcAft>
                      </a:pPr>
                      <a:r>
                        <a:rPr lang="en-US" sz="2400" dirty="0">
                          <a:effectLst/>
                        </a:rPr>
                        <a:t>Apostle Peter</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extLst>
                  <a:ext uri="{0D108BD9-81ED-4DB2-BD59-A6C34878D82A}">
                    <a16:rowId xmlns:a16="http://schemas.microsoft.com/office/drawing/2014/main" val="1170278102"/>
                  </a:ext>
                </a:extLst>
              </a:tr>
              <a:tr h="421304">
                <a:tc>
                  <a:txBody>
                    <a:bodyPr/>
                    <a:lstStyle/>
                    <a:p>
                      <a:pPr marL="0" marR="0" algn="ctr">
                        <a:spcBef>
                          <a:spcPts val="0"/>
                        </a:spcBef>
                        <a:spcAft>
                          <a:spcPts val="0"/>
                        </a:spcAft>
                      </a:pPr>
                      <a:r>
                        <a:rPr lang="en-US" sz="2400" dirty="0">
                          <a:effectLst/>
                        </a:rPr>
                        <a:t>5</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60000"/>
                        <a:lumOff val="40000"/>
                      </a:schemeClr>
                    </a:solidFill>
                  </a:tcPr>
                </a:tc>
                <a:tc>
                  <a:txBody>
                    <a:bodyPr/>
                    <a:lstStyle/>
                    <a:p>
                      <a:pPr marL="0" marR="0">
                        <a:spcBef>
                          <a:spcPts val="0"/>
                        </a:spcBef>
                        <a:spcAft>
                          <a:spcPts val="0"/>
                        </a:spcAft>
                      </a:pPr>
                      <a:r>
                        <a:rPr lang="en-US" sz="2400" dirty="0">
                          <a:effectLst/>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marL="0" marR="0">
                        <a:spcBef>
                          <a:spcPts val="0"/>
                        </a:spcBef>
                        <a:spcAft>
                          <a:spcPts val="0"/>
                        </a:spcAft>
                      </a:pPr>
                      <a:r>
                        <a:rPr lang="en-US" sz="2400" dirty="0">
                          <a:effectLst/>
                        </a:rPr>
                        <a:t>Apostle John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extLst>
                  <a:ext uri="{0D108BD9-81ED-4DB2-BD59-A6C34878D82A}">
                    <a16:rowId xmlns:a16="http://schemas.microsoft.com/office/drawing/2014/main" val="2682026786"/>
                  </a:ext>
                </a:extLst>
              </a:tr>
              <a:tr h="421304">
                <a:tc>
                  <a:txBody>
                    <a:bodyPr/>
                    <a:lstStyle/>
                    <a:p>
                      <a:pPr marL="0" marR="0" algn="ctr">
                        <a:spcBef>
                          <a:spcPts val="0"/>
                        </a:spcBef>
                        <a:spcAft>
                          <a:spcPts val="0"/>
                        </a:spcAft>
                      </a:pPr>
                      <a:r>
                        <a:rPr lang="en-US" sz="2400" dirty="0">
                          <a:effectLst/>
                        </a:rPr>
                        <a:t>1</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60000"/>
                        <a:lumOff val="40000"/>
                      </a:schemeClr>
                    </a:solidFill>
                  </a:tcPr>
                </a:tc>
                <a:tc>
                  <a:txBody>
                    <a:bodyPr/>
                    <a:lstStyle/>
                    <a:p>
                      <a:pPr marL="0" marR="0">
                        <a:spcBef>
                          <a:spcPts val="0"/>
                        </a:spcBef>
                        <a:spcAft>
                          <a:spcPts val="0"/>
                        </a:spcAft>
                      </a:pPr>
                      <a:r>
                        <a:rPr lang="en-US" sz="2400" dirty="0">
                          <a:effectLst/>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marL="0" marR="0">
                        <a:spcBef>
                          <a:spcPts val="0"/>
                        </a:spcBef>
                        <a:spcAft>
                          <a:spcPts val="0"/>
                        </a:spcAft>
                      </a:pPr>
                      <a:r>
                        <a:rPr lang="en-US" sz="2400" dirty="0">
                          <a:effectLst/>
                        </a:rPr>
                        <a:t>Apostle Matthew</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extLst>
                  <a:ext uri="{0D108BD9-81ED-4DB2-BD59-A6C34878D82A}">
                    <a16:rowId xmlns:a16="http://schemas.microsoft.com/office/drawing/2014/main" val="4133311458"/>
                  </a:ext>
                </a:extLst>
              </a:tr>
              <a:tr h="421304">
                <a:tc>
                  <a:txBody>
                    <a:bodyPr/>
                    <a:lstStyle/>
                    <a:p>
                      <a:pPr marL="0" marR="0" algn="ctr">
                        <a:spcBef>
                          <a:spcPts val="0"/>
                        </a:spcBef>
                        <a:spcAft>
                          <a:spcPts val="0"/>
                        </a:spcAft>
                      </a:pPr>
                      <a:r>
                        <a:rPr lang="en-US" sz="2400" dirty="0">
                          <a:effectLst/>
                        </a:rPr>
                        <a:t>22</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60000"/>
                        <a:lumOff val="40000"/>
                      </a:schemeClr>
                    </a:solidFill>
                  </a:tcPr>
                </a:tc>
                <a:tc>
                  <a:txBody>
                    <a:bodyPr/>
                    <a:lstStyle/>
                    <a:p>
                      <a:pPr marL="0" marR="0">
                        <a:spcBef>
                          <a:spcPts val="0"/>
                        </a:spcBef>
                        <a:spcAft>
                          <a:spcPts val="0"/>
                        </a:spcAft>
                      </a:pPr>
                      <a:r>
                        <a:rPr lang="en-US" sz="2400" dirty="0">
                          <a:effectLst/>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marL="0" marR="0">
                        <a:spcBef>
                          <a:spcPts val="0"/>
                        </a:spcBef>
                        <a:spcAft>
                          <a:spcPts val="0"/>
                        </a:spcAft>
                      </a:pPr>
                      <a:r>
                        <a:rPr lang="en-US" sz="2400" dirty="0">
                          <a:effectLst/>
                        </a:rPr>
                        <a:t>Total Apostles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extLst>
                  <a:ext uri="{0D108BD9-81ED-4DB2-BD59-A6C34878D82A}">
                    <a16:rowId xmlns:a16="http://schemas.microsoft.com/office/drawing/2014/main" val="1369020955"/>
                  </a:ext>
                </a:extLst>
              </a:tr>
              <a:tr h="421304">
                <a:tc>
                  <a:txBody>
                    <a:bodyPr/>
                    <a:lstStyle/>
                    <a:p>
                      <a:pPr marL="0" marR="0" algn="ctr">
                        <a:spcBef>
                          <a:spcPts val="0"/>
                        </a:spcBef>
                        <a:spcAft>
                          <a:spcPts val="0"/>
                        </a:spcAft>
                      </a:pPr>
                      <a:r>
                        <a:rPr lang="en-US" sz="2400" dirty="0">
                          <a:effectLst/>
                        </a:rPr>
                        <a:t>1</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60000"/>
                        <a:lumOff val="40000"/>
                      </a:schemeClr>
                    </a:solidFill>
                  </a:tcPr>
                </a:tc>
                <a:tc>
                  <a:txBody>
                    <a:bodyPr/>
                    <a:lstStyle/>
                    <a:p>
                      <a:pPr marL="0" marR="0">
                        <a:spcBef>
                          <a:spcPts val="0"/>
                        </a:spcBef>
                        <a:spcAft>
                          <a:spcPts val="0"/>
                        </a:spcAft>
                      </a:pPr>
                      <a:r>
                        <a:rPr lang="en-US" sz="2400" dirty="0">
                          <a:effectLst/>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marL="0" marR="0">
                        <a:spcBef>
                          <a:spcPts val="0"/>
                        </a:spcBef>
                        <a:spcAft>
                          <a:spcPts val="0"/>
                        </a:spcAft>
                      </a:pPr>
                      <a:r>
                        <a:rPr lang="en-US" sz="2400" dirty="0">
                          <a:effectLst/>
                        </a:rPr>
                        <a:t>Mark</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extLst>
                  <a:ext uri="{0D108BD9-81ED-4DB2-BD59-A6C34878D82A}">
                    <a16:rowId xmlns:a16="http://schemas.microsoft.com/office/drawing/2014/main" val="3473533249"/>
                  </a:ext>
                </a:extLst>
              </a:tr>
              <a:tr h="421304">
                <a:tc>
                  <a:txBody>
                    <a:bodyPr/>
                    <a:lstStyle/>
                    <a:p>
                      <a:pPr marL="0" marR="0" algn="ctr">
                        <a:spcBef>
                          <a:spcPts val="0"/>
                        </a:spcBef>
                        <a:spcAft>
                          <a:spcPts val="0"/>
                        </a:spcAft>
                      </a:pPr>
                      <a:r>
                        <a:rPr lang="en-US" sz="2400" dirty="0">
                          <a:effectLst/>
                        </a:rPr>
                        <a:t>2</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60000"/>
                        <a:lumOff val="40000"/>
                      </a:schemeClr>
                    </a:solidFill>
                  </a:tcPr>
                </a:tc>
                <a:tc>
                  <a:txBody>
                    <a:bodyPr/>
                    <a:lstStyle/>
                    <a:p>
                      <a:pPr marL="0" marR="0">
                        <a:spcBef>
                          <a:spcPts val="0"/>
                        </a:spcBef>
                        <a:spcAft>
                          <a:spcPts val="0"/>
                        </a:spcAft>
                      </a:pPr>
                      <a:r>
                        <a:rPr lang="en-US" sz="2400" dirty="0">
                          <a:effectLst/>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marL="0" marR="0">
                        <a:spcBef>
                          <a:spcPts val="0"/>
                        </a:spcBef>
                        <a:spcAft>
                          <a:spcPts val="0"/>
                        </a:spcAft>
                      </a:pPr>
                      <a:r>
                        <a:rPr lang="en-US" sz="2400" dirty="0">
                          <a:effectLst/>
                        </a:rPr>
                        <a:t>Luke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extLst>
                  <a:ext uri="{0D108BD9-81ED-4DB2-BD59-A6C34878D82A}">
                    <a16:rowId xmlns:a16="http://schemas.microsoft.com/office/drawing/2014/main" val="1612123653"/>
                  </a:ext>
                </a:extLst>
              </a:tr>
              <a:tr h="421304">
                <a:tc>
                  <a:txBody>
                    <a:bodyPr/>
                    <a:lstStyle/>
                    <a:p>
                      <a:pPr marL="0" marR="0" algn="ctr">
                        <a:spcBef>
                          <a:spcPts val="0"/>
                        </a:spcBef>
                        <a:spcAft>
                          <a:spcPts val="0"/>
                        </a:spcAft>
                      </a:pPr>
                      <a:r>
                        <a:rPr lang="en-US" sz="2400" dirty="0">
                          <a:effectLst/>
                        </a:rPr>
                        <a:t>1</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60000"/>
                        <a:lumOff val="40000"/>
                      </a:schemeClr>
                    </a:solidFill>
                  </a:tcPr>
                </a:tc>
                <a:tc>
                  <a:txBody>
                    <a:bodyPr/>
                    <a:lstStyle/>
                    <a:p>
                      <a:pPr marL="0" marR="0">
                        <a:spcBef>
                          <a:spcPts val="0"/>
                        </a:spcBef>
                        <a:spcAft>
                          <a:spcPts val="0"/>
                        </a:spcAft>
                      </a:pPr>
                      <a:r>
                        <a:rPr lang="en-US" sz="2400" dirty="0">
                          <a:effectLst/>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marL="0" marR="0">
                        <a:spcBef>
                          <a:spcPts val="0"/>
                        </a:spcBef>
                        <a:spcAft>
                          <a:spcPts val="0"/>
                        </a:spcAft>
                      </a:pPr>
                      <a:r>
                        <a:rPr lang="en-US" sz="2400" dirty="0">
                          <a:effectLst/>
                        </a:rPr>
                        <a:t>James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extLst>
                  <a:ext uri="{0D108BD9-81ED-4DB2-BD59-A6C34878D82A}">
                    <a16:rowId xmlns:a16="http://schemas.microsoft.com/office/drawing/2014/main" val="3430303566"/>
                  </a:ext>
                </a:extLst>
              </a:tr>
              <a:tr h="421304">
                <a:tc>
                  <a:txBody>
                    <a:bodyPr/>
                    <a:lstStyle/>
                    <a:p>
                      <a:pPr marL="0" marR="0" algn="ctr">
                        <a:spcBef>
                          <a:spcPts val="0"/>
                        </a:spcBef>
                        <a:spcAft>
                          <a:spcPts val="0"/>
                        </a:spcAft>
                      </a:pPr>
                      <a:r>
                        <a:rPr lang="en-US" sz="2400" dirty="0">
                          <a:effectLst/>
                        </a:rPr>
                        <a:t>1</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60000"/>
                        <a:lumOff val="40000"/>
                      </a:schemeClr>
                    </a:solidFill>
                  </a:tcPr>
                </a:tc>
                <a:tc>
                  <a:txBody>
                    <a:bodyPr/>
                    <a:lstStyle/>
                    <a:p>
                      <a:pPr marL="0" marR="0">
                        <a:spcBef>
                          <a:spcPts val="0"/>
                        </a:spcBef>
                        <a:spcAft>
                          <a:spcPts val="0"/>
                        </a:spcAft>
                      </a:pPr>
                      <a:r>
                        <a:rPr lang="en-US" sz="2400" dirty="0">
                          <a:effectLst/>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marL="0" marR="0">
                        <a:spcBef>
                          <a:spcPts val="0"/>
                        </a:spcBef>
                        <a:spcAft>
                          <a:spcPts val="0"/>
                        </a:spcAft>
                      </a:pPr>
                      <a:r>
                        <a:rPr lang="en-US" sz="2400" dirty="0">
                          <a:effectLst/>
                        </a:rPr>
                        <a:t>Jude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extLst>
                  <a:ext uri="{0D108BD9-81ED-4DB2-BD59-A6C34878D82A}">
                    <a16:rowId xmlns:a16="http://schemas.microsoft.com/office/drawing/2014/main" val="2464495165"/>
                  </a:ext>
                </a:extLst>
              </a:tr>
              <a:tr h="421304">
                <a:tc>
                  <a:txBody>
                    <a:bodyPr/>
                    <a:lstStyle/>
                    <a:p>
                      <a:pPr marL="0" marR="0" algn="ctr">
                        <a:spcBef>
                          <a:spcPts val="0"/>
                        </a:spcBef>
                        <a:spcAft>
                          <a:spcPts val="0"/>
                        </a:spcAft>
                      </a:pPr>
                      <a:r>
                        <a:rPr lang="en-US" sz="2400" dirty="0">
                          <a:effectLst/>
                        </a:rPr>
                        <a:t>27</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60000"/>
                        <a:lumOff val="40000"/>
                      </a:schemeClr>
                    </a:solidFill>
                  </a:tcPr>
                </a:tc>
                <a:tc>
                  <a:txBody>
                    <a:bodyPr/>
                    <a:lstStyle/>
                    <a:p>
                      <a:pPr marL="0" marR="0">
                        <a:spcBef>
                          <a:spcPts val="0"/>
                        </a:spcBef>
                        <a:spcAft>
                          <a:spcPts val="0"/>
                        </a:spcAft>
                      </a:pPr>
                      <a:r>
                        <a:rPr lang="en-US" sz="2400" dirty="0">
                          <a:effectLst/>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marL="0" marR="0">
                        <a:spcBef>
                          <a:spcPts val="0"/>
                        </a:spcBef>
                        <a:spcAft>
                          <a:spcPts val="0"/>
                        </a:spcAft>
                      </a:pPr>
                      <a:r>
                        <a:rPr lang="en-US" sz="2400" dirty="0">
                          <a:effectLst/>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extLst>
                  <a:ext uri="{0D108BD9-81ED-4DB2-BD59-A6C34878D82A}">
                    <a16:rowId xmlns:a16="http://schemas.microsoft.com/office/drawing/2014/main" val="2607301134"/>
                  </a:ext>
                </a:extLst>
              </a:tr>
            </a:tbl>
          </a:graphicData>
        </a:graphic>
      </p:graphicFrame>
    </p:spTree>
    <p:extLst>
      <p:ext uri="{BB962C8B-B14F-4D97-AF65-F5344CB8AC3E}">
        <p14:creationId xmlns:p14="http://schemas.microsoft.com/office/powerpoint/2010/main" val="3321544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Foundational Stones</a:t>
            </a:r>
          </a:p>
        </p:txBody>
      </p:sp>
      <p:sp>
        <p:nvSpPr>
          <p:cNvPr id="3" name="TextBox 2">
            <a:extLst>
              <a:ext uri="{FF2B5EF4-FFF2-40B4-BE49-F238E27FC236}">
                <a16:creationId xmlns:a16="http://schemas.microsoft.com/office/drawing/2014/main" id="{A8C359D8-7793-0674-84B7-146BD0AE8F39}"/>
              </a:ext>
            </a:extLst>
          </p:cNvPr>
          <p:cNvSpPr txBox="1"/>
          <p:nvPr/>
        </p:nvSpPr>
        <p:spPr>
          <a:xfrm>
            <a:off x="1069042" y="1956547"/>
            <a:ext cx="9923929" cy="4678204"/>
          </a:xfrm>
          <a:prstGeom prst="rect">
            <a:avLst/>
          </a:prstGeom>
          <a:noFill/>
        </p:spPr>
        <p:txBody>
          <a:bodyPr wrap="square" rtlCol="0">
            <a:spAutoFit/>
          </a:bodyPr>
          <a:lstStyle/>
          <a:p>
            <a:pPr marL="1028700" marR="0" lvl="1" indent="-571500">
              <a:spcBef>
                <a:spcPts val="0"/>
              </a:spcBef>
              <a:spcAft>
                <a:spcPts val="0"/>
              </a:spcAft>
              <a:buFont typeface="Arial" panose="020B0604020202020204" pitchFamily="34" charset="0"/>
              <a:buChar char="•"/>
            </a:pP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Extend Back in Time – Before Eternity Began</a:t>
            </a:r>
          </a:p>
          <a:p>
            <a:pPr marL="1028700" marR="0" lvl="1" indent="-571500">
              <a:spcBef>
                <a:spcPts val="0"/>
              </a:spcBef>
              <a:spcAft>
                <a:spcPts val="0"/>
              </a:spcAft>
              <a:buFont typeface="Arial" panose="020B0604020202020204" pitchFamily="34" charset="0"/>
              <a:buChar char="•"/>
            </a:pP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Over the Millennia – God took this foundation and built a Dwelling Place among men for </a:t>
            </a:r>
            <a:r>
              <a:rPr lang="en-US" sz="4000" dirty="0">
                <a:latin typeface="Times New Roman" panose="02020603050405020304" pitchFamily="18" charset="0"/>
                <a:ea typeface="Calibri" panose="020F0502020204030204" pitchFamily="34" charset="0"/>
                <a:cs typeface="Times New Roman" panose="02020603050405020304" pitchFamily="18" charset="0"/>
              </a:rPr>
              <a:t>Himself</a:t>
            </a:r>
            <a:endParaRPr lang="en-US" sz="4000" dirty="0">
              <a:effectLst/>
              <a:latin typeface="Times New Roman" panose="02020603050405020304" pitchFamily="18" charset="0"/>
              <a:ea typeface="Calibri" panose="020F0502020204030204" pitchFamily="34" charset="0"/>
              <a:cs typeface="Times New Roman" panose="02020603050405020304" pitchFamily="18" charset="0"/>
            </a:endParaRPr>
          </a:p>
          <a:p>
            <a:pPr marL="1028700" marR="0" lvl="1" indent="-571500">
              <a:spcBef>
                <a:spcPts val="0"/>
              </a:spcBef>
              <a:spcAft>
                <a:spcPts val="0"/>
              </a:spcAft>
              <a:buFont typeface="Arial" panose="020B0604020202020204" pitchFamily="34" charset="0"/>
              <a:buChar char="•"/>
            </a:pPr>
            <a:r>
              <a:rPr lang="en-US" sz="4000" dirty="0">
                <a:latin typeface="Times New Roman" panose="02020603050405020304" pitchFamily="18" charset="0"/>
                <a:ea typeface="Calibri" panose="020F0502020204030204" pitchFamily="34" charset="0"/>
                <a:cs typeface="Times New Roman" panose="02020603050405020304" pitchFamily="18" charset="0"/>
              </a:rPr>
              <a:t>God built His Church of which we are a part of today</a:t>
            </a: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15286424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God’s Promises</a:t>
            </a:r>
          </a:p>
        </p:txBody>
      </p:sp>
      <p:sp>
        <p:nvSpPr>
          <p:cNvPr id="3" name="TextBox 2">
            <a:extLst>
              <a:ext uri="{FF2B5EF4-FFF2-40B4-BE49-F238E27FC236}">
                <a16:creationId xmlns:a16="http://schemas.microsoft.com/office/drawing/2014/main" id="{A8C359D8-7793-0674-84B7-146BD0AE8F39}"/>
              </a:ext>
            </a:extLst>
          </p:cNvPr>
          <p:cNvSpPr txBox="1"/>
          <p:nvPr/>
        </p:nvSpPr>
        <p:spPr>
          <a:xfrm>
            <a:off x="488950" y="1433148"/>
            <a:ext cx="10922000" cy="5262979"/>
          </a:xfrm>
          <a:prstGeom prst="rect">
            <a:avLst/>
          </a:prstGeom>
          <a:noFill/>
        </p:spPr>
        <p:txBody>
          <a:bodyPr wrap="square" rtlCol="0">
            <a:spAutoFit/>
          </a:bodyPr>
          <a:lstStyle/>
          <a:p>
            <a:r>
              <a:rPr lang="en-US" sz="2400" dirty="0">
                <a:latin typeface="Times New Roman" panose="02020603050405020304" pitchFamily="18" charset="0"/>
                <a:ea typeface="Calibri" panose="020F0502020204030204" pitchFamily="34" charset="0"/>
                <a:cs typeface="Times New Roman" panose="02020603050405020304" pitchFamily="18" charset="0"/>
              </a:rPr>
              <a:t>Through God’s Word – God made some extraordinary – even unbelievable – promised blessings</a:t>
            </a:r>
          </a:p>
          <a:p>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r>
              <a:rPr lang="en-US" sz="2400" dirty="0">
                <a:latin typeface="Times New Roman" panose="02020603050405020304" pitchFamily="18" charset="0"/>
                <a:ea typeface="Calibri" panose="020F0502020204030204" pitchFamily="34" charset="0"/>
                <a:cs typeface="Times New Roman" panose="02020603050405020304" pitchFamily="18" charset="0"/>
              </a:rPr>
              <a:t>They are so great – so supernaturally extreme – human words cannot adequately express them.  The spiritual realm has a quality of ineffability </a:t>
            </a:r>
          </a:p>
          <a:p>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1 Corinthians 2:9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However, as it is written: "No eye has seen, no ear has heard, no mind has conceived what God has prepared for those who love him"—</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Nonetheless, scripture reveals many blessings using language we can understand.  Suffice it to say these human terms are far exceeded by the realities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8203276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God’s Promises</a:t>
            </a:r>
          </a:p>
        </p:txBody>
      </p:sp>
      <p:sp>
        <p:nvSpPr>
          <p:cNvPr id="3" name="TextBox 2">
            <a:extLst>
              <a:ext uri="{FF2B5EF4-FFF2-40B4-BE49-F238E27FC236}">
                <a16:creationId xmlns:a16="http://schemas.microsoft.com/office/drawing/2014/main" id="{A8C359D8-7793-0674-84B7-146BD0AE8F39}"/>
              </a:ext>
            </a:extLst>
          </p:cNvPr>
          <p:cNvSpPr txBox="1"/>
          <p:nvPr/>
        </p:nvSpPr>
        <p:spPr>
          <a:xfrm>
            <a:off x="488950" y="1433148"/>
            <a:ext cx="10922000" cy="4893647"/>
          </a:xfrm>
          <a:prstGeom prst="rect">
            <a:avLst/>
          </a:prstGeom>
          <a:noFill/>
        </p:spPr>
        <p:txBody>
          <a:bodyPr wrap="square" rtlCol="0">
            <a:spAutoFit/>
          </a:bodyPr>
          <a:lstStyle/>
          <a:p>
            <a:pPr marL="457200" indent="-457200">
              <a:buFont typeface="+mj-lt"/>
              <a:buAutoNum type="arabicPeriod"/>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Sons of God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Col 1:19, 2:9; Mark 1:1; Rom 8:16-18; Heb 2: 10; 2 Peter 1:4</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mj-lt"/>
              <a:buAutoNum type="arabicPeriod"/>
            </a:pPr>
            <a:r>
              <a:rPr lang="en-US" sz="2400" b="1" dirty="0">
                <a:latin typeface="Times New Roman" panose="02020603050405020304" pitchFamily="18" charset="0"/>
                <a:ea typeface="Calibri" panose="020F0502020204030204" pitchFamily="34" charset="0"/>
                <a:cs typeface="Times New Roman" panose="02020603050405020304" pitchFamily="18" charset="0"/>
              </a:rPr>
              <a:t>Holy</a:t>
            </a:r>
            <a:r>
              <a:rPr lang="en-US" sz="2400" dirty="0">
                <a:latin typeface="Times New Roman" panose="02020603050405020304" pitchFamily="18" charset="0"/>
                <a:ea typeface="Calibri" panose="020F0502020204030204" pitchFamily="34" charset="0"/>
                <a:cs typeface="Times New Roman" panose="02020603050405020304" pitchFamily="18" charset="0"/>
              </a:rPr>
              <a:t> -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1 John 3:5; Ephesian 1:4; Revelations 4:8</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mj-lt"/>
              <a:buAutoNum type="arabicPeriod"/>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Eternal Life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Deut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33:27; 1 Tim 1:17; Rom 2:7; 6:23; 1 John 5:11; Rev 21:4</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spcBef>
                <a:spcPts val="0"/>
              </a:spcBef>
              <a:spcAft>
                <a:spcPts val="0"/>
              </a:spcAft>
              <a:buFont typeface="+mj-lt"/>
              <a:buAutoNum type="arabicPeriod"/>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Bear Image of God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Col 1:15-20; Rom 8:29; 8:29; Philp 3:20; 1 John 3:2</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mj-lt"/>
              <a:buAutoNum type="arabicPeriod"/>
            </a:pPr>
            <a:r>
              <a:rPr lang="en-US" sz="2400" b="1" dirty="0">
                <a:latin typeface="Times New Roman" panose="02020603050405020304" pitchFamily="18" charset="0"/>
                <a:ea typeface="Calibri" panose="020F0502020204030204" pitchFamily="34" charset="0"/>
                <a:cs typeface="Times New Roman" panose="02020603050405020304" pitchFamily="18" charset="0"/>
              </a:rPr>
              <a:t>Perfection</a:t>
            </a:r>
            <a:r>
              <a:rPr lang="en-US" sz="2400" dirty="0">
                <a:latin typeface="Times New Roman" panose="02020603050405020304" pitchFamily="18" charset="0"/>
                <a:ea typeface="Calibri" panose="020F0502020204030204" pitchFamily="34" charset="0"/>
                <a:cs typeface="Times New Roman" panose="02020603050405020304" pitchFamily="18" charset="0"/>
              </a:rPr>
              <a:t> -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Matt 5:48; John 17:23; Heb 10:14; 12:23; James 1:4</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spcBef>
                <a:spcPts val="0"/>
              </a:spcBef>
              <a:spcAft>
                <a:spcPts val="0"/>
              </a:spcAft>
              <a:buFont typeface="+mj-lt"/>
              <a:buAutoNum type="arabicPeriod"/>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Exaltation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2400" dirty="0">
                <a:effectLst/>
                <a:latin typeface="Times New Roman" panose="02020603050405020304" pitchFamily="18" charset="0"/>
                <a:ea typeface="Times New Roman" panose="02020603050405020304" pitchFamily="18" charset="0"/>
              </a:rPr>
              <a:t>Philippians 2:9; James 4:10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spcBef>
                <a:spcPts val="0"/>
              </a:spcBef>
              <a:spcAft>
                <a:spcPts val="0"/>
              </a:spcAft>
              <a:buFont typeface="+mj-lt"/>
              <a:buAutoNum type="arabicPeriod"/>
            </a:pPr>
            <a:r>
              <a:rPr lang="en-US" sz="2400" b="1" dirty="0">
                <a:latin typeface="Times New Roman" panose="02020603050405020304" pitchFamily="18" charset="0"/>
                <a:ea typeface="Calibri" panose="020F0502020204030204" pitchFamily="34" charset="0"/>
                <a:cs typeface="Times New Roman" panose="02020603050405020304" pitchFamily="18" charset="0"/>
              </a:rPr>
              <a:t>Glory and Honor </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Hebrews 2:9; 2 Thessalonians 2:14; Romans 2:10 </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spcBef>
                <a:spcPts val="0"/>
              </a:spcBef>
              <a:spcAft>
                <a:spcPts val="0"/>
              </a:spcAft>
              <a:buFont typeface="+mj-lt"/>
              <a:buAutoNum type="arabicPeriod"/>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Power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2400" dirty="0">
                <a:effectLst/>
                <a:latin typeface="Times New Roman" panose="02020603050405020304" pitchFamily="18" charset="0"/>
                <a:ea typeface="Times New Roman" panose="02020603050405020304" pitchFamily="18" charset="0"/>
              </a:rPr>
              <a:t>Revelation 5:12; 1 Corinthians 15:32-43, 50</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mj-lt"/>
              <a:buAutoNum type="arabicPeriod"/>
            </a:pPr>
            <a:r>
              <a:rPr lang="en-US" sz="2400" b="1" dirty="0">
                <a:latin typeface="Times New Roman" panose="02020603050405020304" pitchFamily="18" charset="0"/>
                <a:ea typeface="Calibri" panose="020F0502020204030204" pitchFamily="34" charset="0"/>
                <a:cs typeface="Times New Roman" panose="02020603050405020304" pitchFamily="18" charset="0"/>
              </a:rPr>
              <a:t>Possess the Kingdom </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John 18:36; Colossians 1:13-14; Matthew 25:34; Luke 12:32</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spcBef>
                <a:spcPts val="0"/>
              </a:spcBef>
              <a:spcAft>
                <a:spcPts val="0"/>
              </a:spcAft>
              <a:buFont typeface="+mj-lt"/>
              <a:buAutoNum type="arabicPeriod"/>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Paradise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2400" dirty="0">
                <a:effectLst/>
                <a:latin typeface="Times New Roman" panose="02020603050405020304" pitchFamily="18" charset="0"/>
                <a:ea typeface="Times New Roman" panose="02020603050405020304" pitchFamily="18" charset="0"/>
              </a:rPr>
              <a:t>Luke 23:43; Revelations chapters 21 &amp; 22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mj-lt"/>
              <a:buAutoNum type="arabicPeriod"/>
            </a:pPr>
            <a:r>
              <a:rPr lang="en-US" sz="2400" b="1" dirty="0">
                <a:latin typeface="Times New Roman" panose="02020603050405020304" pitchFamily="18" charset="0"/>
                <a:ea typeface="Calibri" panose="020F0502020204030204" pitchFamily="34" charset="0"/>
                <a:cs typeface="Times New Roman" panose="02020603050405020304" pitchFamily="18" charset="0"/>
              </a:rPr>
              <a:t>Reigning Authority </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Matt 28:18, Eph 1:20-21; 2 Tim 2:12; Rev 3:21; 11:15; 22:5</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spcBef>
                <a:spcPts val="0"/>
              </a:spcBef>
              <a:spcAft>
                <a:spcPts val="0"/>
              </a:spcAft>
              <a:buFont typeface="+mj-lt"/>
              <a:buAutoNum type="arabicPeriod"/>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Royal Priesthood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Hebrews 6:20; 1 Peter 2:9</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6045009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992842" y="21403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Question</a:t>
            </a:r>
          </a:p>
        </p:txBody>
      </p:sp>
      <p:sp>
        <p:nvSpPr>
          <p:cNvPr id="3" name="TextBox 2">
            <a:extLst>
              <a:ext uri="{FF2B5EF4-FFF2-40B4-BE49-F238E27FC236}">
                <a16:creationId xmlns:a16="http://schemas.microsoft.com/office/drawing/2014/main" id="{A8C359D8-7793-0674-84B7-146BD0AE8F39}"/>
              </a:ext>
            </a:extLst>
          </p:cNvPr>
          <p:cNvSpPr txBox="1"/>
          <p:nvPr/>
        </p:nvSpPr>
        <p:spPr>
          <a:xfrm>
            <a:off x="652930" y="994998"/>
            <a:ext cx="10192124" cy="5693866"/>
          </a:xfrm>
          <a:prstGeom prst="rect">
            <a:avLst/>
          </a:prstGeom>
          <a:noFill/>
        </p:spPr>
        <p:txBody>
          <a:bodyPr wrap="square" rtlCol="0">
            <a:spAutoFit/>
          </a:bodyPr>
          <a:lstStyle/>
          <a:p>
            <a:pPr marL="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God is perfect in power – nothing is impossible for Him</a:t>
            </a:r>
          </a:p>
          <a:p>
            <a:pPr marL="0" marR="0">
              <a:spcBef>
                <a:spcPts val="0"/>
              </a:spcBef>
              <a:spcAft>
                <a:spcPts val="0"/>
              </a:spcAft>
            </a:pPr>
            <a:r>
              <a:rPr lang="en-US" sz="2800" dirty="0">
                <a:latin typeface="Times New Roman" panose="02020603050405020304" pitchFamily="18" charset="0"/>
                <a:ea typeface="Calibri" panose="020F0502020204030204" pitchFamily="34" charset="0"/>
                <a:cs typeface="Times New Roman" panose="02020603050405020304" pitchFamily="18" charset="0"/>
              </a:rPr>
              <a:t>Why didn’t God:</a:t>
            </a:r>
          </a:p>
          <a:p>
            <a:pPr marL="457200" marR="0" indent="-457200">
              <a:spcBef>
                <a:spcPts val="0"/>
              </a:spcBef>
              <a:spcAft>
                <a:spcPts val="0"/>
              </a:spcAft>
              <a:buFont typeface="Arial" panose="020B0604020202020204" pitchFamily="34" charset="0"/>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Make us perfect</a:t>
            </a:r>
          </a:p>
          <a:p>
            <a:pPr marL="457200" marR="0" indent="-457200">
              <a:spcBef>
                <a:spcPts val="0"/>
              </a:spcBef>
              <a:spcAft>
                <a:spcPts val="0"/>
              </a:spcAft>
              <a:buFont typeface="Arial" panose="020B0604020202020204" pitchFamily="34" charset="0"/>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Place us directly into Heaven</a:t>
            </a:r>
          </a:p>
          <a:p>
            <a:pPr marL="457200" marR="0" indent="-457200">
              <a:spcBef>
                <a:spcPts val="0"/>
              </a:spcBef>
              <a:spcAft>
                <a:spcPts val="0"/>
              </a:spcAft>
              <a:buFont typeface="Arial" panose="020B0604020202020204" pitchFamily="34" charset="0"/>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Grant us all these beautiful blessings</a:t>
            </a:r>
          </a:p>
          <a:p>
            <a:pPr marR="0">
              <a:spcBef>
                <a:spcPts val="0"/>
              </a:spcBef>
              <a:spcAft>
                <a:spcPts val="0"/>
              </a:spcAft>
            </a:pP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Why</a:t>
            </a:r>
            <a:r>
              <a:rPr lang="en-US" sz="2800" dirty="0">
                <a:latin typeface="Times New Roman" panose="02020603050405020304" pitchFamily="18" charset="0"/>
                <a:ea typeface="Calibri" panose="020F0502020204030204" pitchFamily="34" charset="0"/>
                <a:cs typeface="Times New Roman" panose="02020603050405020304" pitchFamily="18" charset="0"/>
              </a:rPr>
              <a:t> did God place us in this physical existence:</a:t>
            </a:r>
          </a:p>
          <a:p>
            <a:pPr marL="457200" marR="0" indent="-457200">
              <a:spcBef>
                <a:spcPts val="0"/>
              </a:spcBef>
              <a:spcAft>
                <a:spcPts val="0"/>
              </a:spcAft>
              <a:buFont typeface="Arial" panose="020B0604020202020204" pitchFamily="34" charset="0"/>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Afflictions, Hardships, Fears, Pain, Sorrows</a:t>
            </a:r>
          </a:p>
          <a:p>
            <a:pPr marL="457200" marR="0" indent="-457200">
              <a:spcBef>
                <a:spcPts val="0"/>
              </a:spcBef>
              <a:spcAft>
                <a:spcPts val="0"/>
              </a:spcAft>
              <a:buFont typeface="Arial" panose="020B0604020202020204" pitchFamily="34" charset="0"/>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Grieve the death of loved ones</a:t>
            </a:r>
          </a:p>
          <a:p>
            <a:pPr marL="457200" indent="-457200">
              <a:buFont typeface="Arial" panose="020B0604020202020204" pitchFamily="34" charset="0"/>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Grow Old – lose beauty and strength of youth – feeble and frail</a:t>
            </a:r>
          </a:p>
          <a:p>
            <a:pPr marL="457200" marR="0" indent="-457200">
              <a:spcBef>
                <a:spcPts val="0"/>
              </a:spcBef>
              <a:spcAft>
                <a:spcPts val="0"/>
              </a:spcAft>
              <a:buFont typeface="Arial" panose="020B0604020202020204" pitchFamily="34" charset="0"/>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Suffer death ourselves – often times painfully?</a:t>
            </a:r>
          </a:p>
          <a:p>
            <a:pPr marR="0">
              <a:spcBef>
                <a:spcPts val="0"/>
              </a:spcBef>
              <a:spcAft>
                <a:spcPts val="0"/>
              </a:spcAft>
            </a:pP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R="0">
              <a:spcBef>
                <a:spcPts val="0"/>
              </a:spcBef>
              <a:spcAft>
                <a:spcPts val="0"/>
              </a:spcAft>
            </a:pPr>
            <a:r>
              <a:rPr lang="en-US" sz="2800" dirty="0">
                <a:latin typeface="Times New Roman" panose="02020603050405020304" pitchFamily="18" charset="0"/>
                <a:ea typeface="Calibri" panose="020F0502020204030204" pitchFamily="34" charset="0"/>
                <a:cs typeface="Times New Roman" panose="02020603050405020304" pitchFamily="18" charset="0"/>
              </a:rPr>
              <a:t>To Answer – Let’s consider what scripture says about physical realm</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392173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266918"/>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Invisibility of the Eternal Spiritual Realm </a:t>
            </a:r>
          </a:p>
        </p:txBody>
      </p:sp>
      <p:sp>
        <p:nvSpPr>
          <p:cNvPr id="3" name="TextBox 2">
            <a:extLst>
              <a:ext uri="{FF2B5EF4-FFF2-40B4-BE49-F238E27FC236}">
                <a16:creationId xmlns:a16="http://schemas.microsoft.com/office/drawing/2014/main" id="{A8C359D8-7793-0674-84B7-146BD0AE8F39}"/>
              </a:ext>
            </a:extLst>
          </p:cNvPr>
          <p:cNvSpPr txBox="1"/>
          <p:nvPr/>
        </p:nvSpPr>
        <p:spPr>
          <a:xfrm>
            <a:off x="612775" y="1103695"/>
            <a:ext cx="10966450" cy="5262979"/>
          </a:xfrm>
          <a:prstGeom prst="rect">
            <a:avLst/>
          </a:prstGeom>
          <a:noFill/>
        </p:spPr>
        <p:txBody>
          <a:bodyPr wrap="square" rtlCol="0">
            <a:spAutoFit/>
          </a:bodyPr>
          <a:lstStyle/>
          <a:p>
            <a:pPr marL="285750"/>
            <a:r>
              <a:rPr lang="en-US" sz="2400" dirty="0">
                <a:latin typeface="Times New Roman" panose="02020603050405020304" pitchFamily="18" charset="0"/>
                <a:ea typeface="Calibri" panose="020F0502020204030204" pitchFamily="34" charset="0"/>
                <a:cs typeface="Times New Roman" panose="02020603050405020304" pitchFamily="18" charset="0"/>
              </a:rPr>
              <a:t>Things seen are temporary; Unseen are eternal  2 Corinthians 4:17-18</a:t>
            </a:r>
          </a:p>
          <a:p>
            <a:pPr marL="742950" marR="0" indent="-4572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Earth is Visible – Colossians 1:15-16</a:t>
            </a:r>
          </a:p>
          <a:p>
            <a:pPr marL="742950" indent="-457200">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God and Heaven are invisible - Romans 1:20; Colossians 1:15-16</a:t>
            </a:r>
          </a:p>
          <a:p>
            <a:pPr marL="742950" indent="-457200">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Jesus is invisible – 1 Timothy 1:17</a:t>
            </a:r>
          </a:p>
          <a:p>
            <a:pPr marL="742950" indent="-4572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We can’t see God, Jesus, angels, Satan, Demons, Heaven or Hell</a:t>
            </a:r>
          </a:p>
          <a:p>
            <a:pPr marL="285750"/>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seen in</a:t>
            </a:r>
            <a:r>
              <a:rPr lang="en-US" sz="2400" dirty="0">
                <a:latin typeface="Times New Roman" panose="02020603050405020304" pitchFamily="18" charset="0"/>
                <a:ea typeface="Calibri" panose="020F0502020204030204" pitchFamily="34" charset="0"/>
                <a:cs typeface="Times New Roman" panose="02020603050405020304" pitchFamily="18" charset="0"/>
              </a:rPr>
              <a:t> the Natural World is governed by natural laws</a:t>
            </a:r>
          </a:p>
          <a:p>
            <a:pPr marL="285750"/>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u</a:t>
            </a:r>
            <a:r>
              <a:rPr lang="en-US" sz="2400" dirty="0">
                <a:latin typeface="Times New Roman" panose="02020603050405020304" pitchFamily="18" charset="0"/>
                <a:ea typeface="Calibri" panose="020F0502020204030204" pitchFamily="34" charset="0"/>
                <a:cs typeface="Times New Roman" panose="02020603050405020304" pitchFamily="18" charset="0"/>
              </a:rPr>
              <a:t>nseen is the Supernatural Realm is governed by God’s laws</a:t>
            </a:r>
          </a:p>
          <a:p>
            <a:pPr marL="285750"/>
            <a:r>
              <a:rPr lang="en-US" sz="2400" dirty="0">
                <a:latin typeface="Times New Roman" panose="02020603050405020304" pitchFamily="18" charset="0"/>
                <a:ea typeface="Calibri" panose="020F0502020204030204" pitchFamily="34" charset="0"/>
                <a:cs typeface="Times New Roman" panose="02020603050405020304" pitchFamily="18" charset="0"/>
              </a:rPr>
              <a:t>Science can’t prove or disprove God’s existence and the Supernatural</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a:r>
              <a:rPr lang="en-US" sz="2400" dirty="0">
                <a:latin typeface="Times New Roman" panose="02020603050405020304" pitchFamily="18" charset="0"/>
                <a:ea typeface="Calibri" panose="020F0502020204030204" pitchFamily="34" charset="0"/>
                <a:cs typeface="Times New Roman" panose="02020603050405020304" pitchFamily="18" charset="0"/>
              </a:rPr>
              <a:t>Only Two Reasons for Something to be unseen: 1) Real but hidden, or 2) Does not exist</a:t>
            </a:r>
          </a:p>
          <a:p>
            <a:pPr marL="285750"/>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85750"/>
            <a:r>
              <a:rPr lang="en-US" sz="2400" dirty="0">
                <a:latin typeface="Times New Roman" panose="02020603050405020304" pitchFamily="18" charset="0"/>
                <a:ea typeface="Calibri" panose="020F0502020204030204" pitchFamily="34" charset="0"/>
                <a:cs typeface="Times New Roman" panose="02020603050405020304" pitchFamily="18" charset="0"/>
              </a:rPr>
              <a:t>Why are these important spiritual realities hidden in this world?</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0830482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Mysteries of God</a:t>
            </a:r>
          </a:p>
        </p:txBody>
      </p:sp>
      <p:sp>
        <p:nvSpPr>
          <p:cNvPr id="3" name="TextBox 2">
            <a:extLst>
              <a:ext uri="{FF2B5EF4-FFF2-40B4-BE49-F238E27FC236}">
                <a16:creationId xmlns:a16="http://schemas.microsoft.com/office/drawing/2014/main" id="{A8C359D8-7793-0674-84B7-146BD0AE8F39}"/>
              </a:ext>
            </a:extLst>
          </p:cNvPr>
          <p:cNvSpPr txBox="1"/>
          <p:nvPr/>
        </p:nvSpPr>
        <p:spPr>
          <a:xfrm>
            <a:off x="565150" y="1433148"/>
            <a:ext cx="10966450" cy="4893647"/>
          </a:xfrm>
          <a:prstGeom prst="rect">
            <a:avLst/>
          </a:prstGeom>
          <a:noFill/>
        </p:spPr>
        <p:txBody>
          <a:bodyPr wrap="square" rtlCol="0">
            <a:spAutoFit/>
          </a:bodyPr>
          <a:lstStyle/>
          <a:p>
            <a:pPr marL="285750"/>
            <a:r>
              <a:rPr lang="en-US" sz="2400" dirty="0">
                <a:effectLst/>
                <a:latin typeface="Times New Roman" panose="02020603050405020304" pitchFamily="18" charset="0"/>
                <a:ea typeface="Calibri" panose="020F0502020204030204" pitchFamily="34" charset="0"/>
                <a:cs typeface="Times New Roman" panose="02020603050405020304" pitchFamily="18" charset="0"/>
              </a:rPr>
              <a:t>Scriptures describe the Unseen and Unknown supernatural</a:t>
            </a:r>
            <a:r>
              <a:rPr lang="en-US" sz="2400" dirty="0">
                <a:latin typeface="Times New Roman" panose="02020603050405020304" pitchFamily="18" charset="0"/>
                <a:ea typeface="Calibri" panose="020F0502020204030204" pitchFamily="34" charset="0"/>
                <a:cs typeface="Times New Roman" panose="02020603050405020304" pitchFamily="18" charset="0"/>
              </a:rPr>
              <a:t> spiritual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things to be mysteries</a:t>
            </a:r>
          </a:p>
          <a:p>
            <a:pPr marL="285750"/>
            <a:endPar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lvl="1"/>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Greek Word: </a:t>
            </a:r>
            <a:r>
              <a:rPr lang="en-US" sz="2400" b="1" i="1" dirty="0" err="1">
                <a:effectLst/>
                <a:latin typeface="Times New Roman" panose="02020603050405020304" pitchFamily="18" charset="0"/>
                <a:ea typeface="Times New Roman" panose="02020603050405020304" pitchFamily="18" charset="0"/>
                <a:cs typeface="Times New Roman" panose="02020603050405020304" pitchFamily="18" charset="0"/>
              </a:rPr>
              <a:t>mustêrion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b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Root Greek Word: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muo</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meaning to shut the mouth</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b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Definition: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a mystery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or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secret.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a:r>
              <a:rPr lang="en-US" sz="2400" dirty="0">
                <a:effectLst/>
                <a:latin typeface="Times New Roman" panose="02020603050405020304" pitchFamily="18" charset="0"/>
                <a:ea typeface="Calibri" panose="020F0502020204030204" pitchFamily="34" charset="0"/>
                <a:cs typeface="Times New Roman" panose="02020603050405020304" pitchFamily="18" charset="0"/>
              </a:rPr>
              <a:t>Mystery literally means secret.  It is something that is</a:t>
            </a:r>
          </a:p>
          <a:p>
            <a:pPr marL="742950" indent="-4572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Covered up</a:t>
            </a:r>
          </a:p>
          <a:p>
            <a:pPr marL="742950" indent="-457200">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Hidden</a:t>
            </a:r>
          </a:p>
          <a:p>
            <a:pPr marL="742950" indent="-4572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Concealed</a:t>
            </a:r>
          </a:p>
          <a:p>
            <a:pPr marL="285750"/>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a:r>
              <a:rPr lang="en-US" sz="2400" dirty="0">
                <a:latin typeface="Times New Roman" panose="02020603050405020304" pitchFamily="18" charset="0"/>
                <a:ea typeface="Calibri" panose="020F0502020204030204" pitchFamily="34" charset="0"/>
                <a:cs typeface="Times New Roman" panose="02020603050405020304" pitchFamily="18" charset="0"/>
              </a:rPr>
              <a:t>Who Hid them? Who made them a secret?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675273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Mysteries of God</a:t>
            </a:r>
          </a:p>
        </p:txBody>
      </p:sp>
      <p:sp>
        <p:nvSpPr>
          <p:cNvPr id="3" name="TextBox 2">
            <a:extLst>
              <a:ext uri="{FF2B5EF4-FFF2-40B4-BE49-F238E27FC236}">
                <a16:creationId xmlns:a16="http://schemas.microsoft.com/office/drawing/2014/main" id="{A8C359D8-7793-0674-84B7-146BD0AE8F39}"/>
              </a:ext>
            </a:extLst>
          </p:cNvPr>
          <p:cNvSpPr txBox="1"/>
          <p:nvPr/>
        </p:nvSpPr>
        <p:spPr>
          <a:xfrm>
            <a:off x="565150" y="1433148"/>
            <a:ext cx="10966450" cy="4524315"/>
          </a:xfrm>
          <a:prstGeom prst="rect">
            <a:avLst/>
          </a:prstGeom>
          <a:noFill/>
        </p:spPr>
        <p:txBody>
          <a:bodyPr wrap="square" rtlCol="0">
            <a:spAutoFit/>
          </a:bodyPr>
          <a:lstStyle/>
          <a:p>
            <a:pPr marL="285750"/>
            <a:r>
              <a:rPr lang="en-US" sz="2400" dirty="0">
                <a:latin typeface="Times New Roman" panose="02020603050405020304" pitchFamily="18" charset="0"/>
                <a:cs typeface="Times New Roman" panose="02020603050405020304" pitchFamily="18" charset="0"/>
              </a:rPr>
              <a:t>God is the one that hid spiritual realities from the physical senses of man while living in the flesh in this physical world</a:t>
            </a:r>
          </a:p>
          <a:p>
            <a:pPr marL="285750"/>
            <a:endParaRPr lang="en-US" sz="2400" b="1" dirty="0">
              <a:latin typeface="Times New Roman" panose="02020603050405020304" pitchFamily="18" charset="0"/>
              <a:cs typeface="Times New Roman" panose="02020603050405020304" pitchFamily="18" charset="0"/>
            </a:endParaRPr>
          </a:p>
          <a:p>
            <a:pPr marL="742950" lvl="1"/>
            <a:r>
              <a:rPr lang="en-US" sz="2400" b="1" dirty="0">
                <a:latin typeface="Times New Roman" panose="02020603050405020304" pitchFamily="18" charset="0"/>
                <a:cs typeface="Times New Roman" panose="02020603050405020304" pitchFamily="18" charset="0"/>
              </a:rPr>
              <a:t>Ephesians 3:8-9 </a:t>
            </a:r>
            <a:r>
              <a:rPr lang="en-US" sz="2400" dirty="0">
                <a:latin typeface="Times New Roman" panose="02020603050405020304" pitchFamily="18" charset="0"/>
                <a:cs typeface="Times New Roman" panose="02020603050405020304" pitchFamily="18" charset="0"/>
              </a:rPr>
              <a:t>To me, …grace was given, to preach to the Gentiles the unfathomable riches of Christ, </a:t>
            </a:r>
            <a:r>
              <a:rPr lang="en-US" sz="2400" baseline="30000" dirty="0">
                <a:latin typeface="Times New Roman" panose="02020603050405020304" pitchFamily="18" charset="0"/>
                <a:cs typeface="Times New Roman" panose="02020603050405020304" pitchFamily="18" charset="0"/>
              </a:rPr>
              <a:t>9 </a:t>
            </a:r>
            <a:r>
              <a:rPr lang="en-US" sz="2400" dirty="0">
                <a:latin typeface="Times New Roman" panose="02020603050405020304" pitchFamily="18" charset="0"/>
                <a:cs typeface="Times New Roman" panose="02020603050405020304" pitchFamily="18" charset="0"/>
              </a:rPr>
              <a:t> and to </a:t>
            </a:r>
            <a:r>
              <a:rPr lang="en-US" sz="2400" b="1" u="sng" dirty="0">
                <a:latin typeface="Times New Roman" panose="02020603050405020304" pitchFamily="18" charset="0"/>
                <a:cs typeface="Times New Roman" panose="02020603050405020304" pitchFamily="18" charset="0"/>
              </a:rPr>
              <a:t>bring to light </a:t>
            </a:r>
            <a:r>
              <a:rPr lang="en-US" sz="2400" dirty="0">
                <a:latin typeface="Times New Roman" panose="02020603050405020304" pitchFamily="18" charset="0"/>
                <a:cs typeface="Times New Roman" panose="02020603050405020304" pitchFamily="18" charset="0"/>
              </a:rPr>
              <a:t>… </a:t>
            </a:r>
            <a:r>
              <a:rPr lang="en-US" sz="2400" b="1" u="sng" dirty="0">
                <a:latin typeface="Times New Roman" panose="02020603050405020304" pitchFamily="18" charset="0"/>
                <a:cs typeface="Times New Roman" panose="02020603050405020304" pitchFamily="18" charset="0"/>
              </a:rPr>
              <a:t>the mystery </a:t>
            </a:r>
            <a:r>
              <a:rPr lang="en-US" sz="2400" dirty="0">
                <a:latin typeface="Times New Roman" panose="02020603050405020304" pitchFamily="18" charset="0"/>
                <a:cs typeface="Times New Roman" panose="02020603050405020304" pitchFamily="18" charset="0"/>
              </a:rPr>
              <a:t>which </a:t>
            </a:r>
            <a:r>
              <a:rPr lang="en-US" sz="2400" b="1" u="sng" dirty="0">
                <a:latin typeface="Times New Roman" panose="02020603050405020304" pitchFamily="18" charset="0"/>
                <a:cs typeface="Times New Roman" panose="02020603050405020304" pitchFamily="18" charset="0"/>
              </a:rPr>
              <a:t>for ages has been hidden in God </a:t>
            </a:r>
            <a:r>
              <a:rPr lang="en-US" sz="2400" dirty="0">
                <a:latin typeface="Times New Roman" panose="02020603050405020304" pitchFamily="18" charset="0"/>
                <a:cs typeface="Times New Roman" panose="02020603050405020304" pitchFamily="18" charset="0"/>
              </a:rPr>
              <a:t>who created all things; </a:t>
            </a:r>
          </a:p>
          <a:p>
            <a:pPr marL="285750"/>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742950" lvl="1"/>
            <a:r>
              <a:rPr lang="en-US" sz="2400" b="1" dirty="0">
                <a:latin typeface="Times New Roman" panose="02020603050405020304" pitchFamily="18" charset="0"/>
                <a:cs typeface="Times New Roman" panose="02020603050405020304" pitchFamily="18" charset="0"/>
              </a:rPr>
              <a:t>Colossians 2:2 </a:t>
            </a:r>
            <a:r>
              <a:rPr lang="en-US" sz="2400" dirty="0">
                <a:latin typeface="Times New Roman" panose="02020603050405020304" pitchFamily="18" charset="0"/>
                <a:cs typeface="Times New Roman" panose="02020603050405020304" pitchFamily="18" charset="0"/>
              </a:rPr>
              <a:t>that their hearts may be encouraged, having been knit together in love, and </a:t>
            </a:r>
            <a:r>
              <a:rPr lang="en-US" sz="2400" i="1" dirty="0">
                <a:latin typeface="Times New Roman" panose="02020603050405020304" pitchFamily="18" charset="0"/>
                <a:cs typeface="Times New Roman" panose="02020603050405020304" pitchFamily="18" charset="0"/>
              </a:rPr>
              <a:t>attaining</a:t>
            </a:r>
            <a:r>
              <a:rPr lang="en-US" sz="2400" dirty="0">
                <a:latin typeface="Times New Roman" panose="02020603050405020304" pitchFamily="18" charset="0"/>
                <a:cs typeface="Times New Roman" panose="02020603050405020304" pitchFamily="18" charset="0"/>
              </a:rPr>
              <a:t> to all the wealth that comes from the full assurance of understanding, </a:t>
            </a:r>
            <a:r>
              <a:rPr lang="en-US" sz="2400" i="1" dirty="0">
                <a:latin typeface="Times New Roman" panose="02020603050405020304" pitchFamily="18" charset="0"/>
                <a:cs typeface="Times New Roman" panose="02020603050405020304" pitchFamily="18" charset="0"/>
              </a:rPr>
              <a:t>resulting</a:t>
            </a:r>
            <a:r>
              <a:rPr lang="en-US" sz="2400" dirty="0">
                <a:latin typeface="Times New Roman" panose="02020603050405020304" pitchFamily="18" charset="0"/>
                <a:cs typeface="Times New Roman" panose="02020603050405020304" pitchFamily="18" charset="0"/>
              </a:rPr>
              <a:t> in a true knowledge of </a:t>
            </a:r>
            <a:r>
              <a:rPr lang="en-US" sz="2400" b="1" u="sng" dirty="0">
                <a:latin typeface="Times New Roman" panose="02020603050405020304" pitchFamily="18" charset="0"/>
                <a:cs typeface="Times New Roman" panose="02020603050405020304" pitchFamily="18" charset="0"/>
              </a:rPr>
              <a:t>God's mystery, </a:t>
            </a:r>
            <a:r>
              <a:rPr lang="en-US" sz="2400" b="1" i="1" u="sng" dirty="0">
                <a:latin typeface="Times New Roman" panose="02020603050405020304" pitchFamily="18" charset="0"/>
                <a:cs typeface="Times New Roman" panose="02020603050405020304" pitchFamily="18" charset="0"/>
              </a:rPr>
              <a:t>that is,</a:t>
            </a:r>
            <a:r>
              <a:rPr lang="en-US" sz="2400" b="1" u="sng" dirty="0">
                <a:latin typeface="Times New Roman" panose="02020603050405020304" pitchFamily="18" charset="0"/>
                <a:cs typeface="Times New Roman" panose="02020603050405020304" pitchFamily="18" charset="0"/>
              </a:rPr>
              <a:t> Christ </a:t>
            </a:r>
            <a:r>
              <a:rPr lang="en-US" sz="2400" b="1" i="1" u="sng" dirty="0">
                <a:latin typeface="Times New Roman" panose="02020603050405020304" pitchFamily="18" charset="0"/>
                <a:cs typeface="Times New Roman" panose="02020603050405020304" pitchFamily="18" charset="0"/>
              </a:rPr>
              <a:t>Himself</a:t>
            </a:r>
            <a:r>
              <a:rPr lang="en-US" sz="2400" i="1"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endParaRPr lang="en-US" sz="2400" b="1" u="sng"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4245298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Mysteries of God – Can’t Know on Our Own</a:t>
            </a:r>
          </a:p>
        </p:txBody>
      </p:sp>
      <p:sp>
        <p:nvSpPr>
          <p:cNvPr id="3" name="TextBox 2">
            <a:extLst>
              <a:ext uri="{FF2B5EF4-FFF2-40B4-BE49-F238E27FC236}">
                <a16:creationId xmlns:a16="http://schemas.microsoft.com/office/drawing/2014/main" id="{A8C359D8-7793-0674-84B7-146BD0AE8F39}"/>
              </a:ext>
            </a:extLst>
          </p:cNvPr>
          <p:cNvSpPr txBox="1"/>
          <p:nvPr/>
        </p:nvSpPr>
        <p:spPr>
          <a:xfrm>
            <a:off x="565149" y="1433148"/>
            <a:ext cx="11227921" cy="4524315"/>
          </a:xfrm>
          <a:prstGeom prst="rect">
            <a:avLst/>
          </a:prstGeom>
          <a:noFill/>
        </p:spPr>
        <p:txBody>
          <a:bodyPr wrap="square" rtlCol="0">
            <a:spAutoFit/>
          </a:bodyPr>
          <a:lstStyle/>
          <a:p>
            <a:pPr marL="628650" indent="-342900">
              <a:buFont typeface="+mj-lt"/>
              <a:buAutoNum type="arabicPeriod"/>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God’s secrets pertain to extraordinary supernatural things</a:t>
            </a:r>
          </a:p>
          <a:p>
            <a:pPr marL="1028700" lvl="1" indent="-28575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ifficult to express</a:t>
            </a:r>
          </a:p>
          <a:p>
            <a:pPr marL="1028700" lvl="1" indent="-28575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Difficult to understand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1028700" lvl="1" indent="-28575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Difficult to accept – and most men don’t</a:t>
            </a:r>
          </a:p>
          <a:p>
            <a:pPr marL="742950" lvl="1"/>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628650" indent="-342900">
              <a:buFont typeface="+mj-lt"/>
              <a:buAutoNum type="arabicPeriod" startAt="2"/>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God is the one that conceals these spiritual realities from mortal man</a:t>
            </a:r>
          </a:p>
          <a:p>
            <a:pPr marL="628650" indent="-342900">
              <a:buFont typeface="+mj-lt"/>
              <a:buAutoNum type="arabicPeriod" startAt="2"/>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628650" indent="-342900">
              <a:buFont typeface="+mj-lt"/>
              <a:buAutoNum type="arabicPeriod" startAt="2"/>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Conclusion: It is impossible for mankind to know the divine mysteries</a:t>
            </a:r>
          </a:p>
          <a:p>
            <a:pPr marL="1028700" lvl="1" indent="-28575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By man’s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own wisdom and understanding.  </a:t>
            </a:r>
          </a:p>
          <a:p>
            <a:pPr marL="1028700" lvl="1" indent="-285750">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No scientific endeavor can prove or disprove God and the spiritual supernatural realities.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a:endParaRPr lang="en-US" sz="2400" b="1" u="sng"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2904220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Class Review</a:t>
            </a:r>
          </a:p>
        </p:txBody>
      </p:sp>
      <p:sp>
        <p:nvSpPr>
          <p:cNvPr id="3" name="TextBox 2">
            <a:extLst>
              <a:ext uri="{FF2B5EF4-FFF2-40B4-BE49-F238E27FC236}">
                <a16:creationId xmlns:a16="http://schemas.microsoft.com/office/drawing/2014/main" id="{A8C359D8-7793-0674-84B7-146BD0AE8F39}"/>
              </a:ext>
            </a:extLst>
          </p:cNvPr>
          <p:cNvSpPr txBox="1"/>
          <p:nvPr/>
        </p:nvSpPr>
        <p:spPr>
          <a:xfrm>
            <a:off x="565149" y="1194312"/>
            <a:ext cx="11227921" cy="5632311"/>
          </a:xfrm>
          <a:prstGeom prst="rect">
            <a:avLst/>
          </a:prstGeom>
          <a:noFill/>
        </p:spPr>
        <p:txBody>
          <a:bodyPr wrap="square" rtlCol="0">
            <a:spAutoFit/>
          </a:bodyPr>
          <a:lstStyle/>
          <a:p>
            <a:pPr marL="285750"/>
            <a:r>
              <a:rPr lang="en-US" sz="2400" dirty="0">
                <a:latin typeface="Times New Roman" panose="02020603050405020304" pitchFamily="18" charset="0"/>
                <a:ea typeface="Calibri" panose="020F0502020204030204" pitchFamily="34" charset="0"/>
                <a:cs typeface="Times New Roman" panose="02020603050405020304" pitchFamily="18" charset="0"/>
              </a:rPr>
              <a:t>Began with defining the Old and New Testaments and the relationship of the old to the new</a:t>
            </a:r>
          </a:p>
          <a:p>
            <a:pPr marL="285750"/>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a:r>
              <a:rPr lang="en-US" sz="2400" dirty="0">
                <a:latin typeface="Times New Roman" panose="02020603050405020304" pitchFamily="18" charset="0"/>
                <a:ea typeface="Calibri" panose="020F0502020204030204" pitchFamily="34" charset="0"/>
                <a:cs typeface="Times New Roman" panose="02020603050405020304" pitchFamily="18" charset="0"/>
              </a:rPr>
              <a:t>Discussed the languages of the Old and New Testaments</a:t>
            </a:r>
          </a:p>
          <a:p>
            <a:pPr marL="628650" indent="-3429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Hebrew – Old Testament</a:t>
            </a:r>
          </a:p>
          <a:p>
            <a:pPr marL="628650" indent="-342900">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Greek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Koine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New Testament</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628650" indent="-342900">
              <a:buFont typeface="Arial" panose="020B0604020202020204" pitchFamily="34" charset="0"/>
              <a:buChar char="•"/>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a:r>
              <a:rPr lang="en-US" sz="2400" dirty="0">
                <a:latin typeface="Times New Roman" panose="02020603050405020304" pitchFamily="18" charset="0"/>
                <a:ea typeface="Calibri" panose="020F0502020204030204" pitchFamily="34" charset="0"/>
                <a:cs typeface="Times New Roman" panose="02020603050405020304" pitchFamily="18" charset="0"/>
              </a:rPr>
              <a:t>Reason:  Sometimes go back to the original language to better understand the word and the verse.</a:t>
            </a:r>
          </a:p>
          <a:p>
            <a:pPr marL="285750"/>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85750"/>
            <a:r>
              <a:rPr lang="en-US" sz="2400" dirty="0">
                <a:effectLst/>
                <a:latin typeface="Times New Roman" panose="02020603050405020304" pitchFamily="18" charset="0"/>
                <a:ea typeface="Calibri" panose="020F0502020204030204" pitchFamily="34" charset="0"/>
                <a:cs typeface="Times New Roman" panose="02020603050405020304" pitchFamily="18" charset="0"/>
              </a:rPr>
              <a:t>Reviewed the definitions and source words for Holy and Righteous and all their derivations – resulting in two questions:</a:t>
            </a:r>
          </a:p>
          <a:p>
            <a:pPr marL="628650" indent="-3429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Is sanctification a progressive process?</a:t>
            </a:r>
          </a:p>
          <a:p>
            <a:pPr marL="628650" indent="-342900">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Why is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hagios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(holy) translated saint and not holy or holy ones?</a:t>
            </a:r>
            <a:endParaRPr lang="en-US" sz="2400" i="1"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4499890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02699" y="168255"/>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Class Review</a:t>
            </a:r>
          </a:p>
        </p:txBody>
      </p:sp>
      <p:sp>
        <p:nvSpPr>
          <p:cNvPr id="3" name="TextBox 2">
            <a:extLst>
              <a:ext uri="{FF2B5EF4-FFF2-40B4-BE49-F238E27FC236}">
                <a16:creationId xmlns:a16="http://schemas.microsoft.com/office/drawing/2014/main" id="{A8C359D8-7793-0674-84B7-146BD0AE8F39}"/>
              </a:ext>
            </a:extLst>
          </p:cNvPr>
          <p:cNvSpPr txBox="1"/>
          <p:nvPr/>
        </p:nvSpPr>
        <p:spPr>
          <a:xfrm>
            <a:off x="571973" y="987258"/>
            <a:ext cx="4675591" cy="5604611"/>
          </a:xfrm>
          <a:prstGeom prst="rect">
            <a:avLst/>
          </a:prstGeom>
          <a:solidFill>
            <a:schemeClr val="bg1"/>
          </a:solidFill>
          <a:ln>
            <a:solidFill>
              <a:schemeClr val="tx1"/>
            </a:solidFill>
          </a:ln>
        </p:spPr>
        <p:txBody>
          <a:bodyPr wrap="square" rtlCol="0">
            <a:spAutoFit/>
          </a:bodyPr>
          <a:lstStyle/>
          <a:p>
            <a:pPr marL="0" marR="0">
              <a:lnSpc>
                <a:spcPct val="107000"/>
              </a:lnSpc>
              <a:spcBef>
                <a:spcPts val="0"/>
              </a:spcBef>
              <a:spcAft>
                <a:spcPts val="0"/>
              </a:spcAft>
            </a:pPr>
            <a:r>
              <a:rPr lang="en-US" sz="2000" b="1" kern="0" dirty="0">
                <a:effectLst/>
                <a:latin typeface="Times New Roman" panose="02020603050405020304" pitchFamily="18" charset="0"/>
                <a:ea typeface="Times New Roman" panose="02020603050405020304" pitchFamily="18" charset="0"/>
                <a:cs typeface="Times New Roman" panose="02020603050405020304" pitchFamily="18" charset="0"/>
              </a:rPr>
              <a:t>Word:</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 Holy</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b="1" kern="0" dirty="0">
                <a:effectLst/>
                <a:latin typeface="Times New Roman" panose="02020603050405020304" pitchFamily="18" charset="0"/>
                <a:ea typeface="Times New Roman" panose="02020603050405020304" pitchFamily="18" charset="0"/>
                <a:cs typeface="Times New Roman" panose="02020603050405020304" pitchFamily="18" charset="0"/>
              </a:rPr>
              <a:t>Root Greek Word: </a:t>
            </a:r>
            <a:r>
              <a:rPr lang="en-US" sz="2000" b="1" i="1" kern="0" dirty="0">
                <a:effectLst/>
                <a:latin typeface="Times New Roman" panose="02020603050405020304" pitchFamily="18" charset="0"/>
                <a:ea typeface="Times New Roman" panose="02020603050405020304" pitchFamily="18" charset="0"/>
                <a:cs typeface="Times New Roman" panose="02020603050405020304" pitchFamily="18" charset="0"/>
              </a:rPr>
              <a:t>hagios</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b="1" kern="0" dirty="0">
                <a:effectLst/>
                <a:latin typeface="Times New Roman" panose="02020603050405020304" pitchFamily="18" charset="0"/>
                <a:ea typeface="Times New Roman" panose="02020603050405020304" pitchFamily="18" charset="0"/>
                <a:cs typeface="Times New Roman" panose="02020603050405020304" pitchFamily="18" charset="0"/>
              </a:rPr>
              <a:t>Definition: </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holy, pure, free from sin, sinless</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b="1" kern="0" dirty="0">
                <a:effectLst/>
                <a:latin typeface="Times New Roman" panose="02020603050405020304" pitchFamily="18" charset="0"/>
                <a:ea typeface="Times New Roman" panose="02020603050405020304" pitchFamily="18" charset="0"/>
                <a:cs typeface="Times New Roman" panose="02020603050405020304" pitchFamily="18" charset="0"/>
              </a:rPr>
              <a:t>Word: </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Washed</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effectLst/>
                <a:latin typeface="Times New Roman" panose="02020603050405020304" pitchFamily="18" charset="0"/>
                <a:ea typeface="Times New Roman" panose="02020603050405020304" pitchFamily="18" charset="0"/>
              </a:rPr>
              <a:t>Greek Word: </a:t>
            </a:r>
            <a:r>
              <a:rPr lang="en-US" sz="2000" b="1" i="1" dirty="0" err="1">
                <a:effectLst/>
                <a:latin typeface="Times New Roman" panose="02020603050405020304" pitchFamily="18" charset="0"/>
                <a:ea typeface="Times New Roman" panose="02020603050405020304" pitchFamily="18" charset="0"/>
              </a:rPr>
              <a:t>apolouô</a:t>
            </a:r>
            <a:r>
              <a:rPr lang="en-US" sz="2000" dirty="0">
                <a:effectLst/>
                <a:latin typeface="Times New Roman" panose="02020603050405020304" pitchFamily="18" charset="0"/>
                <a:ea typeface="Times New Roman" panose="02020603050405020304" pitchFamily="18" charset="0"/>
              </a:rPr>
              <a:t> </a:t>
            </a:r>
          </a:p>
          <a:p>
            <a:pPr marL="0" marR="0">
              <a:lnSpc>
                <a:spcPct val="107000"/>
              </a:lnSpc>
              <a:spcBef>
                <a:spcPts val="0"/>
              </a:spcBef>
              <a:spcAft>
                <a:spcPts val="0"/>
              </a:spcAft>
            </a:pPr>
            <a:r>
              <a:rPr lang="en-US" sz="2000" b="1" kern="0" dirty="0">
                <a:effectLst/>
                <a:latin typeface="Times New Roman" panose="02020603050405020304" pitchFamily="18" charset="0"/>
                <a:ea typeface="Times New Roman" panose="02020603050405020304" pitchFamily="18" charset="0"/>
                <a:cs typeface="Times New Roman" panose="02020603050405020304" pitchFamily="18" charset="0"/>
              </a:rPr>
              <a:t>Definition: </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to wash off, wash away (sins)</a:t>
            </a:r>
          </a:p>
          <a:p>
            <a:pPr marL="0" marR="0">
              <a:lnSpc>
                <a:spcPct val="107000"/>
              </a:lnSpc>
              <a:spcBef>
                <a:spcPts val="0"/>
              </a:spcBef>
              <a:spcAft>
                <a:spcPts val="0"/>
              </a:spcAft>
            </a:pP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 make sinless or holy</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effectLst/>
                <a:latin typeface="Times New Roman" panose="02020603050405020304" pitchFamily="18" charset="0"/>
                <a:ea typeface="Times New Roman" panose="02020603050405020304" pitchFamily="18" charset="0"/>
              </a:rPr>
              <a:t>Root Greek Word: </a:t>
            </a:r>
            <a:r>
              <a:rPr lang="en-US" sz="2000" b="1" i="1" dirty="0" err="1">
                <a:effectLst/>
                <a:latin typeface="Times New Roman" panose="02020603050405020304" pitchFamily="18" charset="0"/>
                <a:ea typeface="Times New Roman" panose="02020603050405020304" pitchFamily="18" charset="0"/>
              </a:rPr>
              <a:t>louô</a:t>
            </a:r>
            <a:r>
              <a:rPr lang="en-US" sz="2000" dirty="0">
                <a:effectLst/>
                <a:latin typeface="Times New Roman" panose="02020603050405020304" pitchFamily="18" charset="0"/>
                <a:ea typeface="Times New Roman" panose="02020603050405020304" pitchFamily="18" charset="0"/>
              </a:rPr>
              <a:t> -  to wash, bathe</a:t>
            </a:r>
            <a:br>
              <a:rPr lang="en-US" sz="2000" dirty="0">
                <a:effectLst/>
                <a:latin typeface="Times New Roman" panose="02020603050405020304" pitchFamily="18" charset="0"/>
                <a:ea typeface="Times New Roman" panose="02020603050405020304" pitchFamily="18" charset="0"/>
              </a:rPr>
            </a:br>
            <a:r>
              <a:rPr lang="en-US" sz="2000" dirty="0">
                <a:effectLst/>
                <a:latin typeface="Times New Roman" panose="02020603050405020304" pitchFamily="18" charset="0"/>
                <a:ea typeface="Times New Roman" panose="02020603050405020304" pitchFamily="18" charset="0"/>
              </a:rPr>
              <a:t> </a:t>
            </a:r>
          </a:p>
          <a:p>
            <a:pPr marL="0" marR="0">
              <a:lnSpc>
                <a:spcPct val="107000"/>
              </a:lnSpc>
              <a:spcBef>
                <a:spcPts val="0"/>
              </a:spcBef>
              <a:spcAft>
                <a:spcPts val="0"/>
              </a:spcAft>
            </a:pPr>
            <a:r>
              <a:rPr lang="en-US" sz="2000" b="1" kern="0" dirty="0">
                <a:effectLst/>
                <a:latin typeface="Times New Roman" panose="02020603050405020304" pitchFamily="18" charset="0"/>
                <a:ea typeface="Times New Roman" panose="02020603050405020304" pitchFamily="18" charset="0"/>
                <a:cs typeface="Times New Roman" panose="02020603050405020304" pitchFamily="18" charset="0"/>
              </a:rPr>
              <a:t>Word: Sanctified</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b="1"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b="1" kern="0" dirty="0">
                <a:effectLst/>
                <a:latin typeface="Times New Roman" panose="02020603050405020304" pitchFamily="18" charset="0"/>
                <a:ea typeface="Times New Roman" panose="02020603050405020304" pitchFamily="18" charset="0"/>
                <a:cs typeface="Times New Roman" panose="02020603050405020304" pitchFamily="18" charset="0"/>
              </a:rPr>
              <a:t>Greek Word: </a:t>
            </a:r>
            <a:r>
              <a:rPr lang="en-US" sz="2000" b="1" i="1" kern="0" dirty="0" err="1">
                <a:effectLst/>
                <a:latin typeface="Times New Roman" panose="02020603050405020304" pitchFamily="18" charset="0"/>
                <a:ea typeface="Times New Roman" panose="02020603050405020304" pitchFamily="18" charset="0"/>
                <a:cs typeface="Times New Roman" panose="02020603050405020304" pitchFamily="18" charset="0"/>
              </a:rPr>
              <a:t>hagiazô</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b="1" kern="0" dirty="0">
                <a:effectLst/>
                <a:latin typeface="Times New Roman" panose="02020603050405020304" pitchFamily="18" charset="0"/>
                <a:ea typeface="Times New Roman" panose="02020603050405020304" pitchFamily="18" charset="0"/>
                <a:cs typeface="Times New Roman" panose="02020603050405020304" pitchFamily="18" charset="0"/>
              </a:rPr>
              <a:t>Definition: </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to make holy, to make sinless</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000" b="1" kern="0" dirty="0">
                <a:effectLst/>
                <a:latin typeface="Times New Roman" panose="02020603050405020304" pitchFamily="18" charset="0"/>
                <a:ea typeface="Times New Roman" panose="02020603050405020304" pitchFamily="18" charset="0"/>
              </a:rPr>
              <a:t>Root Greek Word: </a:t>
            </a:r>
            <a:r>
              <a:rPr lang="en-US" sz="2000" b="1" i="1" kern="0" dirty="0">
                <a:effectLst/>
                <a:latin typeface="Times New Roman" panose="02020603050405020304" pitchFamily="18" charset="0"/>
                <a:ea typeface="Times New Roman" panose="02020603050405020304" pitchFamily="18" charset="0"/>
              </a:rPr>
              <a:t>hagios</a:t>
            </a:r>
            <a:r>
              <a:rPr lang="en-US" sz="2000" kern="0" dirty="0">
                <a:effectLst/>
                <a:latin typeface="Times New Roman" panose="02020603050405020304" pitchFamily="18" charset="0"/>
                <a:ea typeface="Times New Roman" panose="02020603050405020304" pitchFamily="18" charset="0"/>
              </a:rPr>
              <a:t>: </a:t>
            </a:r>
            <a:r>
              <a:rPr lang="en-US" sz="2000" i="1" kern="0" dirty="0">
                <a:effectLst/>
                <a:latin typeface="Times New Roman" panose="02020603050405020304" pitchFamily="18" charset="0"/>
                <a:ea typeface="Times New Roman" panose="02020603050405020304" pitchFamily="18" charset="0"/>
              </a:rPr>
              <a:t>holy</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D4E4155-D240-3BEE-8770-0D9D23D4CCBD}"/>
              </a:ext>
            </a:extLst>
          </p:cNvPr>
          <p:cNvSpPr txBox="1"/>
          <p:nvPr/>
        </p:nvSpPr>
        <p:spPr>
          <a:xfrm>
            <a:off x="5803299" y="987258"/>
            <a:ext cx="4978432" cy="4358886"/>
          </a:xfrm>
          <a:prstGeom prst="rect">
            <a:avLst/>
          </a:prstGeom>
          <a:solidFill>
            <a:schemeClr val="bg1"/>
          </a:solidFill>
          <a:ln>
            <a:solidFill>
              <a:schemeClr val="tx1"/>
            </a:solidFill>
          </a:ln>
        </p:spPr>
        <p:txBody>
          <a:bodyPr wrap="square" rtlCol="0">
            <a:spAutoFit/>
          </a:bodyPr>
          <a:lstStyle/>
          <a:p>
            <a:pPr marL="0" marR="0">
              <a:lnSpc>
                <a:spcPct val="107000"/>
              </a:lnSpc>
              <a:spcBef>
                <a:spcPts val="0"/>
              </a:spcBef>
              <a:spcAft>
                <a:spcPts val="0"/>
              </a:spcAft>
            </a:pPr>
            <a:r>
              <a:rPr lang="en-US" sz="2000" b="1" kern="0" dirty="0">
                <a:effectLst/>
                <a:latin typeface="Times New Roman" panose="02020603050405020304" pitchFamily="18" charset="0"/>
                <a:ea typeface="Times New Roman" panose="02020603050405020304" pitchFamily="18" charset="0"/>
                <a:cs typeface="Times New Roman" panose="02020603050405020304" pitchFamily="18" charset="0"/>
              </a:rPr>
              <a:t>Word Justified</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b="1"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b="1" kern="0" dirty="0">
                <a:effectLst/>
                <a:latin typeface="Times New Roman" panose="02020603050405020304" pitchFamily="18" charset="0"/>
                <a:ea typeface="Times New Roman" panose="02020603050405020304" pitchFamily="18" charset="0"/>
                <a:cs typeface="Times New Roman" panose="02020603050405020304" pitchFamily="18" charset="0"/>
              </a:rPr>
              <a:t>Greek Word: </a:t>
            </a:r>
            <a:r>
              <a:rPr lang="en-US" sz="2000" b="1" i="1" kern="0" dirty="0" err="1">
                <a:effectLst/>
                <a:latin typeface="Times New Roman" panose="02020603050405020304" pitchFamily="18" charset="0"/>
                <a:ea typeface="Times New Roman" panose="02020603050405020304" pitchFamily="18" charset="0"/>
                <a:cs typeface="Times New Roman" panose="02020603050405020304" pitchFamily="18" charset="0"/>
              </a:rPr>
              <a:t>dikaioô</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b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2000" b="1" kern="0" dirty="0">
                <a:effectLst/>
                <a:latin typeface="Times New Roman" panose="02020603050405020304" pitchFamily="18" charset="0"/>
                <a:ea typeface="Times New Roman" panose="02020603050405020304" pitchFamily="18" charset="0"/>
                <a:cs typeface="Times New Roman" panose="02020603050405020304" pitchFamily="18" charset="0"/>
              </a:rPr>
              <a:t>Definition: </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declare righteous, acquitted of sin – sinless - holy</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b="1" kern="0" dirty="0">
                <a:effectLst/>
                <a:latin typeface="Times New Roman" panose="02020603050405020304" pitchFamily="18" charset="0"/>
                <a:ea typeface="Times New Roman" panose="02020603050405020304" pitchFamily="18" charset="0"/>
                <a:cs typeface="Times New Roman" panose="02020603050405020304" pitchFamily="18" charset="0"/>
              </a:rPr>
              <a:t>Root Greek Word: </a:t>
            </a:r>
            <a:r>
              <a:rPr lang="en-US" sz="2000" b="1" i="1" kern="0" dirty="0">
                <a:effectLst/>
                <a:latin typeface="Times New Roman" panose="02020603050405020304" pitchFamily="18" charset="0"/>
                <a:ea typeface="Times New Roman" panose="02020603050405020304" pitchFamily="18" charset="0"/>
                <a:cs typeface="Times New Roman" panose="02020603050405020304" pitchFamily="18" charset="0"/>
              </a:rPr>
              <a:t>dikaios</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 – righteous meaning innocent (of sin), sinless - holy</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b="1" kern="0" dirty="0">
                <a:effectLst/>
                <a:latin typeface="Times New Roman" panose="02020603050405020304" pitchFamily="18" charset="0"/>
                <a:ea typeface="Times New Roman" panose="02020603050405020304" pitchFamily="18" charset="0"/>
                <a:cs typeface="Times New Roman" panose="02020603050405020304" pitchFamily="18" charset="0"/>
              </a:rPr>
              <a:t>Word Righteous</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b="1" kern="0" dirty="0">
                <a:effectLst/>
                <a:latin typeface="Times New Roman" panose="02020603050405020304" pitchFamily="18" charset="0"/>
                <a:ea typeface="Times New Roman" panose="02020603050405020304" pitchFamily="18" charset="0"/>
                <a:cs typeface="Times New Roman" panose="02020603050405020304" pitchFamily="18" charset="0"/>
              </a:rPr>
              <a:t>Greek Word: </a:t>
            </a:r>
            <a:r>
              <a:rPr lang="en-US" sz="2000" b="1" i="1" kern="0" dirty="0">
                <a:effectLst/>
                <a:latin typeface="Times New Roman" panose="02020603050405020304" pitchFamily="18" charset="0"/>
                <a:ea typeface="Times New Roman" panose="02020603050405020304" pitchFamily="18" charset="0"/>
                <a:cs typeface="Times New Roman" panose="02020603050405020304" pitchFamily="18" charset="0"/>
              </a:rPr>
              <a:t>dikaios</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b="1" kern="0" dirty="0">
                <a:effectLst/>
                <a:latin typeface="Times New Roman" panose="02020603050405020304" pitchFamily="18" charset="0"/>
                <a:ea typeface="Times New Roman" panose="02020603050405020304" pitchFamily="18" charset="0"/>
                <a:cs typeface="Times New Roman" panose="02020603050405020304" pitchFamily="18" charset="0"/>
              </a:rPr>
              <a:t>Definition </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 pure, innocent (of sin); sinless - holy</a:t>
            </a:r>
            <a:b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5136680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Class Review</a:t>
            </a:r>
          </a:p>
        </p:txBody>
      </p:sp>
      <p:sp>
        <p:nvSpPr>
          <p:cNvPr id="3" name="TextBox 2">
            <a:extLst>
              <a:ext uri="{FF2B5EF4-FFF2-40B4-BE49-F238E27FC236}">
                <a16:creationId xmlns:a16="http://schemas.microsoft.com/office/drawing/2014/main" id="{A8C359D8-7793-0674-84B7-146BD0AE8F39}"/>
              </a:ext>
            </a:extLst>
          </p:cNvPr>
          <p:cNvSpPr txBox="1"/>
          <p:nvPr/>
        </p:nvSpPr>
        <p:spPr>
          <a:xfrm>
            <a:off x="488950" y="1433148"/>
            <a:ext cx="10922000" cy="5532925"/>
          </a:xfrm>
          <a:prstGeom prst="rect">
            <a:avLst/>
          </a:prstGeom>
          <a:noFill/>
        </p:spPr>
        <p:txBody>
          <a:bodyPr wrap="square" rtlCol="0">
            <a:spAutoFit/>
          </a:bodyPr>
          <a:lstStyle/>
          <a:p>
            <a:pPr marL="0" marR="0">
              <a:lnSpc>
                <a:spcPct val="107000"/>
              </a:lnSpc>
              <a:spcBef>
                <a:spcPts val="0"/>
              </a:spcBef>
              <a:spcAft>
                <a:spcPts val="0"/>
              </a:spcAft>
            </a:pPr>
            <a:r>
              <a:rPr lang="en-US" sz="2800" b="1" kern="0" dirty="0">
                <a:effectLst/>
                <a:latin typeface="Times New Roman" panose="02020603050405020304" pitchFamily="18" charset="0"/>
                <a:ea typeface="Times New Roman" panose="02020603050405020304" pitchFamily="18" charset="0"/>
                <a:cs typeface="Times New Roman" panose="02020603050405020304" pitchFamily="18" charset="0"/>
              </a:rPr>
              <a:t>1 John 5:17 </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All </a:t>
            </a:r>
            <a:r>
              <a:rPr lang="en-US" sz="2800" b="1" u="sng" kern="0" dirty="0">
                <a:effectLst/>
                <a:latin typeface="Times New Roman" panose="02020603050405020304" pitchFamily="18" charset="0"/>
                <a:ea typeface="Times New Roman" panose="02020603050405020304" pitchFamily="18" charset="0"/>
                <a:cs typeface="Times New Roman" panose="02020603050405020304" pitchFamily="18" charset="0"/>
              </a:rPr>
              <a:t>unrighteousness is sin</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1 Corinthians 6:9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Or do you not know that </a:t>
            </a:r>
            <a:r>
              <a:rPr lang="en-US" sz="2800" b="1" u="sng" kern="100" dirty="0">
                <a:effectLst/>
                <a:latin typeface="Times New Roman" panose="02020603050405020304" pitchFamily="18" charset="0"/>
                <a:ea typeface="Calibri" panose="020F0502020204030204" pitchFamily="34" charset="0"/>
                <a:cs typeface="Times New Roman" panose="02020603050405020304" pitchFamily="18" charset="0"/>
              </a:rPr>
              <a:t>the unrighteous</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(sinners) will not </a:t>
            </a:r>
            <a:r>
              <a:rPr lang="en-US" sz="2800" b="1" u="sng" kern="100" dirty="0">
                <a:effectLst/>
                <a:latin typeface="Times New Roman" panose="02020603050405020304" pitchFamily="18" charset="0"/>
                <a:ea typeface="Calibri" panose="020F0502020204030204" pitchFamily="34" charset="0"/>
                <a:cs typeface="Times New Roman" panose="02020603050405020304" pitchFamily="18" charset="0"/>
              </a:rPr>
              <a:t>inherit the kingdom of God</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Do not be deceived; neither fornicators, nor idolaters, nor adulterers, nor effeminate, nor homosexuals, </a:t>
            </a:r>
            <a:r>
              <a:rPr lang="en-US" sz="28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10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nor thieves, nor </a:t>
            </a:r>
            <a:r>
              <a:rPr lang="en-US" sz="2800" i="1" kern="100" dirty="0">
                <a:effectLst/>
                <a:latin typeface="Times New Roman" panose="02020603050405020304" pitchFamily="18" charset="0"/>
                <a:ea typeface="Calibri" panose="020F0502020204030204" pitchFamily="34" charset="0"/>
                <a:cs typeface="Times New Roman" panose="02020603050405020304" pitchFamily="18" charset="0"/>
              </a:rPr>
              <a:t>the</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covetous, nor drunkards, nor revilers, nor swindlers, will </a:t>
            </a:r>
            <a:r>
              <a:rPr lang="en-US" sz="2800" b="1" u="sng" kern="100" dirty="0">
                <a:effectLst/>
                <a:latin typeface="Times New Roman" panose="02020603050405020304" pitchFamily="18" charset="0"/>
                <a:ea typeface="Calibri" panose="020F0502020204030204" pitchFamily="34" charset="0"/>
                <a:cs typeface="Times New Roman" panose="02020603050405020304" pitchFamily="18" charset="0"/>
              </a:rPr>
              <a:t>inherit the kingdom of God</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b="1"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1 Corinthians 6:11 </a:t>
            </a:r>
            <a:r>
              <a:rPr lang="en-US" sz="2800" b="1" u="sng" kern="100" dirty="0">
                <a:effectLst/>
                <a:latin typeface="Times New Roman" panose="02020603050405020304" pitchFamily="18" charset="0"/>
                <a:ea typeface="Calibri" panose="020F0502020204030204" pitchFamily="34" charset="0"/>
                <a:cs typeface="Times New Roman" panose="02020603050405020304" pitchFamily="18" charset="0"/>
              </a:rPr>
              <a:t>Such </a:t>
            </a:r>
            <a:r>
              <a:rPr lang="en-US" sz="28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were</a:t>
            </a:r>
            <a:r>
              <a:rPr lang="en-US" sz="2800" b="1" u="sng" kern="100" dirty="0">
                <a:effectLst/>
                <a:latin typeface="Times New Roman" panose="02020603050405020304" pitchFamily="18" charset="0"/>
                <a:ea typeface="Calibri" panose="020F0502020204030204" pitchFamily="34" charset="0"/>
                <a:cs typeface="Times New Roman" panose="02020603050405020304" pitchFamily="18" charset="0"/>
              </a:rPr>
              <a:t> some of you</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but you were </a:t>
            </a:r>
            <a:r>
              <a:rPr lang="en-US" sz="28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washed</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but you were </a:t>
            </a:r>
            <a:r>
              <a:rPr lang="en-US" sz="28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sanctified</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but you were </a:t>
            </a:r>
            <a:r>
              <a:rPr lang="en-US" sz="28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justified</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u="sng" kern="100" dirty="0">
                <a:effectLst/>
                <a:latin typeface="Times New Roman" panose="02020603050405020304" pitchFamily="18" charset="0"/>
                <a:ea typeface="Calibri" panose="020F0502020204030204" pitchFamily="34" charset="0"/>
                <a:cs typeface="Times New Roman" panose="02020603050405020304" pitchFamily="18" charset="0"/>
              </a:rPr>
              <a:t>in the name of the Lord Jesus Christ</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and in the Spirit of our God.</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30513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Story of God’s Church</a:t>
            </a:r>
          </a:p>
        </p:txBody>
      </p:sp>
      <p:sp>
        <p:nvSpPr>
          <p:cNvPr id="3" name="TextBox 2">
            <a:extLst>
              <a:ext uri="{FF2B5EF4-FFF2-40B4-BE49-F238E27FC236}">
                <a16:creationId xmlns:a16="http://schemas.microsoft.com/office/drawing/2014/main" id="{A8C359D8-7793-0674-84B7-146BD0AE8F39}"/>
              </a:ext>
            </a:extLst>
          </p:cNvPr>
          <p:cNvSpPr txBox="1"/>
          <p:nvPr/>
        </p:nvSpPr>
        <p:spPr>
          <a:xfrm>
            <a:off x="1069042" y="1746997"/>
            <a:ext cx="9923929" cy="5016758"/>
          </a:xfrm>
          <a:prstGeom prst="rect">
            <a:avLst/>
          </a:prstGeom>
          <a:noFill/>
        </p:spPr>
        <p:txBody>
          <a:bodyPr wrap="square" rtlCol="0">
            <a:spAutoFit/>
          </a:bodyPr>
          <a:lstStyle/>
          <a:p>
            <a:pPr marR="0" lvl="1">
              <a:spcBef>
                <a:spcPts val="0"/>
              </a:spcBef>
              <a:spcAft>
                <a:spcPts val="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Divine Story of God’s Unfolding Plan of Salvation </a:t>
            </a:r>
          </a:p>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Scripture: Beautiful Linen Fabric</a:t>
            </a:r>
          </a:p>
          <a:p>
            <a:pPr marL="914400" marR="0" lvl="1" indent="-457200">
              <a:spcBef>
                <a:spcPts val="0"/>
              </a:spcBef>
              <a:spcAft>
                <a:spcPts val="0"/>
              </a:spcAft>
              <a:buFont typeface="Arial" panose="020B0604020202020204" pitchFamily="34" charset="0"/>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Woven out of Silver and Golden Threads of G</a:t>
            </a:r>
            <a:r>
              <a:rPr lang="en-US" sz="3200" dirty="0">
                <a:latin typeface="Times New Roman" panose="02020603050405020304" pitchFamily="18" charset="0"/>
                <a:ea typeface="Calibri" panose="020F0502020204030204" pitchFamily="34" charset="0"/>
                <a:cs typeface="Times New Roman" panose="02020603050405020304" pitchFamily="18" charset="0"/>
              </a:rPr>
              <a:t>od’s Truth</a:t>
            </a:r>
          </a:p>
          <a:p>
            <a:pPr marL="914400" marR="0" lvl="1" indent="-457200">
              <a:spcBef>
                <a:spcPts val="0"/>
              </a:spcBef>
              <a:spcAft>
                <a:spcPts val="0"/>
              </a:spcAft>
              <a:buFont typeface="Arial" panose="020B0604020202020204" pitchFamily="34" charset="0"/>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Threads Stretch into the Eternal Past</a:t>
            </a:r>
          </a:p>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Threads come forward and are woven into a beautiful tapestry of God’ Word</a:t>
            </a:r>
          </a:p>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Revelation of God’s Plan of Salvation and His Church</a:t>
            </a:r>
          </a:p>
          <a:p>
            <a:pPr marL="914400" marR="0" lvl="1" indent="-457200">
              <a:spcBef>
                <a:spcPts val="0"/>
              </a:spcBef>
              <a:spcAft>
                <a:spcPts val="0"/>
              </a:spcAft>
              <a:buFont typeface="Arial" panose="020B0604020202020204" pitchFamily="34" charset="0"/>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These Threads continue on </a:t>
            </a:r>
            <a:r>
              <a:rPr lang="en-US" sz="3200" dirty="0">
                <a:latin typeface="Times New Roman" panose="02020603050405020304" pitchFamily="18" charset="0"/>
                <a:ea typeface="Calibri" panose="020F0502020204030204" pitchFamily="34" charset="0"/>
                <a:cs typeface="Times New Roman" panose="02020603050405020304" pitchFamily="18" charset="0"/>
              </a:rPr>
              <a:t>into the Eternal Future</a:t>
            </a:r>
            <a:endParaRPr lang="en-US" dirty="0"/>
          </a:p>
        </p:txBody>
      </p:sp>
    </p:spTree>
    <p:extLst>
      <p:ext uri="{BB962C8B-B14F-4D97-AF65-F5344CB8AC3E}">
        <p14:creationId xmlns:p14="http://schemas.microsoft.com/office/powerpoint/2010/main" val="411516197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Class Review</a:t>
            </a:r>
          </a:p>
        </p:txBody>
      </p:sp>
      <p:sp>
        <p:nvSpPr>
          <p:cNvPr id="3" name="TextBox 2">
            <a:extLst>
              <a:ext uri="{FF2B5EF4-FFF2-40B4-BE49-F238E27FC236}">
                <a16:creationId xmlns:a16="http://schemas.microsoft.com/office/drawing/2014/main" id="{A8C359D8-7793-0674-84B7-146BD0AE8F39}"/>
              </a:ext>
            </a:extLst>
          </p:cNvPr>
          <p:cNvSpPr txBox="1"/>
          <p:nvPr/>
        </p:nvSpPr>
        <p:spPr>
          <a:xfrm>
            <a:off x="635000" y="1269375"/>
            <a:ext cx="10922000" cy="4360937"/>
          </a:xfrm>
          <a:prstGeom prst="rect">
            <a:avLst/>
          </a:prstGeom>
          <a:noFill/>
        </p:spPr>
        <p:txBody>
          <a:bodyPr wrap="square" rtlCol="0">
            <a:spAutoFit/>
          </a:bodyPr>
          <a:lstStyle/>
          <a:p>
            <a:pPr marL="0" marR="0">
              <a:lnSpc>
                <a:spcPct val="107000"/>
              </a:lnSpc>
              <a:spcBef>
                <a:spcPts val="0"/>
              </a:spcBef>
              <a:spcAft>
                <a:spcPts val="0"/>
              </a:spcAf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Key Words:  Washed – Sanctified - Justified</a:t>
            </a:r>
          </a:p>
          <a:p>
            <a:pPr marL="342900" marR="0" indent="-342900">
              <a:lnSpc>
                <a:spcPct val="107000"/>
              </a:lnSpc>
              <a:spcBef>
                <a:spcPts val="0"/>
              </a:spcBef>
              <a:spcAft>
                <a:spcPts val="0"/>
              </a:spcAft>
              <a:buFont typeface="Arial" panose="020B0604020202020204" pitchFamily="34" charset="0"/>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A number of commentaries - this was an expression of the progressive sanctification.  </a:t>
            </a:r>
          </a:p>
          <a:p>
            <a:pPr marL="342900" marR="0" indent="-342900">
              <a:lnSpc>
                <a:spcPct val="107000"/>
              </a:lnSpc>
              <a:spcBef>
                <a:spcPts val="0"/>
              </a:spcBef>
              <a:spcAft>
                <a:spcPts val="0"/>
              </a:spcAft>
              <a:buFont typeface="Arial" panose="020B0604020202020204" pitchFamily="34" charset="0"/>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Deep thoughts and impressive words.  </a:t>
            </a:r>
          </a:p>
          <a:p>
            <a:pPr marL="342900" marR="0" indent="-342900">
              <a:lnSpc>
                <a:spcPct val="107000"/>
              </a:lnSpc>
              <a:spcBef>
                <a:spcPts val="0"/>
              </a:spcBef>
              <a:spcAft>
                <a:spcPts val="0"/>
              </a:spcAft>
              <a:buFont typeface="Arial" panose="020B0604020202020204" pitchFamily="34" charset="0"/>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But none cited any authorities or other verses in scripture to confirm this doctrine. </a:t>
            </a:r>
          </a:p>
          <a:p>
            <a:pPr marL="0" marR="0">
              <a:lnSpc>
                <a:spcPct val="107000"/>
              </a:lnSpc>
              <a:spcBef>
                <a:spcPts val="0"/>
              </a:spcBef>
              <a:spcAft>
                <a:spcPts val="0"/>
              </a:spcAft>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 submit to you that these words are synonyms for each other</a:t>
            </a:r>
          </a:p>
          <a:p>
            <a:pPr algn="just"/>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Remember the hermeneutical principle: God’s word is truth.  Truth contradicts that which is false and that which is false contradicts truth</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Washed = Sanctified = Justified         Righteous = Holy = Sinless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4602754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29994" y="9319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Class Review</a:t>
            </a:r>
          </a:p>
        </p:txBody>
      </p:sp>
      <p:sp>
        <p:nvSpPr>
          <p:cNvPr id="3" name="TextBox 2">
            <a:extLst>
              <a:ext uri="{FF2B5EF4-FFF2-40B4-BE49-F238E27FC236}">
                <a16:creationId xmlns:a16="http://schemas.microsoft.com/office/drawing/2014/main" id="{A8C359D8-7793-0674-84B7-146BD0AE8F39}"/>
              </a:ext>
            </a:extLst>
          </p:cNvPr>
          <p:cNvSpPr txBox="1"/>
          <p:nvPr/>
        </p:nvSpPr>
        <p:spPr>
          <a:xfrm>
            <a:off x="573585" y="866766"/>
            <a:ext cx="10922000" cy="5605317"/>
          </a:xfrm>
          <a:prstGeom prst="rect">
            <a:avLst/>
          </a:prstGeom>
          <a:noFill/>
        </p:spPr>
        <p:txBody>
          <a:bodyPr wrap="square" rtlCol="0">
            <a:spAutoFit/>
          </a:bodyPr>
          <a:lstStyle/>
          <a:p>
            <a:pPr marL="0" marR="0">
              <a:lnSpc>
                <a:spcPct val="107000"/>
              </a:lnSpc>
              <a:spcBef>
                <a:spcPts val="0"/>
              </a:spcBef>
              <a:spcAft>
                <a:spcPts val="0"/>
              </a:spcAft>
            </a:pP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Washed</a:t>
            </a:r>
            <a:endParaRPr lang="en-US" sz="2400" kern="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Revelation 1:5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Jesus Christ…who loved us and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washed</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us from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our sins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(made sinless) in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His own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blood</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Sanctified</a:t>
            </a:r>
            <a:endParaRPr lang="en-US" sz="2400" kern="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Hebrews 13:12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Therefore Jesus also, that He might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sanctify</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(make holy) the people through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His own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blood</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Justified</a:t>
            </a:r>
            <a:endParaRPr lang="en-US" sz="2400" kern="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Romans 5:9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Much more then, having now been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justified</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(made righteous) by His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blood</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941724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29994" y="9319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Class Review</a:t>
            </a:r>
          </a:p>
        </p:txBody>
      </p:sp>
      <p:pic>
        <p:nvPicPr>
          <p:cNvPr id="4" name="Picture 3" descr="A picture containing text, font, screenshot, line&#10;&#10;Description automatically generated">
            <a:extLst>
              <a:ext uri="{FF2B5EF4-FFF2-40B4-BE49-F238E27FC236}">
                <a16:creationId xmlns:a16="http://schemas.microsoft.com/office/drawing/2014/main" id="{2F2B2621-6220-EF41-82F5-766E29C88DCC}"/>
              </a:ext>
            </a:extLst>
          </p:cNvPr>
          <p:cNvPicPr>
            <a:picLocks noChangeAspect="1"/>
          </p:cNvPicPr>
          <p:nvPr/>
        </p:nvPicPr>
        <p:blipFill>
          <a:blip r:embed="rId2"/>
          <a:stretch>
            <a:fillRect/>
          </a:stretch>
        </p:blipFill>
        <p:spPr>
          <a:xfrm>
            <a:off x="360218" y="2050472"/>
            <a:ext cx="11270673" cy="2971801"/>
          </a:xfrm>
          <a:prstGeom prst="rect">
            <a:avLst/>
          </a:prstGeom>
        </p:spPr>
      </p:pic>
    </p:spTree>
    <p:extLst>
      <p:ext uri="{BB962C8B-B14F-4D97-AF65-F5344CB8AC3E}">
        <p14:creationId xmlns:p14="http://schemas.microsoft.com/office/powerpoint/2010/main" val="313408303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29994" y="9319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Class Review</a:t>
            </a:r>
          </a:p>
        </p:txBody>
      </p:sp>
      <p:sp>
        <p:nvSpPr>
          <p:cNvPr id="3" name="TextBox 2">
            <a:extLst>
              <a:ext uri="{FF2B5EF4-FFF2-40B4-BE49-F238E27FC236}">
                <a16:creationId xmlns:a16="http://schemas.microsoft.com/office/drawing/2014/main" id="{5A024D54-39D4-AA9D-BC76-BA42C55B5276}"/>
              </a:ext>
            </a:extLst>
          </p:cNvPr>
          <p:cNvSpPr txBox="1"/>
          <p:nvPr/>
        </p:nvSpPr>
        <p:spPr>
          <a:xfrm>
            <a:off x="635000" y="1467267"/>
            <a:ext cx="10922000" cy="5203348"/>
          </a:xfrm>
          <a:prstGeom prst="rect">
            <a:avLst/>
          </a:prstGeom>
          <a:noFill/>
        </p:spPr>
        <p:txBody>
          <a:bodyPr wrap="square" rtlCol="0">
            <a:spAutoFit/>
          </a:bodyPr>
          <a:lstStyle/>
          <a:p>
            <a:pPr marL="0" marR="0">
              <a:lnSpc>
                <a:spcPct val="107000"/>
              </a:lnSpc>
              <a:spcBef>
                <a:spcPts val="0"/>
              </a:spcBef>
              <a:spcAft>
                <a:spcPts val="0"/>
              </a:spcAft>
            </a:pP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Which brings us to the question of saint.  In scripture, the word saint is</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Never used in reference to God, Jesus, Holy Spirit, or angels.</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Always used in the plural with one exception</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Always used in reference to the plural of those in the church</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Therefore, saint is always used in reference to those who had sinned but were</a:t>
            </a:r>
          </a:p>
          <a:p>
            <a:pPr marL="800100" lvl="1" indent="-342900">
              <a:lnSpc>
                <a:spcPct val="107000"/>
              </a:lnSpc>
              <a:buFont typeface="Symbol" panose="05050102010706020507" pitchFamily="18" charset="2"/>
              <a:buChar char=""/>
            </a:pP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washed, sanctified, and justified to be made holy</a:t>
            </a:r>
          </a:p>
          <a:p>
            <a:pPr marL="800100" lvl="1" indent="-342900">
              <a:lnSpc>
                <a:spcPct val="107000"/>
              </a:lnSpc>
              <a:buFont typeface="Symbol" panose="05050102010706020507" pitchFamily="18" charset="2"/>
              <a:buChar char=""/>
            </a:pPr>
            <a:r>
              <a:rPr lang="en-US" sz="3200" kern="100" dirty="0">
                <a:latin typeface="Times New Roman" panose="02020603050405020304" pitchFamily="18" charset="0"/>
                <a:ea typeface="Calibri" panose="020F0502020204030204" pitchFamily="34" charset="0"/>
                <a:cs typeface="Times New Roman" panose="02020603050405020304" pitchFamily="18" charset="0"/>
              </a:rPr>
              <a:t>Through the blood of Christ</a:t>
            </a:r>
            <a:endParaRPr lang="en-US" sz="3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endParaRPr lang="en-US" sz="2400" kern="1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115772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29994" y="9319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Class Review</a:t>
            </a:r>
          </a:p>
        </p:txBody>
      </p:sp>
      <p:pic>
        <p:nvPicPr>
          <p:cNvPr id="4" name="Picture 3">
            <a:extLst>
              <a:ext uri="{FF2B5EF4-FFF2-40B4-BE49-F238E27FC236}">
                <a16:creationId xmlns:a16="http://schemas.microsoft.com/office/drawing/2014/main" id="{A5583280-4873-FCD2-8380-E85A2EA63693}"/>
              </a:ext>
            </a:extLst>
          </p:cNvPr>
          <p:cNvPicPr>
            <a:picLocks noChangeAspect="1"/>
          </p:cNvPicPr>
          <p:nvPr/>
        </p:nvPicPr>
        <p:blipFill>
          <a:blip r:embed="rId2"/>
          <a:stretch>
            <a:fillRect/>
          </a:stretch>
        </p:blipFill>
        <p:spPr>
          <a:xfrm>
            <a:off x="661917" y="1480782"/>
            <a:ext cx="10938680" cy="4223981"/>
          </a:xfrm>
          <a:prstGeom prst="rect">
            <a:avLst/>
          </a:prstGeom>
        </p:spPr>
      </p:pic>
    </p:spTree>
    <p:extLst>
      <p:ext uri="{BB962C8B-B14F-4D97-AF65-F5344CB8AC3E}">
        <p14:creationId xmlns:p14="http://schemas.microsoft.com/office/powerpoint/2010/main" val="305579241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29994" y="9319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Jesus is the Holy One and the Righteous One</a:t>
            </a:r>
          </a:p>
        </p:txBody>
      </p:sp>
      <p:sp>
        <p:nvSpPr>
          <p:cNvPr id="3" name="TextBox 2">
            <a:extLst>
              <a:ext uri="{FF2B5EF4-FFF2-40B4-BE49-F238E27FC236}">
                <a16:creationId xmlns:a16="http://schemas.microsoft.com/office/drawing/2014/main" id="{5A024D54-39D4-AA9D-BC76-BA42C55B5276}"/>
              </a:ext>
            </a:extLst>
          </p:cNvPr>
          <p:cNvSpPr txBox="1"/>
          <p:nvPr/>
        </p:nvSpPr>
        <p:spPr>
          <a:xfrm>
            <a:off x="635000" y="1467267"/>
            <a:ext cx="10922000" cy="4808817"/>
          </a:xfrm>
          <a:prstGeom prst="rect">
            <a:avLst/>
          </a:prstGeom>
          <a:noFill/>
        </p:spPr>
        <p:txBody>
          <a:bodyPr wrap="square" rtlCol="0">
            <a:spAutoFit/>
          </a:bodyPr>
          <a:lstStyle/>
          <a:p>
            <a:pPr>
              <a:lnSpc>
                <a:spcPct val="107000"/>
              </a:lnSpc>
            </a:pPr>
            <a:r>
              <a:rPr lang="en-US" sz="3200" b="1" kern="100" dirty="0">
                <a:effectLst/>
                <a:latin typeface="Times New Roman" panose="02020603050405020304" pitchFamily="18" charset="0"/>
                <a:ea typeface="Calibri" panose="020F0502020204030204" pitchFamily="34" charset="0"/>
                <a:cs typeface="Times New Roman" panose="02020603050405020304" pitchFamily="18" charset="0"/>
              </a:rPr>
              <a:t>John 6:69</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We have believed and have come to know that </a:t>
            </a:r>
            <a:r>
              <a:rPr lang="en-US" sz="32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You</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(Jesus) are the </a:t>
            </a:r>
            <a:r>
              <a:rPr lang="en-US" sz="32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Holy One</a:t>
            </a:r>
            <a:r>
              <a:rPr lang="en-US" sz="3200"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3200" i="1" kern="100" dirty="0">
                <a:effectLst/>
                <a:latin typeface="Times New Roman" panose="02020603050405020304" pitchFamily="18" charset="0"/>
                <a:ea typeface="Calibri" panose="020F0502020204030204" pitchFamily="34" charset="0"/>
                <a:cs typeface="Times New Roman" panose="02020603050405020304" pitchFamily="18" charset="0"/>
              </a:rPr>
              <a:t>hagios</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of God."</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3200" b="1" kern="100" dirty="0">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3200" b="1" kern="100" dirty="0">
                <a:effectLst/>
                <a:latin typeface="Times New Roman" panose="02020603050405020304" pitchFamily="18" charset="0"/>
                <a:ea typeface="Calibri" panose="020F0502020204030204" pitchFamily="34" charset="0"/>
                <a:cs typeface="Times New Roman" panose="02020603050405020304" pitchFamily="18" charset="0"/>
              </a:rPr>
              <a:t>Acts 3:13-15 </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The God of Abraham, Isaac and Jacob, the God of our fathers, has glorified His servant </a:t>
            </a:r>
            <a:r>
              <a:rPr lang="en-US" sz="32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Jesus</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i="1"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the </a:t>
            </a:r>
            <a:r>
              <a:rPr lang="en-US" sz="32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Holy</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i="1" kern="100" dirty="0">
                <a:effectLst/>
                <a:latin typeface="Times New Roman" panose="02020603050405020304" pitchFamily="18" charset="0"/>
                <a:ea typeface="Calibri" panose="020F0502020204030204" pitchFamily="34" charset="0"/>
                <a:cs typeface="Times New Roman" panose="02020603050405020304" pitchFamily="18" charset="0"/>
              </a:rPr>
              <a:t>hagios – </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Holy One) and </a:t>
            </a:r>
            <a:r>
              <a:rPr lang="en-US" sz="32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Righteous One</a:t>
            </a:r>
            <a:r>
              <a:rPr lang="en-US" sz="3200"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3200" i="1" kern="100" dirty="0">
                <a:effectLst/>
                <a:latin typeface="Times New Roman" panose="02020603050405020304" pitchFamily="18" charset="0"/>
                <a:ea typeface="Calibri" panose="020F0502020204030204" pitchFamily="34" charset="0"/>
                <a:cs typeface="Times New Roman" panose="02020603050405020304" pitchFamily="18" charset="0"/>
              </a:rPr>
              <a:t>dikaios</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 Righteous </a:t>
            </a:r>
            <a:r>
              <a:rPr lang="en-US" sz="3200" kern="100" dirty="0">
                <a:latin typeface="Times New Roman" panose="02020603050405020304" pitchFamily="18" charset="0"/>
                <a:ea typeface="Calibri" panose="020F0502020204030204" pitchFamily="34" charset="0"/>
                <a:cs typeface="Times New Roman" panose="02020603050405020304" pitchFamily="18" charset="0"/>
              </a:rPr>
              <a:t>O</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ne) … </a:t>
            </a:r>
            <a:r>
              <a:rPr lang="en-US" sz="3200" i="1" kern="100" dirty="0">
                <a:effectLst/>
                <a:latin typeface="Times New Roman" panose="02020603050405020304" pitchFamily="18" charset="0"/>
                <a:ea typeface="Calibri" panose="020F0502020204030204" pitchFamily="34" charset="0"/>
                <a:cs typeface="Times New Roman" panose="02020603050405020304" pitchFamily="18" charset="0"/>
              </a:rPr>
              <a:t>the one</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whom God raised from the dead, </a:t>
            </a:r>
            <a:r>
              <a:rPr lang="en-US" sz="3200" i="1" kern="100" dirty="0">
                <a:effectLst/>
                <a:latin typeface="Times New Roman" panose="02020603050405020304" pitchFamily="18" charset="0"/>
                <a:ea typeface="Calibri" panose="020F0502020204030204" pitchFamily="34" charset="0"/>
                <a:cs typeface="Times New Roman" panose="02020603050405020304" pitchFamily="18" charset="0"/>
              </a:rPr>
              <a:t>a fact</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to which we are witnesses.</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1562732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29994" y="9319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Saints are the Holy Ones</a:t>
            </a:r>
          </a:p>
        </p:txBody>
      </p:sp>
      <p:sp>
        <p:nvSpPr>
          <p:cNvPr id="3" name="TextBox 2">
            <a:extLst>
              <a:ext uri="{FF2B5EF4-FFF2-40B4-BE49-F238E27FC236}">
                <a16:creationId xmlns:a16="http://schemas.microsoft.com/office/drawing/2014/main" id="{5A024D54-39D4-AA9D-BC76-BA42C55B5276}"/>
              </a:ext>
            </a:extLst>
          </p:cNvPr>
          <p:cNvSpPr txBox="1"/>
          <p:nvPr/>
        </p:nvSpPr>
        <p:spPr>
          <a:xfrm>
            <a:off x="635000" y="996420"/>
            <a:ext cx="10922000" cy="4679807"/>
          </a:xfrm>
          <a:prstGeom prst="rect">
            <a:avLst/>
          </a:prstGeom>
          <a:noFill/>
        </p:spPr>
        <p:txBody>
          <a:bodyPr wrap="square" rtlCol="0">
            <a:spAutoFit/>
          </a:bodyPr>
          <a:lstStyle/>
          <a:p>
            <a:pPr marL="0" marR="0">
              <a:lnSpc>
                <a:spcPct val="107000"/>
              </a:lnSpc>
              <a:spcBef>
                <a:spcPts val="0"/>
              </a:spcBef>
              <a:spcAft>
                <a:spcPts val="0"/>
              </a:spcAft>
            </a:pPr>
            <a:r>
              <a:rPr lang="en-US" sz="2800" b="1" kern="0" dirty="0">
                <a:effectLst/>
                <a:latin typeface="Times New Roman" panose="02020603050405020304" pitchFamily="18" charset="0"/>
                <a:ea typeface="Times New Roman" panose="02020603050405020304" pitchFamily="18" charset="0"/>
                <a:cs typeface="Times New Roman" panose="02020603050405020304" pitchFamily="18" charset="0"/>
              </a:rPr>
              <a:t>1 Corinthians 1:2 </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To the </a:t>
            </a:r>
            <a:r>
              <a:rPr lang="en-US" sz="28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church</a:t>
            </a:r>
            <a:r>
              <a:rPr lang="en-US" sz="2800" b="1" u="sng" kern="0" dirty="0">
                <a:effectLst/>
                <a:latin typeface="Times New Roman" panose="02020603050405020304" pitchFamily="18" charset="0"/>
                <a:ea typeface="Times New Roman" panose="02020603050405020304" pitchFamily="18" charset="0"/>
                <a:cs typeface="Times New Roman" panose="02020603050405020304" pitchFamily="18" charset="0"/>
              </a:rPr>
              <a:t> of God</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which is at Corinth, to </a:t>
            </a:r>
            <a:r>
              <a:rPr lang="en-US" sz="2800" b="1" u="sng" kern="0" dirty="0">
                <a:effectLst/>
                <a:latin typeface="Times New Roman" panose="02020603050405020304" pitchFamily="18" charset="0"/>
                <a:ea typeface="Times New Roman" panose="02020603050405020304" pitchFamily="18" charset="0"/>
                <a:cs typeface="Times New Roman" panose="02020603050405020304" pitchFamily="18" charset="0"/>
              </a:rPr>
              <a:t>those who have been </a:t>
            </a:r>
            <a:r>
              <a:rPr lang="en-US" sz="28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sanctified</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in Christ Jesus, </a:t>
            </a:r>
            <a:r>
              <a:rPr lang="en-US" sz="28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saints</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kern="0" dirty="0">
                <a:effectLst/>
                <a:latin typeface="Times New Roman" panose="02020603050405020304" pitchFamily="18" charset="0"/>
                <a:ea typeface="Times New Roman" panose="02020603050405020304" pitchFamily="18" charset="0"/>
                <a:cs typeface="Times New Roman" panose="02020603050405020304" pitchFamily="18" charset="0"/>
              </a:rPr>
              <a:t>hagios – </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holy ones) by calling,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The one exception to the plural is Paul’s conclusion to his epistle to the church at Philippians 4:21 but actually it is really referring to all the saints in the church in Philippi</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Philippians 4:21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Greet every </a:t>
            </a:r>
            <a:r>
              <a:rPr lang="en-US" sz="28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saint</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a:effectLst/>
                <a:latin typeface="Times New Roman" panose="02020603050405020304" pitchFamily="18" charset="0"/>
                <a:ea typeface="Calibri" panose="020F0502020204030204" pitchFamily="34" charset="0"/>
                <a:cs typeface="Times New Roman" panose="02020603050405020304" pitchFamily="18" charset="0"/>
              </a:rPr>
              <a:t>hagios –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holy one) </a:t>
            </a:r>
            <a:r>
              <a:rPr lang="en-US" sz="28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 Christ Jesus</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The brethren who are with me greet you.</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Arrow: Curved Up 3">
            <a:extLst>
              <a:ext uri="{FF2B5EF4-FFF2-40B4-BE49-F238E27FC236}">
                <a16:creationId xmlns:a16="http://schemas.microsoft.com/office/drawing/2014/main" id="{654419D5-D93E-36F3-0B74-26873EDCF2A2}"/>
              </a:ext>
            </a:extLst>
          </p:cNvPr>
          <p:cNvSpPr/>
          <p:nvPr/>
        </p:nvSpPr>
        <p:spPr>
          <a:xfrm>
            <a:off x="3527946" y="2067635"/>
            <a:ext cx="3766782" cy="566382"/>
          </a:xfrm>
          <a:prstGeom prst="curvedUp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78272304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29994" y="9319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Saints are the Righteous Ones</a:t>
            </a:r>
          </a:p>
        </p:txBody>
      </p:sp>
      <p:sp>
        <p:nvSpPr>
          <p:cNvPr id="3" name="TextBox 2">
            <a:extLst>
              <a:ext uri="{FF2B5EF4-FFF2-40B4-BE49-F238E27FC236}">
                <a16:creationId xmlns:a16="http://schemas.microsoft.com/office/drawing/2014/main" id="{5A024D54-39D4-AA9D-BC76-BA42C55B5276}"/>
              </a:ext>
            </a:extLst>
          </p:cNvPr>
          <p:cNvSpPr txBox="1"/>
          <p:nvPr/>
        </p:nvSpPr>
        <p:spPr>
          <a:xfrm>
            <a:off x="635000" y="996420"/>
            <a:ext cx="10922000" cy="5132495"/>
          </a:xfrm>
          <a:prstGeom prst="rect">
            <a:avLst/>
          </a:prstGeom>
          <a:noFill/>
        </p:spPr>
        <p:txBody>
          <a:bodyPr wrap="square" rtlCol="0">
            <a:spAutoFit/>
          </a:bodyPr>
          <a:lstStyle/>
          <a:p>
            <a:pPr marL="0" marR="0">
              <a:lnSpc>
                <a:spcPct val="107000"/>
              </a:lnSpc>
              <a:spcBef>
                <a:spcPts val="0"/>
              </a:spcBef>
              <a:spcAft>
                <a:spcPts val="0"/>
              </a:spcAft>
            </a:pPr>
            <a:r>
              <a:rPr lang="en-US" sz="2800" b="1" dirty="0">
                <a:latin typeface="Times New Roman" panose="02020603050405020304" pitchFamily="18" charset="0"/>
                <a:cs typeface="Times New Roman" panose="02020603050405020304" pitchFamily="18" charset="0"/>
              </a:rPr>
              <a:t>Hebrews 12:22-23</a:t>
            </a:r>
            <a:r>
              <a:rPr lang="en-US" sz="2800" baseline="300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 But you have come to Mount Zion and to the city of the living God, the heavenly Jerusalem, and to myriads of angels, </a:t>
            </a:r>
            <a:br>
              <a:rPr lang="en-US" sz="2800" dirty="0">
                <a:latin typeface="Times New Roman" panose="02020603050405020304" pitchFamily="18" charset="0"/>
                <a:cs typeface="Times New Roman" panose="02020603050405020304" pitchFamily="18" charset="0"/>
              </a:rPr>
            </a:br>
            <a:r>
              <a:rPr lang="en-US" sz="2800" baseline="30000" dirty="0">
                <a:latin typeface="Times New Roman" panose="02020603050405020304" pitchFamily="18" charset="0"/>
                <a:cs typeface="Times New Roman" panose="02020603050405020304" pitchFamily="18" charset="0"/>
              </a:rPr>
              <a:t>23 </a:t>
            </a:r>
            <a:r>
              <a:rPr lang="en-US" sz="2800" dirty="0">
                <a:latin typeface="Times New Roman" panose="02020603050405020304" pitchFamily="18" charset="0"/>
                <a:cs typeface="Times New Roman" panose="02020603050405020304" pitchFamily="18" charset="0"/>
              </a:rPr>
              <a:t> to the general assembly and </a:t>
            </a:r>
            <a:r>
              <a:rPr lang="en-US" sz="2800" b="1" u="sng" dirty="0">
                <a:highlight>
                  <a:srgbClr val="FFFF00"/>
                </a:highlight>
                <a:latin typeface="Times New Roman" panose="02020603050405020304" pitchFamily="18" charset="0"/>
                <a:cs typeface="Times New Roman" panose="02020603050405020304" pitchFamily="18" charset="0"/>
              </a:rPr>
              <a:t>church</a:t>
            </a:r>
            <a:r>
              <a:rPr lang="en-US" sz="2800" b="1" u="sng" dirty="0">
                <a:latin typeface="Times New Roman" panose="02020603050405020304" pitchFamily="18" charset="0"/>
                <a:cs typeface="Times New Roman" panose="02020603050405020304" pitchFamily="18" charset="0"/>
              </a:rPr>
              <a:t> of the firstborn </a:t>
            </a:r>
            <a:r>
              <a:rPr lang="en-US" sz="2800" dirty="0">
                <a:latin typeface="Times New Roman" panose="02020603050405020304" pitchFamily="18" charset="0"/>
                <a:cs typeface="Times New Roman" panose="02020603050405020304" pitchFamily="18" charset="0"/>
              </a:rPr>
              <a:t>who are enrolled in heaven, and to God, the Judge of all, and to the spirits of </a:t>
            </a:r>
            <a:r>
              <a:rPr lang="en-US" sz="2800" i="1" dirty="0">
                <a:latin typeface="Times New Roman" panose="02020603050405020304" pitchFamily="18" charset="0"/>
                <a:cs typeface="Times New Roman" panose="02020603050405020304" pitchFamily="18" charset="0"/>
              </a:rPr>
              <a:t>the</a:t>
            </a:r>
            <a:r>
              <a:rPr lang="en-US" sz="2800" dirty="0">
                <a:latin typeface="Times New Roman" panose="02020603050405020304" pitchFamily="18" charset="0"/>
                <a:cs typeface="Times New Roman" panose="02020603050405020304" pitchFamily="18" charset="0"/>
              </a:rPr>
              <a:t> </a:t>
            </a:r>
            <a:r>
              <a:rPr lang="en-US" sz="2800" b="1" u="sng" dirty="0">
                <a:highlight>
                  <a:srgbClr val="FFFF00"/>
                </a:highlight>
                <a:latin typeface="Times New Roman" panose="02020603050405020304" pitchFamily="18" charset="0"/>
                <a:cs typeface="Times New Roman" panose="02020603050405020304" pitchFamily="18" charset="0"/>
              </a:rPr>
              <a:t>righteous</a:t>
            </a:r>
            <a:r>
              <a:rPr lang="en-US" sz="2800" b="1" u="sng" dirty="0">
                <a:latin typeface="Times New Roman" panose="02020603050405020304" pitchFamily="18" charset="0"/>
                <a:cs typeface="Times New Roman" panose="02020603050405020304" pitchFamily="18" charset="0"/>
              </a:rPr>
              <a:t> (</a:t>
            </a:r>
            <a:r>
              <a:rPr lang="en-US" sz="2800" b="1" i="1" dirty="0">
                <a:effectLst/>
                <a:latin typeface="Times New Roman" panose="02020603050405020304" pitchFamily="18" charset="0"/>
                <a:cs typeface="Times New Roman" panose="02020603050405020304" pitchFamily="18" charset="0"/>
              </a:rPr>
              <a:t>dikaios – righteous ones)</a:t>
            </a:r>
            <a:r>
              <a:rPr lang="en-US" sz="2800" dirty="0">
                <a:latin typeface="Times New Roman" panose="02020603050405020304" pitchFamily="18" charset="0"/>
                <a:cs typeface="Times New Roman" panose="02020603050405020304" pitchFamily="18" charset="0"/>
              </a:rPr>
              <a:t> made perfect, </a:t>
            </a:r>
          </a:p>
          <a:p>
            <a:pPr marL="0" marR="0">
              <a:lnSpc>
                <a:spcPct val="107000"/>
              </a:lnSpc>
              <a:spcBef>
                <a:spcPts val="0"/>
              </a:spcBef>
              <a:spcAft>
                <a:spcPts val="0"/>
              </a:spcAft>
            </a:pP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pPr>
            <a:r>
              <a:rPr lang="en-US" sz="2800" b="1" dirty="0">
                <a:latin typeface="Times New Roman" panose="02020603050405020304" pitchFamily="18" charset="0"/>
                <a:cs typeface="Times New Roman" panose="02020603050405020304" pitchFamily="18" charset="0"/>
              </a:rPr>
              <a:t>Hebrews 10:38 </a:t>
            </a:r>
            <a:r>
              <a:rPr lang="en-US" sz="2800" dirty="0">
                <a:latin typeface="Times New Roman" panose="02020603050405020304" pitchFamily="18" charset="0"/>
                <a:cs typeface="Times New Roman" panose="02020603050405020304" pitchFamily="18" charset="0"/>
              </a:rPr>
              <a:t> </a:t>
            </a:r>
            <a:r>
              <a:rPr lang="en-US" sz="2800" cap="small" dirty="0">
                <a:effectLst/>
                <a:latin typeface="Times New Roman" panose="02020603050405020304" pitchFamily="18" charset="0"/>
                <a:cs typeface="Times New Roman" panose="02020603050405020304" pitchFamily="18" charset="0"/>
              </a:rPr>
              <a:t>BUT</a:t>
            </a:r>
            <a:r>
              <a:rPr lang="en-US" sz="2800" dirty="0">
                <a:latin typeface="Times New Roman" panose="02020603050405020304" pitchFamily="18" charset="0"/>
                <a:cs typeface="Times New Roman" panose="02020603050405020304" pitchFamily="18" charset="0"/>
              </a:rPr>
              <a:t> </a:t>
            </a:r>
            <a:r>
              <a:rPr lang="en-US" sz="2800" b="1" u="sng" cap="small" dirty="0">
                <a:effectLst/>
                <a:highlight>
                  <a:srgbClr val="FFFF00"/>
                </a:highlight>
                <a:latin typeface="Times New Roman" panose="02020603050405020304" pitchFamily="18" charset="0"/>
                <a:cs typeface="Times New Roman" panose="02020603050405020304" pitchFamily="18" charset="0"/>
              </a:rPr>
              <a:t>MY</a:t>
            </a:r>
            <a:r>
              <a:rPr lang="en-US" sz="2800" cap="small" dirty="0">
                <a:effectLst/>
                <a:latin typeface="Times New Roman" panose="02020603050405020304" pitchFamily="18" charset="0"/>
                <a:cs typeface="Times New Roman" panose="02020603050405020304" pitchFamily="18" charset="0"/>
              </a:rPr>
              <a:t> (God’s) </a:t>
            </a:r>
            <a:r>
              <a:rPr lang="en-US" sz="2800" b="1" u="sng" cap="small" dirty="0">
                <a:effectLst/>
                <a:highlight>
                  <a:srgbClr val="FFFF00"/>
                </a:highlight>
                <a:latin typeface="Times New Roman" panose="02020603050405020304" pitchFamily="18" charset="0"/>
                <a:cs typeface="Times New Roman" panose="02020603050405020304" pitchFamily="18" charset="0"/>
              </a:rPr>
              <a:t>RIGHTEOUS ONE </a:t>
            </a:r>
            <a:r>
              <a:rPr lang="en-US" sz="2800" cap="small" dirty="0">
                <a:effectLst/>
                <a:latin typeface="Times New Roman" panose="02020603050405020304" pitchFamily="18" charset="0"/>
                <a:cs typeface="Times New Roman" panose="02020603050405020304" pitchFamily="18" charset="0"/>
              </a:rPr>
              <a:t>(hagios – righteous one) SHALL LIVE BY FAITH</a:t>
            </a:r>
            <a:r>
              <a:rPr lang="en-US" sz="2800" dirty="0">
                <a:latin typeface="Times New Roman" panose="02020603050405020304" pitchFamily="18" charset="0"/>
                <a:cs typeface="Times New Roman" panose="02020603050405020304" pitchFamily="18" charset="0"/>
              </a:rPr>
              <a:t>; </a:t>
            </a:r>
            <a:r>
              <a:rPr lang="en-US" sz="2800" cap="small" dirty="0">
                <a:effectLst/>
                <a:latin typeface="Times New Roman" panose="02020603050405020304" pitchFamily="18" charset="0"/>
                <a:cs typeface="Times New Roman" panose="02020603050405020304" pitchFamily="18" charset="0"/>
              </a:rPr>
              <a:t>AND IF HE SHRINKS BACK</a:t>
            </a:r>
            <a:r>
              <a:rPr lang="en-US" sz="2800" dirty="0">
                <a:latin typeface="Times New Roman" panose="02020603050405020304" pitchFamily="18" charset="0"/>
                <a:cs typeface="Times New Roman" panose="02020603050405020304" pitchFamily="18" charset="0"/>
              </a:rPr>
              <a:t>, </a:t>
            </a:r>
            <a:r>
              <a:rPr lang="en-US" sz="2800" cap="small" dirty="0">
                <a:effectLst/>
                <a:latin typeface="Times New Roman" panose="02020603050405020304" pitchFamily="18" charset="0"/>
                <a:cs typeface="Times New Roman" panose="02020603050405020304" pitchFamily="18" charset="0"/>
              </a:rPr>
              <a:t>MY SOUL HAS NO PLEASURE IN HIM</a:t>
            </a:r>
            <a:r>
              <a:rPr lang="en-US" sz="2800" dirty="0">
                <a:latin typeface="Times New Roman" panose="02020603050405020304" pitchFamily="18" charset="0"/>
                <a:cs typeface="Times New Roman" panose="02020603050405020304" pitchFamily="18" charset="0"/>
              </a:rPr>
              <a:t>. </a:t>
            </a:r>
            <a:br>
              <a:rPr lang="en-US" sz="2800" dirty="0"/>
            </a:br>
            <a:endParaRPr lang="en-US" sz="2800" dirty="0"/>
          </a:p>
          <a:p>
            <a:pPr marL="0" marR="0">
              <a:lnSpc>
                <a:spcPct val="107000"/>
              </a:lnSpc>
              <a:spcBef>
                <a:spcPts val="0"/>
              </a:spcBef>
              <a:spcAft>
                <a:spcPts val="0"/>
              </a:spcAft>
            </a:pP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720809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29994" y="9319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Saints Practice Holiness and Righteousness</a:t>
            </a:r>
          </a:p>
        </p:txBody>
      </p:sp>
      <p:sp>
        <p:nvSpPr>
          <p:cNvPr id="3" name="TextBox 2">
            <a:extLst>
              <a:ext uri="{FF2B5EF4-FFF2-40B4-BE49-F238E27FC236}">
                <a16:creationId xmlns:a16="http://schemas.microsoft.com/office/drawing/2014/main" id="{5A024D54-39D4-AA9D-BC76-BA42C55B5276}"/>
              </a:ext>
            </a:extLst>
          </p:cNvPr>
          <p:cNvSpPr txBox="1"/>
          <p:nvPr/>
        </p:nvSpPr>
        <p:spPr>
          <a:xfrm>
            <a:off x="635000" y="996420"/>
            <a:ext cx="10922000" cy="4676088"/>
          </a:xfrm>
          <a:prstGeom prst="rect">
            <a:avLst/>
          </a:prstGeom>
          <a:noFill/>
        </p:spPr>
        <p:txBody>
          <a:bodyPr wrap="square" rtlCol="0">
            <a:spAutoFit/>
          </a:bodyPr>
          <a:lstStyle/>
          <a:p>
            <a:pPr marL="0" marR="0">
              <a:lnSpc>
                <a:spcPct val="107000"/>
              </a:lnSpc>
              <a:spcBef>
                <a:spcPts val="0"/>
              </a:spcBef>
              <a:spcAft>
                <a:spcPts val="0"/>
              </a:spcAft>
            </a:pPr>
            <a:r>
              <a:rPr lang="en-US" sz="2400" b="1" dirty="0">
                <a:latin typeface="Times New Roman" panose="02020603050405020304" pitchFamily="18" charset="0"/>
                <a:cs typeface="Times New Roman" panose="02020603050405020304" pitchFamily="18" charset="0"/>
              </a:rPr>
              <a:t>1 Peter 1:15-16 </a:t>
            </a:r>
            <a:r>
              <a:rPr lang="en-US" sz="2400" dirty="0">
                <a:latin typeface="Times New Roman" panose="02020603050405020304" pitchFamily="18" charset="0"/>
                <a:cs typeface="Times New Roman" panose="02020603050405020304" pitchFamily="18" charset="0"/>
              </a:rPr>
              <a:t>but like the </a:t>
            </a:r>
            <a:r>
              <a:rPr lang="en-US" sz="2400" b="1" u="sng" dirty="0">
                <a:highlight>
                  <a:srgbClr val="FFFF00"/>
                </a:highlight>
                <a:latin typeface="Times New Roman" panose="02020603050405020304" pitchFamily="18" charset="0"/>
                <a:cs typeface="Times New Roman" panose="02020603050405020304" pitchFamily="18" charset="0"/>
              </a:rPr>
              <a:t>Holy One </a:t>
            </a:r>
            <a:r>
              <a:rPr lang="en-US" sz="2400"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t>
            </a:r>
            <a:r>
              <a:rPr lang="en-US" sz="2400" i="1" dirty="0">
                <a:latin typeface="Times New Roman" panose="02020603050405020304" pitchFamily="18" charset="0"/>
                <a:cs typeface="Times New Roman" panose="02020603050405020304" pitchFamily="18" charset="0"/>
              </a:rPr>
              <a:t>hagios</a:t>
            </a:r>
            <a:r>
              <a:rPr lang="en-US" sz="2400" dirty="0">
                <a:latin typeface="Times New Roman" panose="02020603050405020304" pitchFamily="18" charset="0"/>
                <a:cs typeface="Times New Roman" panose="02020603050405020304" pitchFamily="18" charset="0"/>
              </a:rPr>
              <a:t> – Holy One - God) who called </a:t>
            </a:r>
            <a:r>
              <a:rPr lang="en-US" sz="2400" b="1" u="sng" dirty="0">
                <a:latin typeface="Times New Roman" panose="02020603050405020304" pitchFamily="18" charset="0"/>
                <a:cs typeface="Times New Roman" panose="02020603050405020304" pitchFamily="18" charset="0"/>
              </a:rPr>
              <a:t>you</a:t>
            </a:r>
            <a:r>
              <a:rPr lang="en-US" sz="2400" dirty="0">
                <a:latin typeface="Times New Roman" panose="02020603050405020304" pitchFamily="18" charset="0"/>
                <a:cs typeface="Times New Roman" panose="02020603050405020304" pitchFamily="18" charset="0"/>
              </a:rPr>
              <a:t>, be </a:t>
            </a:r>
            <a:r>
              <a:rPr lang="en-US" sz="2400" b="1" u="sng" dirty="0">
                <a:highlight>
                  <a:srgbClr val="FFFF00"/>
                </a:highlight>
                <a:latin typeface="Times New Roman" panose="02020603050405020304" pitchFamily="18" charset="0"/>
                <a:cs typeface="Times New Roman" panose="02020603050405020304" pitchFamily="18" charset="0"/>
              </a:rPr>
              <a:t>holy</a:t>
            </a:r>
            <a:r>
              <a:rPr lang="en-US" sz="2400" dirty="0">
                <a:latin typeface="Times New Roman" panose="02020603050405020304" pitchFamily="18" charset="0"/>
                <a:cs typeface="Times New Roman" panose="02020603050405020304" pitchFamily="18" charset="0"/>
              </a:rPr>
              <a:t> (</a:t>
            </a:r>
            <a:r>
              <a:rPr lang="en-US" sz="2400" i="1" dirty="0">
                <a:latin typeface="Times New Roman" panose="02020603050405020304" pitchFamily="18" charset="0"/>
                <a:cs typeface="Times New Roman" panose="02020603050405020304" pitchFamily="18" charset="0"/>
              </a:rPr>
              <a:t>hagios</a:t>
            </a:r>
            <a:r>
              <a:rPr lang="en-US" sz="2400" dirty="0">
                <a:latin typeface="Times New Roman" panose="02020603050405020304" pitchFamily="18" charset="0"/>
                <a:cs typeface="Times New Roman" panose="02020603050405020304" pitchFamily="18" charset="0"/>
              </a:rPr>
              <a:t>) yourselves also in </a:t>
            </a:r>
            <a:r>
              <a:rPr lang="en-US" sz="2400" b="1" u="sng" dirty="0">
                <a:highlight>
                  <a:srgbClr val="FFFF00"/>
                </a:highlight>
                <a:latin typeface="Times New Roman" panose="02020603050405020304" pitchFamily="18" charset="0"/>
                <a:cs typeface="Times New Roman" panose="02020603050405020304" pitchFamily="18" charset="0"/>
              </a:rPr>
              <a:t>all </a:t>
            </a:r>
            <a:r>
              <a:rPr lang="en-US" sz="2400" b="1" i="1" u="sng" dirty="0">
                <a:highlight>
                  <a:srgbClr val="FFFF00"/>
                </a:highlight>
                <a:latin typeface="Times New Roman" panose="02020603050405020304" pitchFamily="18" charset="0"/>
                <a:cs typeface="Times New Roman" panose="02020603050405020304" pitchFamily="18" charset="0"/>
              </a:rPr>
              <a:t>your</a:t>
            </a:r>
            <a:r>
              <a:rPr lang="en-US" sz="2400" b="1" u="sng" dirty="0">
                <a:highlight>
                  <a:srgbClr val="FFFF00"/>
                </a:highlight>
                <a:latin typeface="Times New Roman" panose="02020603050405020304" pitchFamily="18" charset="0"/>
                <a:cs typeface="Times New Roman" panose="02020603050405020304" pitchFamily="18" charset="0"/>
              </a:rPr>
              <a:t> behavior</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16 </a:t>
            </a:r>
            <a:r>
              <a:rPr lang="en-US" sz="2400" dirty="0">
                <a:latin typeface="Times New Roman" panose="02020603050405020304" pitchFamily="18" charset="0"/>
                <a:cs typeface="Times New Roman" panose="02020603050405020304" pitchFamily="18" charset="0"/>
              </a:rPr>
              <a:t> because it is written, "</a:t>
            </a:r>
            <a:r>
              <a:rPr lang="en-US" sz="2400" b="1" u="sng" cap="small" dirty="0">
                <a:effectLst/>
                <a:latin typeface="Times New Roman" panose="02020603050405020304" pitchFamily="18" charset="0"/>
                <a:cs typeface="Times New Roman" panose="02020603050405020304" pitchFamily="18" charset="0"/>
              </a:rPr>
              <a:t>YOU SHALL BE </a:t>
            </a:r>
            <a:r>
              <a:rPr lang="en-US" sz="2400" b="1" u="sng" cap="small" dirty="0">
                <a:effectLst/>
                <a:highlight>
                  <a:srgbClr val="FFFF00"/>
                </a:highlight>
                <a:latin typeface="Times New Roman" panose="02020603050405020304" pitchFamily="18" charset="0"/>
                <a:cs typeface="Times New Roman" panose="02020603050405020304" pitchFamily="18" charset="0"/>
              </a:rPr>
              <a:t>HOLY</a:t>
            </a:r>
            <a:r>
              <a:rPr lang="en-US" sz="2400" b="1" u="sng" cap="small" dirty="0">
                <a:effectLst/>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(hagios)</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FOR</a:t>
            </a:r>
            <a:r>
              <a:rPr lang="en-US" sz="2400" dirty="0">
                <a:latin typeface="Times New Roman" panose="02020603050405020304" pitchFamily="18" charset="0"/>
                <a:cs typeface="Times New Roman" panose="02020603050405020304" pitchFamily="18" charset="0"/>
              </a:rPr>
              <a:t> </a:t>
            </a:r>
            <a:r>
              <a:rPr lang="en-US" sz="2400" b="1" u="sng" dirty="0">
                <a:latin typeface="Times New Roman" panose="02020603050405020304" pitchFamily="18" charset="0"/>
                <a:cs typeface="Times New Roman" panose="02020603050405020304" pitchFamily="18" charset="0"/>
              </a:rPr>
              <a:t>I </a:t>
            </a:r>
            <a:r>
              <a:rPr lang="en-US" sz="2400" b="1" u="sng" cap="small" dirty="0">
                <a:effectLst/>
                <a:latin typeface="Times New Roman" panose="02020603050405020304" pitchFamily="18" charset="0"/>
                <a:cs typeface="Times New Roman" panose="02020603050405020304" pitchFamily="18" charset="0"/>
              </a:rPr>
              <a:t>AM </a:t>
            </a:r>
            <a:r>
              <a:rPr lang="en-US" sz="2400" b="1" u="sng" cap="small" dirty="0">
                <a:effectLst/>
                <a:highlight>
                  <a:srgbClr val="FFFF00"/>
                </a:highlight>
                <a:latin typeface="Times New Roman" panose="02020603050405020304" pitchFamily="18" charset="0"/>
                <a:cs typeface="Times New Roman" panose="02020603050405020304" pitchFamily="18" charset="0"/>
              </a:rPr>
              <a:t>HOLY</a:t>
            </a:r>
            <a:r>
              <a:rPr lang="en-US" sz="2400" b="1" u="sng" cap="small" dirty="0">
                <a:effectLst/>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(hagios)</a:t>
            </a:r>
            <a:r>
              <a:rPr lang="en-US" sz="2400" dirty="0">
                <a:latin typeface="Times New Roman" panose="02020603050405020304" pitchFamily="18" charset="0"/>
                <a:cs typeface="Times New Roman" panose="02020603050405020304" pitchFamily="18" charset="0"/>
              </a:rPr>
              <a:t>.“</a:t>
            </a:r>
          </a:p>
          <a:p>
            <a:pPr marL="0" marR="0">
              <a:lnSpc>
                <a:spcPct val="107000"/>
              </a:lnSpc>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a:lnSpc>
                <a:spcPct val="107000"/>
              </a:lnSpc>
            </a:pPr>
            <a:r>
              <a:rPr lang="en-US" sz="2400" b="1" dirty="0">
                <a:latin typeface="Times New Roman" panose="02020603050405020304" pitchFamily="18" charset="0"/>
                <a:cs typeface="Times New Roman" panose="02020603050405020304" pitchFamily="18" charset="0"/>
              </a:rPr>
              <a:t>1 John 5:17 </a:t>
            </a:r>
            <a:r>
              <a:rPr lang="en-US" sz="2400" dirty="0">
                <a:latin typeface="Times New Roman" panose="02020603050405020304" pitchFamily="18" charset="0"/>
                <a:cs typeface="Times New Roman" panose="02020603050405020304" pitchFamily="18" charset="0"/>
              </a:rPr>
              <a:t>All </a:t>
            </a:r>
            <a:r>
              <a:rPr lang="en-US" sz="2400" b="1" u="sng" dirty="0">
                <a:latin typeface="Times New Roman" panose="02020603050405020304" pitchFamily="18" charset="0"/>
                <a:cs typeface="Times New Roman" panose="02020603050405020304" pitchFamily="18" charset="0"/>
              </a:rPr>
              <a:t>unrighteousness</a:t>
            </a:r>
            <a:r>
              <a:rPr lang="en-US" sz="2400" dirty="0">
                <a:latin typeface="Times New Roman" panose="02020603050405020304" pitchFamily="18" charset="0"/>
                <a:cs typeface="Times New Roman" panose="02020603050405020304" pitchFamily="18" charset="0"/>
              </a:rPr>
              <a:t> is </a:t>
            </a:r>
            <a:r>
              <a:rPr lang="en-US" sz="2400" b="1" u="sng" dirty="0">
                <a:latin typeface="Times New Roman" panose="02020603050405020304" pitchFamily="18" charset="0"/>
                <a:cs typeface="Times New Roman" panose="02020603050405020304" pitchFamily="18" charset="0"/>
              </a:rPr>
              <a:t>sin</a:t>
            </a:r>
            <a:r>
              <a:rPr lang="en-US" sz="2400" dirty="0">
                <a:latin typeface="Times New Roman" panose="02020603050405020304" pitchFamily="18" charset="0"/>
                <a:cs typeface="Times New Roman" panose="02020603050405020304" pitchFamily="18" charset="0"/>
              </a:rPr>
              <a:t>, ….</a:t>
            </a:r>
          </a:p>
          <a:p>
            <a:pPr>
              <a:lnSpc>
                <a:spcPct val="107000"/>
              </a:lnSpc>
            </a:pPr>
            <a:endParaRPr lang="en-US" sz="2400" b="1" dirty="0">
              <a:latin typeface="Times New Roman" panose="02020603050405020304" pitchFamily="18" charset="0"/>
              <a:cs typeface="Times New Roman" panose="02020603050405020304" pitchFamily="18" charset="0"/>
            </a:endParaRPr>
          </a:p>
          <a:p>
            <a:pPr>
              <a:lnSpc>
                <a:spcPct val="107000"/>
              </a:lnSpc>
            </a:pPr>
            <a:r>
              <a:rPr lang="en-US" sz="2400" b="1" dirty="0">
                <a:latin typeface="Times New Roman" panose="02020603050405020304" pitchFamily="18" charset="0"/>
                <a:cs typeface="Times New Roman" panose="02020603050405020304" pitchFamily="18" charset="0"/>
              </a:rPr>
              <a:t>1 John 3:7-8</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Little children, make sure no one deceives you; the one who </a:t>
            </a:r>
            <a:r>
              <a:rPr lang="en-US" sz="2400" b="1" u="sng" dirty="0">
                <a:highlight>
                  <a:srgbClr val="FFFF00"/>
                </a:highlight>
                <a:latin typeface="Times New Roman" panose="02020603050405020304" pitchFamily="18" charset="0"/>
                <a:cs typeface="Times New Roman" panose="02020603050405020304" pitchFamily="18" charset="0"/>
              </a:rPr>
              <a:t>practices</a:t>
            </a:r>
            <a:r>
              <a:rPr lang="en-US" sz="2400" b="1" u="sng"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righteousness</a:t>
            </a:r>
            <a:r>
              <a:rPr lang="en-US" sz="2400" dirty="0">
                <a:latin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cs typeface="Times New Roman" panose="02020603050405020304" pitchFamily="18" charset="0"/>
              </a:rPr>
              <a:t>dikaiosunê</a:t>
            </a:r>
            <a:r>
              <a:rPr lang="en-US" sz="2400" i="1" dirty="0">
                <a:effectLst/>
                <a:latin typeface="Times New Roman" panose="02020603050405020304" pitchFamily="18" charset="0"/>
                <a:cs typeface="Times New Roman" panose="02020603050405020304" pitchFamily="18" charset="0"/>
              </a:rPr>
              <a:t>) i</a:t>
            </a:r>
            <a:r>
              <a:rPr lang="en-US" sz="2400" dirty="0">
                <a:latin typeface="Times New Roman" panose="02020603050405020304" pitchFamily="18" charset="0"/>
                <a:cs typeface="Times New Roman" panose="02020603050405020304" pitchFamily="18" charset="0"/>
              </a:rPr>
              <a:t>s </a:t>
            </a:r>
            <a:r>
              <a:rPr lang="en-US" sz="2400" b="1" u="sng" dirty="0">
                <a:highlight>
                  <a:srgbClr val="FFFF00"/>
                </a:highlight>
                <a:latin typeface="Times New Roman" panose="02020603050405020304" pitchFamily="18" charset="0"/>
                <a:cs typeface="Times New Roman" panose="02020603050405020304" pitchFamily="18" charset="0"/>
              </a:rPr>
              <a:t>righteou</a:t>
            </a:r>
            <a:r>
              <a:rPr lang="en-US" sz="2400" b="1" u="sng" dirty="0">
                <a:latin typeface="Times New Roman" panose="02020603050405020304" pitchFamily="18" charset="0"/>
                <a:cs typeface="Times New Roman" panose="02020603050405020304" pitchFamily="18" charset="0"/>
              </a:rPr>
              <a:t>s</a:t>
            </a:r>
            <a:r>
              <a:rPr lang="en-US" sz="2400" dirty="0">
                <a:latin typeface="Times New Roman" panose="02020603050405020304" pitchFamily="18" charset="0"/>
                <a:cs typeface="Times New Roman" panose="02020603050405020304" pitchFamily="18" charset="0"/>
              </a:rPr>
              <a:t> (</a:t>
            </a:r>
            <a:r>
              <a:rPr lang="en-US" sz="2400" i="1" dirty="0">
                <a:latin typeface="Times New Roman" panose="02020603050405020304" pitchFamily="18" charset="0"/>
                <a:cs typeface="Times New Roman" panose="02020603050405020304" pitchFamily="18" charset="0"/>
              </a:rPr>
              <a:t>dikaioo</a:t>
            </a:r>
            <a:r>
              <a:rPr lang="en-US" sz="2400" dirty="0">
                <a:latin typeface="Times New Roman" panose="02020603050405020304" pitchFamily="18" charset="0"/>
                <a:cs typeface="Times New Roman" panose="02020603050405020304" pitchFamily="18" charset="0"/>
              </a:rPr>
              <a:t>), just as </a:t>
            </a:r>
            <a:r>
              <a:rPr lang="en-US" sz="2400" b="1" u="sng" dirty="0">
                <a:highlight>
                  <a:srgbClr val="FFFF00"/>
                </a:highlight>
                <a:latin typeface="Times New Roman" panose="02020603050405020304" pitchFamily="18" charset="0"/>
                <a:cs typeface="Times New Roman" panose="02020603050405020304" pitchFamily="18" charset="0"/>
              </a:rPr>
              <a:t>He</a:t>
            </a:r>
            <a:r>
              <a:rPr lang="en-US" sz="2400" dirty="0">
                <a:latin typeface="Times New Roman" panose="02020603050405020304" pitchFamily="18" charset="0"/>
                <a:cs typeface="Times New Roman" panose="02020603050405020304" pitchFamily="18" charset="0"/>
              </a:rPr>
              <a:t> (God) is </a:t>
            </a:r>
            <a:r>
              <a:rPr lang="en-US" sz="2400" b="1" u="sng" dirty="0">
                <a:highlight>
                  <a:srgbClr val="FFFF00"/>
                </a:highlight>
                <a:latin typeface="Times New Roman" panose="02020603050405020304" pitchFamily="18" charset="0"/>
                <a:cs typeface="Times New Roman" panose="02020603050405020304" pitchFamily="18" charset="0"/>
              </a:rPr>
              <a:t>righteous</a:t>
            </a:r>
            <a:r>
              <a:rPr lang="en-US" sz="2400" dirty="0">
                <a:latin typeface="Times New Roman" panose="02020603050405020304" pitchFamily="18" charset="0"/>
                <a:cs typeface="Times New Roman" panose="02020603050405020304" pitchFamily="18" charset="0"/>
              </a:rPr>
              <a:t> (</a:t>
            </a:r>
            <a:r>
              <a:rPr lang="en-US" sz="2400" i="1" dirty="0">
                <a:latin typeface="Times New Roman" panose="02020603050405020304" pitchFamily="18" charset="0"/>
                <a:cs typeface="Times New Roman" panose="02020603050405020304" pitchFamily="18" charset="0"/>
              </a:rPr>
              <a:t>dikaioo</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8 </a:t>
            </a:r>
            <a:r>
              <a:rPr lang="en-US" sz="2400" dirty="0">
                <a:latin typeface="Times New Roman" panose="02020603050405020304" pitchFamily="18" charset="0"/>
                <a:cs typeface="Times New Roman" panose="02020603050405020304" pitchFamily="18" charset="0"/>
              </a:rPr>
              <a:t> the one who </a:t>
            </a:r>
            <a:r>
              <a:rPr lang="en-US" sz="2400" b="1" u="sng" dirty="0">
                <a:highlight>
                  <a:srgbClr val="FFFF00"/>
                </a:highlight>
                <a:latin typeface="Times New Roman" panose="02020603050405020304" pitchFamily="18" charset="0"/>
                <a:cs typeface="Times New Roman" panose="02020603050405020304" pitchFamily="18" charset="0"/>
              </a:rPr>
              <a:t>practices sin </a:t>
            </a:r>
            <a:r>
              <a:rPr lang="en-US" sz="2400" b="1" u="sng" dirty="0">
                <a:latin typeface="Times New Roman" panose="02020603050405020304" pitchFamily="18" charset="0"/>
                <a:cs typeface="Times New Roman" panose="02020603050405020304" pitchFamily="18" charset="0"/>
              </a:rPr>
              <a:t>is of the devil</a:t>
            </a:r>
            <a:r>
              <a:rPr lang="en-US" sz="2400" dirty="0">
                <a:latin typeface="Times New Roman" panose="02020603050405020304" pitchFamily="18" charset="0"/>
                <a:cs typeface="Times New Roman" panose="02020603050405020304" pitchFamily="18" charset="0"/>
              </a:rPr>
              <a:t>….</a:t>
            </a:r>
          </a:p>
          <a:p>
            <a:pPr>
              <a:lnSpc>
                <a:spcPct val="107000"/>
              </a:lnSpc>
            </a:pPr>
            <a:endParaRPr lang="en-US" sz="2400" baseline="30000" dirty="0">
              <a:latin typeface="Times New Roman" panose="02020603050405020304" pitchFamily="18" charset="0"/>
              <a:cs typeface="Times New Roman" panose="02020603050405020304" pitchFamily="18" charset="0"/>
            </a:endParaRPr>
          </a:p>
          <a:p>
            <a:pPr>
              <a:lnSpc>
                <a:spcPct val="107000"/>
              </a:lnSpc>
            </a:pPr>
            <a:r>
              <a:rPr lang="en-US" sz="2400" b="1" dirty="0">
                <a:latin typeface="Times New Roman" panose="02020603050405020304" pitchFamily="18" charset="0"/>
                <a:cs typeface="Times New Roman" panose="02020603050405020304" pitchFamily="18" charset="0"/>
              </a:rPr>
              <a:t>1 John 3:10 </a:t>
            </a:r>
            <a:r>
              <a:rPr lang="en-US" sz="2400" dirty="0">
                <a:latin typeface="Times New Roman" panose="02020603050405020304" pitchFamily="18" charset="0"/>
                <a:cs typeface="Times New Roman" panose="02020603050405020304" pitchFamily="18" charset="0"/>
              </a:rPr>
              <a:t>By this the </a:t>
            </a:r>
            <a:r>
              <a:rPr lang="en-US" sz="2400" b="1" u="sng" dirty="0">
                <a:latin typeface="Times New Roman" panose="02020603050405020304" pitchFamily="18" charset="0"/>
                <a:cs typeface="Times New Roman" panose="02020603050405020304" pitchFamily="18" charset="0"/>
              </a:rPr>
              <a:t>children of God </a:t>
            </a:r>
            <a:r>
              <a:rPr lang="en-US" sz="2400" dirty="0">
                <a:latin typeface="Times New Roman" panose="02020603050405020304" pitchFamily="18" charset="0"/>
                <a:cs typeface="Times New Roman" panose="02020603050405020304" pitchFamily="18" charset="0"/>
              </a:rPr>
              <a:t>and the </a:t>
            </a:r>
            <a:r>
              <a:rPr lang="en-US" sz="2400" b="1" u="sng" dirty="0">
                <a:latin typeface="Times New Roman" panose="02020603050405020304" pitchFamily="18" charset="0"/>
                <a:cs typeface="Times New Roman" panose="02020603050405020304" pitchFamily="18" charset="0"/>
              </a:rPr>
              <a:t>children of the devil </a:t>
            </a:r>
            <a:r>
              <a:rPr lang="en-US" sz="2400" dirty="0">
                <a:latin typeface="Times New Roman" panose="02020603050405020304" pitchFamily="18" charset="0"/>
                <a:cs typeface="Times New Roman" panose="02020603050405020304" pitchFamily="18" charset="0"/>
              </a:rPr>
              <a:t>are </a:t>
            </a:r>
            <a:r>
              <a:rPr lang="en-US" sz="2400" b="1" u="sng" dirty="0">
                <a:latin typeface="Times New Roman" panose="02020603050405020304" pitchFamily="18" charset="0"/>
                <a:cs typeface="Times New Roman" panose="02020603050405020304" pitchFamily="18" charset="0"/>
              </a:rPr>
              <a:t>obvious</a:t>
            </a:r>
            <a:r>
              <a:rPr lang="en-US" sz="2400" dirty="0">
                <a:latin typeface="Times New Roman" panose="02020603050405020304" pitchFamily="18" charset="0"/>
                <a:cs typeface="Times New Roman" panose="02020603050405020304" pitchFamily="18" charset="0"/>
              </a:rPr>
              <a:t>: anyone who does </a:t>
            </a:r>
            <a:r>
              <a:rPr lang="en-US" sz="2400" b="1" u="sng" dirty="0">
                <a:latin typeface="Times New Roman" panose="02020603050405020304" pitchFamily="18" charset="0"/>
                <a:cs typeface="Times New Roman" panose="02020603050405020304" pitchFamily="18" charset="0"/>
              </a:rPr>
              <a:t>not practice </a:t>
            </a:r>
            <a:r>
              <a:rPr lang="en-US" sz="2400" b="1" u="sng" dirty="0">
                <a:highlight>
                  <a:srgbClr val="FFFF00"/>
                </a:highlight>
                <a:latin typeface="Times New Roman" panose="02020603050405020304" pitchFamily="18" charset="0"/>
                <a:cs typeface="Times New Roman" panose="02020603050405020304" pitchFamily="18" charset="0"/>
              </a:rPr>
              <a:t>righteousness</a:t>
            </a:r>
            <a:r>
              <a:rPr lang="en-US" sz="2400" b="1" u="sng"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is </a:t>
            </a:r>
            <a:r>
              <a:rPr lang="en-US" sz="2400" b="1" u="sng" dirty="0">
                <a:latin typeface="Times New Roman" panose="02020603050405020304" pitchFamily="18" charset="0"/>
                <a:cs typeface="Times New Roman" panose="02020603050405020304" pitchFamily="18" charset="0"/>
              </a:rPr>
              <a:t>not of God</a:t>
            </a:r>
            <a:r>
              <a:rPr lang="en-US" sz="2400" dirty="0">
                <a:latin typeface="Times New Roman" panose="02020603050405020304" pitchFamily="18" charset="0"/>
                <a:cs typeface="Times New Roman" panose="02020603050405020304" pitchFamily="18" charset="0"/>
              </a:rPr>
              <a:t>, ….</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8553374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29994" y="9319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Class Review</a:t>
            </a:r>
          </a:p>
        </p:txBody>
      </p:sp>
      <p:sp>
        <p:nvSpPr>
          <p:cNvPr id="3" name="TextBox 2">
            <a:extLst>
              <a:ext uri="{FF2B5EF4-FFF2-40B4-BE49-F238E27FC236}">
                <a16:creationId xmlns:a16="http://schemas.microsoft.com/office/drawing/2014/main" id="{5A024D54-39D4-AA9D-BC76-BA42C55B5276}"/>
              </a:ext>
            </a:extLst>
          </p:cNvPr>
          <p:cNvSpPr txBox="1"/>
          <p:nvPr/>
        </p:nvSpPr>
        <p:spPr>
          <a:xfrm>
            <a:off x="635000" y="996420"/>
            <a:ext cx="10922000" cy="4814972"/>
          </a:xfrm>
          <a:prstGeom prst="rect">
            <a:avLst/>
          </a:prstGeom>
          <a:noFill/>
        </p:spPr>
        <p:txBody>
          <a:bodyPr wrap="square" rtlCol="0">
            <a:spAutoFit/>
          </a:bodyPr>
          <a:lstStyle/>
          <a:p>
            <a:pPr marL="0" marR="0">
              <a:lnSpc>
                <a:spcPct val="107000"/>
              </a:lnSpc>
              <a:spcBef>
                <a:spcPts val="0"/>
              </a:spcBef>
              <a:spcAft>
                <a:spcPts val="0"/>
              </a:spcAft>
            </a:pPr>
            <a:r>
              <a:rPr lang="en-US" sz="2400" kern="0" dirty="0">
                <a:effectLst/>
                <a:latin typeface="Times New Roman" panose="02020603050405020304" pitchFamily="18" charset="0"/>
                <a:ea typeface="Calibri" panose="020F0502020204030204" pitchFamily="34" charset="0"/>
                <a:cs typeface="Times New Roman" panose="02020603050405020304" pitchFamily="18" charset="0"/>
              </a:rPr>
              <a:t>Jesus Christ is the </a:t>
            </a:r>
            <a:r>
              <a:rPr lang="en-US" sz="2400" b="1" u="sng" kern="0" dirty="0">
                <a:effectLst/>
                <a:latin typeface="Times New Roman" panose="02020603050405020304" pitchFamily="18" charset="0"/>
                <a:ea typeface="Calibri" panose="020F0502020204030204" pitchFamily="34" charset="0"/>
                <a:cs typeface="Times New Roman" panose="02020603050405020304" pitchFamily="18" charset="0"/>
              </a:rPr>
              <a:t>Holy One of God </a:t>
            </a:r>
            <a:r>
              <a:rPr lang="en-US" sz="2400" kern="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400" i="1" kern="0" dirty="0">
                <a:effectLst/>
                <a:latin typeface="Times New Roman" panose="02020603050405020304" pitchFamily="18" charset="0"/>
                <a:ea typeface="Calibri" panose="020F0502020204030204" pitchFamily="34" charset="0"/>
                <a:cs typeface="Times New Roman" panose="02020603050405020304" pitchFamily="18" charset="0"/>
              </a:rPr>
              <a:t>Hagios</a:t>
            </a:r>
            <a:r>
              <a:rPr lang="en-US" sz="2400" kern="0" dirty="0">
                <a:effectLst/>
                <a:latin typeface="Times New Roman" panose="02020603050405020304" pitchFamily="18" charset="0"/>
                <a:ea typeface="Calibri" panose="020F0502020204030204" pitchFamily="34" charset="0"/>
                <a:cs typeface="Times New Roman" panose="02020603050405020304" pitchFamily="18" charset="0"/>
              </a:rPr>
              <a:t>) John 6:69</a:t>
            </a:r>
          </a:p>
          <a:p>
            <a:pPr marL="0" marR="0">
              <a:lnSpc>
                <a:spcPct val="107000"/>
              </a:lnSpc>
              <a:spcBef>
                <a:spcPts val="0"/>
              </a:spcBef>
              <a:spcAft>
                <a:spcPts val="0"/>
              </a:spcAft>
            </a:pPr>
            <a:r>
              <a:rPr lang="en-US" sz="2400" kern="0" dirty="0">
                <a:latin typeface="Times New Roman" panose="02020603050405020304" pitchFamily="18" charset="0"/>
                <a:ea typeface="Calibri" panose="020F0502020204030204" pitchFamily="34" charset="0"/>
                <a:cs typeface="Times New Roman" panose="02020603050405020304" pitchFamily="18" charset="0"/>
              </a:rPr>
              <a:t>Jesus Christ is the </a:t>
            </a:r>
            <a:r>
              <a:rPr lang="en-US" sz="2400" b="1" u="sng" kern="0" dirty="0">
                <a:latin typeface="Times New Roman" panose="02020603050405020304" pitchFamily="18" charset="0"/>
                <a:ea typeface="Calibri" panose="020F0502020204030204" pitchFamily="34" charset="0"/>
                <a:cs typeface="Times New Roman" panose="02020603050405020304" pitchFamily="18" charset="0"/>
              </a:rPr>
              <a:t>Righteous One of God </a:t>
            </a:r>
            <a:r>
              <a:rPr lang="en-US" sz="2400" i="1" kern="0" dirty="0">
                <a:latin typeface="Times New Roman" panose="02020603050405020304" pitchFamily="18" charset="0"/>
                <a:ea typeface="Calibri" panose="020F0502020204030204" pitchFamily="34" charset="0"/>
                <a:cs typeface="Times New Roman" panose="02020603050405020304" pitchFamily="18" charset="0"/>
              </a:rPr>
              <a:t>(</a:t>
            </a:r>
            <a:r>
              <a:rPr lang="en-US" sz="2400" i="1" kern="0" dirty="0" err="1">
                <a:latin typeface="Times New Roman" panose="02020603050405020304" pitchFamily="18" charset="0"/>
                <a:ea typeface="Calibri" panose="020F0502020204030204" pitchFamily="34" charset="0"/>
                <a:cs typeface="Times New Roman" panose="02020603050405020304" pitchFamily="18" charset="0"/>
              </a:rPr>
              <a:t>Dikaioos</a:t>
            </a:r>
            <a:r>
              <a:rPr lang="en-US" sz="2400" i="1" kern="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0" dirty="0">
                <a:latin typeface="Times New Roman" panose="02020603050405020304" pitchFamily="18" charset="0"/>
                <a:ea typeface="Calibri" panose="020F0502020204030204" pitchFamily="34" charset="0"/>
                <a:cs typeface="Times New Roman" panose="02020603050405020304" pitchFamily="18" charset="0"/>
              </a:rPr>
              <a:t>Acts 3:13-15</a:t>
            </a:r>
            <a:endParaRPr lang="en-US" sz="2400" i="1" kern="0" dirty="0">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kern="0" dirty="0">
                <a:latin typeface="Times New Roman" panose="02020603050405020304" pitchFamily="18" charset="0"/>
                <a:ea typeface="Calibri" panose="020F0502020204030204" pitchFamily="34" charset="0"/>
                <a:cs typeface="Times New Roman" panose="02020603050405020304" pitchFamily="18" charset="0"/>
              </a:rPr>
              <a:t>Saints are the </a:t>
            </a:r>
            <a:r>
              <a:rPr lang="en-US" sz="2400" b="1" u="sng" kern="0" dirty="0">
                <a:latin typeface="Times New Roman" panose="02020603050405020304" pitchFamily="18" charset="0"/>
                <a:ea typeface="Calibri" panose="020F0502020204030204" pitchFamily="34" charset="0"/>
                <a:cs typeface="Times New Roman" panose="02020603050405020304" pitchFamily="18" charset="0"/>
              </a:rPr>
              <a:t>Holy Ones of God </a:t>
            </a:r>
            <a:r>
              <a:rPr lang="en-US" sz="2400" kern="0" dirty="0">
                <a:latin typeface="Times New Roman" panose="02020603050405020304" pitchFamily="18" charset="0"/>
                <a:ea typeface="Calibri" panose="020F0502020204030204" pitchFamily="34" charset="0"/>
                <a:cs typeface="Times New Roman" panose="02020603050405020304" pitchFamily="18" charset="0"/>
              </a:rPr>
              <a:t>(</a:t>
            </a:r>
            <a:r>
              <a:rPr lang="en-US" sz="2400" i="1" kern="0" dirty="0">
                <a:latin typeface="Times New Roman" panose="02020603050405020304" pitchFamily="18" charset="0"/>
                <a:ea typeface="Calibri" panose="020F0502020204030204" pitchFamily="34" charset="0"/>
                <a:cs typeface="Times New Roman" panose="02020603050405020304" pitchFamily="18" charset="0"/>
              </a:rPr>
              <a:t>Hagios</a:t>
            </a:r>
            <a:r>
              <a:rPr lang="en-US" sz="2400" kern="0" dirty="0">
                <a:latin typeface="Times New Roman" panose="02020603050405020304" pitchFamily="18" charset="0"/>
                <a:ea typeface="Calibri" panose="020F0502020204030204" pitchFamily="34" charset="0"/>
                <a:cs typeface="Times New Roman" panose="02020603050405020304" pitchFamily="18" charset="0"/>
              </a:rPr>
              <a:t>) Philippians 4:21</a:t>
            </a:r>
          </a:p>
          <a:p>
            <a:pPr marL="0" marR="0">
              <a:lnSpc>
                <a:spcPct val="107000"/>
              </a:lnSpc>
              <a:spcBef>
                <a:spcPts val="0"/>
              </a:spcBef>
              <a:spcAft>
                <a:spcPts val="0"/>
              </a:spcAft>
            </a:pPr>
            <a:r>
              <a:rPr lang="en-US" sz="2400" kern="0" dirty="0">
                <a:effectLst/>
                <a:latin typeface="Times New Roman" panose="02020603050405020304" pitchFamily="18" charset="0"/>
                <a:ea typeface="Calibri" panose="020F0502020204030204" pitchFamily="34" charset="0"/>
                <a:cs typeface="Times New Roman" panose="02020603050405020304" pitchFamily="18" charset="0"/>
              </a:rPr>
              <a:t>Saints are the </a:t>
            </a:r>
            <a:r>
              <a:rPr lang="en-US" sz="2400" b="1" u="sng" kern="0" dirty="0">
                <a:effectLst/>
                <a:latin typeface="Times New Roman" panose="02020603050405020304" pitchFamily="18" charset="0"/>
                <a:ea typeface="Calibri" panose="020F0502020204030204" pitchFamily="34" charset="0"/>
                <a:cs typeface="Times New Roman" panose="02020603050405020304" pitchFamily="18" charset="0"/>
              </a:rPr>
              <a:t>Righteous Ones of God </a:t>
            </a:r>
            <a:r>
              <a:rPr lang="en-US" sz="2400" kern="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400" i="1" kern="0" dirty="0" err="1">
                <a:effectLst/>
                <a:latin typeface="Times New Roman" panose="02020603050405020304" pitchFamily="18" charset="0"/>
                <a:ea typeface="Calibri" panose="020F0502020204030204" pitchFamily="34" charset="0"/>
                <a:cs typeface="Times New Roman" panose="02020603050405020304" pitchFamily="18" charset="0"/>
              </a:rPr>
              <a:t>Dikaioos</a:t>
            </a:r>
            <a:r>
              <a:rPr lang="en-US" sz="2400" kern="0" dirty="0">
                <a:effectLst/>
                <a:latin typeface="Times New Roman" panose="02020603050405020304" pitchFamily="18" charset="0"/>
                <a:ea typeface="Calibri" panose="020F0502020204030204" pitchFamily="34" charset="0"/>
                <a:cs typeface="Times New Roman" panose="02020603050405020304" pitchFamily="18" charset="0"/>
              </a:rPr>
              <a:t>) Hebrews 12:23</a:t>
            </a:r>
          </a:p>
          <a:p>
            <a:pPr marL="0" marR="0">
              <a:lnSpc>
                <a:spcPct val="107000"/>
              </a:lnSpc>
              <a:spcBef>
                <a:spcPts val="0"/>
              </a:spcBef>
              <a:spcAft>
                <a:spcPts val="0"/>
              </a:spcAft>
            </a:pPr>
            <a:endParaRPr lang="en-US" sz="2400" kern="0" dirty="0">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kern="0" dirty="0">
                <a:effectLst/>
                <a:latin typeface="Times New Roman" panose="02020603050405020304" pitchFamily="18" charset="0"/>
                <a:ea typeface="Calibri" panose="020F0502020204030204" pitchFamily="34" charset="0"/>
                <a:cs typeface="Times New Roman" panose="02020603050405020304" pitchFamily="18" charset="0"/>
              </a:rPr>
              <a:t>The saints in Christ are the </a:t>
            </a:r>
            <a:r>
              <a:rPr lang="en-US" sz="2400" b="1" kern="0" dirty="0">
                <a:effectLst/>
                <a:latin typeface="Times New Roman" panose="02020603050405020304" pitchFamily="18" charset="0"/>
                <a:ea typeface="Calibri" panose="020F0502020204030204" pitchFamily="34" charset="0"/>
                <a:cs typeface="Times New Roman" panose="02020603050405020304" pitchFamily="18" charset="0"/>
              </a:rPr>
              <a:t>Holy/Righteous Ones of God </a:t>
            </a:r>
            <a:r>
              <a:rPr lang="en-US" sz="2400" kern="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400" i="1" kern="0" dirty="0">
                <a:effectLst/>
                <a:latin typeface="Times New Roman" panose="02020603050405020304" pitchFamily="18" charset="0"/>
                <a:ea typeface="Calibri" panose="020F0502020204030204" pitchFamily="34" charset="0"/>
                <a:cs typeface="Times New Roman" panose="02020603050405020304" pitchFamily="18" charset="0"/>
              </a:rPr>
              <a:t>Hagios</a:t>
            </a:r>
            <a:r>
              <a:rPr lang="en-US" sz="2400" kern="0" dirty="0">
                <a:effectLst/>
                <a:latin typeface="Times New Roman" panose="02020603050405020304" pitchFamily="18" charset="0"/>
                <a:ea typeface="Calibri" panose="020F0502020204030204" pitchFamily="34" charset="0"/>
                <a:cs typeface="Times New Roman" panose="02020603050405020304" pitchFamily="18" charset="0"/>
              </a:rPr>
              <a:t>), having been</a:t>
            </a:r>
          </a:p>
          <a:p>
            <a:pPr marL="457200" marR="0" indent="-457200">
              <a:lnSpc>
                <a:spcPct val="107000"/>
              </a:lnSpc>
              <a:spcBef>
                <a:spcPts val="0"/>
              </a:spcBef>
              <a:spcAft>
                <a:spcPts val="0"/>
              </a:spcAft>
              <a:buFont typeface="Arial" panose="020B0604020202020204" pitchFamily="34" charset="0"/>
              <a:buChar char="•"/>
            </a:pPr>
            <a:r>
              <a:rPr lang="en-US" sz="2400" kern="0" dirty="0">
                <a:latin typeface="Times New Roman" panose="02020603050405020304" pitchFamily="18" charset="0"/>
                <a:ea typeface="Calibri" panose="020F0502020204030204" pitchFamily="34" charset="0"/>
                <a:cs typeface="Times New Roman" panose="02020603050405020304" pitchFamily="18" charset="0"/>
              </a:rPr>
              <a:t>Washed</a:t>
            </a:r>
          </a:p>
          <a:p>
            <a:pPr marL="457200" marR="0" indent="-457200">
              <a:lnSpc>
                <a:spcPct val="107000"/>
              </a:lnSpc>
              <a:spcBef>
                <a:spcPts val="0"/>
              </a:spcBef>
              <a:spcAft>
                <a:spcPts val="0"/>
              </a:spcAft>
              <a:buFont typeface="Arial" panose="020B0604020202020204" pitchFamily="34" charset="0"/>
              <a:buChar char="•"/>
            </a:pPr>
            <a:r>
              <a:rPr lang="en-US" sz="2400" kern="0" dirty="0">
                <a:effectLst/>
                <a:latin typeface="Times New Roman" panose="02020603050405020304" pitchFamily="18" charset="0"/>
                <a:ea typeface="Calibri" panose="020F0502020204030204" pitchFamily="34" charset="0"/>
                <a:cs typeface="Times New Roman" panose="02020603050405020304" pitchFamily="18" charset="0"/>
              </a:rPr>
              <a:t>Sanctified               </a:t>
            </a:r>
            <a:r>
              <a:rPr lang="en-US" sz="2400" kern="0" dirty="0">
                <a:latin typeface="Times New Roman" panose="02020603050405020304" pitchFamily="18" charset="0"/>
                <a:ea typeface="Calibri" panose="020F0502020204030204" pitchFamily="34" charset="0"/>
                <a:cs typeface="Times New Roman" panose="02020603050405020304" pitchFamily="18" charset="0"/>
              </a:rPr>
              <a:t>B</a:t>
            </a:r>
            <a:r>
              <a:rPr lang="en-US" sz="2400" kern="0" dirty="0">
                <a:effectLst/>
                <a:latin typeface="Times New Roman" panose="02020603050405020304" pitchFamily="18" charset="0"/>
                <a:ea typeface="Calibri" panose="020F0502020204030204" pitchFamily="34" charset="0"/>
                <a:cs typeface="Times New Roman" panose="02020603050405020304" pitchFamily="18" charset="0"/>
              </a:rPr>
              <a:t>y the Blood of Christ at Baptism</a:t>
            </a:r>
          </a:p>
          <a:p>
            <a:pPr marL="457200" marR="0" indent="-457200">
              <a:lnSpc>
                <a:spcPct val="107000"/>
              </a:lnSpc>
              <a:spcBef>
                <a:spcPts val="0"/>
              </a:spcBef>
              <a:spcAft>
                <a:spcPts val="0"/>
              </a:spcAft>
              <a:buFont typeface="Arial" panose="020B0604020202020204" pitchFamily="34" charset="0"/>
              <a:buChar char="•"/>
            </a:pPr>
            <a:r>
              <a:rPr lang="en-US" sz="2400" kern="0" dirty="0">
                <a:latin typeface="Times New Roman" panose="02020603050405020304" pitchFamily="18" charset="0"/>
                <a:ea typeface="Calibri" panose="020F0502020204030204" pitchFamily="34" charset="0"/>
                <a:cs typeface="Times New Roman" panose="02020603050405020304" pitchFamily="18" charset="0"/>
              </a:rPr>
              <a:t>Justified</a:t>
            </a:r>
          </a:p>
          <a:p>
            <a:pPr marR="0">
              <a:lnSpc>
                <a:spcPct val="107000"/>
              </a:lnSpc>
              <a:spcBef>
                <a:spcPts val="0"/>
              </a:spcBef>
              <a:spcAft>
                <a:spcPts val="0"/>
              </a:spcAft>
            </a:pPr>
            <a:r>
              <a:rPr lang="en-US" sz="2400" kern="0" dirty="0">
                <a:effectLst/>
                <a:latin typeface="Times New Roman" panose="02020603050405020304" pitchFamily="18" charset="0"/>
                <a:ea typeface="Calibri" panose="020F0502020204030204" pitchFamily="34" charset="0"/>
                <a:cs typeface="Times New Roman" panose="02020603050405020304" pitchFamily="18" charset="0"/>
              </a:rPr>
              <a:t>To be made saints who are:</a:t>
            </a:r>
          </a:p>
          <a:p>
            <a:pPr marL="457200" marR="0" indent="-457200">
              <a:lnSpc>
                <a:spcPct val="107000"/>
              </a:lnSpc>
              <a:spcBef>
                <a:spcPts val="0"/>
              </a:spcBef>
              <a:spcAft>
                <a:spcPts val="0"/>
              </a:spcAft>
              <a:buFont typeface="Arial" panose="020B0604020202020204" pitchFamily="34" charset="0"/>
              <a:buChar char="•"/>
            </a:pPr>
            <a:r>
              <a:rPr lang="en-US" sz="2400" kern="0" dirty="0">
                <a:latin typeface="Times New Roman" panose="02020603050405020304" pitchFamily="18" charset="0"/>
                <a:ea typeface="Calibri" panose="020F0502020204030204" pitchFamily="34" charset="0"/>
                <a:cs typeface="Times New Roman" panose="02020603050405020304" pitchFamily="18" charset="0"/>
              </a:rPr>
              <a:t>Holy        </a:t>
            </a:r>
          </a:p>
          <a:p>
            <a:pPr marL="457200" marR="0" indent="-457200">
              <a:lnSpc>
                <a:spcPct val="107000"/>
              </a:lnSpc>
              <a:spcBef>
                <a:spcPts val="0"/>
              </a:spcBef>
              <a:spcAft>
                <a:spcPts val="0"/>
              </a:spcAft>
              <a:buFont typeface="Arial" panose="020B0604020202020204" pitchFamily="34" charset="0"/>
              <a:buChar char="•"/>
            </a:pPr>
            <a:r>
              <a:rPr lang="en-US" sz="2400" kern="0" dirty="0">
                <a:effectLst/>
                <a:latin typeface="Times New Roman" panose="02020603050405020304" pitchFamily="18" charset="0"/>
                <a:ea typeface="Calibri" panose="020F0502020204030204" pitchFamily="34" charset="0"/>
                <a:cs typeface="Times New Roman" panose="02020603050405020304" pitchFamily="18" charset="0"/>
              </a:rPr>
              <a:t>Righteous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ight Brace 3">
            <a:extLst>
              <a:ext uri="{FF2B5EF4-FFF2-40B4-BE49-F238E27FC236}">
                <a16:creationId xmlns:a16="http://schemas.microsoft.com/office/drawing/2014/main" id="{A31FF767-755C-B500-FF0C-FDF3ABB0CDAF}"/>
              </a:ext>
            </a:extLst>
          </p:cNvPr>
          <p:cNvSpPr/>
          <p:nvPr/>
        </p:nvSpPr>
        <p:spPr>
          <a:xfrm>
            <a:off x="2585114" y="3403906"/>
            <a:ext cx="593677" cy="1177119"/>
          </a:xfrm>
          <a:prstGeom prst="rightBrace">
            <a:avLst>
              <a:gd name="adj1" fmla="val 8333"/>
              <a:gd name="adj2" fmla="val 49433"/>
            </a:avLst>
          </a:prstGeom>
          <a:noFill/>
          <a:ln w="3492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Right Brace 4">
            <a:extLst>
              <a:ext uri="{FF2B5EF4-FFF2-40B4-BE49-F238E27FC236}">
                <a16:creationId xmlns:a16="http://schemas.microsoft.com/office/drawing/2014/main" id="{B4CBC060-7BD6-3647-F556-17D4610A1882}"/>
              </a:ext>
            </a:extLst>
          </p:cNvPr>
          <p:cNvSpPr/>
          <p:nvPr/>
        </p:nvSpPr>
        <p:spPr>
          <a:xfrm>
            <a:off x="2636291" y="4942074"/>
            <a:ext cx="593677" cy="810961"/>
          </a:xfrm>
          <a:prstGeom prst="rightBrace">
            <a:avLst>
              <a:gd name="adj1" fmla="val 8333"/>
              <a:gd name="adj2" fmla="val 49433"/>
            </a:avLst>
          </a:prstGeom>
          <a:noFill/>
          <a:ln w="3492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extBox 5">
            <a:extLst>
              <a:ext uri="{FF2B5EF4-FFF2-40B4-BE49-F238E27FC236}">
                <a16:creationId xmlns:a16="http://schemas.microsoft.com/office/drawing/2014/main" id="{43232A3D-2E53-CDCB-2B5E-9BC807948645}"/>
              </a:ext>
            </a:extLst>
          </p:cNvPr>
          <p:cNvSpPr txBox="1"/>
          <p:nvPr/>
        </p:nvSpPr>
        <p:spPr>
          <a:xfrm>
            <a:off x="3490415" y="5037677"/>
            <a:ext cx="1470547"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Sinless</a:t>
            </a:r>
          </a:p>
        </p:txBody>
      </p:sp>
    </p:spTree>
    <p:extLst>
      <p:ext uri="{BB962C8B-B14F-4D97-AF65-F5344CB8AC3E}">
        <p14:creationId xmlns:p14="http://schemas.microsoft.com/office/powerpoint/2010/main" val="40228142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Goal: Trace the Threads of God’s Word</a:t>
            </a:r>
          </a:p>
        </p:txBody>
      </p:sp>
      <p:sp>
        <p:nvSpPr>
          <p:cNvPr id="3" name="TextBox 2">
            <a:extLst>
              <a:ext uri="{FF2B5EF4-FFF2-40B4-BE49-F238E27FC236}">
                <a16:creationId xmlns:a16="http://schemas.microsoft.com/office/drawing/2014/main" id="{A8C359D8-7793-0674-84B7-146BD0AE8F39}"/>
              </a:ext>
            </a:extLst>
          </p:cNvPr>
          <p:cNvSpPr txBox="1"/>
          <p:nvPr/>
        </p:nvSpPr>
        <p:spPr>
          <a:xfrm>
            <a:off x="1069042" y="1956547"/>
            <a:ext cx="9923929" cy="3939540"/>
          </a:xfrm>
          <a:prstGeom prst="rect">
            <a:avLst/>
          </a:prstGeom>
          <a:noFill/>
        </p:spPr>
        <p:txBody>
          <a:bodyPr wrap="square" rtlCol="0">
            <a:spAutoFit/>
          </a:bodyPr>
          <a:lstStyle/>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Through All Human History</a:t>
            </a:r>
          </a:p>
          <a:p>
            <a:pPr marL="914400" marR="0" lvl="1" indent="-457200">
              <a:spcBef>
                <a:spcPts val="0"/>
              </a:spcBef>
              <a:spcAft>
                <a:spcPts val="0"/>
              </a:spcAft>
              <a:buFont typeface="Arial" panose="020B0604020202020204" pitchFamily="34" charset="0"/>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Through Eternity</a:t>
            </a:r>
            <a:endParaRPr lang="en-US" sz="3200" dirty="0">
              <a:latin typeface="Times New Roman" panose="02020603050405020304" pitchFamily="18" charset="0"/>
              <a:ea typeface="Calibri" panose="020F0502020204030204" pitchFamily="34" charset="0"/>
              <a:cs typeface="Times New Roman" panose="02020603050405020304" pitchFamily="18" charset="0"/>
            </a:endParaRPr>
          </a:p>
          <a:p>
            <a:pPr marL="1371600" lvl="2" indent="-457200">
              <a:buFont typeface="Arial" panose="020B0604020202020204" pitchFamily="34" charset="0"/>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Before Time Began</a:t>
            </a:r>
          </a:p>
          <a:p>
            <a:pPr marL="1371600" lvl="2" indent="-457200">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Before God formed the Earth</a:t>
            </a:r>
          </a:p>
          <a:p>
            <a:pPr marL="1371600" lvl="2" indent="-457200">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Before God formed this Physical Realm</a:t>
            </a:r>
          </a:p>
          <a:p>
            <a:pPr marL="1371600" lvl="2" indent="-457200">
              <a:buFont typeface="Arial" panose="020B0604020202020204" pitchFamily="34" charset="0"/>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Before God Created Man</a:t>
            </a:r>
          </a:p>
          <a:p>
            <a:pPr marL="1028700" marR="0" lvl="1" indent="-571500">
              <a:spcBef>
                <a:spcPts val="0"/>
              </a:spcBef>
              <a:spcAft>
                <a:spcPts val="0"/>
              </a:spcAft>
              <a:buFont typeface="Arial" panose="020B0604020202020204" pitchFamily="34" charset="0"/>
              <a:buChar char="•"/>
            </a:pPr>
            <a:endParaRPr lang="en-US" sz="40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99147894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What are God’s Mysteries (Hidden Secrets)?</a:t>
            </a:r>
          </a:p>
        </p:txBody>
      </p:sp>
      <p:sp>
        <p:nvSpPr>
          <p:cNvPr id="3" name="TextBox 2">
            <a:extLst>
              <a:ext uri="{FF2B5EF4-FFF2-40B4-BE49-F238E27FC236}">
                <a16:creationId xmlns:a16="http://schemas.microsoft.com/office/drawing/2014/main" id="{A8C359D8-7793-0674-84B7-146BD0AE8F39}"/>
              </a:ext>
            </a:extLst>
          </p:cNvPr>
          <p:cNvSpPr txBox="1"/>
          <p:nvPr/>
        </p:nvSpPr>
        <p:spPr>
          <a:xfrm>
            <a:off x="488950" y="1433148"/>
            <a:ext cx="10922000" cy="4893647"/>
          </a:xfrm>
          <a:prstGeom prst="rect">
            <a:avLst/>
          </a:prstGeom>
          <a:noFill/>
        </p:spPr>
        <p:txBody>
          <a:bodyPr wrap="square" rtlCol="0">
            <a:spAutoFit/>
          </a:bodyPr>
          <a:lstStyle/>
          <a:p>
            <a:pPr marL="228600" indent="-228600" algn="just">
              <a:buFont typeface="+mj-lt"/>
              <a:buAutoNum type="arabicPeriod"/>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Heaven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Mt 13:11</a:t>
            </a:r>
          </a:p>
          <a:p>
            <a:pPr marL="228600" indent="-228600" algn="just">
              <a:buFont typeface="+mj-lt"/>
              <a:buAutoNum type="arabicPeriod"/>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Kingdom of God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Mark 4:11; Luke 8:11</a:t>
            </a:r>
          </a:p>
          <a:p>
            <a:pPr marL="228600" indent="-228600" algn="just">
              <a:buFont typeface="+mj-lt"/>
              <a:buAutoNum type="arabicPeriod"/>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God’s wisdom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1 Corinthians 2:7</a:t>
            </a:r>
          </a:p>
          <a:p>
            <a:pPr marL="228600" indent="-228600" algn="just">
              <a:buFont typeface="+mj-lt"/>
              <a:buAutoNum type="arabicPeriod"/>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Resurrection -Transformation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1 Corinthians 15:51</a:t>
            </a:r>
          </a:p>
          <a:p>
            <a:pPr marL="228600" indent="-228600" algn="just">
              <a:buFont typeface="+mj-lt"/>
              <a:buAutoNum type="arabicPeriod"/>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God’s Will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Ephesians 1:9</a:t>
            </a:r>
          </a:p>
          <a:p>
            <a:pPr marL="228600" indent="-228600" algn="just">
              <a:buFont typeface="+mj-lt"/>
              <a:buAutoNum type="arabicPeriod"/>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Christ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Ephesians 3:4, Col 2:2; Col 4:3</a:t>
            </a:r>
          </a:p>
          <a:p>
            <a:pPr marL="228600" indent="-228600" algn="just">
              <a:buFont typeface="+mj-lt"/>
              <a:buAutoNum type="arabicPeriod"/>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Christ and Church </a:t>
            </a:r>
            <a:r>
              <a:rPr lang="en-US" sz="2400" b="1" dirty="0">
                <a:latin typeface="Times New Roman" panose="02020603050405020304" pitchFamily="18" charset="0"/>
                <a:ea typeface="Calibri" panose="020F0502020204030204" pitchFamily="34" charset="0"/>
                <a:cs typeface="Times New Roman" panose="02020603050405020304" pitchFamily="18" charset="0"/>
              </a:rPr>
              <a:t>U</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nion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Ephesians 5:32</a:t>
            </a:r>
          </a:p>
          <a:p>
            <a:pPr marL="228600" indent="-228600" algn="just">
              <a:buFont typeface="+mj-lt"/>
              <a:buAutoNum type="arabicPeriod"/>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Gospel</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Ephesians 6:19</a:t>
            </a:r>
          </a:p>
          <a:p>
            <a:pPr marL="228600" indent="-228600" algn="just">
              <a:buFont typeface="+mj-lt"/>
              <a:buAutoNum type="arabicPeriod"/>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Lawlessness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- 2 Thessalonians 2:7</a:t>
            </a:r>
          </a:p>
          <a:p>
            <a:pPr marL="228600" indent="-228600" algn="just">
              <a:buFont typeface="+mj-lt"/>
              <a:buAutoNum type="arabicPeriod"/>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Faith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1 Timothy 2:9</a:t>
            </a:r>
          </a:p>
          <a:p>
            <a:pPr marL="228600" indent="-228600" algn="just">
              <a:buFont typeface="+mj-lt"/>
              <a:buAutoNum type="arabicPeriod"/>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Godliness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- 1 Timothy 3:16</a:t>
            </a:r>
          </a:p>
          <a:p>
            <a:pPr marL="228600" indent="-228600" algn="just">
              <a:buFont typeface="+mj-lt"/>
              <a:buAutoNum type="arabicPeriod"/>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Seven Stars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Revelation 1:20</a:t>
            </a:r>
          </a:p>
          <a:p>
            <a:pPr marL="228600" indent="-228600" algn="just">
              <a:buFont typeface="+mj-lt"/>
              <a:buAutoNum type="arabicPeriod"/>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God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Revelation 10:7</a:t>
            </a:r>
          </a:p>
        </p:txBody>
      </p:sp>
    </p:spTree>
    <p:extLst>
      <p:ext uri="{BB962C8B-B14F-4D97-AF65-F5344CB8AC3E}">
        <p14:creationId xmlns:p14="http://schemas.microsoft.com/office/powerpoint/2010/main" val="255059533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God Reveals His Secrets - Revelation</a:t>
            </a:r>
          </a:p>
        </p:txBody>
      </p:sp>
      <p:sp>
        <p:nvSpPr>
          <p:cNvPr id="3" name="TextBox 2">
            <a:extLst>
              <a:ext uri="{FF2B5EF4-FFF2-40B4-BE49-F238E27FC236}">
                <a16:creationId xmlns:a16="http://schemas.microsoft.com/office/drawing/2014/main" id="{A8C359D8-7793-0674-84B7-146BD0AE8F39}"/>
              </a:ext>
            </a:extLst>
          </p:cNvPr>
          <p:cNvSpPr txBox="1"/>
          <p:nvPr/>
        </p:nvSpPr>
        <p:spPr>
          <a:xfrm>
            <a:off x="488950" y="1433148"/>
            <a:ext cx="10922000" cy="4893647"/>
          </a:xfrm>
          <a:prstGeom prst="rect">
            <a:avLst/>
          </a:prstGeom>
          <a:noFill/>
        </p:spPr>
        <p:txBody>
          <a:bodyPr wrap="square" rtlCol="0">
            <a:spAutoFit/>
          </a:bodyPr>
          <a:lstStyle/>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Which now brings us to God’s revelation of His mysteries</a:t>
            </a: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Greek Word: </a:t>
            </a:r>
            <a:r>
              <a:rPr lang="en-US" sz="2400" b="1" i="1" dirty="0" err="1">
                <a:effectLst/>
                <a:latin typeface="Times New Roman" panose="02020603050405020304" pitchFamily="18" charset="0"/>
                <a:ea typeface="Times New Roman" panose="02020603050405020304" pitchFamily="18" charset="0"/>
                <a:cs typeface="Times New Roman" panose="02020603050405020304" pitchFamily="18" charset="0"/>
              </a:rPr>
              <a:t>apokalupsis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Definition: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 uncovering</a:t>
            </a:r>
            <a:b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Root Greek Word: </a:t>
            </a:r>
            <a:r>
              <a:rPr lang="en-US" sz="2400" b="1" i="1" dirty="0" err="1">
                <a:effectLst/>
                <a:latin typeface="Times New Roman" panose="02020603050405020304" pitchFamily="18" charset="0"/>
                <a:ea typeface="Calibri" panose="020F0502020204030204" pitchFamily="34" charset="0"/>
                <a:cs typeface="Times New Roman" panose="02020603050405020304" pitchFamily="18" charset="0"/>
              </a:rPr>
              <a:t>apokaluptô</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meaning to uncover or reveal</a:t>
            </a:r>
          </a:p>
          <a:p>
            <a:pPr marL="800100" lvl="1" indent="-342900">
              <a:buFont typeface="Symbol" panose="05050102010706020507" pitchFamily="18" charset="2"/>
              <a:buChar char=""/>
            </a:pP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Apo - away</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Kaluptô</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to cover</a:t>
            </a:r>
            <a:br>
              <a:rPr lang="en-US" sz="2400" dirty="0">
                <a:effectLst/>
                <a:latin typeface="Times New Roman" panose="02020603050405020304" pitchFamily="18" charset="0"/>
                <a:ea typeface="Calibri" panose="020F0502020204030204" pitchFamily="34" charset="0"/>
                <a:cs typeface="Times New Roman" panose="02020603050405020304" pitchFamily="18" charset="0"/>
              </a:rPr>
            </a:b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God does not intend to keep these mysteries from man.  However, according to God’s wisdom and purpose, God reveals or uncovers these spiritual mysteries through two avenues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100"/>
              <a:buFont typeface="+mj-lt"/>
              <a:buAutoNum type="arabicPeriod"/>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God’s creation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that testifies of Him and His existence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100"/>
              <a:buFont typeface="+mj-lt"/>
              <a:buAutoNum type="arabicPeriod"/>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God’s Word – the New Covenant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4910976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Testimony of Creation</a:t>
            </a:r>
          </a:p>
        </p:txBody>
      </p:sp>
      <p:sp>
        <p:nvSpPr>
          <p:cNvPr id="3" name="TextBox 2">
            <a:extLst>
              <a:ext uri="{FF2B5EF4-FFF2-40B4-BE49-F238E27FC236}">
                <a16:creationId xmlns:a16="http://schemas.microsoft.com/office/drawing/2014/main" id="{A8C359D8-7793-0674-84B7-146BD0AE8F39}"/>
              </a:ext>
            </a:extLst>
          </p:cNvPr>
          <p:cNvSpPr txBox="1"/>
          <p:nvPr/>
        </p:nvSpPr>
        <p:spPr>
          <a:xfrm>
            <a:off x="488950" y="1433148"/>
            <a:ext cx="10922000" cy="4185761"/>
          </a:xfrm>
          <a:prstGeom prst="rect">
            <a:avLst/>
          </a:prstGeom>
          <a:noFill/>
        </p:spPr>
        <p:txBody>
          <a:bodyPr wrap="square" rtlCol="0">
            <a:spAutoFit/>
          </a:bodyPr>
          <a:lstStyle/>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Though God is invisible, He declares that all that is created reveals His existence:</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Romans 1:19-20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because that which is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known about God is evident</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within them; for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God made it evident</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to them. </a:t>
            </a:r>
            <a:r>
              <a:rPr lang="en-US" sz="28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20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For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since the creation of the world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His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invisible</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attributes, His eternal power and divine nature, have been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clearly seen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being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understood through what has been made</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so that they are without excuse.</a:t>
            </a:r>
          </a:p>
          <a:p>
            <a:pPr algn="just"/>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0425632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Five Unanswerable Questions</a:t>
            </a:r>
          </a:p>
        </p:txBody>
      </p:sp>
      <p:sp>
        <p:nvSpPr>
          <p:cNvPr id="3" name="TextBox 2">
            <a:extLst>
              <a:ext uri="{FF2B5EF4-FFF2-40B4-BE49-F238E27FC236}">
                <a16:creationId xmlns:a16="http://schemas.microsoft.com/office/drawing/2014/main" id="{A8C359D8-7793-0674-84B7-146BD0AE8F39}"/>
              </a:ext>
            </a:extLst>
          </p:cNvPr>
          <p:cNvSpPr txBox="1"/>
          <p:nvPr/>
        </p:nvSpPr>
        <p:spPr>
          <a:xfrm>
            <a:off x="488950" y="1433148"/>
            <a:ext cx="10922000" cy="2215991"/>
          </a:xfrm>
          <a:prstGeom prst="rect">
            <a:avLst/>
          </a:prstGeom>
          <a:noFill/>
        </p:spPr>
        <p:txBody>
          <a:bodyPr wrap="square" rtlCol="0">
            <a:spAutoFit/>
          </a:bodyPr>
          <a:lstStyle/>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514350" marR="0" indent="-514350">
              <a:spcBef>
                <a:spcPts val="0"/>
              </a:spcBef>
              <a:spcAft>
                <a:spcPts val="0"/>
              </a:spcAft>
              <a:buAutoNum type="arabicPeriod"/>
            </a:pP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Infinity of Space </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914400" lvl="1" indent="-457200">
              <a:buFont typeface="Arial" panose="020B0604020202020204" pitchFamily="34" charset="0"/>
              <a:buChar char="•"/>
            </a:pPr>
            <a:r>
              <a:rPr lang="en-US" sz="3200" dirty="0">
                <a:latin typeface="Times New Roman" panose="02020603050405020304" pitchFamily="18" charset="0"/>
                <a:ea typeface="Times New Roman" panose="02020603050405020304" pitchFamily="18" charset="0"/>
                <a:cs typeface="Times New Roman" panose="02020603050405020304" pitchFamily="18" charset="0"/>
              </a:rPr>
              <a:t>It’s</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impossible for space to never end …. but </a:t>
            </a:r>
          </a:p>
          <a:p>
            <a:pPr marL="914400" lvl="1" indent="-457200">
              <a:buFont typeface="Arial" panose="020B0604020202020204" pitchFamily="34" charset="0"/>
              <a:buChar char="•"/>
            </a:pPr>
            <a:r>
              <a:rPr lang="en-US" sz="3200" dirty="0">
                <a:latin typeface="Times New Roman" panose="02020603050405020304" pitchFamily="18" charset="0"/>
                <a:ea typeface="Times New Roman" panose="02020603050405020304" pitchFamily="18" charset="0"/>
                <a:cs typeface="Times New Roman" panose="02020603050405020304" pitchFamily="18" charset="0"/>
              </a:rPr>
              <a:t>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his impossibility is the only possibility</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8658592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Five Unanswerable Questions</a:t>
            </a:r>
          </a:p>
        </p:txBody>
      </p:sp>
      <p:sp>
        <p:nvSpPr>
          <p:cNvPr id="3" name="TextBox 2">
            <a:extLst>
              <a:ext uri="{FF2B5EF4-FFF2-40B4-BE49-F238E27FC236}">
                <a16:creationId xmlns:a16="http://schemas.microsoft.com/office/drawing/2014/main" id="{A8C359D8-7793-0674-84B7-146BD0AE8F39}"/>
              </a:ext>
            </a:extLst>
          </p:cNvPr>
          <p:cNvSpPr txBox="1"/>
          <p:nvPr/>
        </p:nvSpPr>
        <p:spPr>
          <a:xfrm>
            <a:off x="488950" y="1433148"/>
            <a:ext cx="10922000" cy="4893647"/>
          </a:xfrm>
          <a:prstGeom prst="rect">
            <a:avLst/>
          </a:prstGeom>
          <a:noFill/>
        </p:spPr>
        <p:txBody>
          <a:bodyPr wrap="square" rtlCol="0">
            <a:spAutoFit/>
          </a:bodyPr>
          <a:lstStyle/>
          <a:p>
            <a:pPr marR="0">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2. </a:t>
            </a: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Eternity of Time </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Easy to somehow accept time goes on forever (existence is forever), but its much more difficult – actually impossible to explain:</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marR="0" lvl="1" indent="-457200">
              <a:spcBef>
                <a:spcPts val="0"/>
              </a:spcBef>
              <a:spcAft>
                <a:spcPts val="0"/>
              </a:spcAft>
              <a:buFont typeface="Arial" panose="020B0604020202020204" pitchFamily="34" charset="0"/>
              <a:buChar char="•"/>
            </a:pP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The eternal past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i.e., there is no beginning</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marR="0" lvl="1" indent="-457200">
              <a:spcBef>
                <a:spcPts val="0"/>
              </a:spcBef>
              <a:spcAft>
                <a:spcPts val="0"/>
              </a:spcAft>
              <a:buFont typeface="Arial" panose="020B0604020202020204" pitchFamily="34" charset="0"/>
              <a:buChar char="•"/>
            </a:pP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The eternal present</a:t>
            </a:r>
          </a:p>
          <a:p>
            <a:pPr marL="1371600" lvl="2" indent="-457200">
              <a:buFont typeface="Arial" panose="020B0604020202020204" pitchFamily="34" charset="0"/>
              <a:buChar char="•"/>
            </a:pPr>
            <a:r>
              <a:rPr lang="en-US" sz="3200" dirty="0">
                <a:latin typeface="Times New Roman" panose="02020603050405020304" pitchFamily="18" charset="0"/>
                <a:ea typeface="Times New Roman" panose="02020603050405020304" pitchFamily="18" charset="0"/>
                <a:cs typeface="Times New Roman" panose="02020603050405020304" pitchFamily="18" charset="0"/>
              </a:rPr>
              <a:t>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he point where the future translates into the present </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marL="1371600" lvl="2" indent="-457200">
              <a:buFont typeface="Arial" panose="020B0604020202020204" pitchFamily="34" charset="0"/>
              <a:buChar char="•"/>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And the present translates into the past.  </a:t>
            </a:r>
          </a:p>
          <a:p>
            <a:pPr marL="1371600" lvl="2" indent="-457200">
              <a:buFont typeface="Arial" panose="020B0604020202020204" pitchFamily="34" charset="0"/>
              <a:buChar char="•"/>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It’s not a 10</a:t>
            </a:r>
            <a:r>
              <a:rPr lang="en-US" sz="3200" baseline="30000" dirty="0">
                <a:effectLst/>
                <a:latin typeface="Times New Roman" panose="02020603050405020304" pitchFamily="18" charset="0"/>
                <a:ea typeface="Times New Roman" panose="02020603050405020304" pitchFamily="18" charset="0"/>
                <a:cs typeface="Times New Roman" panose="02020603050405020304" pitchFamily="18" charset="0"/>
              </a:rPr>
              <a:t>th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of second. Nor is it a thousandth of a second. Nor is it a nano second.</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8771683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Five Unanswerable Questions</a:t>
            </a:r>
          </a:p>
        </p:txBody>
      </p:sp>
      <p:pic>
        <p:nvPicPr>
          <p:cNvPr id="4" name="Picture 3">
            <a:extLst>
              <a:ext uri="{FF2B5EF4-FFF2-40B4-BE49-F238E27FC236}">
                <a16:creationId xmlns:a16="http://schemas.microsoft.com/office/drawing/2014/main" id="{9BB9E428-CAAB-B560-B6FD-8788A030D13D}"/>
              </a:ext>
            </a:extLst>
          </p:cNvPr>
          <p:cNvPicPr>
            <a:picLocks noChangeAspect="1"/>
          </p:cNvPicPr>
          <p:nvPr/>
        </p:nvPicPr>
        <p:blipFill>
          <a:blip r:embed="rId2"/>
          <a:stretch>
            <a:fillRect/>
          </a:stretch>
        </p:blipFill>
        <p:spPr>
          <a:xfrm>
            <a:off x="2423832" y="1277270"/>
            <a:ext cx="6706721" cy="3765839"/>
          </a:xfrm>
          <a:prstGeom prst="rect">
            <a:avLst/>
          </a:prstGeom>
        </p:spPr>
      </p:pic>
      <p:sp>
        <p:nvSpPr>
          <p:cNvPr id="5" name="TextBox 4">
            <a:extLst>
              <a:ext uri="{FF2B5EF4-FFF2-40B4-BE49-F238E27FC236}">
                <a16:creationId xmlns:a16="http://schemas.microsoft.com/office/drawing/2014/main" id="{19509833-FF81-CE86-5472-7CD479A28889}"/>
              </a:ext>
            </a:extLst>
          </p:cNvPr>
          <p:cNvSpPr txBox="1"/>
          <p:nvPr/>
        </p:nvSpPr>
        <p:spPr>
          <a:xfrm>
            <a:off x="7408561" y="2790857"/>
            <a:ext cx="1144188" cy="369332"/>
          </a:xfrm>
          <a:prstGeom prst="rect">
            <a:avLst/>
          </a:prstGeom>
          <a:solidFill>
            <a:schemeClr val="accent3">
              <a:lumMod val="40000"/>
              <a:lumOff val="60000"/>
            </a:schemeClr>
          </a:solidFill>
          <a:ln>
            <a:solidFill>
              <a:schemeClr val="tx1"/>
            </a:solidFill>
          </a:ln>
        </p:spPr>
        <p:txBody>
          <a:bodyPr wrap="square" rtlCol="0">
            <a:spAutoFit/>
          </a:bodyPr>
          <a:lstStyle/>
          <a:p>
            <a:r>
              <a:rPr lang="en-US" b="1" dirty="0">
                <a:latin typeface="Times New Roman" panose="02020603050405020304" pitchFamily="18" charset="0"/>
                <a:cs typeface="Times New Roman" panose="02020603050405020304" pitchFamily="18" charset="0"/>
              </a:rPr>
              <a:t>Millionth</a:t>
            </a:r>
            <a:r>
              <a:rPr lang="en-US" dirty="0"/>
              <a:t> </a:t>
            </a:r>
          </a:p>
        </p:txBody>
      </p:sp>
      <p:sp>
        <p:nvSpPr>
          <p:cNvPr id="6" name="TextBox 5">
            <a:extLst>
              <a:ext uri="{FF2B5EF4-FFF2-40B4-BE49-F238E27FC236}">
                <a16:creationId xmlns:a16="http://schemas.microsoft.com/office/drawing/2014/main" id="{1160B2B7-9911-E43E-6216-449849E69423}"/>
              </a:ext>
            </a:extLst>
          </p:cNvPr>
          <p:cNvSpPr txBox="1"/>
          <p:nvPr/>
        </p:nvSpPr>
        <p:spPr>
          <a:xfrm>
            <a:off x="8136340" y="3212567"/>
            <a:ext cx="1144189" cy="369332"/>
          </a:xfrm>
          <a:prstGeom prst="rect">
            <a:avLst/>
          </a:prstGeom>
          <a:solidFill>
            <a:schemeClr val="accent3">
              <a:lumMod val="40000"/>
              <a:lumOff val="60000"/>
            </a:schemeClr>
          </a:solidFill>
          <a:ln>
            <a:solidFill>
              <a:schemeClr val="tx1"/>
            </a:solidFill>
          </a:ln>
        </p:spPr>
        <p:txBody>
          <a:bodyPr wrap="square" rtlCol="0">
            <a:spAutoFit/>
          </a:bodyPr>
          <a:lstStyle/>
          <a:p>
            <a:r>
              <a:rPr lang="en-US" b="1" dirty="0">
                <a:latin typeface="Times New Roman" panose="02020603050405020304" pitchFamily="18" charset="0"/>
                <a:cs typeface="Times New Roman" panose="02020603050405020304" pitchFamily="18" charset="0"/>
              </a:rPr>
              <a:t>Billionth</a:t>
            </a:r>
            <a:r>
              <a:rPr lang="en-US" dirty="0"/>
              <a:t> </a:t>
            </a:r>
          </a:p>
        </p:txBody>
      </p:sp>
      <p:sp>
        <p:nvSpPr>
          <p:cNvPr id="7" name="TextBox 6">
            <a:extLst>
              <a:ext uri="{FF2B5EF4-FFF2-40B4-BE49-F238E27FC236}">
                <a16:creationId xmlns:a16="http://schemas.microsoft.com/office/drawing/2014/main" id="{6992BECF-D081-4602-FEF5-299165D12C87}"/>
              </a:ext>
            </a:extLst>
          </p:cNvPr>
          <p:cNvSpPr txBox="1"/>
          <p:nvPr/>
        </p:nvSpPr>
        <p:spPr>
          <a:xfrm>
            <a:off x="8552749" y="3674362"/>
            <a:ext cx="1144190" cy="369332"/>
          </a:xfrm>
          <a:prstGeom prst="rect">
            <a:avLst/>
          </a:prstGeom>
          <a:solidFill>
            <a:schemeClr val="accent3">
              <a:lumMod val="40000"/>
              <a:lumOff val="60000"/>
            </a:schemeClr>
          </a:solidFill>
          <a:ln>
            <a:solidFill>
              <a:schemeClr val="tx1"/>
            </a:solidFill>
          </a:ln>
        </p:spPr>
        <p:txBody>
          <a:bodyPr wrap="square" rtlCol="0">
            <a:spAutoFit/>
          </a:bodyPr>
          <a:lstStyle/>
          <a:p>
            <a:r>
              <a:rPr lang="en-US" b="1" dirty="0">
                <a:latin typeface="Times New Roman" panose="02020603050405020304" pitchFamily="18" charset="0"/>
                <a:cs typeface="Times New Roman" panose="02020603050405020304" pitchFamily="18" charset="0"/>
              </a:rPr>
              <a:t>Trillionth</a:t>
            </a:r>
            <a:r>
              <a:rPr lang="en-US" dirty="0"/>
              <a:t> </a:t>
            </a:r>
          </a:p>
        </p:txBody>
      </p:sp>
      <p:sp>
        <p:nvSpPr>
          <p:cNvPr id="8" name="TextBox 7">
            <a:extLst>
              <a:ext uri="{FF2B5EF4-FFF2-40B4-BE49-F238E27FC236}">
                <a16:creationId xmlns:a16="http://schemas.microsoft.com/office/drawing/2014/main" id="{C130F8C6-93A8-7C4E-F2F1-52A7BE8FB077}"/>
              </a:ext>
            </a:extLst>
          </p:cNvPr>
          <p:cNvSpPr txBox="1"/>
          <p:nvPr/>
        </p:nvSpPr>
        <p:spPr>
          <a:xfrm>
            <a:off x="8979089" y="4127838"/>
            <a:ext cx="1782171" cy="369332"/>
          </a:xfrm>
          <a:prstGeom prst="rect">
            <a:avLst/>
          </a:prstGeom>
          <a:solidFill>
            <a:schemeClr val="accent3">
              <a:lumMod val="40000"/>
              <a:lumOff val="60000"/>
            </a:schemeClr>
          </a:solidFill>
          <a:ln>
            <a:solidFill>
              <a:schemeClr val="tx1"/>
            </a:solidFill>
          </a:ln>
        </p:spPr>
        <p:txBody>
          <a:bodyPr wrap="square" rtlCol="0">
            <a:spAutoFit/>
          </a:bodyPr>
          <a:lstStyle/>
          <a:p>
            <a:r>
              <a:rPr lang="en-US" b="1" dirty="0">
                <a:latin typeface="Times New Roman" panose="02020603050405020304" pitchFamily="18" charset="0"/>
                <a:cs typeface="Times New Roman" panose="02020603050405020304" pitchFamily="18" charset="0"/>
              </a:rPr>
              <a:t>1,000 Trillionths</a:t>
            </a:r>
            <a:r>
              <a:rPr lang="en-US" dirty="0"/>
              <a:t> </a:t>
            </a:r>
          </a:p>
        </p:txBody>
      </p:sp>
    </p:spTree>
    <p:extLst>
      <p:ext uri="{BB962C8B-B14F-4D97-AF65-F5344CB8AC3E}">
        <p14:creationId xmlns:p14="http://schemas.microsoft.com/office/powerpoint/2010/main" val="41340255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Five Unanswerable Questions</a:t>
            </a:r>
          </a:p>
        </p:txBody>
      </p:sp>
      <p:sp>
        <p:nvSpPr>
          <p:cNvPr id="3" name="TextBox 2">
            <a:extLst>
              <a:ext uri="{FF2B5EF4-FFF2-40B4-BE49-F238E27FC236}">
                <a16:creationId xmlns:a16="http://schemas.microsoft.com/office/drawing/2014/main" id="{A8C359D8-7793-0674-84B7-146BD0AE8F39}"/>
              </a:ext>
            </a:extLst>
          </p:cNvPr>
          <p:cNvSpPr txBox="1"/>
          <p:nvPr/>
        </p:nvSpPr>
        <p:spPr>
          <a:xfrm>
            <a:off x="488950" y="1433148"/>
            <a:ext cx="10922000" cy="5170646"/>
          </a:xfrm>
          <a:prstGeom prst="rect">
            <a:avLst/>
          </a:prstGeom>
          <a:noFill/>
        </p:spPr>
        <p:txBody>
          <a:bodyPr wrap="square" rtlCol="0">
            <a:spAutoFit/>
          </a:bodyPr>
          <a:lstStyle/>
          <a:p>
            <a:pPr marL="685800" marR="0">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point is the “present” or “now” is so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infinitely small</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as to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not exist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yet.  </a:t>
            </a:r>
          </a:p>
          <a:p>
            <a:pPr marL="457200" marR="0">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4572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We cannot live femtosecond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in the future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nor can we relive one femtosecond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in the past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Tomorrow never comes and yesterday never returns</a:t>
            </a:r>
          </a:p>
          <a:p>
            <a:pPr marL="457200" marR="0">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4572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We are affixed to 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“non-existent”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eternal present. </a:t>
            </a:r>
          </a:p>
          <a:p>
            <a:pPr marL="457200" marR="0">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4572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Thus 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time for salvation is always now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never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yesterday nor tomorrow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for yesterday is gone and tomorrow never comes.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6858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2 Corinthians 6:2 …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Behold,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now</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is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THE ACCEPTABLE TIME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behold,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now</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is "</a:t>
            </a:r>
            <a:r>
              <a:rPr lang="en-US" sz="2400" b="1" u="sng" cap="small" dirty="0">
                <a:effectLst/>
                <a:latin typeface="Times New Roman" panose="02020603050405020304" pitchFamily="18" charset="0"/>
                <a:ea typeface="Times New Roman" panose="02020603050405020304" pitchFamily="18" charset="0"/>
                <a:cs typeface="Times New Roman" panose="02020603050405020304" pitchFamily="18" charset="0"/>
              </a:rPr>
              <a:t>THE DAY OF SALVATION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0188700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Five Unanswerable Questions</a:t>
            </a:r>
          </a:p>
        </p:txBody>
      </p:sp>
      <p:sp>
        <p:nvSpPr>
          <p:cNvPr id="3" name="TextBox 2">
            <a:extLst>
              <a:ext uri="{FF2B5EF4-FFF2-40B4-BE49-F238E27FC236}">
                <a16:creationId xmlns:a16="http://schemas.microsoft.com/office/drawing/2014/main" id="{A8C359D8-7793-0674-84B7-146BD0AE8F39}"/>
              </a:ext>
            </a:extLst>
          </p:cNvPr>
          <p:cNvSpPr txBox="1"/>
          <p:nvPr/>
        </p:nvSpPr>
        <p:spPr>
          <a:xfrm>
            <a:off x="488950" y="1433148"/>
            <a:ext cx="10922000" cy="5047536"/>
          </a:xfrm>
          <a:prstGeom prst="rect">
            <a:avLst/>
          </a:prstGeom>
          <a:noFill/>
        </p:spPr>
        <p:txBody>
          <a:bodyPr wrap="square" rtlCol="0">
            <a:spAutoFit/>
          </a:bodyPr>
          <a:lstStyle/>
          <a:p>
            <a:pPr marL="685800" marR="0">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742950" marR="0" indent="-514350">
              <a:spcBef>
                <a:spcPts val="0"/>
              </a:spcBef>
              <a:spcAft>
                <a:spcPts val="0"/>
              </a:spcAft>
              <a:buFont typeface="+mj-lt"/>
              <a:buAutoNum type="arabicPeriod" startAt="3"/>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Origination of matter</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How did nothing create everything?</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71500" marR="0" indent="-342900">
              <a:spcBef>
                <a:spcPts val="0"/>
              </a:spcBef>
              <a:spcAft>
                <a:spcPts val="0"/>
              </a:spcAft>
              <a:buFont typeface="+mj-lt"/>
              <a:buAutoNum type="arabicPeriod" startAt="3"/>
            </a:pP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571500" marR="0" indent="-342900">
              <a:spcBef>
                <a:spcPts val="0"/>
              </a:spcBef>
              <a:spcAft>
                <a:spcPts val="0"/>
              </a:spcAft>
              <a:buFont typeface="+mj-lt"/>
              <a:buAutoNum type="arabicPeriod" startAt="3"/>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Origination of life</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1143000" lvl="1" indent="-457200">
              <a:buFont typeface="Arial" panose="020B0604020202020204" pitchFamily="34" charset="0"/>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 huge body of evolutionary science </a:t>
            </a:r>
          </a:p>
          <a:p>
            <a:pPr marL="1143000" lvl="1" indent="-457200">
              <a:buFont typeface="Arial" panose="020B0604020202020204" pitchFamily="34" charset="0"/>
              <a:buChar char="•"/>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B</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ut no one can answer the question:  How did the one cell organism come into existence?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How did life originate</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1143000" lvl="1" indent="-457200">
              <a:buFont typeface="Arial" panose="020B0604020202020204" pitchFamily="34" charset="0"/>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Darwin’s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black box</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for even Darwin, the father of evolutionary science, knew this question can’t be answered.</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571500" marR="0" indent="-342900">
              <a:spcBef>
                <a:spcPts val="0"/>
              </a:spcBef>
              <a:spcAft>
                <a:spcPts val="0"/>
              </a:spcAft>
              <a:buFont typeface="+mj-lt"/>
              <a:buAutoNum type="arabicPeriod" startAt="3"/>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Meaning and purpose of life?</a:t>
            </a: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9929035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Five Unanswerable Questions</a:t>
            </a:r>
          </a:p>
        </p:txBody>
      </p:sp>
      <p:sp>
        <p:nvSpPr>
          <p:cNvPr id="3" name="TextBox 2">
            <a:extLst>
              <a:ext uri="{FF2B5EF4-FFF2-40B4-BE49-F238E27FC236}">
                <a16:creationId xmlns:a16="http://schemas.microsoft.com/office/drawing/2014/main" id="{A8C359D8-7793-0674-84B7-146BD0AE8F39}"/>
              </a:ext>
            </a:extLst>
          </p:cNvPr>
          <p:cNvSpPr txBox="1"/>
          <p:nvPr/>
        </p:nvSpPr>
        <p:spPr>
          <a:xfrm>
            <a:off x="488950" y="1433148"/>
            <a:ext cx="10922000" cy="1107996"/>
          </a:xfrm>
          <a:prstGeom prst="rect">
            <a:avLst/>
          </a:prstGeom>
          <a:noFill/>
        </p:spPr>
        <p:txBody>
          <a:bodyPr wrap="square" rtlCol="0">
            <a:spAutoFit/>
          </a:bodyPr>
          <a:lstStyle/>
          <a:p>
            <a:pPr marL="685800" marR="0">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To sum it up, if life is a journey, seems logical that we should know or at least ask three question which essentially forms the last unanswerable 5</a:t>
            </a:r>
            <a:r>
              <a:rPr lang="en-US" sz="2400" baseline="30000" dirty="0">
                <a:effectLst/>
                <a:latin typeface="Times New Roman" panose="02020603050405020304" pitchFamily="18" charset="0"/>
                <a:ea typeface="Times New Roman" panose="02020603050405020304" pitchFamily="18" charset="0"/>
                <a:cs typeface="Times New Roman" panose="02020603050405020304" pitchFamily="18" charset="0"/>
              </a:rPr>
              <a:t>th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question – Purpose of Life: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graphicFrame>
        <p:nvGraphicFramePr>
          <p:cNvPr id="6" name="Table 5">
            <a:extLst>
              <a:ext uri="{FF2B5EF4-FFF2-40B4-BE49-F238E27FC236}">
                <a16:creationId xmlns:a16="http://schemas.microsoft.com/office/drawing/2014/main" id="{CEE6DB17-0609-67E6-2CD4-2F5440255FCE}"/>
              </a:ext>
            </a:extLst>
          </p:cNvPr>
          <p:cNvGraphicFramePr>
            <a:graphicFrameLocks noGrp="1"/>
          </p:cNvGraphicFramePr>
          <p:nvPr>
            <p:extLst>
              <p:ext uri="{D42A27DB-BD31-4B8C-83A1-F6EECF244321}">
                <p14:modId xmlns:p14="http://schemas.microsoft.com/office/powerpoint/2010/main" val="2669987768"/>
              </p:ext>
            </p:extLst>
          </p:nvPr>
        </p:nvGraphicFramePr>
        <p:xfrm>
          <a:off x="558800" y="2927835"/>
          <a:ext cx="10852151" cy="1548915"/>
        </p:xfrm>
        <a:graphic>
          <a:graphicData uri="http://schemas.openxmlformats.org/drawingml/2006/table">
            <a:tbl>
              <a:tblPr firstRow="1" firstCol="1" bandRow="1">
                <a:tableStyleId>{21E4AEA4-8DFA-4A89-87EB-49C32662AFE0}</a:tableStyleId>
              </a:tblPr>
              <a:tblGrid>
                <a:gridCol w="3616675">
                  <a:extLst>
                    <a:ext uri="{9D8B030D-6E8A-4147-A177-3AD203B41FA5}">
                      <a16:colId xmlns:a16="http://schemas.microsoft.com/office/drawing/2014/main" val="3570211624"/>
                    </a:ext>
                  </a:extLst>
                </a:gridCol>
                <a:gridCol w="3617738">
                  <a:extLst>
                    <a:ext uri="{9D8B030D-6E8A-4147-A177-3AD203B41FA5}">
                      <a16:colId xmlns:a16="http://schemas.microsoft.com/office/drawing/2014/main" val="286982171"/>
                    </a:ext>
                  </a:extLst>
                </a:gridCol>
                <a:gridCol w="3617738">
                  <a:extLst>
                    <a:ext uri="{9D8B030D-6E8A-4147-A177-3AD203B41FA5}">
                      <a16:colId xmlns:a16="http://schemas.microsoft.com/office/drawing/2014/main" val="1729162061"/>
                    </a:ext>
                  </a:extLst>
                </a:gridCol>
              </a:tblGrid>
              <a:tr h="324386">
                <a:tc>
                  <a:txBody>
                    <a:bodyPr/>
                    <a:lstStyle/>
                    <a:p>
                      <a:pPr marL="0" marR="0">
                        <a:spcBef>
                          <a:spcPts val="0"/>
                        </a:spcBef>
                        <a:spcAft>
                          <a:spcPts val="0"/>
                        </a:spcAft>
                      </a:pPr>
                      <a:r>
                        <a:rPr lang="en-US" sz="2400" dirty="0">
                          <a:effectLst/>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dirty="0">
                          <a:solidFill>
                            <a:srgbClr val="002060"/>
                          </a:solidFill>
                          <a:effectLst/>
                        </a:rPr>
                        <a:t>World</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dirty="0">
                          <a:solidFill>
                            <a:srgbClr val="002060"/>
                          </a:solidFill>
                          <a:effectLst/>
                        </a:rPr>
                        <a:t>Scriptures</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45667516"/>
                  </a:ext>
                </a:extLst>
              </a:tr>
              <a:tr h="424200">
                <a:tc>
                  <a:txBody>
                    <a:bodyPr/>
                    <a:lstStyle/>
                    <a:p>
                      <a:pPr marL="0" marR="0">
                        <a:spcBef>
                          <a:spcPts val="0"/>
                        </a:spcBef>
                        <a:spcAft>
                          <a:spcPts val="0"/>
                        </a:spcAft>
                      </a:pPr>
                      <a:r>
                        <a:rPr lang="en-US" sz="2400" dirty="0">
                          <a:solidFill>
                            <a:srgbClr val="002060"/>
                          </a:solidFill>
                          <a:effectLst/>
                        </a:rPr>
                        <a:t>Who put us on Journey?</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b="1" dirty="0">
                          <a:solidFill>
                            <a:srgbClr val="002060"/>
                          </a:solidFill>
                          <a:effectLst/>
                        </a:rPr>
                        <a:t>Don’t Know</a:t>
                      </a:r>
                      <a:endParaRPr lang="en-US" sz="2400" b="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b="1" dirty="0">
                          <a:solidFill>
                            <a:srgbClr val="002060"/>
                          </a:solidFill>
                          <a:effectLst/>
                        </a:rPr>
                        <a:t>God</a:t>
                      </a:r>
                      <a:endParaRPr lang="en-US" sz="2400" b="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27289075"/>
                  </a:ext>
                </a:extLst>
              </a:tr>
              <a:tr h="324386">
                <a:tc>
                  <a:txBody>
                    <a:bodyPr/>
                    <a:lstStyle/>
                    <a:p>
                      <a:pPr marL="0" marR="0">
                        <a:spcBef>
                          <a:spcPts val="0"/>
                        </a:spcBef>
                        <a:spcAft>
                          <a:spcPts val="0"/>
                        </a:spcAft>
                      </a:pPr>
                      <a:r>
                        <a:rPr lang="en-US" sz="2400" dirty="0">
                          <a:solidFill>
                            <a:srgbClr val="002060"/>
                          </a:solidFill>
                          <a:effectLst/>
                        </a:rPr>
                        <a:t>Purpose of this Journey?</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b="1" dirty="0">
                          <a:solidFill>
                            <a:srgbClr val="002060"/>
                          </a:solidFill>
                          <a:effectLst/>
                        </a:rPr>
                        <a:t>Don’t Know</a:t>
                      </a:r>
                      <a:endParaRPr lang="en-US" sz="2400" b="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b="1" dirty="0">
                          <a:solidFill>
                            <a:srgbClr val="002060"/>
                          </a:solidFill>
                          <a:effectLst/>
                        </a:rPr>
                        <a:t>Become God’s Children</a:t>
                      </a:r>
                      <a:endParaRPr lang="en-US" sz="2400" b="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05290265"/>
                  </a:ext>
                </a:extLst>
              </a:tr>
              <a:tr h="393195">
                <a:tc>
                  <a:txBody>
                    <a:bodyPr/>
                    <a:lstStyle/>
                    <a:p>
                      <a:pPr marL="0" marR="0">
                        <a:spcBef>
                          <a:spcPts val="0"/>
                        </a:spcBef>
                        <a:spcAft>
                          <a:spcPts val="0"/>
                        </a:spcAft>
                      </a:pPr>
                      <a:r>
                        <a:rPr lang="en-US" sz="2400" dirty="0">
                          <a:solidFill>
                            <a:srgbClr val="002060"/>
                          </a:solidFill>
                          <a:effectLst/>
                        </a:rPr>
                        <a:t>Destination?</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b="1">
                          <a:solidFill>
                            <a:srgbClr val="002060"/>
                          </a:solidFill>
                          <a:effectLst/>
                        </a:rPr>
                        <a:t>Oblivion</a:t>
                      </a:r>
                      <a:endParaRPr lang="en-US" sz="2400" b="1">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b="1" dirty="0">
                          <a:solidFill>
                            <a:srgbClr val="002060"/>
                          </a:solidFill>
                          <a:effectLst/>
                        </a:rPr>
                        <a:t>Heaven</a:t>
                      </a:r>
                      <a:endParaRPr lang="en-US" sz="2400" b="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07336931"/>
                  </a:ext>
                </a:extLst>
              </a:tr>
            </a:tbl>
          </a:graphicData>
        </a:graphic>
      </p:graphicFrame>
    </p:spTree>
    <p:extLst>
      <p:ext uri="{BB962C8B-B14F-4D97-AF65-F5344CB8AC3E}">
        <p14:creationId xmlns:p14="http://schemas.microsoft.com/office/powerpoint/2010/main" val="376576263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Revelation Through the Word of God</a:t>
            </a:r>
          </a:p>
        </p:txBody>
      </p:sp>
      <p:sp>
        <p:nvSpPr>
          <p:cNvPr id="3" name="TextBox 2">
            <a:extLst>
              <a:ext uri="{FF2B5EF4-FFF2-40B4-BE49-F238E27FC236}">
                <a16:creationId xmlns:a16="http://schemas.microsoft.com/office/drawing/2014/main" id="{A8C359D8-7793-0674-84B7-146BD0AE8F39}"/>
              </a:ext>
            </a:extLst>
          </p:cNvPr>
          <p:cNvSpPr txBox="1"/>
          <p:nvPr/>
        </p:nvSpPr>
        <p:spPr>
          <a:xfrm>
            <a:off x="685800" y="1433148"/>
            <a:ext cx="10725150" cy="4893647"/>
          </a:xfrm>
          <a:prstGeom prst="rect">
            <a:avLst/>
          </a:prstGeom>
          <a:noFill/>
        </p:spPr>
        <p:txBody>
          <a:bodyPr wrap="square" rtlCol="0">
            <a:spAutoFit/>
          </a:bodyPr>
          <a:lstStyle/>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All creation reveals the existence of God</a:t>
            </a:r>
          </a:p>
          <a:p>
            <a:pPr marL="342900" marR="0" indent="-342900">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ninformed therefore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worship the created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rather than the creator</a:t>
            </a:r>
          </a:p>
          <a:p>
            <a:pPr marR="0">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Romans 1:25 </a:t>
            </a:r>
            <a:r>
              <a:rPr lang="en-US" sz="2400" dirty="0">
                <a:latin typeface="Times New Roman" panose="02020603050405020304" pitchFamily="18" charset="0"/>
                <a:cs typeface="Times New Roman" panose="02020603050405020304" pitchFamily="18" charset="0"/>
              </a:rPr>
              <a:t>They exchanged the truth of God for a lie, and worshiped and served </a:t>
            </a:r>
            <a:r>
              <a:rPr lang="en-US" sz="2400" b="1" u="sng" dirty="0">
                <a:latin typeface="Times New Roman" panose="02020603050405020304" pitchFamily="18" charset="0"/>
                <a:cs typeface="Times New Roman" panose="02020603050405020304" pitchFamily="18" charset="0"/>
              </a:rPr>
              <a:t>created things </a:t>
            </a:r>
            <a:r>
              <a:rPr lang="en-US" sz="2400" dirty="0">
                <a:latin typeface="Times New Roman" panose="02020603050405020304" pitchFamily="18" charset="0"/>
                <a:cs typeface="Times New Roman" panose="02020603050405020304" pitchFamily="18" charset="0"/>
              </a:rPr>
              <a:t>rather than </a:t>
            </a:r>
            <a:r>
              <a:rPr lang="en-US" sz="2400" b="1" u="sng" dirty="0">
                <a:latin typeface="Times New Roman" panose="02020603050405020304" pitchFamily="18" charset="0"/>
                <a:cs typeface="Times New Roman" panose="02020603050405020304" pitchFamily="18" charset="0"/>
              </a:rPr>
              <a:t>the Creator-</a:t>
            </a:r>
            <a:r>
              <a:rPr lang="en-US" sz="2400" dirty="0">
                <a:latin typeface="Times New Roman" panose="02020603050405020304" pitchFamily="18" charset="0"/>
                <a:cs typeface="Times New Roman" panose="02020603050405020304" pitchFamily="18" charset="0"/>
              </a:rPr>
              <a:t>-who is forever praised. Amen. </a:t>
            </a:r>
            <a:br>
              <a:rPr lang="en-US" sz="2400" dirty="0"/>
            </a:br>
            <a:endParaRPr lang="en-US" sz="2400" dirty="0"/>
          </a:p>
          <a:p>
            <a:pPr marL="342900" marR="0" indent="-342900">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Man needs </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knowledge</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that comes from </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God’s word</a:t>
            </a:r>
            <a:endPar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In God’s infinite wisdom and purpose, God reveals or uncovers His spiritual mysteries through His word </a:t>
            </a:r>
          </a:p>
          <a:p>
            <a:pPr marL="0" marR="0">
              <a:spcBef>
                <a:spcPts val="0"/>
              </a:spcBef>
              <a:spcAft>
                <a:spcPts val="0"/>
              </a:spcAft>
            </a:pP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So the better to way to look at it is this way.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God reveals His existence and all the hidden spiritual realities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through His word</a:t>
            </a:r>
          </a:p>
          <a:p>
            <a:pPr marL="285750" marR="0" indent="-285750">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ll of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creation confirms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truth of God’s world</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990840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Before Time Began</a:t>
            </a:r>
          </a:p>
        </p:txBody>
      </p:sp>
      <p:sp>
        <p:nvSpPr>
          <p:cNvPr id="3" name="TextBox 2">
            <a:extLst>
              <a:ext uri="{FF2B5EF4-FFF2-40B4-BE49-F238E27FC236}">
                <a16:creationId xmlns:a16="http://schemas.microsoft.com/office/drawing/2014/main" id="{A8C359D8-7793-0674-84B7-146BD0AE8F39}"/>
              </a:ext>
            </a:extLst>
          </p:cNvPr>
          <p:cNvSpPr txBox="1"/>
          <p:nvPr/>
        </p:nvSpPr>
        <p:spPr>
          <a:xfrm>
            <a:off x="1069042" y="1956547"/>
            <a:ext cx="9923929" cy="3323987"/>
          </a:xfrm>
          <a:prstGeom prst="rect">
            <a:avLst/>
          </a:prstGeom>
          <a:noFill/>
        </p:spPr>
        <p:txBody>
          <a:bodyPr wrap="square" rtlCol="0">
            <a:spAutoFit/>
          </a:bodyPr>
          <a:lstStyle/>
          <a:p>
            <a:pPr marR="0" lvl="1">
              <a:spcBef>
                <a:spcPts val="0"/>
              </a:spcBef>
              <a:spcAft>
                <a:spcPts val="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It was then – Before Time – Before Earth – Before Man</a:t>
            </a:r>
          </a:p>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God formed His desire to bring Other Sons into Glory</a:t>
            </a:r>
          </a:p>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Promised His Sons the Gift of Eternal Life</a:t>
            </a:r>
          </a:p>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Established His Predetermined Plan on How to Bestow His Gift</a:t>
            </a:r>
          </a:p>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Set into Motion the building of His church</a:t>
            </a:r>
            <a:endParaRPr lang="en-US" sz="40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57455782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Revelation Through the Word of God</a:t>
            </a:r>
          </a:p>
        </p:txBody>
      </p:sp>
      <p:sp>
        <p:nvSpPr>
          <p:cNvPr id="3" name="TextBox 2">
            <a:extLst>
              <a:ext uri="{FF2B5EF4-FFF2-40B4-BE49-F238E27FC236}">
                <a16:creationId xmlns:a16="http://schemas.microsoft.com/office/drawing/2014/main" id="{A8C359D8-7793-0674-84B7-146BD0AE8F39}"/>
              </a:ext>
            </a:extLst>
          </p:cNvPr>
          <p:cNvSpPr txBox="1"/>
          <p:nvPr/>
        </p:nvSpPr>
        <p:spPr>
          <a:xfrm>
            <a:off x="685800" y="1433148"/>
            <a:ext cx="10725150" cy="3416320"/>
          </a:xfrm>
          <a:prstGeom prst="rect">
            <a:avLst/>
          </a:prstGeom>
          <a:noFill/>
        </p:spPr>
        <p:txBody>
          <a:bodyPr wrap="square" rtlCol="0">
            <a:spAutoFit/>
          </a:bodyPr>
          <a:lstStyle/>
          <a:p>
            <a:pPr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Let’s remember what we just revealed about God’s word:</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1257300" lvl="2"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Word is Truth. John 17:17</a:t>
            </a:r>
          </a:p>
          <a:p>
            <a:pPr marL="1257300" lvl="2" indent="-342900">
              <a:buFont typeface="Symbol" panose="05050102010706020507" pitchFamily="18" charset="2"/>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God is Truth. John 14:16</a:t>
            </a:r>
          </a:p>
          <a:p>
            <a:pPr marL="1257300" lvl="2" indent="-342900">
              <a:buFont typeface="Symbol" panose="05050102010706020507" pitchFamily="18" charset="2"/>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God is the Word. John 1:1</a:t>
            </a:r>
          </a:p>
          <a:p>
            <a:pPr marL="1257300" lvl="2"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God cannot lie. Titus 2:1; Hebrews 6:18</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1257300" lvl="2"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God (truth) is the author of His word (truth). 2 Timothy 3:16</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1257300" lvl="2"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God’s word is complete. 2 Peter 1:3</a:t>
            </a:r>
          </a:p>
          <a:p>
            <a:pPr lvl="2"/>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ea typeface="Calibri" panose="020F0502020204030204" pitchFamily="34" charset="0"/>
                <a:cs typeface="Times New Roman" panose="02020603050405020304" pitchFamily="18" charset="0"/>
              </a:rPr>
              <a:t>Now Add: God’s word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reveals spiritual mysteries </a:t>
            </a:r>
            <a:r>
              <a:rPr lang="en-US" sz="2400" dirty="0">
                <a:latin typeface="Times New Roman" panose="02020603050405020304" pitchFamily="18" charset="0"/>
                <a:ea typeface="Calibri" panose="020F0502020204030204" pitchFamily="34" charset="0"/>
                <a:cs typeface="Times New Roman" panose="02020603050405020304" pitchFamily="18" charset="0"/>
              </a:rPr>
              <a:t>hidden from ages past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5374854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Revelation Through the Word of God</a:t>
            </a:r>
          </a:p>
        </p:txBody>
      </p:sp>
      <p:sp>
        <p:nvSpPr>
          <p:cNvPr id="4" name="TextBox 3">
            <a:extLst>
              <a:ext uri="{FF2B5EF4-FFF2-40B4-BE49-F238E27FC236}">
                <a16:creationId xmlns:a16="http://schemas.microsoft.com/office/drawing/2014/main" id="{7B150AD5-B4DA-B4BA-7160-2E49BEC5B55E}"/>
              </a:ext>
            </a:extLst>
          </p:cNvPr>
          <p:cNvSpPr txBox="1"/>
          <p:nvPr/>
        </p:nvSpPr>
        <p:spPr>
          <a:xfrm>
            <a:off x="685800" y="1433148"/>
            <a:ext cx="10725150" cy="5324535"/>
          </a:xfrm>
          <a:prstGeom prst="rect">
            <a:avLst/>
          </a:prstGeom>
          <a:noFill/>
        </p:spPr>
        <p:txBody>
          <a:bodyPr wrap="square" rtlCol="0">
            <a:spAutoFit/>
          </a:bodyPr>
          <a:lstStyle/>
          <a:p>
            <a:pPr marL="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1 Timothy 2:3-4 …God our Savior, </a:t>
            </a:r>
            <a:r>
              <a:rPr lang="en-US" sz="2000" b="1" baseline="30000" dirty="0">
                <a:effectLst/>
                <a:latin typeface="Times New Roman" panose="02020603050405020304" pitchFamily="18" charset="0"/>
                <a:ea typeface="Calibri" panose="020F0502020204030204" pitchFamily="34" charset="0"/>
                <a:cs typeface="Times New Roman" panose="02020603050405020304" pitchFamily="18" charset="0"/>
              </a:rPr>
              <a:t>4 </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who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desires all men to be saved </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and to come to </a:t>
            </a:r>
            <a:r>
              <a:rPr lang="en-US" sz="2000" b="1" u="sng" dirty="0">
                <a:effectLst/>
                <a:latin typeface="Times New Roman" panose="02020603050405020304" pitchFamily="18" charset="0"/>
                <a:ea typeface="Calibri" panose="020F0502020204030204" pitchFamily="34" charset="0"/>
                <a:cs typeface="Times New Roman" panose="02020603050405020304" pitchFamily="18" charset="0"/>
              </a:rPr>
              <a:t>the knowledge of the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truth</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Romans 16:25-27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Now to </a:t>
            </a:r>
            <a:r>
              <a:rPr lang="en-US" sz="2000" b="1" u="sng" dirty="0">
                <a:effectLst/>
                <a:latin typeface="Times New Roman" panose="02020603050405020304" pitchFamily="18" charset="0"/>
                <a:ea typeface="Calibri" panose="020F0502020204030204" pitchFamily="34" charset="0"/>
                <a:cs typeface="Times New Roman" panose="02020603050405020304" pitchFamily="18" charset="0"/>
              </a:rPr>
              <a:t>Him</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(God) who is able to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establish</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(support, strengthen) </a:t>
            </a:r>
            <a:r>
              <a:rPr lang="en-US" sz="2000" b="1" u="sng" dirty="0">
                <a:effectLst/>
                <a:latin typeface="Times New Roman" panose="02020603050405020304" pitchFamily="18" charset="0"/>
                <a:ea typeface="Calibri" panose="020F0502020204030204" pitchFamily="34" charset="0"/>
                <a:cs typeface="Times New Roman" panose="02020603050405020304" pitchFamily="18" charset="0"/>
              </a:rPr>
              <a:t>you</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(how?) by </a:t>
            </a:r>
            <a:r>
              <a:rPr lang="en-US" sz="2000" b="1" u="sng" dirty="0">
                <a:effectLst/>
                <a:latin typeface="Times New Roman" panose="02020603050405020304" pitchFamily="18" charset="0"/>
                <a:ea typeface="Calibri" panose="020F0502020204030204" pitchFamily="34" charset="0"/>
                <a:cs typeface="Times New Roman" panose="02020603050405020304" pitchFamily="18" charset="0"/>
              </a:rPr>
              <a:t>my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gospel and the proclamation of Jesus Christ</a:t>
            </a:r>
            <a:r>
              <a:rPr lang="en-US" sz="20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(God’s word - scripture)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according to</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(based on or </a:t>
            </a:r>
            <a:r>
              <a:rPr lang="en-US" sz="2000" dirty="0">
                <a:latin typeface="Times New Roman" panose="02020603050405020304" pitchFamily="18" charset="0"/>
                <a:ea typeface="Calibri" panose="020F0502020204030204" pitchFamily="34" charset="0"/>
                <a:cs typeface="Times New Roman" panose="02020603050405020304" pitchFamily="18" charset="0"/>
              </a:rPr>
              <a:t>pursuant to)</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the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revelation of the mystery hidden for long ages past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26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but now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revealed and made known</a:t>
            </a:r>
            <a:r>
              <a:rPr lang="en-US" sz="20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through the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prophetic writings</a:t>
            </a:r>
            <a:r>
              <a:rPr lang="en-US" sz="2000" b="1" u="sng" dirty="0">
                <a:effectLst/>
                <a:latin typeface="Times New Roman" panose="02020603050405020304" pitchFamily="18" charset="0"/>
                <a:ea typeface="Calibri" panose="020F0502020204030204" pitchFamily="34" charset="0"/>
                <a:cs typeface="Times New Roman" panose="02020603050405020304" pitchFamily="18" charset="0"/>
              </a:rPr>
              <a:t> by the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command</a:t>
            </a:r>
            <a:r>
              <a:rPr lang="en-US" sz="2000" b="1" u="sng" dirty="0">
                <a:effectLst/>
                <a:latin typeface="Times New Roman" panose="02020603050405020304" pitchFamily="18" charset="0"/>
                <a:ea typeface="Calibri" panose="020F0502020204030204" pitchFamily="34" charset="0"/>
                <a:cs typeface="Times New Roman" panose="02020603050405020304" pitchFamily="18" charset="0"/>
              </a:rPr>
              <a:t> of the eternal God</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(again, God’s word – scripture) so that </a:t>
            </a:r>
            <a:r>
              <a:rPr lang="en-US" sz="2000" b="1" u="sng" dirty="0">
                <a:effectLst/>
                <a:latin typeface="Times New Roman" panose="02020603050405020304" pitchFamily="18" charset="0"/>
                <a:ea typeface="Calibri" panose="020F0502020204030204" pitchFamily="34" charset="0"/>
                <a:cs typeface="Times New Roman" panose="02020603050405020304" pitchFamily="18" charset="0"/>
              </a:rPr>
              <a:t>all nations might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believe and obey</a:t>
            </a:r>
          </a:p>
          <a:p>
            <a:pPr marL="0" marR="0">
              <a:spcBef>
                <a:spcPts val="0"/>
              </a:spcBef>
              <a:spcAft>
                <a:spcPts val="0"/>
              </a:spcAft>
            </a:pPr>
            <a:endParaRPr lang="en-US" sz="2000" b="1" u="sng" dirty="0">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God desires </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all men to be saved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by </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knowledge of the truth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(God’s word)</a:t>
            </a:r>
          </a:p>
          <a:p>
            <a:pPr marL="342900" marR="0" indent="-342900">
              <a:spcBef>
                <a:spcPts val="0"/>
              </a:spcBef>
              <a:spcAft>
                <a:spcPts val="0"/>
              </a:spcAft>
              <a:buFont typeface="Arial" panose="020B0604020202020204" pitchFamily="34" charset="0"/>
              <a:buChar char="•"/>
            </a:pPr>
            <a:r>
              <a:rPr lang="en-US" sz="2000" dirty="0">
                <a:latin typeface="Times New Roman" panose="02020603050405020304" pitchFamily="18" charset="0"/>
                <a:ea typeface="Calibri" panose="020F0502020204030204" pitchFamily="34" charset="0"/>
                <a:cs typeface="Times New Roman" panose="02020603050405020304" pitchFamily="18" charset="0"/>
              </a:rPr>
              <a:t>God’s mystery is </a:t>
            </a:r>
            <a:r>
              <a:rPr lang="en-US" sz="2000" b="1" dirty="0">
                <a:latin typeface="Times New Roman" panose="02020603050405020304" pitchFamily="18" charset="0"/>
                <a:ea typeface="Calibri" panose="020F0502020204030204" pitchFamily="34" charset="0"/>
                <a:cs typeface="Times New Roman" panose="02020603050405020304" pitchFamily="18" charset="0"/>
              </a:rPr>
              <a:t>the gospel of Christ </a:t>
            </a:r>
            <a:r>
              <a:rPr lang="en-US" sz="2000" dirty="0">
                <a:latin typeface="Times New Roman" panose="02020603050405020304" pitchFamily="18" charset="0"/>
                <a:ea typeface="Calibri" panose="020F0502020204030204" pitchFamily="34" charset="0"/>
                <a:cs typeface="Times New Roman" panose="02020603050405020304" pitchFamily="18" charset="0"/>
              </a:rPr>
              <a:t>– good news of salvation through Jesus Christ</a:t>
            </a:r>
          </a:p>
          <a:p>
            <a:pPr marL="342900" indent="-342900">
              <a:buFont typeface="Arial" panose="020B0604020202020204" pitchFamily="34" charset="0"/>
              <a:buChar char="•"/>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God </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commanded the revealing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of the mystery of the gospel (fulness of time – Galatians 4:4)</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The </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mysteries of God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(gospel) are contained in </a:t>
            </a:r>
            <a:r>
              <a:rPr lang="en-US" sz="2000" b="1" dirty="0">
                <a:latin typeface="Times New Roman" panose="02020603050405020304" pitchFamily="18" charset="0"/>
                <a:ea typeface="Calibri" panose="020F0502020204030204" pitchFamily="34" charset="0"/>
                <a:cs typeface="Times New Roman" panose="02020603050405020304" pitchFamily="18" charset="0"/>
              </a:rPr>
              <a:t>God’s</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word</a:t>
            </a:r>
          </a:p>
          <a:p>
            <a:pPr marL="342900" marR="0" indent="-342900">
              <a:spcBef>
                <a:spcPts val="0"/>
              </a:spcBef>
              <a:spcAft>
                <a:spcPts val="0"/>
              </a:spcAft>
              <a:buFont typeface="Arial" panose="020B0604020202020204" pitchFamily="34" charset="0"/>
              <a:buChar char="•"/>
            </a:pPr>
            <a:r>
              <a:rPr lang="en-US" sz="2000" b="1" dirty="0">
                <a:latin typeface="Times New Roman" panose="02020603050405020304" pitchFamily="18" charset="0"/>
                <a:ea typeface="Calibri" panose="020F0502020204030204" pitchFamily="34" charset="0"/>
                <a:cs typeface="Times New Roman" panose="02020603050405020304" pitchFamily="18" charset="0"/>
              </a:rPr>
              <a:t>The revelation of God’s mystery </a:t>
            </a:r>
            <a:r>
              <a:rPr lang="en-US" sz="2000" dirty="0">
                <a:latin typeface="Times New Roman" panose="02020603050405020304" pitchFamily="18" charset="0"/>
                <a:ea typeface="Calibri" panose="020F0502020204030204" pitchFamily="34" charset="0"/>
                <a:cs typeface="Times New Roman" panose="02020603050405020304" pitchFamily="18" charset="0"/>
              </a:rPr>
              <a:t>is accomplished by preaching and </a:t>
            </a:r>
            <a:r>
              <a:rPr lang="en-US" sz="2000" b="1" dirty="0">
                <a:latin typeface="Times New Roman" panose="02020603050405020304" pitchFamily="18" charset="0"/>
                <a:ea typeface="Calibri" panose="020F0502020204030204" pitchFamily="34" charset="0"/>
                <a:cs typeface="Times New Roman" panose="02020603050405020304" pitchFamily="18" charset="0"/>
              </a:rPr>
              <a:t>teaching God’s word</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US" sz="2000" dirty="0">
                <a:latin typeface="Times New Roman" panose="02020603050405020304" pitchFamily="18" charset="0"/>
                <a:ea typeface="Calibri" panose="020F0502020204030204" pitchFamily="34" charset="0"/>
                <a:cs typeface="Times New Roman" panose="02020603050405020304" pitchFamily="18" charset="0"/>
              </a:rPr>
              <a:t>The mystery is made</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known to whom</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All nations – all mankind</a:t>
            </a:r>
          </a:p>
          <a:p>
            <a:pPr marL="342900" marR="0" indent="-342900">
              <a:spcBef>
                <a:spcPts val="0"/>
              </a:spcBef>
              <a:spcAft>
                <a:spcPts val="0"/>
              </a:spcAft>
              <a:buFont typeface="Arial" panose="020B0604020202020204" pitchFamily="34" charset="0"/>
              <a:buChar char="•"/>
            </a:pPr>
            <a:r>
              <a:rPr lang="en-US" sz="2000" dirty="0">
                <a:latin typeface="Times New Roman" panose="02020603050405020304" pitchFamily="18" charset="0"/>
                <a:ea typeface="Calibri" panose="020F0502020204030204" pitchFamily="34" charset="0"/>
                <a:cs typeface="Times New Roman" panose="02020603050405020304" pitchFamily="18" charset="0"/>
              </a:rPr>
              <a:t>For what purpose</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dirty="0">
                <a:latin typeface="Times New Roman" panose="02020603050405020304" pitchFamily="18" charset="0"/>
                <a:ea typeface="Calibri" panose="020F0502020204030204" pitchFamily="34" charset="0"/>
                <a:cs typeface="Times New Roman" panose="02020603050405020304" pitchFamily="18" charset="0"/>
              </a:rPr>
              <a:t>F</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or all nations  - believe and obey</a:t>
            </a:r>
          </a:p>
          <a:p>
            <a:pPr marL="342900" marR="0" indent="-342900">
              <a:spcBef>
                <a:spcPts val="0"/>
              </a:spcBef>
              <a:spcAft>
                <a:spcPts val="0"/>
              </a:spcAft>
              <a:buFont typeface="Arial" panose="020B0604020202020204" pitchFamily="34" charset="0"/>
              <a:buChar char="•"/>
            </a:pPr>
            <a:r>
              <a:rPr lang="en-US" sz="2000" b="1" dirty="0">
                <a:latin typeface="Times New Roman" panose="02020603050405020304" pitchFamily="18" charset="0"/>
                <a:ea typeface="Calibri" panose="020F0502020204030204" pitchFamily="34" charset="0"/>
                <a:cs typeface="Times New Roman" panose="02020603050405020304" pitchFamily="18" charset="0"/>
              </a:rPr>
              <a:t>T</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herefore, for all men to be saved.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cxnSp>
        <p:nvCxnSpPr>
          <p:cNvPr id="6" name="Straight Connector 5">
            <a:extLst>
              <a:ext uri="{FF2B5EF4-FFF2-40B4-BE49-F238E27FC236}">
                <a16:creationId xmlns:a16="http://schemas.microsoft.com/office/drawing/2014/main" id="{BDCA72B5-97B4-B117-1C9A-0622A56A1E49}"/>
              </a:ext>
            </a:extLst>
          </p:cNvPr>
          <p:cNvCxnSpPr>
            <a:cxnSpLocks/>
          </p:cNvCxnSpPr>
          <p:nvPr/>
        </p:nvCxnSpPr>
        <p:spPr>
          <a:xfrm>
            <a:off x="4988257" y="6506423"/>
            <a:ext cx="5933466" cy="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17173C78-2081-810F-DA47-70A7E0055695}"/>
              </a:ext>
            </a:extLst>
          </p:cNvPr>
          <p:cNvCxnSpPr>
            <a:cxnSpLocks/>
          </p:cNvCxnSpPr>
          <p:nvPr/>
        </p:nvCxnSpPr>
        <p:spPr>
          <a:xfrm>
            <a:off x="10921723" y="4336676"/>
            <a:ext cx="0" cy="2169747"/>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529E45E6-5BB8-00E5-461E-323B90940997}"/>
              </a:ext>
            </a:extLst>
          </p:cNvPr>
          <p:cNvCxnSpPr>
            <a:cxnSpLocks/>
          </p:cNvCxnSpPr>
          <p:nvPr/>
        </p:nvCxnSpPr>
        <p:spPr>
          <a:xfrm flipH="1">
            <a:off x="9056594" y="4336676"/>
            <a:ext cx="1865129" cy="0"/>
          </a:xfrm>
          <a:prstGeom prst="straightConnector1">
            <a:avLst/>
          </a:prstGeom>
          <a:ln w="317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948924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Revelation Through the Word of God</a:t>
            </a:r>
          </a:p>
        </p:txBody>
      </p:sp>
      <p:sp>
        <p:nvSpPr>
          <p:cNvPr id="3" name="TextBox 2">
            <a:extLst>
              <a:ext uri="{FF2B5EF4-FFF2-40B4-BE49-F238E27FC236}">
                <a16:creationId xmlns:a16="http://schemas.microsoft.com/office/drawing/2014/main" id="{A8C359D8-7793-0674-84B7-146BD0AE8F39}"/>
              </a:ext>
            </a:extLst>
          </p:cNvPr>
          <p:cNvSpPr txBox="1"/>
          <p:nvPr/>
        </p:nvSpPr>
        <p:spPr>
          <a:xfrm>
            <a:off x="582520" y="1279254"/>
            <a:ext cx="10725150" cy="5509200"/>
          </a:xfrm>
          <a:prstGeom prst="rect">
            <a:avLst/>
          </a:prstGeom>
          <a:noFill/>
        </p:spPr>
        <p:txBody>
          <a:bodyPr wrap="square" rtlCol="0">
            <a:spAutoFit/>
          </a:bodyPr>
          <a:lstStyle/>
          <a:p>
            <a:pPr marL="0" marR="0">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Colossians 1:25-27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Of </a:t>
            </a:r>
            <a:r>
              <a:rPr lang="en-US" sz="3200" b="1" i="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this church</a:t>
            </a:r>
            <a:r>
              <a:rPr lang="en-US" sz="32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I was made a </a:t>
            </a:r>
            <a:r>
              <a:rPr lang="en-US" sz="32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minister</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diakonos</a:t>
            </a:r>
            <a:r>
              <a:rPr lang="en-US" sz="3200" dirty="0">
                <a:latin typeface="Times New Roman" panose="02020603050405020304" pitchFamily="18" charset="0"/>
                <a:ea typeface="Calibri" panose="020F0502020204030204" pitchFamily="34" charset="0"/>
                <a:cs typeface="Times New Roman" panose="02020603050405020304" pitchFamily="18" charset="0"/>
              </a:rPr>
              <a:t> servant – deacon) (why?) </a:t>
            </a:r>
            <a:r>
              <a:rPr lang="en-US" sz="32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according to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(because of)</a:t>
            </a:r>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stewardship</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(administration of something entrusted into the steward’s care) </a:t>
            </a:r>
            <a:r>
              <a:rPr lang="en-US" sz="32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from God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bestowed on me (why?) for </a:t>
            </a:r>
            <a:r>
              <a:rPr lang="en-US" sz="32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your benefit</a:t>
            </a:r>
            <a:r>
              <a:rPr lang="en-US" sz="3200" b="1" u="sng"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 saints at Colossae)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so that I might fully </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carry out the </a:t>
            </a:r>
            <a:r>
              <a:rPr lang="en-US" sz="3200" b="1" i="1" u="sng" dirty="0">
                <a:effectLst/>
                <a:latin typeface="Times New Roman" panose="02020603050405020304" pitchFamily="18" charset="0"/>
                <a:ea typeface="Calibri" panose="020F0502020204030204" pitchFamily="34" charset="0"/>
                <a:cs typeface="Times New Roman" panose="02020603050405020304" pitchFamily="18" charset="0"/>
              </a:rPr>
              <a:t>preaching of</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 the </a:t>
            </a:r>
            <a:r>
              <a:rPr lang="en-US" sz="32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word of God</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,(what is the word of God?) </a:t>
            </a:r>
            <a:r>
              <a:rPr lang="en-US" sz="32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26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i="1" dirty="0">
                <a:effectLst/>
                <a:latin typeface="Times New Roman" panose="02020603050405020304" pitchFamily="18" charset="0"/>
                <a:ea typeface="Calibri" panose="020F0502020204030204" pitchFamily="34" charset="0"/>
                <a:cs typeface="Times New Roman" panose="02020603050405020304" pitchFamily="18" charset="0"/>
              </a:rPr>
              <a:t>that is,</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mystery</a:t>
            </a:r>
            <a:r>
              <a:rPr lang="en-US" sz="3200" b="1" u="sng"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(gospel)</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which has been </a:t>
            </a:r>
            <a:r>
              <a:rPr lang="en-US" sz="32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hidden</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from the </a:t>
            </a:r>
            <a:r>
              <a:rPr lang="en-US" sz="3200" b="1" i="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past</a:t>
            </a:r>
            <a:r>
              <a:rPr lang="en-US" sz="32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ages and generations</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but has now been </a:t>
            </a:r>
            <a:r>
              <a:rPr lang="en-US" sz="32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manifested to His saints</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27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to whom </a:t>
            </a:r>
            <a:r>
              <a:rPr lang="en-US" sz="32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God willed to make known</a:t>
            </a:r>
            <a:r>
              <a:rPr lang="en-US" sz="32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what is the riches of the </a:t>
            </a:r>
            <a:r>
              <a:rPr lang="en-US" sz="32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glory of this mystery</a:t>
            </a:r>
            <a:r>
              <a:rPr lang="en-US" sz="32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among the Gentiles, which </a:t>
            </a:r>
            <a:r>
              <a:rPr lang="en-US" sz="32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is Christ in you</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the hope of glory.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1396684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Revelation Through the Word of God</a:t>
            </a:r>
          </a:p>
        </p:txBody>
      </p:sp>
      <p:sp>
        <p:nvSpPr>
          <p:cNvPr id="3" name="TextBox 2">
            <a:extLst>
              <a:ext uri="{FF2B5EF4-FFF2-40B4-BE49-F238E27FC236}">
                <a16:creationId xmlns:a16="http://schemas.microsoft.com/office/drawing/2014/main" id="{A8C359D8-7793-0674-84B7-146BD0AE8F39}"/>
              </a:ext>
            </a:extLst>
          </p:cNvPr>
          <p:cNvSpPr txBox="1"/>
          <p:nvPr/>
        </p:nvSpPr>
        <p:spPr>
          <a:xfrm>
            <a:off x="582520" y="1279254"/>
            <a:ext cx="10725150" cy="3416320"/>
          </a:xfrm>
          <a:prstGeom prst="rect">
            <a:avLst/>
          </a:prstGeom>
          <a:noFill/>
        </p:spPr>
        <p:txBody>
          <a:bodyPr wrap="square" rtlCol="0">
            <a:spAutoFit/>
          </a:bodyPr>
          <a:lstStyle/>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dirty="0">
                <a:latin typeface="Times New Roman" panose="02020603050405020304" pitchFamily="18" charset="0"/>
                <a:cs typeface="Times New Roman" panose="02020603050405020304" pitchFamily="18" charset="0"/>
              </a:rPr>
              <a:t>Colossians 1:24-27 (NIV) </a:t>
            </a:r>
            <a:r>
              <a:rPr lang="en-US" sz="2800" dirty="0">
                <a:latin typeface="Times New Roman" panose="02020603050405020304" pitchFamily="18" charset="0"/>
                <a:cs typeface="Times New Roman" panose="02020603050405020304" pitchFamily="18" charset="0"/>
              </a:rPr>
              <a:t>…his body, which is </a:t>
            </a:r>
            <a:r>
              <a:rPr lang="en-US" sz="2800" b="1" u="sng" dirty="0">
                <a:latin typeface="Times New Roman" panose="02020603050405020304" pitchFamily="18" charset="0"/>
                <a:cs typeface="Times New Roman" panose="02020603050405020304" pitchFamily="18" charset="0"/>
              </a:rPr>
              <a:t>the church</a:t>
            </a:r>
            <a:r>
              <a:rPr lang="en-US" sz="2800" dirty="0">
                <a:latin typeface="Times New Roman" panose="02020603050405020304" pitchFamily="18" charset="0"/>
                <a:cs typeface="Times New Roman" panose="02020603050405020304" pitchFamily="18" charset="0"/>
              </a:rPr>
              <a:t>. </a:t>
            </a:r>
            <a:r>
              <a:rPr lang="en-US" sz="2800" baseline="30000" dirty="0">
                <a:latin typeface="Times New Roman" panose="02020603050405020304" pitchFamily="18" charset="0"/>
                <a:cs typeface="Times New Roman" panose="02020603050405020304" pitchFamily="18" charset="0"/>
              </a:rPr>
              <a:t>25 </a:t>
            </a:r>
            <a:r>
              <a:rPr lang="en-US" sz="2800" dirty="0">
                <a:latin typeface="Times New Roman" panose="02020603050405020304" pitchFamily="18" charset="0"/>
                <a:cs typeface="Times New Roman" panose="02020603050405020304" pitchFamily="18" charset="0"/>
              </a:rPr>
              <a:t> I have </a:t>
            </a:r>
            <a:r>
              <a:rPr lang="en-US" sz="2800" b="1" u="sng" dirty="0">
                <a:latin typeface="Times New Roman" panose="02020603050405020304" pitchFamily="18" charset="0"/>
                <a:cs typeface="Times New Roman" panose="02020603050405020304" pitchFamily="18" charset="0"/>
              </a:rPr>
              <a:t>become its servant </a:t>
            </a:r>
            <a:r>
              <a:rPr lang="en-US" sz="2800" dirty="0">
                <a:latin typeface="Times New Roman" panose="02020603050405020304" pitchFamily="18" charset="0"/>
                <a:cs typeface="Times New Roman" panose="02020603050405020304" pitchFamily="18" charset="0"/>
              </a:rPr>
              <a:t>by the </a:t>
            </a:r>
            <a:r>
              <a:rPr lang="en-US" sz="2800" b="1" u="sng" dirty="0">
                <a:latin typeface="Times New Roman" panose="02020603050405020304" pitchFamily="18" charset="0"/>
                <a:cs typeface="Times New Roman" panose="02020603050405020304" pitchFamily="18" charset="0"/>
              </a:rPr>
              <a:t>commission </a:t>
            </a:r>
            <a:r>
              <a:rPr lang="en-US" sz="2800" dirty="0">
                <a:latin typeface="Times New Roman" panose="02020603050405020304" pitchFamily="18" charset="0"/>
                <a:cs typeface="Times New Roman" panose="02020603050405020304" pitchFamily="18" charset="0"/>
              </a:rPr>
              <a:t>God gave me </a:t>
            </a:r>
            <a:r>
              <a:rPr lang="en-US" sz="2800" b="1" u="sng" dirty="0">
                <a:latin typeface="Times New Roman" panose="02020603050405020304" pitchFamily="18" charset="0"/>
                <a:cs typeface="Times New Roman" panose="02020603050405020304" pitchFamily="18" charset="0"/>
              </a:rPr>
              <a:t>to present to you </a:t>
            </a:r>
            <a:r>
              <a:rPr lang="en-US" sz="2800" dirty="0">
                <a:latin typeface="Times New Roman" panose="02020603050405020304" pitchFamily="18" charset="0"/>
                <a:cs typeface="Times New Roman" panose="02020603050405020304" pitchFamily="18" charset="0"/>
              </a:rPr>
              <a:t>the </a:t>
            </a:r>
            <a:r>
              <a:rPr lang="en-US" sz="2800" b="1" u="sng" dirty="0">
                <a:latin typeface="Times New Roman" panose="02020603050405020304" pitchFamily="18" charset="0"/>
                <a:cs typeface="Times New Roman" panose="02020603050405020304" pitchFamily="18" charset="0"/>
              </a:rPr>
              <a:t>word of God </a:t>
            </a:r>
            <a:r>
              <a:rPr lang="en-US" sz="2800" dirty="0">
                <a:latin typeface="Times New Roman" panose="02020603050405020304" pitchFamily="18" charset="0"/>
                <a:cs typeface="Times New Roman" panose="02020603050405020304" pitchFamily="18" charset="0"/>
              </a:rPr>
              <a:t>in its fullness-- </a:t>
            </a:r>
            <a:r>
              <a:rPr lang="en-US" sz="2800" baseline="30000" dirty="0">
                <a:latin typeface="Times New Roman" panose="02020603050405020304" pitchFamily="18" charset="0"/>
                <a:cs typeface="Times New Roman" panose="02020603050405020304" pitchFamily="18" charset="0"/>
              </a:rPr>
              <a:t>26 </a:t>
            </a:r>
            <a:r>
              <a:rPr lang="en-US" sz="2800" dirty="0">
                <a:latin typeface="Times New Roman" panose="02020603050405020304" pitchFamily="18" charset="0"/>
                <a:cs typeface="Times New Roman" panose="02020603050405020304" pitchFamily="18" charset="0"/>
              </a:rPr>
              <a:t> </a:t>
            </a:r>
            <a:r>
              <a:rPr lang="en-US" sz="2800" b="1" u="sng" dirty="0">
                <a:latin typeface="Times New Roman" panose="02020603050405020304" pitchFamily="18" charset="0"/>
                <a:cs typeface="Times New Roman" panose="02020603050405020304" pitchFamily="18" charset="0"/>
              </a:rPr>
              <a:t>the mystery </a:t>
            </a:r>
            <a:r>
              <a:rPr lang="en-US" sz="2800" dirty="0">
                <a:latin typeface="Times New Roman" panose="02020603050405020304" pitchFamily="18" charset="0"/>
                <a:cs typeface="Times New Roman" panose="02020603050405020304" pitchFamily="18" charset="0"/>
              </a:rPr>
              <a:t>that has been kept hidden for ages and generations, but is </a:t>
            </a:r>
            <a:r>
              <a:rPr lang="en-US" sz="2800" b="1" u="sng" dirty="0">
                <a:latin typeface="Times New Roman" panose="02020603050405020304" pitchFamily="18" charset="0"/>
                <a:cs typeface="Times New Roman" panose="02020603050405020304" pitchFamily="18" charset="0"/>
              </a:rPr>
              <a:t>now disclosed to the saints. </a:t>
            </a:r>
            <a:r>
              <a:rPr lang="en-US" sz="2800" baseline="30000" dirty="0">
                <a:latin typeface="Times New Roman" panose="02020603050405020304" pitchFamily="18" charset="0"/>
                <a:cs typeface="Times New Roman" panose="02020603050405020304" pitchFamily="18" charset="0"/>
              </a:rPr>
              <a:t>27 </a:t>
            </a:r>
            <a:r>
              <a:rPr lang="en-US" sz="2800" dirty="0">
                <a:latin typeface="Times New Roman" panose="02020603050405020304" pitchFamily="18" charset="0"/>
                <a:cs typeface="Times New Roman" panose="02020603050405020304" pitchFamily="18" charset="0"/>
              </a:rPr>
              <a:t> </a:t>
            </a:r>
            <a:r>
              <a:rPr lang="en-US" sz="2800" b="1" u="sng" dirty="0">
                <a:latin typeface="Times New Roman" panose="02020603050405020304" pitchFamily="18" charset="0"/>
                <a:cs typeface="Times New Roman" panose="02020603050405020304" pitchFamily="18" charset="0"/>
              </a:rPr>
              <a:t>To them</a:t>
            </a:r>
            <a:r>
              <a:rPr lang="en-US" sz="2800" dirty="0">
                <a:latin typeface="Times New Roman" panose="02020603050405020304" pitchFamily="18" charset="0"/>
                <a:cs typeface="Times New Roman" panose="02020603050405020304" pitchFamily="18" charset="0"/>
              </a:rPr>
              <a:t> (the saints) God has chosen to make </a:t>
            </a:r>
            <a:r>
              <a:rPr lang="en-US" sz="2800" b="1" u="sng" dirty="0">
                <a:latin typeface="Times New Roman" panose="02020603050405020304" pitchFamily="18" charset="0"/>
                <a:cs typeface="Times New Roman" panose="02020603050405020304" pitchFamily="18" charset="0"/>
              </a:rPr>
              <a:t>known among the Gentiles </a:t>
            </a:r>
            <a:r>
              <a:rPr lang="en-US" sz="2800" dirty="0">
                <a:latin typeface="Times New Roman" panose="02020603050405020304" pitchFamily="18" charset="0"/>
                <a:cs typeface="Times New Roman" panose="02020603050405020304" pitchFamily="18" charset="0"/>
              </a:rPr>
              <a:t>the glorious riches of </a:t>
            </a:r>
            <a:r>
              <a:rPr lang="en-US" sz="2800" b="1" u="sng" dirty="0">
                <a:latin typeface="Times New Roman" panose="02020603050405020304" pitchFamily="18" charset="0"/>
                <a:cs typeface="Times New Roman" panose="02020603050405020304" pitchFamily="18" charset="0"/>
              </a:rPr>
              <a:t>this mystery</a:t>
            </a:r>
            <a:r>
              <a:rPr lang="en-US" sz="2800" dirty="0">
                <a:latin typeface="Times New Roman" panose="02020603050405020304" pitchFamily="18" charset="0"/>
                <a:cs typeface="Times New Roman" panose="02020603050405020304" pitchFamily="18" charset="0"/>
              </a:rPr>
              <a:t>, which is </a:t>
            </a:r>
            <a:r>
              <a:rPr lang="en-US" sz="2800" b="1" u="sng" dirty="0">
                <a:latin typeface="Times New Roman" panose="02020603050405020304" pitchFamily="18" charset="0"/>
                <a:cs typeface="Times New Roman" panose="02020603050405020304" pitchFamily="18" charset="0"/>
              </a:rPr>
              <a:t>Christ in you</a:t>
            </a:r>
            <a:r>
              <a:rPr lang="en-US" sz="2800" dirty="0">
                <a:latin typeface="Times New Roman" panose="02020603050405020304" pitchFamily="18" charset="0"/>
                <a:cs typeface="Times New Roman" panose="02020603050405020304" pitchFamily="18" charset="0"/>
              </a:rPr>
              <a:t>, the hope of glory. </a:t>
            </a:r>
          </a:p>
          <a:p>
            <a:pPr marL="0" marR="0">
              <a:spcBef>
                <a:spcPts val="0"/>
              </a:spcBef>
              <a:spcAft>
                <a:spcPts val="0"/>
              </a:spcAft>
            </a:pP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6691779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86842" y="1880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Revelation Through the Word of God</a:t>
            </a:r>
          </a:p>
        </p:txBody>
      </p:sp>
      <p:sp>
        <p:nvSpPr>
          <p:cNvPr id="3" name="TextBox 2">
            <a:extLst>
              <a:ext uri="{FF2B5EF4-FFF2-40B4-BE49-F238E27FC236}">
                <a16:creationId xmlns:a16="http://schemas.microsoft.com/office/drawing/2014/main" id="{A8C359D8-7793-0674-84B7-146BD0AE8F39}"/>
              </a:ext>
            </a:extLst>
          </p:cNvPr>
          <p:cNvSpPr txBox="1"/>
          <p:nvPr/>
        </p:nvSpPr>
        <p:spPr>
          <a:xfrm>
            <a:off x="733425" y="876054"/>
            <a:ext cx="10725150" cy="5335948"/>
          </a:xfrm>
          <a:prstGeom prst="rect">
            <a:avLst/>
          </a:prstGeom>
          <a:noFill/>
        </p:spPr>
        <p:txBody>
          <a:bodyPr wrap="square" rtlCol="0">
            <a:spAutoFit/>
          </a:bodyPr>
          <a:lstStyle/>
          <a:p>
            <a:pPr marL="285750" marR="0" indent="-285750">
              <a:lnSpc>
                <a:spcPct val="107000"/>
              </a:lnSpc>
              <a:spcBef>
                <a:spcPts val="0"/>
              </a:spcBef>
              <a:spcAft>
                <a:spcPts val="800"/>
              </a:spcAft>
              <a:buSzPct val="124000"/>
              <a:buFont typeface="Arial" panose="020B0604020202020204" pitchFamily="34" charset="0"/>
              <a:buChar char="•"/>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God made Paul a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servant</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for the purpose of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stewardship</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(care and administration)</a:t>
            </a:r>
          </a:p>
          <a:p>
            <a:pPr marL="285750" marR="0" indent="-285750">
              <a:lnSpc>
                <a:spcPct val="107000"/>
              </a:lnSpc>
              <a:spcBef>
                <a:spcPts val="0"/>
              </a:spcBef>
              <a:spcAft>
                <a:spcPts val="800"/>
              </a:spcAft>
              <a:buSzPct val="100000"/>
              <a:buFont typeface="Arial" panose="020B0604020202020204" pitchFamily="34" charset="0"/>
              <a:buChar char="•"/>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Stewardship of what?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God’s word </a:t>
            </a:r>
          </a:p>
          <a:p>
            <a:pPr marL="285750" marR="0" indent="-285750">
              <a:lnSpc>
                <a:spcPct val="107000"/>
              </a:lnSpc>
              <a:spcBef>
                <a:spcPts val="0"/>
              </a:spcBef>
              <a:spcAft>
                <a:spcPts val="800"/>
              </a:spcAft>
              <a:buSzPct val="100000"/>
              <a:buFont typeface="Arial" panose="020B0604020202020204" pitchFamily="34" charset="0"/>
              <a:buChar char="•"/>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God’s word is what?</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God’s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mysteries</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of the gospel formerly hidden to past ages</a:t>
            </a:r>
          </a:p>
          <a:p>
            <a:pPr marL="285750" indent="-285750">
              <a:lnSpc>
                <a:spcPct val="107000"/>
              </a:lnSpc>
              <a:spcAft>
                <a:spcPts val="800"/>
              </a:spcAft>
              <a:buSzPct val="100000"/>
              <a:buFont typeface="Arial" panose="020B0604020202020204" pitchFamily="34" charset="0"/>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God’s mysteries are what?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Christ in you</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 the gospel message of salvation</a:t>
            </a:r>
          </a:p>
          <a:p>
            <a:pPr marL="285750" marR="0" indent="-285750">
              <a:lnSpc>
                <a:spcPct val="107000"/>
              </a:lnSpc>
              <a:spcBef>
                <a:spcPts val="0"/>
              </a:spcBef>
              <a:spcAft>
                <a:spcPts val="800"/>
              </a:spcAft>
              <a:buSzPct val="100000"/>
              <a:buFont typeface="Arial" panose="020B0604020202020204" pitchFamily="34" charset="0"/>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Who commanded the mysteries be revealed</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God</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85750" marR="0" indent="-285750">
              <a:lnSpc>
                <a:spcPct val="107000"/>
              </a:lnSpc>
              <a:spcBef>
                <a:spcPts val="0"/>
              </a:spcBef>
              <a:spcAft>
                <a:spcPts val="800"/>
              </a:spcAft>
              <a:buSzPct val="100000"/>
              <a:buFont typeface="Arial" panose="020B0604020202020204" pitchFamily="34" charset="0"/>
              <a:buChar char="•"/>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To whom did God command the mysteries be revealed</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First t</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o the saints of God</a:t>
            </a:r>
          </a:p>
          <a:p>
            <a:pPr marL="285750" marR="0" indent="-285750">
              <a:lnSpc>
                <a:spcPct val="107000"/>
              </a:lnSpc>
              <a:spcBef>
                <a:spcPts val="0"/>
              </a:spcBef>
              <a:spcAft>
                <a:spcPts val="800"/>
              </a:spcAft>
              <a:buSzPct val="100000"/>
              <a:buFont typeface="Arial" panose="020B0604020202020204" pitchFamily="34" charset="0"/>
              <a:buChar char="•"/>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Why? For the saints to reveal the mystery of salvation </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to the gentiles</a:t>
            </a:r>
            <a:endPar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How are the mysteries revealed?</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Pr</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eaching and Teaching</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the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Word of God</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Are the saints now the stewards of God’s mystery? Yes. B</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y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God’s will</a:t>
            </a: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Paul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entrusted to the saints</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God’s</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word for preservation and preaching God’s word</a:t>
            </a: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How do we know that?</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4762380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163472" y="21406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Revelation Through the Word of God</a:t>
            </a:r>
          </a:p>
        </p:txBody>
      </p:sp>
      <p:sp>
        <p:nvSpPr>
          <p:cNvPr id="3" name="TextBox 2">
            <a:extLst>
              <a:ext uri="{FF2B5EF4-FFF2-40B4-BE49-F238E27FC236}">
                <a16:creationId xmlns:a16="http://schemas.microsoft.com/office/drawing/2014/main" id="{A8C359D8-7793-0674-84B7-146BD0AE8F39}"/>
              </a:ext>
            </a:extLst>
          </p:cNvPr>
          <p:cNvSpPr txBox="1"/>
          <p:nvPr/>
        </p:nvSpPr>
        <p:spPr>
          <a:xfrm>
            <a:off x="531140" y="988268"/>
            <a:ext cx="10725150" cy="5940088"/>
          </a:xfrm>
          <a:prstGeom prst="rect">
            <a:avLst/>
          </a:prstGeom>
          <a:noFill/>
        </p:spPr>
        <p:txBody>
          <a:bodyPr wrap="square" rtlCol="0">
            <a:spAutoFit/>
          </a:bodyPr>
          <a:lstStyle/>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Acts 16:17 </a:t>
            </a:r>
            <a:r>
              <a:rPr lang="en-US" sz="2400" dirty="0">
                <a:latin typeface="Times New Roman" panose="02020603050405020304" pitchFamily="18" charset="0"/>
                <a:cs typeface="Times New Roman" panose="02020603050405020304" pitchFamily="18" charset="0"/>
              </a:rPr>
              <a:t> Following after Paul and us, she kept crying out, saying, "These men are </a:t>
            </a:r>
            <a:r>
              <a:rPr lang="en-US" sz="2400" b="1" u="sng" dirty="0">
                <a:highlight>
                  <a:srgbClr val="FFFF00"/>
                </a:highlight>
                <a:latin typeface="Times New Roman" panose="02020603050405020304" pitchFamily="18" charset="0"/>
                <a:cs typeface="Times New Roman" panose="02020603050405020304" pitchFamily="18" charset="0"/>
              </a:rPr>
              <a:t>bond-servants</a:t>
            </a:r>
            <a:r>
              <a:rPr lang="en-US" sz="2400" b="1" u="sng"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t>
            </a:r>
            <a:r>
              <a:rPr lang="en-US" sz="2400" i="1" dirty="0" err="1">
                <a:latin typeface="Times New Roman" panose="02020603050405020304" pitchFamily="18" charset="0"/>
                <a:cs typeface="Times New Roman" panose="02020603050405020304" pitchFamily="18" charset="0"/>
              </a:rPr>
              <a:t>doulos</a:t>
            </a:r>
            <a:r>
              <a:rPr lang="en-US" sz="2400" i="1" dirty="0">
                <a:latin typeface="Times New Roman" panose="02020603050405020304" pitchFamily="18" charset="0"/>
                <a:cs typeface="Times New Roman" panose="02020603050405020304" pitchFamily="18" charset="0"/>
              </a:rPr>
              <a:t> - slaves</a:t>
            </a:r>
            <a:r>
              <a:rPr lang="en-US" sz="2400" dirty="0">
                <a:latin typeface="Times New Roman" panose="02020603050405020304" pitchFamily="18" charset="0"/>
                <a:cs typeface="Times New Roman" panose="02020603050405020304" pitchFamily="18" charset="0"/>
              </a:rPr>
              <a:t>) </a:t>
            </a:r>
            <a:r>
              <a:rPr lang="en-US" sz="2400" b="1" u="sng" dirty="0">
                <a:latin typeface="Times New Roman" panose="02020603050405020304" pitchFamily="18" charset="0"/>
                <a:cs typeface="Times New Roman" panose="02020603050405020304" pitchFamily="18" charset="0"/>
              </a:rPr>
              <a:t>of the Most High God</a:t>
            </a:r>
            <a:r>
              <a:rPr lang="en-US" sz="2400" dirty="0">
                <a:latin typeface="Times New Roman" panose="02020603050405020304" pitchFamily="18" charset="0"/>
                <a:cs typeface="Times New Roman" panose="02020603050405020304" pitchFamily="18" charset="0"/>
              </a:rPr>
              <a:t> who are </a:t>
            </a:r>
            <a:r>
              <a:rPr lang="en-US" sz="2400" b="1" u="sng" dirty="0">
                <a:latin typeface="Times New Roman" panose="02020603050405020304" pitchFamily="18" charset="0"/>
                <a:cs typeface="Times New Roman" panose="02020603050405020304" pitchFamily="18" charset="0"/>
              </a:rPr>
              <a:t>proclaiming to you the </a:t>
            </a:r>
            <a:r>
              <a:rPr lang="en-US" sz="2400" b="1" u="sng" dirty="0">
                <a:highlight>
                  <a:srgbClr val="FFFF00"/>
                </a:highlight>
                <a:latin typeface="Times New Roman" panose="02020603050405020304" pitchFamily="18" charset="0"/>
                <a:cs typeface="Times New Roman" panose="02020603050405020304" pitchFamily="18" charset="0"/>
              </a:rPr>
              <a:t>way of salvation </a:t>
            </a:r>
            <a:r>
              <a:rPr lang="en-US" sz="2400" dirty="0">
                <a:latin typeface="Times New Roman" panose="02020603050405020304" pitchFamily="18" charset="0"/>
                <a:cs typeface="Times New Roman" panose="02020603050405020304" pitchFamily="18" charset="0"/>
              </a:rPr>
              <a:t>(G</a:t>
            </a:r>
            <a:r>
              <a:rPr lang="en-US" sz="2400" u="sng" dirty="0">
                <a:latin typeface="Times New Roman" panose="02020603050405020304" pitchFamily="18" charset="0"/>
                <a:cs typeface="Times New Roman" panose="02020603050405020304" pitchFamily="18" charset="0"/>
              </a:rPr>
              <a:t>od’s hidden mystery now revealed)</a:t>
            </a:r>
            <a:r>
              <a:rPr lang="en-US" sz="2400" dirty="0">
                <a:latin typeface="Times New Roman" panose="02020603050405020304" pitchFamily="18" charset="0"/>
                <a:cs typeface="Times New Roman" panose="02020603050405020304" pitchFamily="18" charset="0"/>
              </a:rPr>
              <a:t>." </a:t>
            </a:r>
          </a:p>
          <a:p>
            <a:endParaRPr lang="en-US" sz="2400" dirty="0">
              <a:latin typeface="Times New Roman" panose="02020603050405020304" pitchFamily="18" charset="0"/>
              <a:cs typeface="Times New Roman" panose="02020603050405020304" pitchFamily="18" charset="0"/>
            </a:endParaRPr>
          </a:p>
          <a:p>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1 Corinthians 4:1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Let a man regard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us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(Paul and the saints) in this manner, as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servants of Christ</a:t>
            </a:r>
            <a:r>
              <a:rPr lang="en-US" sz="24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stewards</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 of the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mysteries of God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Again, Paul states both </a:t>
            </a:r>
            <a:r>
              <a:rPr lang="en-US" sz="2400" b="1" u="sng" dirty="0">
                <a:latin typeface="Times New Roman" panose="02020603050405020304" pitchFamily="18" charset="0"/>
                <a:cs typeface="Times New Roman" panose="02020603050405020304" pitchFamily="18" charset="0"/>
              </a:rPr>
              <a:t>he and the saints </a:t>
            </a:r>
            <a:r>
              <a:rPr lang="en-US" sz="2400" dirty="0">
                <a:latin typeface="Times New Roman" panose="02020603050405020304" pitchFamily="18" charset="0"/>
                <a:cs typeface="Times New Roman" panose="02020603050405020304" pitchFamily="18" charset="0"/>
              </a:rPr>
              <a:t>in the church are </a:t>
            </a:r>
            <a:r>
              <a:rPr lang="en-US" sz="2400" b="1" u="sng" dirty="0">
                <a:latin typeface="Times New Roman" panose="02020603050405020304" pitchFamily="18" charset="0"/>
                <a:cs typeface="Times New Roman" panose="02020603050405020304" pitchFamily="18" charset="0"/>
              </a:rPr>
              <a:t>servants and stewards </a:t>
            </a:r>
            <a:r>
              <a:rPr lang="en-US" sz="2400" dirty="0">
                <a:latin typeface="Times New Roman" panose="02020603050405020304" pitchFamily="18" charset="0"/>
                <a:cs typeface="Times New Roman" panose="02020603050405020304" pitchFamily="18" charset="0"/>
              </a:rPr>
              <a:t>of God’s mysteries. That stewardship is fulfilled in proclaiming God’s word.</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We as the </a:t>
            </a:r>
            <a:r>
              <a:rPr lang="en-US" sz="2400" b="1" u="sng" dirty="0">
                <a:latin typeface="Times New Roman" panose="02020603050405020304" pitchFamily="18" charset="0"/>
                <a:cs typeface="Times New Roman" panose="02020603050405020304" pitchFamily="18" charset="0"/>
              </a:rPr>
              <a:t>saints</a:t>
            </a:r>
            <a:r>
              <a:rPr lang="en-US" sz="2400" dirty="0">
                <a:latin typeface="Times New Roman" panose="02020603050405020304" pitchFamily="18" charset="0"/>
                <a:cs typeface="Times New Roman" panose="02020603050405020304" pitchFamily="18" charset="0"/>
              </a:rPr>
              <a:t> of God are God’s </a:t>
            </a:r>
            <a:r>
              <a:rPr lang="en-US" sz="2400" b="1" u="sng" dirty="0">
                <a:latin typeface="Times New Roman" panose="02020603050405020304" pitchFamily="18" charset="0"/>
                <a:cs typeface="Times New Roman" panose="02020603050405020304" pitchFamily="18" charset="0"/>
              </a:rPr>
              <a:t>bond-servants</a:t>
            </a:r>
            <a:r>
              <a:rPr lang="en-US" sz="2400" dirty="0">
                <a:latin typeface="Times New Roman" panose="02020603050405020304" pitchFamily="18" charset="0"/>
                <a:cs typeface="Times New Roman" panose="02020603050405020304" pitchFamily="18" charset="0"/>
              </a:rPr>
              <a:t> who as </a:t>
            </a:r>
            <a:r>
              <a:rPr lang="en-US" sz="2400" b="1" u="sng" dirty="0">
                <a:latin typeface="Times New Roman" panose="02020603050405020304" pitchFamily="18" charset="0"/>
                <a:cs typeface="Times New Roman" panose="02020603050405020304" pitchFamily="18" charset="0"/>
              </a:rPr>
              <a:t>stewards</a:t>
            </a:r>
            <a:r>
              <a:rPr lang="en-US" sz="2400" dirty="0">
                <a:latin typeface="Times New Roman" panose="02020603050405020304" pitchFamily="18" charset="0"/>
                <a:cs typeface="Times New Roman" panose="02020603050405020304" pitchFamily="18" charset="0"/>
              </a:rPr>
              <a:t> of God’s word proclaim </a:t>
            </a:r>
            <a:r>
              <a:rPr lang="en-US" sz="2400" b="1" u="sng" dirty="0">
                <a:latin typeface="Times New Roman" panose="02020603050405020304" pitchFamily="18" charset="0"/>
                <a:cs typeface="Times New Roman" panose="02020603050405020304" pitchFamily="18" charset="0"/>
              </a:rPr>
              <a:t>salvation</a:t>
            </a:r>
            <a:r>
              <a:rPr lang="en-US" sz="2400" dirty="0">
                <a:latin typeface="Times New Roman" panose="02020603050405020304" pitchFamily="18" charset="0"/>
                <a:cs typeface="Times New Roman" panose="02020603050405020304" pitchFamily="18" charset="0"/>
              </a:rPr>
              <a:t> – the </a:t>
            </a:r>
            <a:r>
              <a:rPr lang="en-US" sz="2400" b="1" u="sng" dirty="0">
                <a:latin typeface="Times New Roman" panose="02020603050405020304" pitchFamily="18" charset="0"/>
                <a:cs typeface="Times New Roman" panose="02020603050405020304" pitchFamily="18" charset="0"/>
              </a:rPr>
              <a:t>hidden mystery of God </a:t>
            </a:r>
            <a:r>
              <a:rPr lang="en-US" sz="2400" dirty="0">
                <a:latin typeface="Times New Roman" panose="02020603050405020304" pitchFamily="18" charset="0"/>
                <a:cs typeface="Times New Roman" panose="02020603050405020304" pitchFamily="18" charset="0"/>
              </a:rPr>
              <a:t>– “</a:t>
            </a:r>
            <a:r>
              <a:rPr lang="en-US" sz="2400" b="1" u="sng" dirty="0">
                <a:latin typeface="Times New Roman" panose="02020603050405020304" pitchFamily="18" charset="0"/>
                <a:cs typeface="Times New Roman" panose="02020603050405020304" pitchFamily="18" charset="0"/>
              </a:rPr>
              <a:t>Christ in you</a:t>
            </a:r>
            <a:r>
              <a:rPr lang="en-US" sz="2400" dirty="0">
                <a:latin typeface="Times New Roman" panose="02020603050405020304" pitchFamily="18" charset="0"/>
                <a:cs typeface="Times New Roman" panose="02020603050405020304" pitchFamily="18" charset="0"/>
              </a:rPr>
              <a:t>.”</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That which God has hidden to </a:t>
            </a:r>
            <a:r>
              <a:rPr lang="en-US" sz="2400" b="1" u="sng" dirty="0">
                <a:latin typeface="Times New Roman" panose="02020603050405020304" pitchFamily="18" charset="0"/>
                <a:cs typeface="Times New Roman" panose="02020603050405020304" pitchFamily="18" charset="0"/>
              </a:rPr>
              <a:t>physical man </a:t>
            </a:r>
            <a:r>
              <a:rPr lang="en-US" sz="2400" dirty="0">
                <a:latin typeface="Times New Roman" panose="02020603050405020304" pitchFamily="18" charset="0"/>
                <a:cs typeface="Times New Roman" panose="02020603050405020304" pitchFamily="18" charset="0"/>
              </a:rPr>
              <a:t>is revealed by </a:t>
            </a:r>
            <a:r>
              <a:rPr lang="en-US" sz="2400" b="1" u="sng" dirty="0">
                <a:latin typeface="Times New Roman" panose="02020603050405020304" pitchFamily="18" charset="0"/>
                <a:cs typeface="Times New Roman" panose="02020603050405020304" pitchFamily="18" charset="0"/>
              </a:rPr>
              <a:t>spiritual men </a:t>
            </a:r>
            <a:r>
              <a:rPr lang="en-US" sz="2400" dirty="0">
                <a:latin typeface="Times New Roman" panose="02020603050405020304" pitchFamily="18" charset="0"/>
                <a:cs typeface="Times New Roman" panose="02020603050405020304" pitchFamily="18" charset="0"/>
              </a:rPr>
              <a:t>(God’s sons) </a:t>
            </a:r>
          </a:p>
          <a:p>
            <a:endParaRPr lang="en-US" sz="2000" dirty="0">
              <a:latin typeface="Times New Roman" panose="02020603050405020304" pitchFamily="18" charset="0"/>
              <a:cs typeface="Times New Roman" panose="02020603050405020304" pitchFamily="18" charset="0"/>
            </a:endParaRPr>
          </a:p>
        </p:txBody>
      </p:sp>
      <p:cxnSp>
        <p:nvCxnSpPr>
          <p:cNvPr id="5" name="Straight Arrow Connector 4">
            <a:extLst>
              <a:ext uri="{FF2B5EF4-FFF2-40B4-BE49-F238E27FC236}">
                <a16:creationId xmlns:a16="http://schemas.microsoft.com/office/drawing/2014/main" id="{929EB9F0-720D-E71D-5D61-22A1E7F0E0AC}"/>
              </a:ext>
            </a:extLst>
          </p:cNvPr>
          <p:cNvCxnSpPr>
            <a:cxnSpLocks/>
          </p:cNvCxnSpPr>
          <p:nvPr/>
        </p:nvCxnSpPr>
        <p:spPr>
          <a:xfrm>
            <a:off x="5518662" y="2149518"/>
            <a:ext cx="445410" cy="805218"/>
          </a:xfrm>
          <a:prstGeom prst="straightConnector1">
            <a:avLst/>
          </a:prstGeom>
          <a:ln w="3492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7EF637F9-8598-7926-0322-CA4128843AD6}"/>
              </a:ext>
            </a:extLst>
          </p:cNvPr>
          <p:cNvCxnSpPr>
            <a:cxnSpLocks/>
          </p:cNvCxnSpPr>
          <p:nvPr/>
        </p:nvCxnSpPr>
        <p:spPr>
          <a:xfrm>
            <a:off x="1335574" y="1688906"/>
            <a:ext cx="0" cy="1149825"/>
          </a:xfrm>
          <a:prstGeom prst="straightConnector1">
            <a:avLst/>
          </a:prstGeom>
          <a:ln w="3492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1542AD11-1EAD-F4C6-1CF2-4480B83A7792}"/>
              </a:ext>
            </a:extLst>
          </p:cNvPr>
          <p:cNvCxnSpPr>
            <a:cxnSpLocks/>
          </p:cNvCxnSpPr>
          <p:nvPr/>
        </p:nvCxnSpPr>
        <p:spPr>
          <a:xfrm flipH="1">
            <a:off x="4769893" y="2913793"/>
            <a:ext cx="375313" cy="771099"/>
          </a:xfrm>
          <a:prstGeom prst="straightConnector1">
            <a:avLst/>
          </a:prstGeom>
          <a:ln w="3492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148288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251147"/>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Revelation Through the Word of God</a:t>
            </a:r>
          </a:p>
        </p:txBody>
      </p:sp>
      <p:sp>
        <p:nvSpPr>
          <p:cNvPr id="3" name="TextBox 2">
            <a:extLst>
              <a:ext uri="{FF2B5EF4-FFF2-40B4-BE49-F238E27FC236}">
                <a16:creationId xmlns:a16="http://schemas.microsoft.com/office/drawing/2014/main" id="{A8C359D8-7793-0674-84B7-146BD0AE8F39}"/>
              </a:ext>
            </a:extLst>
          </p:cNvPr>
          <p:cNvSpPr txBox="1"/>
          <p:nvPr/>
        </p:nvSpPr>
        <p:spPr>
          <a:xfrm>
            <a:off x="481667" y="1420448"/>
            <a:ext cx="10725150" cy="369332"/>
          </a:xfrm>
          <a:prstGeom prst="rect">
            <a:avLst/>
          </a:prstGeom>
          <a:noFill/>
        </p:spPr>
        <p:txBody>
          <a:bodyPr wrap="square" rtlCol="0">
            <a:spAutoFit/>
          </a:bodyPr>
          <a:lstStyle/>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01EC931-3334-1BC8-96E5-90D6C8140FF3}"/>
              </a:ext>
            </a:extLst>
          </p:cNvPr>
          <p:cNvSpPr txBox="1"/>
          <p:nvPr/>
        </p:nvSpPr>
        <p:spPr>
          <a:xfrm>
            <a:off x="481667" y="974542"/>
            <a:ext cx="10975227" cy="5632311"/>
          </a:xfrm>
          <a:prstGeom prst="rect">
            <a:avLst/>
          </a:prstGeom>
          <a:noFill/>
        </p:spPr>
        <p:txBody>
          <a:bodyPr wrap="square">
            <a:spAutoFit/>
          </a:bodyPr>
          <a:lstStyle/>
          <a:p>
            <a:r>
              <a:rPr lang="en-US" sz="2000" b="1" dirty="0">
                <a:latin typeface="Times New Roman" panose="02020603050405020304" pitchFamily="18" charset="0"/>
                <a:cs typeface="Times New Roman" panose="02020603050405020304" pitchFamily="18" charset="0"/>
              </a:rPr>
              <a:t>Matthew 28:19-20 </a:t>
            </a:r>
            <a:r>
              <a:rPr lang="en-US" sz="2000" dirty="0">
                <a:latin typeface="Times New Roman" panose="02020603050405020304" pitchFamily="18" charset="0"/>
                <a:cs typeface="Times New Roman" panose="02020603050405020304" pitchFamily="18" charset="0"/>
              </a:rPr>
              <a:t> "Go therefore and </a:t>
            </a:r>
            <a:r>
              <a:rPr lang="en-US" sz="2000" b="1" u="sng" dirty="0">
                <a:highlight>
                  <a:srgbClr val="FFFF00"/>
                </a:highlight>
                <a:latin typeface="Times New Roman" panose="02020603050405020304" pitchFamily="18" charset="0"/>
                <a:cs typeface="Times New Roman" panose="02020603050405020304" pitchFamily="18" charset="0"/>
              </a:rPr>
              <a:t>make disciples </a:t>
            </a:r>
            <a:r>
              <a:rPr lang="en-US" sz="2000" b="1" u="sng" dirty="0">
                <a:latin typeface="Times New Roman" panose="02020603050405020304" pitchFamily="18" charset="0"/>
                <a:cs typeface="Times New Roman" panose="02020603050405020304" pitchFamily="18" charset="0"/>
              </a:rPr>
              <a:t>of all the nations</a:t>
            </a:r>
            <a:r>
              <a:rPr lang="en-US" sz="2000" dirty="0">
                <a:latin typeface="Times New Roman" panose="02020603050405020304" pitchFamily="18" charset="0"/>
                <a:cs typeface="Times New Roman" panose="02020603050405020304" pitchFamily="18" charset="0"/>
              </a:rPr>
              <a:t>, baptizing them in the name of the Father and the Son and the Holy Spirit, </a:t>
            </a:r>
            <a:r>
              <a:rPr lang="en-US" sz="2000" baseline="30000" dirty="0">
                <a:latin typeface="Times New Roman" panose="02020603050405020304" pitchFamily="18" charset="0"/>
                <a:cs typeface="Times New Roman" panose="02020603050405020304" pitchFamily="18" charset="0"/>
              </a:rPr>
              <a:t>20 </a:t>
            </a:r>
            <a:r>
              <a:rPr lang="en-US" sz="2000" dirty="0">
                <a:latin typeface="Times New Roman" panose="02020603050405020304" pitchFamily="18" charset="0"/>
                <a:cs typeface="Times New Roman" panose="02020603050405020304" pitchFamily="18" charset="0"/>
              </a:rPr>
              <a:t> </a:t>
            </a:r>
            <a:r>
              <a:rPr lang="en-US" sz="2000" b="1" u="sng" dirty="0">
                <a:highlight>
                  <a:srgbClr val="FFFF00"/>
                </a:highlight>
                <a:latin typeface="Times New Roman" panose="02020603050405020304" pitchFamily="18" charset="0"/>
                <a:cs typeface="Times New Roman" panose="02020603050405020304" pitchFamily="18" charset="0"/>
              </a:rPr>
              <a:t>teaching </a:t>
            </a:r>
            <a:r>
              <a:rPr lang="en-US" sz="2000" b="1" u="sng" dirty="0">
                <a:latin typeface="Times New Roman" panose="02020603050405020304" pitchFamily="18" charset="0"/>
                <a:cs typeface="Times New Roman" panose="02020603050405020304" pitchFamily="18" charset="0"/>
              </a:rPr>
              <a:t>them to observe </a:t>
            </a:r>
            <a:r>
              <a:rPr lang="en-US" sz="2000" b="1" u="sng" dirty="0">
                <a:highlight>
                  <a:srgbClr val="FFFF00"/>
                </a:highlight>
                <a:latin typeface="Times New Roman" panose="02020603050405020304" pitchFamily="18" charset="0"/>
                <a:cs typeface="Times New Roman" panose="02020603050405020304" pitchFamily="18" charset="0"/>
              </a:rPr>
              <a:t>all that I commanded </a:t>
            </a:r>
            <a:r>
              <a:rPr lang="en-US" sz="2000"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endParaRPr lang="en-US" sz="2000" b="1" dirty="0">
              <a:latin typeface="Times New Roman" panose="02020603050405020304" pitchFamily="18" charset="0"/>
              <a:ea typeface="Calibri" panose="020F0502020204030204" pitchFamily="34" charset="0"/>
              <a:cs typeface="Times New Roman" panose="02020603050405020304" pitchFamily="18" charset="0"/>
            </a:endParaRPr>
          </a:p>
          <a:p>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2 Timothy 2:2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The things which you have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heard from me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(gospel message – revealed mystery of </a:t>
            </a:r>
            <a:r>
              <a:rPr lang="en-US" sz="2000" dirty="0">
                <a:latin typeface="Times New Roman" panose="02020603050405020304" pitchFamily="18" charset="0"/>
                <a:ea typeface="Calibri" panose="020F0502020204030204" pitchFamily="34" charset="0"/>
                <a:cs typeface="Times New Roman" panose="02020603050405020304" pitchFamily="18" charset="0"/>
              </a:rPr>
              <a:t>God) in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the presence of many witnesses,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entrust</a:t>
            </a:r>
            <a:r>
              <a:rPr lang="en-US" sz="2000" b="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(stewardship) </a:t>
            </a:r>
            <a:r>
              <a:rPr lang="en-US" sz="2000" b="1" u="sng" dirty="0">
                <a:effectLst/>
                <a:latin typeface="Times New Roman" panose="02020603050405020304" pitchFamily="18" charset="0"/>
                <a:ea typeface="Calibri" panose="020F0502020204030204" pitchFamily="34" charset="0"/>
                <a:cs typeface="Times New Roman" panose="02020603050405020304" pitchFamily="18" charset="0"/>
              </a:rPr>
              <a:t>these to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faithful men </a:t>
            </a:r>
            <a:r>
              <a:rPr lang="en-US" sz="2000" b="1" u="sng" dirty="0">
                <a:effectLst/>
                <a:latin typeface="Times New Roman" panose="02020603050405020304" pitchFamily="18" charset="0"/>
                <a:ea typeface="Calibri" panose="020F0502020204030204" pitchFamily="34" charset="0"/>
                <a:cs typeface="Times New Roman" panose="02020603050405020304" pitchFamily="18" charset="0"/>
              </a:rPr>
              <a:t>who will be able to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teach others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also.</a:t>
            </a:r>
          </a:p>
          <a:p>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Paul </a:t>
            </a:r>
            <a:r>
              <a:rPr lang="en-US" sz="2000" dirty="0">
                <a:latin typeface="Times New Roman" panose="02020603050405020304" pitchFamily="18" charset="0"/>
                <a:ea typeface="Calibri" panose="020F0502020204030204" pitchFamily="34" charset="0"/>
                <a:cs typeface="Times New Roman" panose="02020603050405020304" pitchFamily="18" charset="0"/>
              </a:rPr>
              <a:t>was the </a:t>
            </a:r>
            <a:r>
              <a:rPr lang="en-US" sz="2000" b="1" u="sng" dirty="0">
                <a:latin typeface="Times New Roman" panose="02020603050405020304" pitchFamily="18" charset="0"/>
                <a:ea typeface="Calibri" panose="020F0502020204030204" pitchFamily="34" charset="0"/>
                <a:cs typeface="Times New Roman" panose="02020603050405020304" pitchFamily="18" charset="0"/>
              </a:rPr>
              <a:t>servant</a:t>
            </a:r>
            <a:r>
              <a:rPr lang="en-US" sz="2000" u="sng"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a:latin typeface="Times New Roman" panose="02020603050405020304" pitchFamily="18" charset="0"/>
                <a:ea typeface="Calibri" panose="020F0502020204030204" pitchFamily="34" charset="0"/>
                <a:cs typeface="Times New Roman" panose="02020603050405020304" pitchFamily="18" charset="0"/>
              </a:rPr>
              <a:t>of Christ and </a:t>
            </a:r>
            <a:r>
              <a:rPr lang="en-US" sz="2000" b="1" u="sng" dirty="0">
                <a:latin typeface="Times New Roman" panose="02020603050405020304" pitchFamily="18" charset="0"/>
                <a:ea typeface="Calibri" panose="020F0502020204030204" pitchFamily="34" charset="0"/>
                <a:cs typeface="Times New Roman" panose="02020603050405020304" pitchFamily="18" charset="0"/>
              </a:rPr>
              <a:t>steward</a:t>
            </a:r>
            <a:r>
              <a:rPr lang="en-US" sz="2000" dirty="0">
                <a:latin typeface="Times New Roman" panose="02020603050405020304" pitchFamily="18" charset="0"/>
                <a:ea typeface="Calibri" panose="020F0502020204030204" pitchFamily="34" charset="0"/>
                <a:cs typeface="Times New Roman" panose="02020603050405020304" pitchFamily="18" charset="0"/>
              </a:rPr>
              <a:t> of the mysteries of God – the gospel</a:t>
            </a:r>
          </a:p>
          <a:p>
            <a:pPr marL="342900" indent="-342900">
              <a:buFont typeface="Arial" panose="020B0604020202020204" pitchFamily="34" charset="0"/>
              <a:buChar char="•"/>
            </a:pPr>
            <a:r>
              <a:rPr lang="en-US" sz="2000" dirty="0">
                <a:latin typeface="Times New Roman" panose="02020603050405020304" pitchFamily="18" charset="0"/>
                <a:ea typeface="Calibri" panose="020F0502020204030204" pitchFamily="34" charset="0"/>
                <a:cs typeface="Times New Roman" panose="02020603050405020304" pitchFamily="18" charset="0"/>
              </a:rPr>
              <a:t>Through the teaching of the word, Paul revealed </a:t>
            </a:r>
            <a:r>
              <a:rPr lang="en-US" sz="2000" b="1" u="sng" dirty="0">
                <a:latin typeface="Times New Roman" panose="02020603050405020304" pitchFamily="18" charset="0"/>
                <a:ea typeface="Calibri" panose="020F0502020204030204" pitchFamily="34" charset="0"/>
                <a:cs typeface="Times New Roman" panose="02020603050405020304" pitchFamily="18" charset="0"/>
              </a:rPr>
              <a:t>the mysteries </a:t>
            </a:r>
            <a:r>
              <a:rPr lang="en-US" sz="2000" dirty="0">
                <a:latin typeface="Times New Roman" panose="02020603050405020304" pitchFamily="18" charset="0"/>
                <a:ea typeface="Calibri" panose="020F0502020204030204" pitchFamily="34" charset="0"/>
                <a:cs typeface="Times New Roman" panose="02020603050405020304" pitchFamily="18" charset="0"/>
              </a:rPr>
              <a:t>of God </a:t>
            </a:r>
            <a:r>
              <a:rPr lang="en-US" sz="2000" b="1" u="sng" dirty="0">
                <a:latin typeface="Times New Roman" panose="02020603050405020304" pitchFamily="18" charset="0"/>
                <a:ea typeface="Calibri" panose="020F0502020204030204" pitchFamily="34" charset="0"/>
                <a:cs typeface="Times New Roman" panose="02020603050405020304" pitchFamily="18" charset="0"/>
              </a:rPr>
              <a:t>to the saints </a:t>
            </a:r>
            <a:r>
              <a:rPr lang="en-US" sz="2000" dirty="0">
                <a:latin typeface="Times New Roman" panose="02020603050405020304" pitchFamily="18" charset="0"/>
                <a:ea typeface="Calibri" panose="020F0502020204030204" pitchFamily="34" charset="0"/>
                <a:cs typeface="Times New Roman" panose="02020603050405020304" pitchFamily="18" charset="0"/>
              </a:rPr>
              <a:t>in the church</a:t>
            </a:r>
          </a:p>
          <a:p>
            <a:pPr marL="342900" indent="-342900">
              <a:buFont typeface="Arial" panose="020B0604020202020204" pitchFamily="34" charset="0"/>
              <a:buChar char="•"/>
            </a:pPr>
            <a:r>
              <a:rPr lang="en-US" sz="2000" dirty="0">
                <a:latin typeface="Times New Roman" panose="02020603050405020304" pitchFamily="18" charset="0"/>
                <a:ea typeface="Calibri" panose="020F0502020204030204" pitchFamily="34" charset="0"/>
                <a:cs typeface="Times New Roman" panose="02020603050405020304" pitchFamily="18" charset="0"/>
              </a:rPr>
              <a:t>The </a:t>
            </a:r>
            <a:r>
              <a:rPr lang="en-US" sz="2000" b="1" u="sng" dirty="0">
                <a:latin typeface="Times New Roman" panose="02020603050405020304" pitchFamily="18" charset="0"/>
                <a:ea typeface="Calibri" panose="020F0502020204030204" pitchFamily="34" charset="0"/>
                <a:cs typeface="Times New Roman" panose="02020603050405020304" pitchFamily="18" charset="0"/>
              </a:rPr>
              <a:t>saints</a:t>
            </a:r>
            <a:r>
              <a:rPr lang="en-US" sz="2000" dirty="0">
                <a:latin typeface="Times New Roman" panose="02020603050405020304" pitchFamily="18" charset="0"/>
                <a:ea typeface="Calibri" panose="020F0502020204030204" pitchFamily="34" charset="0"/>
                <a:cs typeface="Times New Roman" panose="02020603050405020304" pitchFamily="18" charset="0"/>
              </a:rPr>
              <a:t> are now also the </a:t>
            </a:r>
            <a:r>
              <a:rPr lang="en-US" sz="2000" b="1" u="sng" dirty="0">
                <a:latin typeface="Times New Roman" panose="02020603050405020304" pitchFamily="18" charset="0"/>
                <a:ea typeface="Calibri" panose="020F0502020204030204" pitchFamily="34" charset="0"/>
                <a:cs typeface="Times New Roman" panose="02020603050405020304" pitchFamily="18" charset="0"/>
              </a:rPr>
              <a:t>servants of God </a:t>
            </a:r>
            <a:r>
              <a:rPr lang="en-US" sz="2000" dirty="0">
                <a:latin typeface="Times New Roman" panose="02020603050405020304" pitchFamily="18" charset="0"/>
                <a:ea typeface="Calibri" panose="020F0502020204030204" pitchFamily="34" charset="0"/>
                <a:cs typeface="Times New Roman" panose="02020603050405020304" pitchFamily="18" charset="0"/>
              </a:rPr>
              <a:t>and </a:t>
            </a:r>
            <a:r>
              <a:rPr lang="en-US" sz="2000" b="1" u="sng" dirty="0">
                <a:latin typeface="Times New Roman" panose="02020603050405020304" pitchFamily="18" charset="0"/>
                <a:ea typeface="Calibri" panose="020F0502020204030204" pitchFamily="34" charset="0"/>
                <a:cs typeface="Times New Roman" panose="02020603050405020304" pitchFamily="18" charset="0"/>
              </a:rPr>
              <a:t>stewards of God’s word</a:t>
            </a:r>
          </a:p>
          <a:p>
            <a:pPr marL="342900" indent="-342900">
              <a:buFont typeface="Arial" panose="020B0604020202020204" pitchFamily="34" charset="0"/>
              <a:buChar char="•"/>
            </a:pPr>
            <a:r>
              <a:rPr lang="en-US" sz="2000" dirty="0">
                <a:latin typeface="Times New Roman" panose="02020603050405020304" pitchFamily="18" charset="0"/>
                <a:ea typeface="Calibri" panose="020F0502020204030204" pitchFamily="34" charset="0"/>
                <a:cs typeface="Times New Roman" panose="02020603050405020304" pitchFamily="18" charset="0"/>
              </a:rPr>
              <a:t>We fulfill our stewardship responsibilities by </a:t>
            </a:r>
            <a:r>
              <a:rPr lang="en-US" sz="2000" b="1" u="sng" dirty="0">
                <a:latin typeface="Times New Roman" panose="02020603050405020304" pitchFamily="18" charset="0"/>
                <a:ea typeface="Calibri" panose="020F0502020204030204" pitchFamily="34" charset="0"/>
                <a:cs typeface="Times New Roman" panose="02020603050405020304" pitchFamily="18" charset="0"/>
              </a:rPr>
              <a:t>preserving</a:t>
            </a:r>
            <a:r>
              <a:rPr lang="en-US" sz="2000" dirty="0">
                <a:latin typeface="Times New Roman" panose="02020603050405020304" pitchFamily="18" charset="0"/>
                <a:ea typeface="Calibri" panose="020F0502020204030204" pitchFamily="34" charset="0"/>
                <a:cs typeface="Times New Roman" panose="02020603050405020304" pitchFamily="18" charset="0"/>
              </a:rPr>
              <a:t> and </a:t>
            </a:r>
            <a:r>
              <a:rPr lang="en-US" sz="2000" b="1" u="sng" dirty="0">
                <a:latin typeface="Times New Roman" panose="02020603050405020304" pitchFamily="18" charset="0"/>
                <a:ea typeface="Calibri" panose="020F0502020204030204" pitchFamily="34" charset="0"/>
                <a:cs typeface="Times New Roman" panose="02020603050405020304" pitchFamily="18" charset="0"/>
              </a:rPr>
              <a:t>preaching God’s word</a:t>
            </a:r>
            <a:r>
              <a:rPr lang="en-US" sz="2000" dirty="0">
                <a:latin typeface="Times New Roman" panose="02020603050405020304" pitchFamily="18" charset="0"/>
                <a:ea typeface="Calibri" panose="020F0502020204030204" pitchFamily="34" charset="0"/>
                <a:cs typeface="Times New Roman" panose="02020603050405020304" pitchFamily="18" charset="0"/>
              </a:rPr>
              <a:t> to other men as commanded by God</a:t>
            </a:r>
            <a:endParaRPr lang="en-US" sz="2000" b="1" u="sng" dirty="0">
              <a:latin typeface="Times New Roman" panose="02020603050405020304" pitchFamily="18"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en-US" sz="2000" dirty="0">
                <a:latin typeface="Times New Roman" panose="02020603050405020304" pitchFamily="18" charset="0"/>
                <a:ea typeface="Calibri" panose="020F0502020204030204" pitchFamily="34" charset="0"/>
                <a:cs typeface="Times New Roman" panose="02020603050405020304" pitchFamily="18" charset="0"/>
              </a:rPr>
              <a:t>In this way, the </a:t>
            </a:r>
            <a:r>
              <a:rPr lang="en-US" sz="2000" b="1" u="sng" dirty="0">
                <a:latin typeface="Times New Roman" panose="02020603050405020304" pitchFamily="18" charset="0"/>
                <a:ea typeface="Calibri" panose="020F0502020204030204" pitchFamily="34" charset="0"/>
                <a:cs typeface="Times New Roman" panose="02020603050405020304" pitchFamily="18" charset="0"/>
              </a:rPr>
              <a:t>mysteries of </a:t>
            </a:r>
            <a:r>
              <a:rPr lang="en-US" sz="2000" dirty="0">
                <a:latin typeface="Times New Roman" panose="02020603050405020304" pitchFamily="18" charset="0"/>
                <a:ea typeface="Calibri" panose="020F0502020204030204" pitchFamily="34" charset="0"/>
                <a:cs typeface="Times New Roman" panose="02020603050405020304" pitchFamily="18" charset="0"/>
              </a:rPr>
              <a:t>God (the gospel) is handed down from </a:t>
            </a:r>
            <a:r>
              <a:rPr lang="en-US" sz="2000" b="1" u="sng" dirty="0">
                <a:latin typeface="Times New Roman" panose="02020603050405020304" pitchFamily="18" charset="0"/>
                <a:ea typeface="Calibri" panose="020F0502020204030204" pitchFamily="34" charset="0"/>
                <a:cs typeface="Times New Roman" panose="02020603050405020304" pitchFamily="18" charset="0"/>
              </a:rPr>
              <a:t>generation to generation.</a:t>
            </a:r>
          </a:p>
          <a:p>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Romans 1:17 </a:t>
            </a:r>
            <a:r>
              <a:rPr lang="en-US" sz="2000" dirty="0">
                <a:latin typeface="Times New Roman" panose="02020603050405020304" pitchFamily="18" charset="0"/>
                <a:cs typeface="Times New Roman" panose="02020603050405020304" pitchFamily="18" charset="0"/>
              </a:rPr>
              <a:t>For in </a:t>
            </a:r>
            <a:r>
              <a:rPr lang="en-US" sz="2000" b="1" u="sng" dirty="0">
                <a:highlight>
                  <a:srgbClr val="FFFF00"/>
                </a:highlight>
                <a:latin typeface="Times New Roman" panose="02020603050405020304" pitchFamily="18" charset="0"/>
                <a:cs typeface="Times New Roman" panose="02020603050405020304" pitchFamily="18" charset="0"/>
              </a:rPr>
              <a:t>it</a:t>
            </a:r>
            <a:r>
              <a:rPr lang="en-US" sz="20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(gospel) </a:t>
            </a:r>
            <a:r>
              <a:rPr lang="en-US" sz="2000" i="1" dirty="0">
                <a:latin typeface="Times New Roman" panose="02020603050405020304" pitchFamily="18" charset="0"/>
                <a:cs typeface="Times New Roman" panose="02020603050405020304" pitchFamily="18" charset="0"/>
              </a:rPr>
              <a:t>the</a:t>
            </a:r>
            <a:r>
              <a:rPr lang="en-US" sz="2000" dirty="0">
                <a:latin typeface="Times New Roman" panose="02020603050405020304" pitchFamily="18" charset="0"/>
                <a:cs typeface="Times New Roman" panose="02020603050405020304" pitchFamily="18" charset="0"/>
              </a:rPr>
              <a:t> </a:t>
            </a:r>
            <a:r>
              <a:rPr lang="en-US" sz="2000" b="1" u="sng" dirty="0">
                <a:highlight>
                  <a:srgbClr val="FFFF00"/>
                </a:highlight>
                <a:latin typeface="Times New Roman" panose="02020603050405020304" pitchFamily="18" charset="0"/>
                <a:cs typeface="Times New Roman" panose="02020603050405020304" pitchFamily="18" charset="0"/>
              </a:rPr>
              <a:t>righteousness</a:t>
            </a:r>
            <a:r>
              <a:rPr lang="en-US" sz="2000" dirty="0">
                <a:latin typeface="Times New Roman" panose="02020603050405020304" pitchFamily="18" charset="0"/>
                <a:cs typeface="Times New Roman" panose="02020603050405020304" pitchFamily="18" charset="0"/>
              </a:rPr>
              <a:t> (holiness) of God is revealed from </a:t>
            </a:r>
            <a:r>
              <a:rPr lang="en-US" sz="2000" b="1" u="sng" dirty="0">
                <a:highlight>
                  <a:srgbClr val="FFFF00"/>
                </a:highlight>
                <a:latin typeface="Times New Roman" panose="02020603050405020304" pitchFamily="18" charset="0"/>
                <a:cs typeface="Times New Roman" panose="02020603050405020304" pitchFamily="18" charset="0"/>
              </a:rPr>
              <a:t>faith to faith</a:t>
            </a:r>
            <a:r>
              <a:rPr lang="en-US" sz="2000" dirty="0">
                <a:latin typeface="Times New Roman" panose="02020603050405020304" pitchFamily="18" charset="0"/>
                <a:cs typeface="Times New Roman" panose="02020603050405020304" pitchFamily="18" charset="0"/>
              </a:rPr>
              <a:t>; as it is written, "</a:t>
            </a:r>
            <a:r>
              <a:rPr lang="en-US" sz="2000" cap="small" dirty="0">
                <a:effectLst/>
                <a:latin typeface="Times New Roman" panose="02020603050405020304" pitchFamily="18" charset="0"/>
                <a:cs typeface="Times New Roman" panose="02020603050405020304" pitchFamily="18" charset="0"/>
              </a:rPr>
              <a:t>BUT THE </a:t>
            </a:r>
            <a:r>
              <a:rPr lang="en-US" sz="2000" b="1" u="sng" cap="small" dirty="0">
                <a:effectLst/>
                <a:highlight>
                  <a:srgbClr val="FFFF00"/>
                </a:highlight>
                <a:latin typeface="Times New Roman" panose="02020603050405020304" pitchFamily="18" charset="0"/>
                <a:cs typeface="Times New Roman" panose="02020603050405020304" pitchFamily="18" charset="0"/>
              </a:rPr>
              <a:t>RIGHTEOUS</a:t>
            </a:r>
            <a:r>
              <a:rPr lang="en-US" sz="2000" dirty="0">
                <a:latin typeface="Times New Roman" panose="02020603050405020304" pitchFamily="18" charset="0"/>
                <a:cs typeface="Times New Roman" panose="02020603050405020304" pitchFamily="18" charset="0"/>
              </a:rPr>
              <a:t> </a:t>
            </a:r>
            <a:r>
              <a:rPr lang="en-US" sz="2000" i="1" dirty="0">
                <a:latin typeface="Times New Roman" panose="02020603050405020304" pitchFamily="18" charset="0"/>
                <a:cs typeface="Times New Roman" panose="02020603050405020304" pitchFamily="18" charset="0"/>
              </a:rPr>
              <a:t>man</a:t>
            </a:r>
            <a:r>
              <a:rPr lang="en-US" sz="2000" dirty="0">
                <a:latin typeface="Times New Roman" panose="02020603050405020304" pitchFamily="18" charset="0"/>
                <a:cs typeface="Times New Roman" panose="02020603050405020304" pitchFamily="18" charset="0"/>
              </a:rPr>
              <a:t> </a:t>
            </a:r>
            <a:r>
              <a:rPr lang="en-US" sz="2000" cap="small" dirty="0">
                <a:effectLst/>
                <a:latin typeface="Times New Roman" panose="02020603050405020304" pitchFamily="18" charset="0"/>
                <a:cs typeface="Times New Roman" panose="02020603050405020304" pitchFamily="18" charset="0"/>
              </a:rPr>
              <a:t>SHALL LIVE BY</a:t>
            </a:r>
            <a:r>
              <a:rPr lang="en-US" sz="2000" dirty="0">
                <a:latin typeface="Times New Roman" panose="02020603050405020304" pitchFamily="18" charset="0"/>
                <a:cs typeface="Times New Roman" panose="02020603050405020304" pitchFamily="18" charset="0"/>
              </a:rPr>
              <a:t> </a:t>
            </a:r>
            <a:r>
              <a:rPr lang="en-US" sz="2000" b="1" u="sng" cap="small" dirty="0">
                <a:effectLst/>
                <a:highlight>
                  <a:srgbClr val="FFFF00"/>
                </a:highlight>
                <a:latin typeface="Times New Roman" panose="02020603050405020304" pitchFamily="18" charset="0"/>
                <a:cs typeface="Times New Roman" panose="02020603050405020304" pitchFamily="18" charset="0"/>
              </a:rPr>
              <a:t>FAITH</a:t>
            </a:r>
            <a:r>
              <a:rPr lang="en-US" sz="2000" dirty="0">
                <a:latin typeface="Times New Roman" panose="02020603050405020304" pitchFamily="18" charset="0"/>
                <a:cs typeface="Times New Roman" panose="02020603050405020304" pitchFamily="18" charset="0"/>
              </a:rPr>
              <a:t>." </a:t>
            </a:r>
            <a:br>
              <a:rPr lang="en-US" sz="2000" dirty="0"/>
            </a:br>
            <a:endParaRPr lang="en-US" sz="2000" dirty="0">
              <a:solidFill>
                <a:srgbClr val="363636"/>
              </a:solidFill>
              <a:latin typeface="Times New Roman" panose="02020603050405020304" pitchFamily="18" charset="0"/>
              <a:cs typeface="Times New Roman" panose="02020603050405020304" pitchFamily="18" charset="0"/>
            </a:endParaRPr>
          </a:p>
          <a:p>
            <a:endParaRPr lang="en-US" sz="2000" b="1" u="sng"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7317552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251147"/>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Revelation Through the Word of God</a:t>
            </a:r>
          </a:p>
        </p:txBody>
      </p:sp>
      <p:sp>
        <p:nvSpPr>
          <p:cNvPr id="3" name="TextBox 2">
            <a:extLst>
              <a:ext uri="{FF2B5EF4-FFF2-40B4-BE49-F238E27FC236}">
                <a16:creationId xmlns:a16="http://schemas.microsoft.com/office/drawing/2014/main" id="{A8C359D8-7793-0674-84B7-146BD0AE8F39}"/>
              </a:ext>
            </a:extLst>
          </p:cNvPr>
          <p:cNvSpPr txBox="1"/>
          <p:nvPr/>
        </p:nvSpPr>
        <p:spPr>
          <a:xfrm>
            <a:off x="481667" y="1420448"/>
            <a:ext cx="10725150" cy="369332"/>
          </a:xfrm>
          <a:prstGeom prst="rect">
            <a:avLst/>
          </a:prstGeom>
          <a:noFill/>
        </p:spPr>
        <p:txBody>
          <a:bodyPr wrap="square" rtlCol="0">
            <a:spAutoFit/>
          </a:bodyPr>
          <a:lstStyle/>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01EC931-3334-1BC8-96E5-90D6C8140FF3}"/>
              </a:ext>
            </a:extLst>
          </p:cNvPr>
          <p:cNvSpPr txBox="1"/>
          <p:nvPr/>
        </p:nvSpPr>
        <p:spPr>
          <a:xfrm>
            <a:off x="481667" y="974542"/>
            <a:ext cx="10975227" cy="5570756"/>
          </a:xfrm>
          <a:prstGeom prst="rect">
            <a:avLst/>
          </a:prstGeom>
          <a:noFill/>
        </p:spPr>
        <p:txBody>
          <a:bodyPr wrap="square">
            <a:spAutoFit/>
          </a:bodyPr>
          <a:lstStyle/>
          <a:p>
            <a:endParaRPr lang="en-US" sz="2000" dirty="0">
              <a:solidFill>
                <a:srgbClr val="363636"/>
              </a:solidFill>
              <a:latin typeface="Times New Roman" panose="02020603050405020304" pitchFamily="18" charset="0"/>
              <a:cs typeface="Times New Roman" panose="02020603050405020304" pitchFamily="18" charset="0"/>
            </a:endParaRPr>
          </a:p>
          <a:p>
            <a:pPr algn="ctr"/>
            <a:r>
              <a:rPr lang="en-US" sz="4800" dirty="0">
                <a:solidFill>
                  <a:srgbClr val="363636"/>
                </a:solidFill>
                <a:latin typeface="Times New Roman" panose="02020603050405020304" pitchFamily="18" charset="0"/>
                <a:cs typeface="Times New Roman" panose="02020603050405020304" pitchFamily="18" charset="0"/>
              </a:rPr>
              <a:t>S</a:t>
            </a:r>
            <a:r>
              <a:rPr lang="en-US" sz="4800" b="0" i="0" dirty="0">
                <a:solidFill>
                  <a:srgbClr val="363636"/>
                </a:solidFill>
                <a:effectLst/>
                <a:latin typeface="Times New Roman" panose="02020603050405020304" pitchFamily="18" charset="0"/>
                <a:cs typeface="Times New Roman" panose="02020603050405020304" pitchFamily="18" charset="0"/>
              </a:rPr>
              <a:t>taggering truth. </a:t>
            </a:r>
          </a:p>
          <a:p>
            <a:pPr algn="ctr"/>
            <a:endParaRPr lang="en-US" sz="4800" b="0" i="0" dirty="0">
              <a:solidFill>
                <a:srgbClr val="363636"/>
              </a:solidFill>
              <a:effectLst/>
              <a:latin typeface="Times New Roman" panose="02020603050405020304" pitchFamily="18" charset="0"/>
              <a:cs typeface="Times New Roman" panose="02020603050405020304" pitchFamily="18" charset="0"/>
            </a:endParaRPr>
          </a:p>
          <a:p>
            <a:pPr algn="ctr"/>
            <a:r>
              <a:rPr lang="en-US" sz="4800" b="0" i="0" dirty="0">
                <a:solidFill>
                  <a:srgbClr val="363636"/>
                </a:solidFill>
                <a:effectLst/>
                <a:latin typeface="Times New Roman" panose="02020603050405020304" pitchFamily="18" charset="0"/>
                <a:cs typeface="Times New Roman" panose="02020603050405020304" pitchFamily="18" charset="0"/>
              </a:rPr>
              <a:t>God has </a:t>
            </a:r>
            <a:r>
              <a:rPr lang="en-US" sz="4800" b="1" i="0" u="sng" dirty="0">
                <a:solidFill>
                  <a:srgbClr val="363636"/>
                </a:solidFill>
                <a:effectLst/>
                <a:latin typeface="Times New Roman" panose="02020603050405020304" pitchFamily="18" charset="0"/>
                <a:cs typeface="Times New Roman" panose="02020603050405020304" pitchFamily="18" charset="0"/>
              </a:rPr>
              <a:t>entrusted His gospel mystery</a:t>
            </a:r>
            <a:r>
              <a:rPr lang="en-US" sz="4800" i="0" dirty="0">
                <a:solidFill>
                  <a:srgbClr val="363636"/>
                </a:solidFill>
                <a:effectLst/>
                <a:latin typeface="Times New Roman" panose="02020603050405020304" pitchFamily="18" charset="0"/>
                <a:cs typeface="Times New Roman" panose="02020603050405020304" pitchFamily="18" charset="0"/>
              </a:rPr>
              <a:t> to us </a:t>
            </a:r>
            <a:r>
              <a:rPr lang="en-US" sz="4800" b="1" u="sng" dirty="0">
                <a:solidFill>
                  <a:srgbClr val="363636"/>
                </a:solidFill>
                <a:latin typeface="Times New Roman" panose="02020603050405020304" pitchFamily="18" charset="0"/>
                <a:cs typeface="Times New Roman" panose="02020603050405020304" pitchFamily="18" charset="0"/>
              </a:rPr>
              <a:t>His children </a:t>
            </a:r>
            <a:r>
              <a:rPr lang="en-US" sz="4800" dirty="0">
                <a:solidFill>
                  <a:srgbClr val="363636"/>
                </a:solidFill>
                <a:latin typeface="Times New Roman" panose="02020603050405020304" pitchFamily="18" charset="0"/>
                <a:cs typeface="Times New Roman" panose="02020603050405020304" pitchFamily="18" charset="0"/>
              </a:rPr>
              <a:t>– the </a:t>
            </a:r>
            <a:r>
              <a:rPr lang="en-US" sz="4800" b="1" u="sng" dirty="0">
                <a:solidFill>
                  <a:srgbClr val="363636"/>
                </a:solidFill>
                <a:latin typeface="Times New Roman" panose="02020603050405020304" pitchFamily="18" charset="0"/>
                <a:cs typeface="Times New Roman" panose="02020603050405020304" pitchFamily="18" charset="0"/>
              </a:rPr>
              <a:t>Saints</a:t>
            </a:r>
            <a:r>
              <a:rPr lang="en-US" sz="4800" dirty="0">
                <a:solidFill>
                  <a:srgbClr val="363636"/>
                </a:solidFill>
                <a:latin typeface="Times New Roman" panose="02020603050405020304" pitchFamily="18" charset="0"/>
                <a:cs typeface="Times New Roman" panose="02020603050405020304" pitchFamily="18" charset="0"/>
              </a:rPr>
              <a:t> </a:t>
            </a:r>
            <a:r>
              <a:rPr lang="en-US" sz="4800" b="1" dirty="0">
                <a:solidFill>
                  <a:srgbClr val="363636"/>
                </a:solidFill>
                <a:latin typeface="Times New Roman" panose="02020603050405020304" pitchFamily="18" charset="0"/>
                <a:cs typeface="Times New Roman" panose="02020603050405020304" pitchFamily="18" charset="0"/>
              </a:rPr>
              <a:t>in the </a:t>
            </a:r>
            <a:r>
              <a:rPr lang="en-US" sz="4800" b="1" u="sng" dirty="0">
                <a:solidFill>
                  <a:srgbClr val="363636"/>
                </a:solidFill>
                <a:latin typeface="Times New Roman" panose="02020603050405020304" pitchFamily="18" charset="0"/>
                <a:cs typeface="Times New Roman" panose="02020603050405020304" pitchFamily="18" charset="0"/>
              </a:rPr>
              <a:t>Church</a:t>
            </a:r>
          </a:p>
          <a:p>
            <a:pPr algn="ctr"/>
            <a:endParaRPr lang="en-US" sz="4800" b="1" u="sng" dirty="0">
              <a:solidFill>
                <a:srgbClr val="363636"/>
              </a:solidFill>
              <a:latin typeface="Times New Roman" panose="02020603050405020304" pitchFamily="18" charset="0"/>
              <a:ea typeface="Calibri" panose="020F0502020204030204" pitchFamily="34" charset="0"/>
              <a:cs typeface="Times New Roman" panose="02020603050405020304" pitchFamily="18" charset="0"/>
            </a:endParaRPr>
          </a:p>
          <a:p>
            <a:pPr algn="ctr"/>
            <a:r>
              <a:rPr lang="en-US" sz="4800" dirty="0">
                <a:solidFill>
                  <a:srgbClr val="363636"/>
                </a:solidFill>
                <a:latin typeface="Times New Roman" panose="02020603050405020304" pitchFamily="18" charset="0"/>
                <a:ea typeface="Calibri" panose="020F0502020204030204" pitchFamily="34" charset="0"/>
                <a:cs typeface="Times New Roman" panose="02020603050405020304" pitchFamily="18" charset="0"/>
              </a:rPr>
              <a:t>We are the Stewards of God’s word</a:t>
            </a:r>
          </a:p>
          <a:p>
            <a:pPr algn="ctr"/>
            <a:r>
              <a:rPr lang="en-US" sz="4800" dirty="0">
                <a:solidFill>
                  <a:srgbClr val="363636"/>
                </a:solidFill>
                <a:latin typeface="Times New Roman" panose="02020603050405020304" pitchFamily="18" charset="0"/>
                <a:ea typeface="Calibri" panose="020F0502020204030204" pitchFamily="34" charset="0"/>
                <a:cs typeface="Times New Roman" panose="02020603050405020304" pitchFamily="18" charset="0"/>
              </a:rPr>
              <a:t>Protect - Preserve – Preach - Teach</a:t>
            </a:r>
            <a:endParaRPr lang="en-US" sz="48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0198142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Revelations of Mystery Named in Scripture</a:t>
            </a:r>
          </a:p>
        </p:txBody>
      </p:sp>
      <p:sp>
        <p:nvSpPr>
          <p:cNvPr id="3" name="TextBox 2">
            <a:extLst>
              <a:ext uri="{FF2B5EF4-FFF2-40B4-BE49-F238E27FC236}">
                <a16:creationId xmlns:a16="http://schemas.microsoft.com/office/drawing/2014/main" id="{A8C359D8-7793-0674-84B7-146BD0AE8F39}"/>
              </a:ext>
            </a:extLst>
          </p:cNvPr>
          <p:cNvSpPr txBox="1"/>
          <p:nvPr/>
        </p:nvSpPr>
        <p:spPr>
          <a:xfrm>
            <a:off x="481667" y="1420448"/>
            <a:ext cx="10725150" cy="369332"/>
          </a:xfrm>
          <a:prstGeom prst="rect">
            <a:avLst/>
          </a:prstGeom>
          <a:noFill/>
        </p:spPr>
        <p:txBody>
          <a:bodyPr wrap="square" rtlCol="0">
            <a:spAutoFit/>
          </a:bodyPr>
          <a:lstStyle/>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01EC931-3334-1BC8-96E5-90D6C8140FF3}"/>
              </a:ext>
            </a:extLst>
          </p:cNvPr>
          <p:cNvSpPr txBox="1"/>
          <p:nvPr/>
        </p:nvSpPr>
        <p:spPr>
          <a:xfrm>
            <a:off x="481667" y="1225689"/>
            <a:ext cx="10874374" cy="4708981"/>
          </a:xfrm>
          <a:prstGeom prst="rect">
            <a:avLst/>
          </a:prstGeom>
          <a:noFill/>
        </p:spPr>
        <p:txBody>
          <a:bodyPr wrap="square">
            <a:spAutoFit/>
          </a:bodyPr>
          <a:lstStyle/>
          <a:p>
            <a:pPr marL="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The scriptures speak of </a:t>
            </a: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multiple specific revelations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which essentially are, in their </a:t>
            </a:r>
            <a:r>
              <a:rPr lang="en-US" sz="28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totality</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the gospel or the word of God and Jesus Christ of whom the gospel reveals.</a:t>
            </a:r>
          </a:p>
          <a:p>
            <a:pPr marL="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1143000" marR="0" lvl="2" indent="-228600" algn="just">
              <a:spcBef>
                <a:spcPts val="0"/>
              </a:spcBef>
              <a:spcAft>
                <a:spcPts val="0"/>
              </a:spcAft>
              <a:buFont typeface="Wingdings" panose="05000000000000000000" pitchFamily="2"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Revelation of Christ - Galatians 1:12; 1 Peter 1:7; 1 Peter 1:13</a:t>
            </a:r>
          </a:p>
          <a:p>
            <a:pPr marL="1143000" marR="0" lvl="2" indent="-228600" algn="just">
              <a:spcBef>
                <a:spcPts val="0"/>
              </a:spcBef>
              <a:spcAft>
                <a:spcPts val="0"/>
              </a:spcAft>
              <a:buFont typeface="Wingdings" panose="05000000000000000000" pitchFamily="2"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Revelation of the gospel – Galatians 2:2</a:t>
            </a:r>
          </a:p>
          <a:p>
            <a:pPr marL="1143000" marR="0" lvl="2" indent="-228600" algn="just">
              <a:spcBef>
                <a:spcPts val="0"/>
              </a:spcBef>
              <a:spcAft>
                <a:spcPts val="0"/>
              </a:spcAft>
              <a:buFont typeface="Wingdings" panose="05000000000000000000" pitchFamily="2"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Revelation of the Knowledge of Him – Ephesians 1:17</a:t>
            </a:r>
          </a:p>
          <a:p>
            <a:pPr marL="1143000" marR="0" lvl="2" indent="-228600" algn="just">
              <a:spcBef>
                <a:spcPts val="0"/>
              </a:spcBef>
              <a:spcAft>
                <a:spcPts val="0"/>
              </a:spcAft>
              <a:buFont typeface="Wingdings" panose="05000000000000000000" pitchFamily="2"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Revelation of the Mystery of Christ – Ephesians 3:3</a:t>
            </a:r>
          </a:p>
          <a:p>
            <a:pPr marL="1143000" marR="0" lvl="2" indent="-228600" algn="just">
              <a:spcBef>
                <a:spcPts val="0"/>
              </a:spcBef>
              <a:spcAft>
                <a:spcPts val="0"/>
              </a:spcAft>
              <a:buFont typeface="Wingdings" panose="05000000000000000000" pitchFamily="2"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Revelation of the Mystery of  “Christ in you” – Colossians 1:27</a:t>
            </a:r>
          </a:p>
          <a:p>
            <a:pPr marL="1143000" marR="0" lvl="2" indent="-228600" algn="just">
              <a:spcBef>
                <a:spcPts val="0"/>
              </a:spcBef>
              <a:spcAft>
                <a:spcPts val="0"/>
              </a:spcAft>
              <a:buFont typeface="Wingdings" panose="05000000000000000000" pitchFamily="2"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Revelation of Things to Come – Revelations 1:1</a:t>
            </a:r>
          </a:p>
          <a:p>
            <a:pPr marL="0" marR="0">
              <a:spcBef>
                <a:spcPts val="0"/>
              </a:spcBef>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133763472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982227" y="181903"/>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Revelations of Mystery Named in Scripture</a:t>
            </a:r>
          </a:p>
        </p:txBody>
      </p:sp>
      <p:sp>
        <p:nvSpPr>
          <p:cNvPr id="3" name="TextBox 2">
            <a:extLst>
              <a:ext uri="{FF2B5EF4-FFF2-40B4-BE49-F238E27FC236}">
                <a16:creationId xmlns:a16="http://schemas.microsoft.com/office/drawing/2014/main" id="{A8C359D8-7793-0674-84B7-146BD0AE8F39}"/>
              </a:ext>
            </a:extLst>
          </p:cNvPr>
          <p:cNvSpPr txBox="1"/>
          <p:nvPr/>
        </p:nvSpPr>
        <p:spPr>
          <a:xfrm>
            <a:off x="481667" y="1420448"/>
            <a:ext cx="10725150" cy="369332"/>
          </a:xfrm>
          <a:prstGeom prst="rect">
            <a:avLst/>
          </a:prstGeom>
          <a:noFill/>
        </p:spPr>
        <p:txBody>
          <a:bodyPr wrap="square" rtlCol="0">
            <a:spAutoFit/>
          </a:bodyPr>
          <a:lstStyle/>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01EC931-3334-1BC8-96E5-90D6C8140FF3}"/>
              </a:ext>
            </a:extLst>
          </p:cNvPr>
          <p:cNvSpPr txBox="1"/>
          <p:nvPr/>
        </p:nvSpPr>
        <p:spPr>
          <a:xfrm>
            <a:off x="884275" y="884495"/>
            <a:ext cx="10826057" cy="5632311"/>
          </a:xfrm>
          <a:prstGeom prst="rect">
            <a:avLst/>
          </a:prstGeom>
          <a:noFill/>
        </p:spPr>
        <p:txBody>
          <a:bodyPr wrap="square">
            <a:spAutoFit/>
          </a:bodyPr>
          <a:lstStyle/>
          <a:p>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Luke 2:30-32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(Simeon) For my eyes have seen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Your salvation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31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Which You have prepared in the presence of all peoples, </a:t>
            </a:r>
            <a:r>
              <a:rPr lang="en-US" sz="24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32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 </a:t>
            </a:r>
            <a:r>
              <a:rPr lang="en-US" sz="2400" b="1"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LIGHT</a:t>
            </a: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OF REVELATION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TO THE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GENTILES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endParaRPr lang="en-US" sz="2400" b="1"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Galatians 4:4-6 </a:t>
            </a:r>
            <a:r>
              <a:rPr lang="en-US" sz="2400" dirty="0">
                <a:latin typeface="Times New Roman" panose="02020603050405020304" pitchFamily="18" charset="0"/>
                <a:cs typeface="Times New Roman" panose="02020603050405020304" pitchFamily="18" charset="0"/>
              </a:rPr>
              <a:t>But when the </a:t>
            </a:r>
            <a:r>
              <a:rPr lang="en-US" sz="2400" b="1" u="sng" dirty="0">
                <a:highlight>
                  <a:srgbClr val="FFFF00"/>
                </a:highlight>
                <a:latin typeface="Times New Roman" panose="02020603050405020304" pitchFamily="18" charset="0"/>
                <a:cs typeface="Times New Roman" panose="02020603050405020304" pitchFamily="18" charset="0"/>
              </a:rPr>
              <a:t>fullness of the time </a:t>
            </a:r>
            <a:r>
              <a:rPr lang="en-US" sz="2400" dirty="0">
                <a:latin typeface="Times New Roman" panose="02020603050405020304" pitchFamily="18" charset="0"/>
                <a:cs typeface="Times New Roman" panose="02020603050405020304" pitchFamily="18" charset="0"/>
              </a:rPr>
              <a:t>came, </a:t>
            </a:r>
            <a:r>
              <a:rPr lang="en-US" sz="2400" b="1" u="sng" dirty="0">
                <a:latin typeface="Times New Roman" panose="02020603050405020304" pitchFamily="18" charset="0"/>
                <a:cs typeface="Times New Roman" panose="02020603050405020304" pitchFamily="18" charset="0"/>
              </a:rPr>
              <a:t>God sent forth </a:t>
            </a:r>
            <a:r>
              <a:rPr lang="en-US" sz="2400" b="1" u="sng" dirty="0">
                <a:highlight>
                  <a:srgbClr val="FFFF00"/>
                </a:highlight>
                <a:latin typeface="Times New Roman" panose="02020603050405020304" pitchFamily="18" charset="0"/>
                <a:cs typeface="Times New Roman" panose="02020603050405020304" pitchFamily="18" charset="0"/>
              </a:rPr>
              <a:t>His Son</a:t>
            </a:r>
            <a:r>
              <a:rPr lang="en-US" sz="2400" dirty="0">
                <a:latin typeface="Times New Roman" panose="02020603050405020304" pitchFamily="18" charset="0"/>
                <a:cs typeface="Times New Roman" panose="02020603050405020304" pitchFamily="18" charset="0"/>
              </a:rPr>
              <a:t>, …</a:t>
            </a:r>
          </a:p>
          <a:p>
            <a:endParaRPr lang="en-US" sz="2400" dirty="0">
              <a:latin typeface="Times New Roman" panose="02020603050405020304" pitchFamily="18" charset="0"/>
              <a:cs typeface="Times New Roman" panose="02020603050405020304" pitchFamily="18" charset="0"/>
            </a:endParaRPr>
          </a:p>
          <a:p>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the right time, </a:t>
            </a:r>
            <a:r>
              <a:rPr lang="en-US" sz="2400" dirty="0">
                <a:latin typeface="Times New Roman" panose="02020603050405020304" pitchFamily="18" charset="0"/>
                <a:ea typeface="Calibri" panose="020F0502020204030204" pitchFamily="34" charset="0"/>
                <a:cs typeface="Times New Roman" panose="02020603050405020304" pitchFamily="18" charset="0"/>
              </a:rPr>
              <a:t>God revealed the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mystery of Christ </a:t>
            </a:r>
            <a:r>
              <a:rPr lang="en-US" sz="2400" dirty="0">
                <a:latin typeface="Times New Roman" panose="02020603050405020304" pitchFamily="18" charset="0"/>
                <a:ea typeface="Calibri" panose="020F0502020204030204" pitchFamily="34" charset="0"/>
                <a:cs typeface="Times New Roman" panose="02020603050405020304" pitchFamily="18" charset="0"/>
              </a:rPr>
              <a:t>in Jesus Christ Himself</a:t>
            </a: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r>
              <a:rPr lang="en-US" sz="2400" dirty="0">
                <a:effectLst/>
                <a:latin typeface="Times New Roman" panose="02020603050405020304" pitchFamily="18" charset="0"/>
                <a:ea typeface="Calibri" panose="020F0502020204030204" pitchFamily="34" charset="0"/>
                <a:cs typeface="Times New Roman" panose="02020603050405020304" pitchFamily="18" charset="0"/>
              </a:rPr>
              <a:t>Jesus Christ and the salvation that we have through His sacrifice is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great hidden mystery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revealed to all men through</a:t>
            </a:r>
          </a:p>
          <a:p>
            <a:pPr marL="342900" indent="-3429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Christ Himself and</a:t>
            </a:r>
          </a:p>
          <a:p>
            <a:pPr marL="342900" indent="-342900">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preaching and teaching of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gospel of God’s word</a:t>
            </a:r>
          </a:p>
          <a:p>
            <a:endParaRPr lang="en-US" sz="2400" b="1" u="sng" dirty="0">
              <a:latin typeface="Times New Roman" panose="02020603050405020304" pitchFamily="18" charset="0"/>
              <a:ea typeface="Calibri" panose="020F0502020204030204" pitchFamily="34" charset="0"/>
              <a:cs typeface="Times New Roman" panose="02020603050405020304" pitchFamily="18" charset="0"/>
            </a:endParaRPr>
          </a:p>
          <a:p>
            <a:r>
              <a:rPr lang="en-US" sz="2400" dirty="0">
                <a:latin typeface="Times New Roman" panose="02020603050405020304" pitchFamily="18" charset="0"/>
                <a:ea typeface="Calibri" panose="020F0502020204030204" pitchFamily="34" charset="0"/>
                <a:cs typeface="Times New Roman" panose="02020603050405020304" pitchFamily="18" charset="0"/>
              </a:rPr>
              <a:t>Now we are the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servants</a:t>
            </a:r>
            <a:r>
              <a:rPr lang="en-US" sz="2400" dirty="0">
                <a:latin typeface="Times New Roman" panose="02020603050405020304" pitchFamily="18" charset="0"/>
                <a:ea typeface="Calibri" panose="020F0502020204030204" pitchFamily="34" charset="0"/>
                <a:cs typeface="Times New Roman" panose="02020603050405020304" pitchFamily="18" charset="0"/>
              </a:rPr>
              <a:t> of God and the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stewards</a:t>
            </a:r>
            <a:r>
              <a:rPr lang="en-US" sz="2400" dirty="0">
                <a:latin typeface="Times New Roman" panose="02020603050405020304" pitchFamily="18" charset="0"/>
                <a:ea typeface="Calibri" panose="020F0502020204030204" pitchFamily="34" charset="0"/>
                <a:cs typeface="Times New Roman" panose="02020603050405020304" pitchFamily="18" charset="0"/>
              </a:rPr>
              <a:t> of God’s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mysteries</a:t>
            </a:r>
            <a:r>
              <a:rPr lang="en-US" sz="2400" dirty="0">
                <a:latin typeface="Times New Roman" panose="02020603050405020304" pitchFamily="18" charset="0"/>
                <a:ea typeface="Calibri" panose="020F0502020204030204" pitchFamily="34" charset="0"/>
                <a:cs typeface="Times New Roman" panose="02020603050405020304" pitchFamily="18" charset="0"/>
              </a:rPr>
              <a:t> to be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revealed by us</a:t>
            </a:r>
            <a:r>
              <a:rPr lang="en-US" sz="2400" dirty="0">
                <a:latin typeface="Times New Roman" panose="02020603050405020304" pitchFamily="18"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24648719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Beginning with Man’s Creation and Fall</a:t>
            </a:r>
          </a:p>
        </p:txBody>
      </p:sp>
      <p:sp>
        <p:nvSpPr>
          <p:cNvPr id="3" name="TextBox 2">
            <a:extLst>
              <a:ext uri="{FF2B5EF4-FFF2-40B4-BE49-F238E27FC236}">
                <a16:creationId xmlns:a16="http://schemas.microsoft.com/office/drawing/2014/main" id="{A8C359D8-7793-0674-84B7-146BD0AE8F39}"/>
              </a:ext>
            </a:extLst>
          </p:cNvPr>
          <p:cNvSpPr txBox="1"/>
          <p:nvPr/>
        </p:nvSpPr>
        <p:spPr>
          <a:xfrm>
            <a:off x="1069042" y="1956547"/>
            <a:ext cx="9923929" cy="4801314"/>
          </a:xfrm>
          <a:prstGeom prst="rect">
            <a:avLst/>
          </a:prstGeom>
          <a:noFill/>
        </p:spPr>
        <p:txBody>
          <a:bodyPr wrap="square" rtlCol="0">
            <a:spAutoFit/>
          </a:bodyPr>
          <a:lstStyle/>
          <a:p>
            <a:pPr marR="0" lvl="1">
              <a:spcBef>
                <a:spcPts val="0"/>
              </a:spcBef>
              <a:spcAft>
                <a:spcPts val="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God has been moving people, nations, and even nature itself to</a:t>
            </a:r>
          </a:p>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Recreate fallen Humanity – Glorious Exalted Sons</a:t>
            </a:r>
          </a:p>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The Sons receive the Gift of Eternal Life</a:t>
            </a:r>
          </a:p>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By Gift and Right of Divine Law – New Covenant</a:t>
            </a:r>
          </a:p>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Right of Inheritance</a:t>
            </a:r>
          </a:p>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All According to God’s Eternal Plan of Salvation</a:t>
            </a:r>
          </a:p>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All According to the Gospel Message – The Good News of Salvation</a:t>
            </a:r>
            <a:endParaRPr lang="en-US" sz="40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37738116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Role of the Church - Revelation the Word of God </a:t>
            </a:r>
          </a:p>
        </p:txBody>
      </p:sp>
      <p:sp>
        <p:nvSpPr>
          <p:cNvPr id="3" name="TextBox 2">
            <a:extLst>
              <a:ext uri="{FF2B5EF4-FFF2-40B4-BE49-F238E27FC236}">
                <a16:creationId xmlns:a16="http://schemas.microsoft.com/office/drawing/2014/main" id="{A8C359D8-7793-0674-84B7-146BD0AE8F39}"/>
              </a:ext>
            </a:extLst>
          </p:cNvPr>
          <p:cNvSpPr txBox="1"/>
          <p:nvPr/>
        </p:nvSpPr>
        <p:spPr>
          <a:xfrm>
            <a:off x="481667" y="1420448"/>
            <a:ext cx="10725150" cy="369332"/>
          </a:xfrm>
          <a:prstGeom prst="rect">
            <a:avLst/>
          </a:prstGeom>
          <a:noFill/>
        </p:spPr>
        <p:txBody>
          <a:bodyPr wrap="square" rtlCol="0">
            <a:spAutoFit/>
          </a:bodyPr>
          <a:lstStyle/>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01EC931-3334-1BC8-96E5-90D6C8140FF3}"/>
              </a:ext>
            </a:extLst>
          </p:cNvPr>
          <p:cNvSpPr txBox="1"/>
          <p:nvPr/>
        </p:nvSpPr>
        <p:spPr>
          <a:xfrm>
            <a:off x="481667" y="1277202"/>
            <a:ext cx="10975227" cy="5201424"/>
          </a:xfrm>
          <a:prstGeom prst="rect">
            <a:avLst/>
          </a:prstGeom>
          <a:noFill/>
        </p:spPr>
        <p:txBody>
          <a:bodyPr wrap="square">
            <a:spAutoFit/>
          </a:bodyPr>
          <a:lstStyle/>
          <a:p>
            <a:pPr marL="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1 Timothy 3:15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household of God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which is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the church of the living God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pillar and support of the truth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en-US" sz="2400" b="1" i="0" dirty="0">
                <a:solidFill>
                  <a:srgbClr val="081C2A"/>
                </a:solidFill>
                <a:effectLst/>
                <a:latin typeface="Times New Roman" panose="02020603050405020304" pitchFamily="18" charset="0"/>
                <a:cs typeface="Times New Roman" panose="02020603050405020304" pitchFamily="18" charset="0"/>
              </a:rPr>
              <a:t>Pillar:</a:t>
            </a:r>
            <a:r>
              <a:rPr lang="en-US" sz="2400" b="0" i="0" dirty="0">
                <a:solidFill>
                  <a:srgbClr val="081C2A"/>
                </a:solidFill>
                <a:effectLst/>
                <a:latin typeface="Times New Roman" panose="02020603050405020304" pitchFamily="18" charset="0"/>
                <a:cs typeface="Times New Roman" panose="02020603050405020304" pitchFamily="18" charset="0"/>
              </a:rPr>
              <a:t> Greek word </a:t>
            </a:r>
            <a:r>
              <a:rPr lang="en-US" sz="2400" b="1" i="1" dirty="0" err="1">
                <a:solidFill>
                  <a:srgbClr val="081C2A"/>
                </a:solidFill>
                <a:effectLst/>
                <a:latin typeface="Times New Roman" panose="02020603050405020304" pitchFamily="18" charset="0"/>
                <a:cs typeface="Times New Roman" panose="02020603050405020304" pitchFamily="18" charset="0"/>
              </a:rPr>
              <a:t>stulos</a:t>
            </a:r>
            <a:r>
              <a:rPr lang="en-US" sz="2400" b="0" i="0" dirty="0">
                <a:solidFill>
                  <a:srgbClr val="081C2A"/>
                </a:solidFill>
                <a:effectLst/>
                <a:latin typeface="Times New Roman" panose="02020603050405020304" pitchFamily="18" charset="0"/>
                <a:cs typeface="Times New Roman" panose="02020603050405020304" pitchFamily="18" charset="0"/>
              </a:rPr>
              <a:t> indicating the critical </a:t>
            </a:r>
            <a:r>
              <a:rPr lang="en-US" sz="2400" b="1" i="0" dirty="0">
                <a:solidFill>
                  <a:srgbClr val="081C2A"/>
                </a:solidFill>
                <a:effectLst/>
                <a:latin typeface="Times New Roman" panose="02020603050405020304" pitchFamily="18" charset="0"/>
                <a:cs typeface="Times New Roman" panose="02020603050405020304" pitchFamily="18" charset="0"/>
              </a:rPr>
              <a:t>support</a:t>
            </a:r>
            <a:r>
              <a:rPr lang="en-US" sz="2400" b="0" i="0" dirty="0">
                <a:solidFill>
                  <a:srgbClr val="081C2A"/>
                </a:solidFill>
                <a:effectLst/>
                <a:latin typeface="Times New Roman" panose="02020603050405020304" pitchFamily="18" charset="0"/>
                <a:cs typeface="Times New Roman" panose="02020603050405020304" pitchFamily="18" charset="0"/>
              </a:rPr>
              <a:t> that holds up the building</a:t>
            </a:r>
          </a:p>
          <a:p>
            <a:endParaRPr lang="en-US" sz="2400" b="0" i="0" dirty="0">
              <a:solidFill>
                <a:srgbClr val="081C2A"/>
              </a:solidFill>
              <a:effectLst/>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b="1" dirty="0">
                <a:solidFill>
                  <a:srgbClr val="081C2A"/>
                </a:solidFill>
                <a:latin typeface="Times New Roman" panose="02020603050405020304" pitchFamily="18" charset="0"/>
                <a:cs typeface="Times New Roman" panose="02020603050405020304" pitchFamily="18" charset="0"/>
              </a:rPr>
              <a:t>Support:</a:t>
            </a:r>
            <a:r>
              <a:rPr lang="en-US" sz="2400" dirty="0">
                <a:solidFill>
                  <a:srgbClr val="081C2A"/>
                </a:solidFill>
                <a:latin typeface="Times New Roman" panose="02020603050405020304" pitchFamily="18" charset="0"/>
                <a:cs typeface="Times New Roman" panose="02020603050405020304" pitchFamily="18" charset="0"/>
              </a:rPr>
              <a:t> Greek word </a:t>
            </a:r>
            <a:r>
              <a:rPr lang="en-US" sz="2400" b="1" i="1" dirty="0" err="1">
                <a:solidFill>
                  <a:srgbClr val="081C2A"/>
                </a:solidFill>
                <a:effectLst/>
                <a:latin typeface="Times New Roman" panose="02020603050405020304" pitchFamily="18" charset="0"/>
                <a:cs typeface="Times New Roman" panose="02020603050405020304" pitchFamily="18" charset="0"/>
              </a:rPr>
              <a:t>hedraioma</a:t>
            </a:r>
            <a:r>
              <a:rPr lang="en-US" sz="2400" b="0" i="1" dirty="0">
                <a:solidFill>
                  <a:srgbClr val="081C2A"/>
                </a:solidFill>
                <a:effectLst/>
                <a:latin typeface="Times New Roman" panose="02020603050405020304" pitchFamily="18" charset="0"/>
                <a:cs typeface="Times New Roman" panose="02020603050405020304" pitchFamily="18" charset="0"/>
              </a:rPr>
              <a:t> </a:t>
            </a:r>
            <a:r>
              <a:rPr lang="en-US" sz="2400" b="0" dirty="0">
                <a:solidFill>
                  <a:srgbClr val="081C2A"/>
                </a:solidFill>
                <a:effectLst/>
                <a:latin typeface="Times New Roman" panose="02020603050405020304" pitchFamily="18" charset="0"/>
                <a:cs typeface="Times New Roman" panose="02020603050405020304" pitchFamily="18" charset="0"/>
              </a:rPr>
              <a:t>likewise meaning </a:t>
            </a:r>
            <a:r>
              <a:rPr lang="en-US" sz="2400" b="0" i="0" dirty="0">
                <a:solidFill>
                  <a:srgbClr val="081C2A"/>
                </a:solidFill>
                <a:effectLst/>
                <a:latin typeface="Times New Roman" panose="02020603050405020304" pitchFamily="18" charset="0"/>
                <a:cs typeface="Times New Roman" panose="02020603050405020304" pitchFamily="18" charset="0"/>
              </a:rPr>
              <a:t>“</a:t>
            </a:r>
            <a:r>
              <a:rPr lang="en-US" sz="2400" b="1" i="0" dirty="0">
                <a:solidFill>
                  <a:srgbClr val="081C2A"/>
                </a:solidFill>
                <a:effectLst/>
                <a:latin typeface="Times New Roman" panose="02020603050405020304" pitchFamily="18" charset="0"/>
                <a:cs typeface="Times New Roman" panose="02020603050405020304" pitchFamily="18" charset="0"/>
              </a:rPr>
              <a:t>prop or support</a:t>
            </a:r>
            <a:r>
              <a:rPr lang="en-US" sz="2400" b="0" i="0" dirty="0">
                <a:solidFill>
                  <a:srgbClr val="081C2A"/>
                </a:solidFill>
                <a:effectLst/>
                <a:latin typeface="Times New Roman" panose="02020603050405020304" pitchFamily="18" charset="0"/>
                <a:cs typeface="Times New Roman" panose="02020603050405020304" pitchFamily="18" charset="0"/>
              </a:rPr>
              <a:t>” from the root </a:t>
            </a:r>
            <a:r>
              <a:rPr lang="en-US" sz="2400" dirty="0">
                <a:solidFill>
                  <a:srgbClr val="081C2A"/>
                </a:solidFill>
                <a:latin typeface="Times New Roman" panose="02020603050405020304" pitchFamily="18" charset="0"/>
                <a:cs typeface="Times New Roman" panose="02020603050405020304" pitchFamily="18" charset="0"/>
              </a:rPr>
              <a:t>Greek word meaning </a:t>
            </a:r>
            <a:r>
              <a:rPr lang="en-US" sz="2400" u="sng" dirty="0">
                <a:solidFill>
                  <a:srgbClr val="081C2A"/>
                </a:solidFill>
                <a:latin typeface="Times New Roman" panose="02020603050405020304" pitchFamily="18" charset="0"/>
                <a:cs typeface="Times New Roman" panose="02020603050405020304" pitchFamily="18" charset="0"/>
              </a:rPr>
              <a:t>steadfast</a:t>
            </a:r>
            <a:r>
              <a:rPr lang="en-US" sz="2400" dirty="0">
                <a:solidFill>
                  <a:srgbClr val="081C2A"/>
                </a:solidFill>
                <a:latin typeface="Times New Roman" panose="02020603050405020304" pitchFamily="18" charset="0"/>
                <a:cs typeface="Times New Roman" panose="02020603050405020304" pitchFamily="18" charset="0"/>
              </a:rPr>
              <a:t> suggesting </a:t>
            </a:r>
            <a:r>
              <a:rPr lang="en-US" sz="2400" u="sng" dirty="0">
                <a:solidFill>
                  <a:srgbClr val="081C2A"/>
                </a:solidFill>
                <a:latin typeface="Times New Roman" panose="02020603050405020304" pitchFamily="18" charset="0"/>
                <a:cs typeface="Times New Roman" panose="02020603050405020304" pitchFamily="18" charset="0"/>
              </a:rPr>
              <a:t>foundation</a:t>
            </a:r>
            <a:r>
              <a:rPr lang="en-US" sz="2400" dirty="0">
                <a:solidFill>
                  <a:srgbClr val="081C2A"/>
                </a:solidFill>
                <a:latin typeface="Times New Roman" panose="02020603050405020304" pitchFamily="18" charset="0"/>
                <a:cs typeface="Times New Roman" panose="02020603050405020304" pitchFamily="18" charset="0"/>
              </a:rPr>
              <a:t> (NIV) or </a:t>
            </a:r>
            <a:r>
              <a:rPr lang="en-US" sz="2400" u="sng" dirty="0">
                <a:solidFill>
                  <a:srgbClr val="081C2A"/>
                </a:solidFill>
                <a:latin typeface="Times New Roman" panose="02020603050405020304" pitchFamily="18" charset="0"/>
                <a:cs typeface="Times New Roman" panose="02020603050405020304" pitchFamily="18" charset="0"/>
              </a:rPr>
              <a:t>ground</a:t>
            </a:r>
            <a:r>
              <a:rPr lang="en-US" sz="2400" dirty="0">
                <a:solidFill>
                  <a:srgbClr val="081C2A"/>
                </a:solidFill>
                <a:latin typeface="Times New Roman" panose="02020603050405020304" pitchFamily="18" charset="0"/>
                <a:cs typeface="Times New Roman" panose="02020603050405020304" pitchFamily="18" charset="0"/>
              </a:rPr>
              <a:t> (NKJV, KJV).</a:t>
            </a:r>
          </a:p>
          <a:p>
            <a:endParaRPr lang="en-US" sz="2400" dirty="0">
              <a:solidFill>
                <a:srgbClr val="081C2A"/>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b="0" i="0" dirty="0">
                <a:solidFill>
                  <a:srgbClr val="081C2A"/>
                </a:solidFill>
                <a:effectLst/>
                <a:latin typeface="Times New Roman" panose="02020603050405020304" pitchFamily="18" charset="0"/>
                <a:cs typeface="Times New Roman" panose="02020603050405020304" pitchFamily="18" charset="0"/>
              </a:rPr>
              <a:t>Together they carry the sense of the church being a </a:t>
            </a:r>
            <a:r>
              <a:rPr lang="en-US" sz="2400" dirty="0">
                <a:solidFill>
                  <a:srgbClr val="081C2A"/>
                </a:solidFill>
                <a:latin typeface="Times New Roman" panose="02020603050405020304" pitchFamily="18" charset="0"/>
                <a:cs typeface="Times New Roman" panose="02020603050405020304" pitchFamily="18" charset="0"/>
              </a:rPr>
              <a:t>safe</a:t>
            </a:r>
            <a:r>
              <a:rPr lang="en-US" sz="2400" b="0" i="0" dirty="0">
                <a:solidFill>
                  <a:srgbClr val="081C2A"/>
                </a:solidFill>
                <a:effectLst/>
                <a:latin typeface="Times New Roman" panose="02020603050405020304" pitchFamily="18" charset="0"/>
                <a:cs typeface="Times New Roman" panose="02020603050405020304" pitchFamily="18" charset="0"/>
              </a:rPr>
              <a:t> and strong repository structure that</a:t>
            </a:r>
          </a:p>
          <a:p>
            <a:pPr marL="800100" lvl="1" indent="-342900">
              <a:buFont typeface="Arial" panose="020B0604020202020204" pitchFamily="34" charset="0"/>
              <a:buChar char="•"/>
            </a:pPr>
            <a:r>
              <a:rPr lang="en-US" sz="2400" i="0" dirty="0">
                <a:solidFill>
                  <a:srgbClr val="081C2A"/>
                </a:solidFill>
                <a:effectLst/>
                <a:latin typeface="Times New Roman" panose="02020603050405020304" pitchFamily="18" charset="0"/>
                <a:cs typeface="Times New Roman" panose="02020603050405020304" pitchFamily="18" charset="0"/>
              </a:rPr>
              <a:t> protects</a:t>
            </a:r>
          </a:p>
          <a:p>
            <a:pPr marL="800100" lvl="1" indent="-342900">
              <a:buFont typeface="Arial" panose="020B0604020202020204" pitchFamily="34" charset="0"/>
              <a:buChar char="•"/>
            </a:pPr>
            <a:r>
              <a:rPr lang="en-US" sz="2400" i="0" dirty="0">
                <a:solidFill>
                  <a:srgbClr val="081C2A"/>
                </a:solidFill>
                <a:effectLst/>
                <a:latin typeface="Times New Roman" panose="02020603050405020304" pitchFamily="18" charset="0"/>
                <a:cs typeface="Times New Roman" panose="02020603050405020304" pitchFamily="18" charset="0"/>
              </a:rPr>
              <a:t> preserves</a:t>
            </a:r>
          </a:p>
          <a:p>
            <a:pPr marL="800100" lvl="1" indent="-342900">
              <a:buFont typeface="Arial" panose="020B0604020202020204" pitchFamily="34" charset="0"/>
              <a:buChar char="•"/>
            </a:pPr>
            <a:r>
              <a:rPr lang="en-US" sz="2400" i="0" dirty="0">
                <a:solidFill>
                  <a:srgbClr val="081C2A"/>
                </a:solidFill>
                <a:effectLst/>
                <a:latin typeface="Times New Roman" panose="02020603050405020304" pitchFamily="18" charset="0"/>
                <a:cs typeface="Times New Roman" panose="02020603050405020304" pitchFamily="18" charset="0"/>
              </a:rPr>
              <a:t>holds firm and</a:t>
            </a:r>
          </a:p>
          <a:p>
            <a:pPr marL="800100" lvl="1" indent="-342900">
              <a:buFont typeface="Arial" panose="020B0604020202020204" pitchFamily="34" charset="0"/>
              <a:buChar char="•"/>
            </a:pPr>
            <a:r>
              <a:rPr lang="en-US" sz="2400" i="0" dirty="0">
                <a:solidFill>
                  <a:srgbClr val="081C2A"/>
                </a:solidFill>
                <a:effectLst/>
                <a:latin typeface="Times New Roman" panose="02020603050405020304" pitchFamily="18" charset="0"/>
                <a:cs typeface="Times New Roman" panose="02020603050405020304" pitchFamily="18" charset="0"/>
              </a:rPr>
              <a:t>proclaims God’s word </a:t>
            </a:r>
            <a:r>
              <a:rPr lang="en-US" sz="2400" b="0" i="0" dirty="0">
                <a:solidFill>
                  <a:srgbClr val="081C2A"/>
                </a:solidFill>
                <a:effectLst/>
                <a:latin typeface="Times New Roman" panose="02020603050405020304" pitchFamily="18" charset="0"/>
                <a:cs typeface="Times New Roman" panose="02020603050405020304" pitchFamily="18" charset="0"/>
              </a:rPr>
              <a:t>in the world.</a:t>
            </a:r>
            <a:endParaRPr lang="en-US" sz="2000" dirty="0">
              <a:solidFill>
                <a:srgbClr val="081C2A"/>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18174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995875" y="21602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Role of the Church - Revelation the Word of God </a:t>
            </a:r>
          </a:p>
        </p:txBody>
      </p:sp>
      <p:sp>
        <p:nvSpPr>
          <p:cNvPr id="3" name="TextBox 2">
            <a:extLst>
              <a:ext uri="{FF2B5EF4-FFF2-40B4-BE49-F238E27FC236}">
                <a16:creationId xmlns:a16="http://schemas.microsoft.com/office/drawing/2014/main" id="{A8C359D8-7793-0674-84B7-146BD0AE8F39}"/>
              </a:ext>
            </a:extLst>
          </p:cNvPr>
          <p:cNvSpPr txBox="1"/>
          <p:nvPr/>
        </p:nvSpPr>
        <p:spPr>
          <a:xfrm>
            <a:off x="481667" y="1420448"/>
            <a:ext cx="10725150" cy="369332"/>
          </a:xfrm>
          <a:prstGeom prst="rect">
            <a:avLst/>
          </a:prstGeom>
          <a:noFill/>
        </p:spPr>
        <p:txBody>
          <a:bodyPr wrap="square" rtlCol="0">
            <a:spAutoFit/>
          </a:bodyPr>
          <a:lstStyle/>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01EC931-3334-1BC8-96E5-90D6C8140FF3}"/>
              </a:ext>
            </a:extLst>
          </p:cNvPr>
          <p:cNvSpPr txBox="1"/>
          <p:nvPr/>
        </p:nvSpPr>
        <p:spPr>
          <a:xfrm>
            <a:off x="407708" y="927948"/>
            <a:ext cx="10975227" cy="4893647"/>
          </a:xfrm>
          <a:prstGeom prst="rect">
            <a:avLst/>
          </a:prstGeom>
          <a:noFill/>
        </p:spPr>
        <p:txBody>
          <a:bodyPr wrap="square">
            <a:spAutoFit/>
          </a:bodyPr>
          <a:lstStyle/>
          <a:p>
            <a:r>
              <a:rPr lang="en-US" sz="2400" dirty="0">
                <a:solidFill>
                  <a:srgbClr val="081C2A"/>
                </a:solidFill>
                <a:latin typeface="Times New Roman" panose="02020603050405020304" pitchFamily="18" charset="0"/>
                <a:ea typeface="Calibri" panose="020F0502020204030204" pitchFamily="34" charset="0"/>
                <a:cs typeface="Times New Roman" panose="02020603050405020304" pitchFamily="18" charset="0"/>
              </a:rPr>
              <a:t>The church is </a:t>
            </a:r>
            <a:r>
              <a:rPr lang="en-US" sz="2400" b="1" u="sng" dirty="0">
                <a:solidFill>
                  <a:srgbClr val="081C2A"/>
                </a:solidFill>
                <a:latin typeface="Times New Roman" panose="02020603050405020304" pitchFamily="18" charset="0"/>
                <a:ea typeface="Calibri" panose="020F0502020204030204" pitchFamily="34" charset="0"/>
                <a:cs typeface="Times New Roman" panose="02020603050405020304" pitchFamily="18" charset="0"/>
              </a:rPr>
              <a:t>not the source of truth </a:t>
            </a:r>
            <a:r>
              <a:rPr lang="en-US" sz="2400" dirty="0">
                <a:solidFill>
                  <a:srgbClr val="081C2A"/>
                </a:solidFill>
                <a:latin typeface="Times New Roman" panose="02020603050405020304" pitchFamily="18" charset="0"/>
                <a:ea typeface="Calibri" panose="020F0502020204030204" pitchFamily="34" charset="0"/>
                <a:cs typeface="Times New Roman" panose="02020603050405020304" pitchFamily="18" charset="0"/>
              </a:rPr>
              <a:t>– the word of God comes </a:t>
            </a:r>
            <a:r>
              <a:rPr lang="en-US" sz="2400" b="1" u="sng" dirty="0">
                <a:solidFill>
                  <a:srgbClr val="081C2A"/>
                </a:solidFill>
                <a:latin typeface="Times New Roman" panose="02020603050405020304" pitchFamily="18" charset="0"/>
                <a:ea typeface="Calibri" panose="020F0502020204030204" pitchFamily="34" charset="0"/>
                <a:cs typeface="Times New Roman" panose="02020603050405020304" pitchFamily="18" charset="0"/>
              </a:rPr>
              <a:t>from God</a:t>
            </a:r>
            <a:r>
              <a:rPr lang="en-US" sz="2400" dirty="0">
                <a:solidFill>
                  <a:srgbClr val="081C2A"/>
                </a:solidFill>
                <a:latin typeface="Times New Roman" panose="02020603050405020304" pitchFamily="18" charset="0"/>
                <a:ea typeface="Calibri" panose="020F0502020204030204" pitchFamily="34" charset="0"/>
                <a:cs typeface="Times New Roman" panose="02020603050405020304" pitchFamily="18" charset="0"/>
              </a:rPr>
              <a:t>. 2 Tim 3:16</a:t>
            </a:r>
          </a:p>
          <a:p>
            <a:endParaRPr lang="en-US" sz="2400" dirty="0">
              <a:solidFill>
                <a:srgbClr val="081C2A"/>
              </a:solidFill>
              <a:latin typeface="Times New Roman" panose="02020603050405020304" pitchFamily="18"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en-US" sz="2400" dirty="0">
                <a:solidFill>
                  <a:srgbClr val="081C2A"/>
                </a:solidFill>
                <a:latin typeface="Times New Roman" panose="02020603050405020304" pitchFamily="18" charset="0"/>
                <a:ea typeface="Calibri" panose="020F0502020204030204" pitchFamily="34" charset="0"/>
                <a:cs typeface="Times New Roman" panose="02020603050405020304" pitchFamily="18" charset="0"/>
              </a:rPr>
              <a:t>As the pillar and support of the truth, the </a:t>
            </a:r>
            <a:r>
              <a:rPr lang="en-US" sz="2400" b="1" i="0" dirty="0">
                <a:solidFill>
                  <a:srgbClr val="081C2A"/>
                </a:solidFill>
                <a:effectLst/>
                <a:latin typeface="Times New Roman" panose="02020603050405020304" pitchFamily="18" charset="0"/>
                <a:cs typeface="Times New Roman" panose="02020603050405020304" pitchFamily="18" charset="0"/>
              </a:rPr>
              <a:t>church’s </a:t>
            </a:r>
            <a:r>
              <a:rPr lang="en-US" sz="2400" b="1" dirty="0">
                <a:solidFill>
                  <a:srgbClr val="081C2A"/>
                </a:solidFill>
                <a:latin typeface="Times New Roman" panose="02020603050405020304" pitchFamily="18" charset="0"/>
                <a:cs typeface="Times New Roman" panose="02020603050405020304" pitchFamily="18" charset="0"/>
              </a:rPr>
              <a:t>stewardship responsibilities are the same </a:t>
            </a:r>
            <a:r>
              <a:rPr lang="en-US" sz="2400" dirty="0">
                <a:solidFill>
                  <a:srgbClr val="081C2A"/>
                </a:solidFill>
                <a:latin typeface="Times New Roman" panose="02020603050405020304" pitchFamily="18" charset="0"/>
                <a:cs typeface="Times New Roman" panose="02020603050405020304" pitchFamily="18" charset="0"/>
              </a:rPr>
              <a:t>as those of its saints – a steward that </a:t>
            </a:r>
            <a:r>
              <a:rPr lang="en-US" sz="2400" dirty="0">
                <a:solidFill>
                  <a:srgbClr val="081C2A"/>
                </a:solidFill>
                <a:latin typeface="Times New Roman" panose="02020603050405020304" pitchFamily="18" charset="0"/>
                <a:ea typeface="Calibri" panose="020F0502020204030204" pitchFamily="34" charset="0"/>
                <a:cs typeface="Times New Roman" panose="02020603050405020304" pitchFamily="18" charset="0"/>
              </a:rPr>
              <a:t>protects, upholds, and proclaims (teach/preach) sound doctrine.</a:t>
            </a:r>
            <a:endParaRPr lang="en-US" sz="2400" dirty="0">
              <a:solidFill>
                <a:srgbClr val="081C2A"/>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81C2A"/>
              </a:solidFill>
              <a:latin typeface="Times New Roman" panose="02020603050405020304" pitchFamily="18"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en-US" sz="2400" dirty="0">
                <a:solidFill>
                  <a:srgbClr val="081C2A"/>
                </a:solidFill>
                <a:latin typeface="Times New Roman" panose="02020603050405020304" pitchFamily="18" charset="0"/>
                <a:ea typeface="Calibri" panose="020F0502020204030204" pitchFamily="34" charset="0"/>
                <a:cs typeface="Times New Roman" panose="02020603050405020304" pitchFamily="18" charset="0"/>
              </a:rPr>
              <a:t>Afterall, the church is comprised of the saints (living stones) who are servants and stewards of the truth - God’s word. </a:t>
            </a:r>
          </a:p>
          <a:p>
            <a:pPr marL="342900" indent="-342900">
              <a:buFont typeface="Arial" panose="020B0604020202020204" pitchFamily="34" charset="0"/>
              <a:buChar char="•"/>
            </a:pPr>
            <a:endParaRPr lang="en-US" sz="2400" dirty="0">
              <a:solidFill>
                <a:srgbClr val="081C2A"/>
              </a:solidFill>
              <a:latin typeface="Times New Roman" panose="02020603050405020304" pitchFamily="18" charset="0"/>
              <a:ea typeface="Calibri" panose="020F0502020204030204" pitchFamily="34"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Ephesians 3:10 </a:t>
            </a:r>
            <a:r>
              <a:rPr lang="en-US" sz="2400" dirty="0">
                <a:latin typeface="Times New Roman" panose="02020603050405020304" pitchFamily="18" charset="0"/>
                <a:cs typeface="Times New Roman" panose="02020603050405020304" pitchFamily="18" charset="0"/>
              </a:rPr>
              <a:t>so that the manifold </a:t>
            </a:r>
            <a:r>
              <a:rPr lang="en-US" sz="2400" b="1" u="sng" dirty="0">
                <a:latin typeface="Times New Roman" panose="02020603050405020304" pitchFamily="18" charset="0"/>
                <a:cs typeface="Times New Roman" panose="02020603050405020304" pitchFamily="18" charset="0"/>
              </a:rPr>
              <a:t>wisdom of God </a:t>
            </a:r>
            <a:r>
              <a:rPr lang="en-US" sz="2400" dirty="0">
                <a:latin typeface="Times New Roman" panose="02020603050405020304" pitchFamily="18" charset="0"/>
                <a:cs typeface="Times New Roman" panose="02020603050405020304" pitchFamily="18" charset="0"/>
              </a:rPr>
              <a:t>might now be </a:t>
            </a:r>
            <a:r>
              <a:rPr lang="en-US" sz="2400" b="1" u="sng" dirty="0">
                <a:latin typeface="Times New Roman" panose="02020603050405020304" pitchFamily="18" charset="0"/>
                <a:cs typeface="Times New Roman" panose="02020603050405020304" pitchFamily="18" charset="0"/>
              </a:rPr>
              <a:t>made known </a:t>
            </a:r>
            <a:r>
              <a:rPr lang="en-US" sz="2400" dirty="0">
                <a:latin typeface="Times New Roman" panose="02020603050405020304" pitchFamily="18" charset="0"/>
                <a:cs typeface="Times New Roman" panose="02020603050405020304" pitchFamily="18" charset="0"/>
              </a:rPr>
              <a:t>through </a:t>
            </a:r>
            <a:r>
              <a:rPr lang="en-US" sz="2400" b="1" u="sng" dirty="0">
                <a:latin typeface="Times New Roman" panose="02020603050405020304" pitchFamily="18" charset="0"/>
                <a:cs typeface="Times New Roman" panose="02020603050405020304" pitchFamily="18" charset="0"/>
              </a:rPr>
              <a:t>the church </a:t>
            </a:r>
            <a:r>
              <a:rPr lang="en-US" sz="2400" dirty="0">
                <a:latin typeface="Times New Roman" panose="02020603050405020304" pitchFamily="18" charset="0"/>
                <a:cs typeface="Times New Roman" panose="02020603050405020304" pitchFamily="18" charset="0"/>
              </a:rPr>
              <a:t>….</a:t>
            </a:r>
            <a:endParaRPr lang="en-US" sz="2400" dirty="0">
              <a:solidFill>
                <a:srgbClr val="081C2A"/>
              </a:solidFill>
              <a:latin typeface="Times New Roman" panose="02020603050405020304" pitchFamily="18"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81C2A"/>
              </a:solidFill>
              <a:latin typeface="Times New Roman" panose="02020603050405020304" pitchFamily="18"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81C2A"/>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346482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995875" y="21602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Role of the Church - Revelation the Word of God </a:t>
            </a:r>
          </a:p>
        </p:txBody>
      </p:sp>
      <p:sp>
        <p:nvSpPr>
          <p:cNvPr id="5" name="TextBox 4">
            <a:extLst>
              <a:ext uri="{FF2B5EF4-FFF2-40B4-BE49-F238E27FC236}">
                <a16:creationId xmlns:a16="http://schemas.microsoft.com/office/drawing/2014/main" id="{D01EC931-3334-1BC8-96E5-90D6C8140FF3}"/>
              </a:ext>
            </a:extLst>
          </p:cNvPr>
          <p:cNvSpPr txBox="1"/>
          <p:nvPr/>
        </p:nvSpPr>
        <p:spPr>
          <a:xfrm>
            <a:off x="461195" y="1105369"/>
            <a:ext cx="10975227" cy="5262979"/>
          </a:xfrm>
          <a:prstGeom prst="rect">
            <a:avLst/>
          </a:prstGeom>
          <a:noFill/>
        </p:spPr>
        <p:txBody>
          <a:bodyPr wrap="square">
            <a:spAutoFit/>
          </a:bodyPr>
          <a:lstStyle/>
          <a:p>
            <a:r>
              <a:rPr lang="en-US" sz="2400" dirty="0">
                <a:solidFill>
                  <a:srgbClr val="081C2A"/>
                </a:solidFill>
                <a:latin typeface="Times New Roman" panose="02020603050405020304" pitchFamily="18" charset="0"/>
                <a:ea typeface="Calibri" panose="020F0502020204030204" pitchFamily="34" charset="0"/>
                <a:cs typeface="Times New Roman" panose="02020603050405020304" pitchFamily="18" charset="0"/>
              </a:rPr>
              <a:t>However, the church’s stewardship responsibilities are </a:t>
            </a:r>
            <a:r>
              <a:rPr lang="en-US" sz="2400" b="1" dirty="0">
                <a:solidFill>
                  <a:srgbClr val="081C2A"/>
                </a:solidFill>
                <a:latin typeface="Times New Roman" panose="02020603050405020304" pitchFamily="18" charset="0"/>
                <a:ea typeface="Calibri" panose="020F0502020204030204" pitchFamily="34" charset="0"/>
                <a:cs typeface="Times New Roman" panose="02020603050405020304" pitchFamily="18" charset="0"/>
              </a:rPr>
              <a:t>fulfilled in a different </a:t>
            </a:r>
            <a:r>
              <a:rPr lang="en-US" sz="2400" dirty="0">
                <a:solidFill>
                  <a:srgbClr val="081C2A"/>
                </a:solidFill>
                <a:latin typeface="Times New Roman" panose="02020603050405020304" pitchFamily="18" charset="0"/>
                <a:ea typeface="Calibri" panose="020F0502020204030204" pitchFamily="34" charset="0"/>
                <a:cs typeface="Times New Roman" panose="02020603050405020304" pitchFamily="18" charset="0"/>
              </a:rPr>
              <a:t>but </a:t>
            </a:r>
            <a:r>
              <a:rPr lang="en-US" sz="2400" b="1" dirty="0">
                <a:solidFill>
                  <a:srgbClr val="081C2A"/>
                </a:solidFill>
                <a:latin typeface="Times New Roman" panose="02020603050405020304" pitchFamily="18" charset="0"/>
                <a:ea typeface="Calibri" panose="020F0502020204030204" pitchFamily="34" charset="0"/>
                <a:cs typeface="Times New Roman" panose="02020603050405020304" pitchFamily="18" charset="0"/>
              </a:rPr>
              <a:t>complimentary</a:t>
            </a:r>
            <a:r>
              <a:rPr lang="en-US" sz="2400" dirty="0">
                <a:solidFill>
                  <a:srgbClr val="081C2A"/>
                </a:solidFill>
                <a:latin typeface="Times New Roman" panose="02020603050405020304" pitchFamily="18" charset="0"/>
                <a:ea typeface="Calibri" panose="020F0502020204030204" pitchFamily="34" charset="0"/>
                <a:cs typeface="Times New Roman" panose="02020603050405020304" pitchFamily="18" charset="0"/>
              </a:rPr>
              <a:t> way with its </a:t>
            </a:r>
            <a:r>
              <a:rPr lang="en-US" sz="2400" b="1" dirty="0">
                <a:solidFill>
                  <a:srgbClr val="081C2A"/>
                </a:solidFill>
                <a:latin typeface="Times New Roman" panose="02020603050405020304" pitchFamily="18" charset="0"/>
                <a:ea typeface="Calibri" panose="020F0502020204030204" pitchFamily="34" charset="0"/>
                <a:cs typeface="Times New Roman" panose="02020603050405020304" pitchFamily="18" charset="0"/>
              </a:rPr>
              <a:t>component saints</a:t>
            </a:r>
          </a:p>
          <a:p>
            <a:endParaRPr lang="en-US" sz="2400" dirty="0">
              <a:solidFill>
                <a:srgbClr val="081C2A"/>
              </a:solidFill>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Arial" panose="020B0604020202020204" pitchFamily="34" charset="0"/>
              <a:buChar char="•"/>
            </a:pPr>
            <a:r>
              <a:rPr lang="en-US" sz="2400" b="1" dirty="0">
                <a:solidFill>
                  <a:srgbClr val="081C2A"/>
                </a:solidFill>
                <a:latin typeface="Times New Roman" panose="02020603050405020304" pitchFamily="18" charset="0"/>
                <a:cs typeface="Times New Roman" panose="02020603050405020304" pitchFamily="18" charset="0"/>
              </a:rPr>
              <a:t>Organization: </a:t>
            </a:r>
            <a:r>
              <a:rPr lang="en-US" sz="2400" dirty="0">
                <a:solidFill>
                  <a:srgbClr val="081C2A"/>
                </a:solidFill>
                <a:latin typeface="Times New Roman" panose="02020603050405020304" pitchFamily="18" charset="0"/>
                <a:cs typeface="Times New Roman" panose="02020603050405020304" pitchFamily="18" charset="0"/>
              </a:rPr>
              <a:t>God ordains a specific Church organization</a:t>
            </a:r>
          </a:p>
          <a:p>
            <a:pPr lvl="1"/>
            <a:endParaRPr lang="en-US" sz="2400" dirty="0">
              <a:solidFill>
                <a:srgbClr val="081C2A"/>
              </a:solidFill>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en-US" sz="2400" b="1" dirty="0">
                <a:solidFill>
                  <a:srgbClr val="081C2A"/>
                </a:solidFill>
                <a:latin typeface="Times New Roman" panose="02020603050405020304" pitchFamily="18" charset="0"/>
                <a:cs typeface="Times New Roman" panose="02020603050405020304" pitchFamily="18" charset="0"/>
              </a:rPr>
              <a:t>Assignments: </a:t>
            </a:r>
            <a:r>
              <a:rPr lang="en-US" sz="2400" dirty="0">
                <a:solidFill>
                  <a:srgbClr val="081C2A"/>
                </a:solidFill>
                <a:latin typeface="Times New Roman" panose="02020603050405020304" pitchFamily="18" charset="0"/>
                <a:cs typeface="Times New Roman" panose="02020603050405020304" pitchFamily="18" charset="0"/>
              </a:rPr>
              <a:t>God assigns specific responsibilities and duties: Elders, deacons, evangelists, teachers, members serve in various ways</a:t>
            </a:r>
          </a:p>
          <a:p>
            <a:pPr lvl="1"/>
            <a:endParaRPr lang="en-US" sz="2400" dirty="0">
              <a:solidFill>
                <a:srgbClr val="081C2A"/>
              </a:solidFill>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en-US" sz="2400" b="1" dirty="0">
                <a:solidFill>
                  <a:srgbClr val="081C2A"/>
                </a:solidFill>
                <a:latin typeface="Times New Roman" panose="02020603050405020304" pitchFamily="18" charset="0"/>
                <a:cs typeface="Times New Roman" panose="02020603050405020304" pitchFamily="18" charset="0"/>
              </a:rPr>
              <a:t>Work: </a:t>
            </a:r>
            <a:r>
              <a:rPr lang="en-US" sz="2400" dirty="0">
                <a:solidFill>
                  <a:srgbClr val="081C2A"/>
                </a:solidFill>
                <a:latin typeface="Times New Roman" panose="02020603050405020304" pitchFamily="18" charset="0"/>
                <a:cs typeface="Times New Roman" panose="02020603050405020304" pitchFamily="18" charset="0"/>
              </a:rPr>
              <a:t>God establishes specific works and worship practices to be performed</a:t>
            </a:r>
          </a:p>
          <a:p>
            <a:pPr marL="1257300" lvl="2" indent="-342900">
              <a:buFont typeface="Arial" panose="020B0604020202020204" pitchFamily="34" charset="0"/>
              <a:buChar char="•"/>
            </a:pPr>
            <a:r>
              <a:rPr lang="en-US" sz="2400" dirty="0">
                <a:solidFill>
                  <a:srgbClr val="081C2A"/>
                </a:solidFill>
                <a:latin typeface="Times New Roman" panose="02020603050405020304" pitchFamily="18" charset="0"/>
                <a:cs typeface="Times New Roman" panose="02020603050405020304" pitchFamily="18" charset="0"/>
              </a:rPr>
              <a:t>Evangelization, preaching, teaching, discipline, correction</a:t>
            </a:r>
          </a:p>
          <a:p>
            <a:pPr marL="1257300" lvl="2" indent="-342900">
              <a:buFont typeface="Arial" panose="020B0604020202020204" pitchFamily="34" charset="0"/>
              <a:buChar char="•"/>
            </a:pPr>
            <a:r>
              <a:rPr lang="en-US" sz="2400" dirty="0">
                <a:solidFill>
                  <a:srgbClr val="081C2A"/>
                </a:solidFill>
                <a:latin typeface="Times New Roman" panose="02020603050405020304" pitchFamily="18" charset="0"/>
                <a:cs typeface="Times New Roman" panose="02020603050405020304" pitchFamily="18" charset="0"/>
              </a:rPr>
              <a:t>Worship, prayer, singing, benevolence, collection in support of the work</a:t>
            </a:r>
          </a:p>
          <a:p>
            <a:pPr marL="1257300" lvl="2" indent="-342900">
              <a:buFont typeface="Arial" panose="020B0604020202020204" pitchFamily="34" charset="0"/>
              <a:buChar char="•"/>
            </a:pPr>
            <a:endParaRPr lang="en-US" sz="2400" dirty="0">
              <a:solidFill>
                <a:srgbClr val="081C2A"/>
              </a:solidFill>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en-US" sz="2400" b="1" dirty="0">
                <a:solidFill>
                  <a:srgbClr val="081C2A"/>
                </a:solidFill>
                <a:latin typeface="Times New Roman" panose="02020603050405020304" pitchFamily="18" charset="0"/>
                <a:cs typeface="Times New Roman" panose="02020603050405020304" pitchFamily="18" charset="0"/>
              </a:rPr>
              <a:t>Resources: </a:t>
            </a:r>
            <a:r>
              <a:rPr lang="en-US" sz="2400" dirty="0">
                <a:solidFill>
                  <a:srgbClr val="081C2A"/>
                </a:solidFill>
                <a:latin typeface="Times New Roman" panose="02020603050405020304" pitchFamily="18" charset="0"/>
                <a:cs typeface="Times New Roman" panose="02020603050405020304" pitchFamily="18" charset="0"/>
              </a:rPr>
              <a:t>God gives the church the shared resources of the saints to carry out its assigned responsibilities and related work</a:t>
            </a:r>
            <a:endParaRPr lang="en-US" sz="2400" dirty="0">
              <a:solidFill>
                <a:srgbClr val="081C2A"/>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7828067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995875" y="21602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Role of the Church - Revelation the Word of God </a:t>
            </a:r>
          </a:p>
        </p:txBody>
      </p:sp>
      <p:sp>
        <p:nvSpPr>
          <p:cNvPr id="5" name="TextBox 4">
            <a:extLst>
              <a:ext uri="{FF2B5EF4-FFF2-40B4-BE49-F238E27FC236}">
                <a16:creationId xmlns:a16="http://schemas.microsoft.com/office/drawing/2014/main" id="{D01EC931-3334-1BC8-96E5-90D6C8140FF3}"/>
              </a:ext>
            </a:extLst>
          </p:cNvPr>
          <p:cNvSpPr txBox="1"/>
          <p:nvPr/>
        </p:nvSpPr>
        <p:spPr>
          <a:xfrm>
            <a:off x="461195" y="1105369"/>
            <a:ext cx="10975227" cy="5262979"/>
          </a:xfrm>
          <a:prstGeom prst="rect">
            <a:avLst/>
          </a:prstGeom>
          <a:noFill/>
        </p:spPr>
        <p:txBody>
          <a:bodyPr wrap="square">
            <a:spAutoFit/>
          </a:bodyPr>
          <a:lstStyle/>
          <a:p>
            <a:r>
              <a:rPr lang="en-US" sz="2400" b="1" dirty="0">
                <a:latin typeface="Times New Roman" panose="02020603050405020304" pitchFamily="18" charset="0"/>
                <a:cs typeface="Times New Roman" panose="02020603050405020304" pitchFamily="18" charset="0"/>
              </a:rPr>
              <a:t>Ephesians 4:11-16</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And He gave some </a:t>
            </a:r>
            <a:r>
              <a:rPr lang="en-US" sz="2400" i="1" dirty="0">
                <a:latin typeface="Times New Roman" panose="02020603050405020304" pitchFamily="18" charset="0"/>
                <a:cs typeface="Times New Roman" panose="02020603050405020304" pitchFamily="18" charset="0"/>
              </a:rPr>
              <a:t>as</a:t>
            </a:r>
            <a:r>
              <a:rPr lang="en-US" sz="2400"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apostles</a:t>
            </a:r>
            <a:r>
              <a:rPr lang="en-US" sz="2400" dirty="0">
                <a:latin typeface="Times New Roman" panose="02020603050405020304" pitchFamily="18" charset="0"/>
                <a:cs typeface="Times New Roman" panose="02020603050405020304" pitchFamily="18" charset="0"/>
              </a:rPr>
              <a:t>, and some </a:t>
            </a:r>
            <a:r>
              <a:rPr lang="en-US" sz="2400" i="1" dirty="0">
                <a:latin typeface="Times New Roman" panose="02020603050405020304" pitchFamily="18" charset="0"/>
                <a:cs typeface="Times New Roman" panose="02020603050405020304" pitchFamily="18" charset="0"/>
              </a:rPr>
              <a:t>as</a:t>
            </a:r>
            <a:r>
              <a:rPr lang="en-US" sz="2400"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prophets</a:t>
            </a:r>
            <a:r>
              <a:rPr lang="en-US" sz="2400" dirty="0">
                <a:latin typeface="Times New Roman" panose="02020603050405020304" pitchFamily="18" charset="0"/>
                <a:cs typeface="Times New Roman" panose="02020603050405020304" pitchFamily="18" charset="0"/>
              </a:rPr>
              <a:t>, and some </a:t>
            </a:r>
            <a:r>
              <a:rPr lang="en-US" sz="2400" i="1" dirty="0">
                <a:latin typeface="Times New Roman" panose="02020603050405020304" pitchFamily="18" charset="0"/>
                <a:cs typeface="Times New Roman" panose="02020603050405020304" pitchFamily="18" charset="0"/>
              </a:rPr>
              <a:t>as</a:t>
            </a:r>
            <a:r>
              <a:rPr lang="en-US" sz="2400"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evangelists</a:t>
            </a:r>
            <a:r>
              <a:rPr lang="en-US" sz="2400" b="1" u="sng"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and some </a:t>
            </a:r>
            <a:r>
              <a:rPr lang="en-US" sz="2400" i="1" dirty="0">
                <a:latin typeface="Times New Roman" panose="02020603050405020304" pitchFamily="18" charset="0"/>
                <a:cs typeface="Times New Roman" panose="02020603050405020304" pitchFamily="18" charset="0"/>
              </a:rPr>
              <a:t>as</a:t>
            </a:r>
            <a:r>
              <a:rPr lang="en-US" sz="2400"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pastors</a:t>
            </a:r>
            <a:r>
              <a:rPr lang="en-US" sz="2400" dirty="0">
                <a:latin typeface="Times New Roman" panose="02020603050405020304" pitchFamily="18" charset="0"/>
                <a:cs typeface="Times New Roman" panose="02020603050405020304" pitchFamily="18" charset="0"/>
              </a:rPr>
              <a:t> and </a:t>
            </a:r>
            <a:r>
              <a:rPr lang="en-US" sz="2400" b="1" u="sng" dirty="0">
                <a:highlight>
                  <a:srgbClr val="FFFF00"/>
                </a:highlight>
                <a:latin typeface="Times New Roman" panose="02020603050405020304" pitchFamily="18" charset="0"/>
                <a:cs typeface="Times New Roman" panose="02020603050405020304" pitchFamily="18" charset="0"/>
              </a:rPr>
              <a:t>teachers</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12 </a:t>
            </a:r>
            <a:r>
              <a:rPr lang="en-US" sz="2400" dirty="0">
                <a:latin typeface="Times New Roman" panose="02020603050405020304" pitchFamily="18" charset="0"/>
                <a:cs typeface="Times New Roman" panose="02020603050405020304" pitchFamily="18" charset="0"/>
              </a:rPr>
              <a:t> for the </a:t>
            </a:r>
            <a:r>
              <a:rPr lang="en-US" sz="2400" b="1" u="sng" dirty="0">
                <a:highlight>
                  <a:srgbClr val="00FFFF"/>
                </a:highlight>
                <a:latin typeface="Times New Roman" panose="02020603050405020304" pitchFamily="18" charset="0"/>
                <a:cs typeface="Times New Roman" panose="02020603050405020304" pitchFamily="18" charset="0"/>
              </a:rPr>
              <a:t>equipping</a:t>
            </a:r>
            <a:r>
              <a:rPr lang="en-US" sz="2400" dirty="0">
                <a:latin typeface="Times New Roman" panose="02020603050405020304" pitchFamily="18" charset="0"/>
                <a:cs typeface="Times New Roman" panose="02020603050405020304" pitchFamily="18" charset="0"/>
              </a:rPr>
              <a:t> of the </a:t>
            </a:r>
            <a:r>
              <a:rPr lang="en-US" sz="2400" b="1" u="sng" dirty="0">
                <a:highlight>
                  <a:srgbClr val="FFFF00"/>
                </a:highlight>
                <a:latin typeface="Times New Roman" panose="02020603050405020304" pitchFamily="18" charset="0"/>
                <a:cs typeface="Times New Roman" panose="02020603050405020304" pitchFamily="18" charset="0"/>
              </a:rPr>
              <a:t>saints</a:t>
            </a:r>
            <a:r>
              <a:rPr lang="en-US" sz="2400" dirty="0">
                <a:latin typeface="Times New Roman" panose="02020603050405020304" pitchFamily="18" charset="0"/>
                <a:cs typeface="Times New Roman" panose="02020603050405020304" pitchFamily="18" charset="0"/>
              </a:rPr>
              <a:t> (holy ones of God) for the </a:t>
            </a:r>
            <a:r>
              <a:rPr lang="en-US" sz="2400" b="1" u="sng" dirty="0">
                <a:highlight>
                  <a:srgbClr val="00FF00"/>
                </a:highlight>
                <a:latin typeface="Times New Roman" panose="02020603050405020304" pitchFamily="18" charset="0"/>
                <a:cs typeface="Times New Roman" panose="02020603050405020304" pitchFamily="18" charset="0"/>
              </a:rPr>
              <a:t>work of service</a:t>
            </a:r>
            <a:r>
              <a:rPr lang="en-US" sz="2400" dirty="0">
                <a:latin typeface="Times New Roman" panose="02020603050405020304" pitchFamily="18" charset="0"/>
                <a:cs typeface="Times New Roman" panose="02020603050405020304" pitchFamily="18" charset="0"/>
              </a:rPr>
              <a:t>, to the </a:t>
            </a:r>
            <a:r>
              <a:rPr lang="en-US" sz="2400" b="1" u="sng" dirty="0">
                <a:highlight>
                  <a:srgbClr val="00FFFF"/>
                </a:highlight>
                <a:latin typeface="Times New Roman" panose="02020603050405020304" pitchFamily="18" charset="0"/>
                <a:cs typeface="Times New Roman" panose="02020603050405020304" pitchFamily="18" charset="0"/>
              </a:rPr>
              <a:t>building up </a:t>
            </a:r>
            <a:r>
              <a:rPr lang="en-US" sz="2400" b="1" u="sng" dirty="0">
                <a:latin typeface="Times New Roman" panose="02020603050405020304" pitchFamily="18" charset="0"/>
                <a:cs typeface="Times New Roman" panose="02020603050405020304" pitchFamily="18" charset="0"/>
              </a:rPr>
              <a:t>of the </a:t>
            </a:r>
            <a:r>
              <a:rPr lang="en-US" sz="2400" b="1" u="sng" dirty="0">
                <a:highlight>
                  <a:srgbClr val="FFFF00"/>
                </a:highlight>
                <a:latin typeface="Times New Roman" panose="02020603050405020304" pitchFamily="18" charset="0"/>
                <a:cs typeface="Times New Roman" panose="02020603050405020304" pitchFamily="18" charset="0"/>
              </a:rPr>
              <a:t>body of Christ</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13 </a:t>
            </a:r>
            <a:r>
              <a:rPr lang="en-US" sz="2400" dirty="0">
                <a:latin typeface="Times New Roman" panose="02020603050405020304" pitchFamily="18" charset="0"/>
                <a:cs typeface="Times New Roman" panose="02020603050405020304" pitchFamily="18" charset="0"/>
              </a:rPr>
              <a:t> until we all attain to the unity of the faith, and of the knowledge of the Son of God, to a mature man, to the measure of the stature which belongs to the fullness of Christ….</a:t>
            </a:r>
            <a:r>
              <a:rPr lang="en-US" sz="2400" baseline="30000" dirty="0">
                <a:latin typeface="Times New Roman" panose="02020603050405020304" pitchFamily="18" charset="0"/>
                <a:cs typeface="Times New Roman" panose="02020603050405020304" pitchFamily="18" charset="0"/>
              </a:rPr>
              <a:t>15 </a:t>
            </a:r>
            <a:r>
              <a:rPr lang="en-US" sz="2400" dirty="0">
                <a:latin typeface="Times New Roman" panose="02020603050405020304" pitchFamily="18" charset="0"/>
                <a:cs typeface="Times New Roman" panose="02020603050405020304" pitchFamily="18" charset="0"/>
              </a:rPr>
              <a:t> but speaking </a:t>
            </a:r>
            <a:r>
              <a:rPr lang="en-US" sz="2400" b="1" u="sng" dirty="0">
                <a:highlight>
                  <a:srgbClr val="FF00FF"/>
                </a:highlight>
                <a:latin typeface="Times New Roman" panose="02020603050405020304" pitchFamily="18" charset="0"/>
                <a:cs typeface="Times New Roman" panose="02020603050405020304" pitchFamily="18" charset="0"/>
              </a:rPr>
              <a:t>the truth </a:t>
            </a:r>
            <a:r>
              <a:rPr lang="en-US" sz="2400" dirty="0">
                <a:latin typeface="Times New Roman" panose="02020603050405020304" pitchFamily="18" charset="0"/>
                <a:cs typeface="Times New Roman" panose="02020603050405020304" pitchFamily="18" charset="0"/>
              </a:rPr>
              <a:t>  in love, </a:t>
            </a:r>
            <a:r>
              <a:rPr lang="en-US" sz="2400" b="1" u="sng" dirty="0">
                <a:highlight>
                  <a:srgbClr val="00FFFF"/>
                </a:highlight>
                <a:latin typeface="Times New Roman" panose="02020603050405020304" pitchFamily="18" charset="0"/>
                <a:cs typeface="Times New Roman" panose="02020603050405020304" pitchFamily="18" charset="0"/>
              </a:rPr>
              <a:t>we are to grow </a:t>
            </a:r>
            <a:r>
              <a:rPr lang="en-US" sz="2400" dirty="0">
                <a:latin typeface="Times New Roman" panose="02020603050405020304" pitchFamily="18" charset="0"/>
                <a:cs typeface="Times New Roman" panose="02020603050405020304" pitchFamily="18" charset="0"/>
              </a:rPr>
              <a:t>up in all </a:t>
            </a:r>
            <a:r>
              <a:rPr lang="en-US" sz="2400" i="1" dirty="0">
                <a:latin typeface="Times New Roman" panose="02020603050405020304" pitchFamily="18" charset="0"/>
                <a:cs typeface="Times New Roman" panose="02020603050405020304" pitchFamily="18" charset="0"/>
              </a:rPr>
              <a:t>aspects</a:t>
            </a:r>
            <a:r>
              <a:rPr lang="en-US" sz="2400" dirty="0">
                <a:latin typeface="Times New Roman" panose="02020603050405020304" pitchFamily="18" charset="0"/>
                <a:cs typeface="Times New Roman" panose="02020603050405020304" pitchFamily="18" charset="0"/>
              </a:rPr>
              <a:t> into Him who is the head, </a:t>
            </a:r>
            <a:r>
              <a:rPr lang="en-US" sz="2400" i="1" dirty="0">
                <a:latin typeface="Times New Roman" panose="02020603050405020304" pitchFamily="18" charset="0"/>
                <a:cs typeface="Times New Roman" panose="02020603050405020304" pitchFamily="18" charset="0"/>
              </a:rPr>
              <a:t>even</a:t>
            </a:r>
            <a:r>
              <a:rPr lang="en-US" sz="2400" dirty="0">
                <a:latin typeface="Times New Roman" panose="02020603050405020304" pitchFamily="18" charset="0"/>
                <a:cs typeface="Times New Roman" panose="02020603050405020304" pitchFamily="18" charset="0"/>
              </a:rPr>
              <a:t> Christ, </a:t>
            </a:r>
            <a:r>
              <a:rPr lang="en-US" sz="2400" baseline="30000" dirty="0">
                <a:latin typeface="Times New Roman" panose="02020603050405020304" pitchFamily="18" charset="0"/>
                <a:cs typeface="Times New Roman" panose="02020603050405020304" pitchFamily="18" charset="0"/>
              </a:rPr>
              <a:t>16 </a:t>
            </a:r>
            <a:r>
              <a:rPr lang="en-US" sz="2400" dirty="0">
                <a:latin typeface="Times New Roman" panose="02020603050405020304" pitchFamily="18" charset="0"/>
                <a:cs typeface="Times New Roman" panose="02020603050405020304" pitchFamily="18" charset="0"/>
              </a:rPr>
              <a:t> from whom </a:t>
            </a:r>
            <a:r>
              <a:rPr lang="en-US" sz="2400" b="1" u="sng" dirty="0">
                <a:highlight>
                  <a:srgbClr val="FFFF00"/>
                </a:highlight>
                <a:latin typeface="Times New Roman" panose="02020603050405020304" pitchFamily="18" charset="0"/>
                <a:cs typeface="Times New Roman" panose="02020603050405020304" pitchFamily="18" charset="0"/>
              </a:rPr>
              <a:t>the whole body</a:t>
            </a:r>
            <a:r>
              <a:rPr lang="en-US" sz="2400"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(the church)</a:t>
            </a:r>
            <a:r>
              <a:rPr lang="en-US" sz="2400" b="1" u="sng"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being </a:t>
            </a:r>
            <a:r>
              <a:rPr lang="en-US" sz="2400" b="1" u="sng" dirty="0">
                <a:highlight>
                  <a:srgbClr val="FFFF00"/>
                </a:highlight>
                <a:latin typeface="Times New Roman" panose="02020603050405020304" pitchFamily="18" charset="0"/>
                <a:cs typeface="Times New Roman" panose="02020603050405020304" pitchFamily="18" charset="0"/>
              </a:rPr>
              <a:t>fitted and held together</a:t>
            </a:r>
            <a:r>
              <a:rPr lang="en-US" sz="2400" b="1" u="sng"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by what every joint supplies, according to the </a:t>
            </a:r>
            <a:r>
              <a:rPr lang="en-US" sz="2400" b="1" u="sng" dirty="0">
                <a:highlight>
                  <a:srgbClr val="00FF00"/>
                </a:highlight>
                <a:latin typeface="Times New Roman" panose="02020603050405020304" pitchFamily="18" charset="0"/>
                <a:cs typeface="Times New Roman" panose="02020603050405020304" pitchFamily="18" charset="0"/>
              </a:rPr>
              <a:t>proper working</a:t>
            </a:r>
            <a:r>
              <a:rPr lang="en-US" sz="2400" b="1" u="sng"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of each </a:t>
            </a:r>
            <a:r>
              <a:rPr lang="en-US" sz="2400" b="1" u="sng" dirty="0">
                <a:highlight>
                  <a:srgbClr val="FFFF00"/>
                </a:highlight>
                <a:latin typeface="Times New Roman" panose="02020603050405020304" pitchFamily="18" charset="0"/>
                <a:cs typeface="Times New Roman" panose="02020603050405020304" pitchFamily="18" charset="0"/>
              </a:rPr>
              <a:t>individual part</a:t>
            </a:r>
            <a:r>
              <a:rPr lang="en-US" sz="2400" dirty="0">
                <a:latin typeface="Times New Roman" panose="02020603050405020304" pitchFamily="18" charset="0"/>
                <a:cs typeface="Times New Roman" panose="02020603050405020304" pitchFamily="18" charset="0"/>
              </a:rPr>
              <a:t>, causes the </a:t>
            </a:r>
            <a:r>
              <a:rPr lang="en-US" sz="2400" b="1" u="sng" dirty="0">
                <a:highlight>
                  <a:srgbClr val="00FFFF"/>
                </a:highlight>
                <a:latin typeface="Times New Roman" panose="02020603050405020304" pitchFamily="18" charset="0"/>
                <a:cs typeface="Times New Roman" panose="02020603050405020304" pitchFamily="18" charset="0"/>
              </a:rPr>
              <a:t>growth of </a:t>
            </a:r>
            <a:r>
              <a:rPr lang="en-US" sz="2400" b="1" u="sng" dirty="0">
                <a:highlight>
                  <a:srgbClr val="FFFF00"/>
                </a:highlight>
                <a:latin typeface="Times New Roman" panose="02020603050405020304" pitchFamily="18" charset="0"/>
                <a:cs typeface="Times New Roman" panose="02020603050405020304" pitchFamily="18" charset="0"/>
              </a:rPr>
              <a:t>the body</a:t>
            </a:r>
            <a:r>
              <a:rPr lang="en-US" sz="2400"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(the saints individually and additions to the church) for the building up of itself in love. </a:t>
            </a:r>
          </a:p>
          <a:p>
            <a:endParaRPr lang="en-US" sz="2400" dirty="0">
              <a:solidFill>
                <a:srgbClr val="081C2A"/>
              </a:solidFill>
              <a:latin typeface="Times New Roman" panose="02020603050405020304" pitchFamily="18" charset="0"/>
              <a:ea typeface="Calibri" panose="020F0502020204030204" pitchFamily="34"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2 Timothy 3:16-17 </a:t>
            </a:r>
            <a:r>
              <a:rPr lang="en-US" sz="2400" b="1" u="sng" dirty="0">
                <a:highlight>
                  <a:srgbClr val="FF00FF"/>
                </a:highlight>
                <a:latin typeface="Times New Roman" panose="02020603050405020304" pitchFamily="18" charset="0"/>
                <a:cs typeface="Times New Roman" panose="02020603050405020304" pitchFamily="18" charset="0"/>
              </a:rPr>
              <a:t>All Scripture</a:t>
            </a:r>
            <a:r>
              <a:rPr lang="en-US" sz="2400" dirty="0">
                <a:highlight>
                  <a:srgbClr val="FF00FF"/>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is inspired by God and profitable for teaching, for reproof, for correction, for training in righteousness; </a:t>
            </a:r>
            <a:r>
              <a:rPr lang="en-US" sz="2400" baseline="30000" dirty="0">
                <a:latin typeface="Times New Roman" panose="02020603050405020304" pitchFamily="18" charset="0"/>
                <a:cs typeface="Times New Roman" panose="02020603050405020304" pitchFamily="18" charset="0"/>
              </a:rPr>
              <a:t>17 </a:t>
            </a:r>
            <a:r>
              <a:rPr lang="en-US" sz="2400" dirty="0">
                <a:latin typeface="Times New Roman" panose="02020603050405020304" pitchFamily="18" charset="0"/>
                <a:cs typeface="Times New Roman" panose="02020603050405020304" pitchFamily="18" charset="0"/>
              </a:rPr>
              <a:t> so that the </a:t>
            </a:r>
            <a:r>
              <a:rPr lang="en-US" sz="2400" b="1" u="sng" dirty="0">
                <a:highlight>
                  <a:srgbClr val="FFFF00"/>
                </a:highlight>
                <a:latin typeface="Times New Roman" panose="02020603050405020304" pitchFamily="18" charset="0"/>
                <a:cs typeface="Times New Roman" panose="02020603050405020304" pitchFamily="18" charset="0"/>
              </a:rPr>
              <a:t>man of God </a:t>
            </a:r>
            <a:r>
              <a:rPr lang="en-US" sz="2400" dirty="0">
                <a:latin typeface="Times New Roman" panose="02020603050405020304" pitchFamily="18" charset="0"/>
                <a:cs typeface="Times New Roman" panose="02020603050405020304" pitchFamily="18" charset="0"/>
              </a:rPr>
              <a:t>may be adequate, </a:t>
            </a:r>
            <a:r>
              <a:rPr lang="en-US" sz="2400" b="1" u="sng" dirty="0">
                <a:highlight>
                  <a:srgbClr val="00FFFF"/>
                </a:highlight>
                <a:latin typeface="Times New Roman" panose="02020603050405020304" pitchFamily="18" charset="0"/>
                <a:cs typeface="Times New Roman" panose="02020603050405020304" pitchFamily="18" charset="0"/>
              </a:rPr>
              <a:t>equipped</a:t>
            </a:r>
            <a:r>
              <a:rPr lang="en-US" sz="2400" b="1" u="sng" dirty="0">
                <a:latin typeface="Times New Roman" panose="02020603050405020304" pitchFamily="18" charset="0"/>
                <a:cs typeface="Times New Roman" panose="02020603050405020304" pitchFamily="18" charset="0"/>
              </a:rPr>
              <a:t> for </a:t>
            </a:r>
            <a:r>
              <a:rPr lang="en-US" sz="2400" b="1" u="sng" dirty="0">
                <a:highlight>
                  <a:srgbClr val="00FF00"/>
                </a:highlight>
                <a:latin typeface="Times New Roman" panose="02020603050405020304" pitchFamily="18" charset="0"/>
                <a:cs typeface="Times New Roman" panose="02020603050405020304" pitchFamily="18" charset="0"/>
              </a:rPr>
              <a:t>every good work</a:t>
            </a:r>
            <a:r>
              <a:rPr lang="en-US" sz="2400" dirty="0">
                <a:latin typeface="Times New Roman" panose="02020603050405020304" pitchFamily="18" charset="0"/>
                <a:cs typeface="Times New Roman" panose="02020603050405020304" pitchFamily="18" charset="0"/>
              </a:rPr>
              <a:t>. </a:t>
            </a:r>
            <a:endParaRPr lang="en-US" sz="2400" dirty="0">
              <a:solidFill>
                <a:srgbClr val="081C2A"/>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1625262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Summary: Revelation Through the Word of God</a:t>
            </a:r>
          </a:p>
        </p:txBody>
      </p:sp>
      <p:sp>
        <p:nvSpPr>
          <p:cNvPr id="3" name="TextBox 2">
            <a:extLst>
              <a:ext uri="{FF2B5EF4-FFF2-40B4-BE49-F238E27FC236}">
                <a16:creationId xmlns:a16="http://schemas.microsoft.com/office/drawing/2014/main" id="{A8C359D8-7793-0674-84B7-146BD0AE8F39}"/>
              </a:ext>
            </a:extLst>
          </p:cNvPr>
          <p:cNvSpPr txBox="1"/>
          <p:nvPr/>
        </p:nvSpPr>
        <p:spPr>
          <a:xfrm>
            <a:off x="481667" y="1420448"/>
            <a:ext cx="10725150" cy="369332"/>
          </a:xfrm>
          <a:prstGeom prst="rect">
            <a:avLst/>
          </a:prstGeom>
          <a:noFill/>
        </p:spPr>
        <p:txBody>
          <a:bodyPr wrap="square" rtlCol="0">
            <a:spAutoFit/>
          </a:bodyPr>
          <a:lstStyle/>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01EC931-3334-1BC8-96E5-90D6C8140FF3}"/>
              </a:ext>
            </a:extLst>
          </p:cNvPr>
          <p:cNvSpPr txBox="1"/>
          <p:nvPr/>
        </p:nvSpPr>
        <p:spPr>
          <a:xfrm>
            <a:off x="481667" y="1239137"/>
            <a:ext cx="10975227" cy="4832092"/>
          </a:xfrm>
          <a:prstGeom prst="rect">
            <a:avLst/>
          </a:prstGeom>
          <a:noFill/>
        </p:spPr>
        <p:txBody>
          <a:bodyPr wrap="square">
            <a:spAutoFit/>
          </a:bodyPr>
          <a:lstStyle/>
          <a:p>
            <a:pPr marL="457200" marR="0" indent="-457200">
              <a:spcBef>
                <a:spcPts val="0"/>
              </a:spcBef>
              <a:spcAft>
                <a:spcPts val="0"/>
              </a:spcAft>
              <a:buFont typeface="+mj-lt"/>
              <a:buAutoNum type="arabicPeriod"/>
            </a:pPr>
            <a:r>
              <a:rPr lang="en-US" sz="2800" dirty="0">
                <a:latin typeface="Times New Roman" panose="02020603050405020304" pitchFamily="18" charset="0"/>
                <a:ea typeface="Calibri" panose="020F0502020204030204" pitchFamily="34" charset="0"/>
                <a:cs typeface="Times New Roman" panose="02020603050405020304" pitchFamily="18" charset="0"/>
              </a:rPr>
              <a:t>God first places us in this world where He </a:t>
            </a:r>
            <a:r>
              <a:rPr lang="en-US" sz="2800" b="1" u="sng" dirty="0">
                <a:latin typeface="Times New Roman" panose="02020603050405020304" pitchFamily="18" charset="0"/>
                <a:ea typeface="Calibri" panose="020F0502020204030204" pitchFamily="34" charset="0"/>
                <a:cs typeface="Times New Roman" panose="02020603050405020304" pitchFamily="18" charset="0"/>
              </a:rPr>
              <a:t>hides spiritual truths </a:t>
            </a:r>
            <a:r>
              <a:rPr lang="en-US" sz="2800" dirty="0">
                <a:latin typeface="Times New Roman" panose="02020603050405020304" pitchFamily="18" charset="0"/>
                <a:ea typeface="Calibri" panose="020F0502020204030204" pitchFamily="34" charset="0"/>
                <a:cs typeface="Times New Roman" panose="02020603050405020304" pitchFamily="18" charset="0"/>
              </a:rPr>
              <a:t>from our physical senses.</a:t>
            </a:r>
          </a:p>
          <a:p>
            <a:pPr marL="457200" marR="0" indent="-457200">
              <a:spcBef>
                <a:spcPts val="0"/>
              </a:spcBef>
              <a:spcAft>
                <a:spcPts val="0"/>
              </a:spcAft>
              <a:buFont typeface="+mj-lt"/>
              <a:buAutoNum type="arabicPeriod"/>
            </a:pP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spcBef>
                <a:spcPts val="0"/>
              </a:spcBef>
              <a:spcAft>
                <a:spcPts val="0"/>
              </a:spcAft>
              <a:buFont typeface="+mj-lt"/>
              <a:buAutoNum type="arabicPeriod"/>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These hidden spiritual realities are called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mysteries – God’s secrets</a:t>
            </a:r>
          </a:p>
          <a:p>
            <a:pPr marL="457200" marR="0" indent="-457200">
              <a:spcBef>
                <a:spcPts val="0"/>
              </a:spcBef>
              <a:spcAft>
                <a:spcPts val="0"/>
              </a:spcAft>
              <a:buFont typeface="+mj-lt"/>
              <a:buAutoNum type="arabicPeriod"/>
            </a:pP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spcBef>
                <a:spcPts val="0"/>
              </a:spcBef>
              <a:spcAft>
                <a:spcPts val="0"/>
              </a:spcAft>
              <a:buFont typeface="+mj-lt"/>
              <a:buAutoNum type="arabicPeriod"/>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God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reveals </a:t>
            </a:r>
            <a:r>
              <a:rPr lang="en-US" sz="2800" b="1" u="sng" dirty="0">
                <a:latin typeface="Times New Roman" panose="02020603050405020304" pitchFamily="18" charset="0"/>
                <a:ea typeface="Calibri" panose="020F0502020204030204" pitchFamily="34" charset="0"/>
                <a:cs typeface="Times New Roman" panose="02020603050405020304" pitchFamily="18" charset="0"/>
              </a:rPr>
              <a:t>His</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 mysteries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to men but only through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His word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confirmed by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creation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(saved by faith)</a:t>
            </a:r>
            <a:endParaRPr lang="en-US" sz="2800" b="1" u="sng"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spcBef>
                <a:spcPts val="0"/>
              </a:spcBef>
              <a:spcAft>
                <a:spcPts val="0"/>
              </a:spcAft>
              <a:buFont typeface="+mj-lt"/>
              <a:buAutoNum type="arabicPeriod"/>
            </a:pP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spcBef>
                <a:spcPts val="0"/>
              </a:spcBef>
              <a:spcAft>
                <a:spcPts val="0"/>
              </a:spcAft>
              <a:buFont typeface="+mj-lt"/>
              <a:buAutoNum type="arabicPeriod"/>
            </a:pPr>
            <a:r>
              <a:rPr lang="en-US" sz="2800" dirty="0">
                <a:latin typeface="Times New Roman" panose="02020603050405020304" pitchFamily="18" charset="0"/>
                <a:ea typeface="Calibri" panose="020F0502020204030204" pitchFamily="34" charset="0"/>
                <a:cs typeface="Times New Roman" panose="02020603050405020304" pitchFamily="18" charset="0"/>
              </a:rPr>
              <a:t>God first made His apostles and other inspired men </a:t>
            </a:r>
            <a:r>
              <a:rPr lang="en-US" sz="2800" b="1" u="sng" dirty="0">
                <a:latin typeface="Times New Roman" panose="02020603050405020304" pitchFamily="18" charset="0"/>
                <a:ea typeface="Calibri" panose="020F0502020204030204" pitchFamily="34" charset="0"/>
                <a:cs typeface="Times New Roman" panose="02020603050405020304" pitchFamily="18" charset="0"/>
              </a:rPr>
              <a:t>His servants </a:t>
            </a:r>
            <a:r>
              <a:rPr lang="en-US" sz="2800" dirty="0">
                <a:latin typeface="Times New Roman" panose="02020603050405020304" pitchFamily="18" charset="0"/>
                <a:ea typeface="Calibri" panose="020F0502020204030204" pitchFamily="34" charset="0"/>
                <a:cs typeface="Times New Roman" panose="02020603050405020304" pitchFamily="18" charset="0"/>
              </a:rPr>
              <a:t>who served as </a:t>
            </a:r>
            <a:r>
              <a:rPr lang="en-US" sz="2800" b="1" u="sng" dirty="0">
                <a:latin typeface="Times New Roman" panose="02020603050405020304" pitchFamily="18" charset="0"/>
                <a:ea typeface="Calibri" panose="020F0502020204030204" pitchFamily="34" charset="0"/>
                <a:cs typeface="Times New Roman" panose="02020603050405020304" pitchFamily="18" charset="0"/>
              </a:rPr>
              <a:t>stewards</a:t>
            </a:r>
            <a:r>
              <a:rPr lang="en-US" sz="2800" dirty="0">
                <a:latin typeface="Times New Roman" panose="02020603050405020304" pitchFamily="18" charset="0"/>
                <a:ea typeface="Calibri" panose="020F0502020204030204" pitchFamily="34" charset="0"/>
                <a:cs typeface="Times New Roman" panose="02020603050405020304" pitchFamily="18" charset="0"/>
              </a:rPr>
              <a:t> of His </a:t>
            </a:r>
            <a:r>
              <a:rPr lang="en-US" sz="2800" b="1" u="sng" dirty="0">
                <a:latin typeface="Times New Roman" panose="02020603050405020304" pitchFamily="18" charset="0"/>
                <a:ea typeface="Calibri" panose="020F0502020204030204" pitchFamily="34" charset="0"/>
                <a:cs typeface="Times New Roman" panose="02020603050405020304" pitchFamily="18" charset="0"/>
              </a:rPr>
              <a:t>word</a:t>
            </a:r>
            <a:r>
              <a:rPr lang="en-US" sz="2800" dirty="0">
                <a:latin typeface="Times New Roman" panose="02020603050405020304" pitchFamily="18" charset="0"/>
                <a:ea typeface="Calibri" panose="020F0502020204030204" pitchFamily="34" charset="0"/>
                <a:cs typeface="Times New Roman" panose="02020603050405020304" pitchFamily="18" charset="0"/>
              </a:rPr>
              <a:t> (uphold, protect, and make known the gospel message)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8803315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Summary: Revelation Through the Word of God</a:t>
            </a:r>
          </a:p>
        </p:txBody>
      </p:sp>
      <p:sp>
        <p:nvSpPr>
          <p:cNvPr id="3" name="TextBox 2">
            <a:extLst>
              <a:ext uri="{FF2B5EF4-FFF2-40B4-BE49-F238E27FC236}">
                <a16:creationId xmlns:a16="http://schemas.microsoft.com/office/drawing/2014/main" id="{A8C359D8-7793-0674-84B7-146BD0AE8F39}"/>
              </a:ext>
            </a:extLst>
          </p:cNvPr>
          <p:cNvSpPr txBox="1"/>
          <p:nvPr/>
        </p:nvSpPr>
        <p:spPr>
          <a:xfrm>
            <a:off x="481667" y="1420448"/>
            <a:ext cx="10725150" cy="369332"/>
          </a:xfrm>
          <a:prstGeom prst="rect">
            <a:avLst/>
          </a:prstGeom>
          <a:noFill/>
        </p:spPr>
        <p:txBody>
          <a:bodyPr wrap="square" rtlCol="0">
            <a:spAutoFit/>
          </a:bodyPr>
          <a:lstStyle/>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01EC931-3334-1BC8-96E5-90D6C8140FF3}"/>
              </a:ext>
            </a:extLst>
          </p:cNvPr>
          <p:cNvSpPr txBox="1"/>
          <p:nvPr/>
        </p:nvSpPr>
        <p:spPr>
          <a:xfrm>
            <a:off x="481667" y="1239137"/>
            <a:ext cx="11228665" cy="5262979"/>
          </a:xfrm>
          <a:prstGeom prst="rect">
            <a:avLst/>
          </a:prstGeom>
          <a:noFill/>
        </p:spPr>
        <p:txBody>
          <a:bodyPr wrap="square">
            <a:spAutoFit/>
          </a:bodyPr>
          <a:lstStyle/>
          <a:p>
            <a:pPr marL="457200" marR="0" indent="-457200">
              <a:spcBef>
                <a:spcPts val="0"/>
              </a:spcBef>
              <a:spcAft>
                <a:spcPts val="0"/>
              </a:spcAft>
              <a:buFont typeface="+mj-lt"/>
              <a:buAutoNum type="arabicPeriod" startAt="5"/>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God commanded His apostles to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reveal His mysteries to the saints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through the apostles’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preaching and teaching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church built </a:t>
            </a:r>
            <a:r>
              <a:rPr lang="en-US" sz="2400" dirty="0">
                <a:latin typeface="Times New Roman" panose="02020603050405020304" pitchFamily="18" charset="0"/>
                <a:ea typeface="Calibri" panose="020F0502020204030204" pitchFamily="34" charset="0"/>
                <a:cs typeface="Times New Roman" panose="02020603050405020304" pitchFamily="18" charset="0"/>
              </a:rPr>
              <a:t>on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 foundation of the apostles teaching. Ephesians 2:20</a:t>
            </a:r>
          </a:p>
          <a:p>
            <a:pPr marL="457200" marR="0" indent="-457200">
              <a:spcBef>
                <a:spcPts val="0"/>
              </a:spcBef>
              <a:spcAft>
                <a:spcPts val="0"/>
              </a:spcAft>
              <a:buFont typeface="+mj-lt"/>
              <a:buAutoNum type="arabicPeriod" startAt="5"/>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spcBef>
                <a:spcPts val="0"/>
              </a:spcBef>
              <a:spcAft>
                <a:spcPts val="0"/>
              </a:spcAft>
              <a:buFont typeface="+mj-lt"/>
              <a:buAutoNum type="arabicPeriod" startAt="5"/>
            </a:pPr>
            <a:r>
              <a:rPr lang="en-US" sz="2400" dirty="0">
                <a:latin typeface="Times New Roman" panose="02020603050405020304" pitchFamily="18" charset="0"/>
                <a:ea typeface="Calibri" panose="020F0502020204030204" pitchFamily="34" charset="0"/>
                <a:cs typeface="Times New Roman" panose="02020603050405020304" pitchFamily="18" charset="0"/>
              </a:rPr>
              <a:t>Purpose of God’s Revelations: Teach men to </a:t>
            </a:r>
            <a:r>
              <a:rPr lang="en-US" sz="2400" b="1" dirty="0">
                <a:latin typeface="Times New Roman" panose="02020603050405020304" pitchFamily="18" charset="0"/>
                <a:ea typeface="Calibri" panose="020F0502020204030204" pitchFamily="34" charset="0"/>
                <a:cs typeface="Times New Roman" panose="02020603050405020304" pitchFamily="18" charset="0"/>
              </a:rPr>
              <a:t>believe, obey, and be saved</a:t>
            </a:r>
            <a:r>
              <a:rPr lang="en-US" sz="2400" dirty="0">
                <a:latin typeface="Times New Roman" panose="02020603050405020304" pitchFamily="18" charset="0"/>
                <a:ea typeface="Calibri" panose="020F0502020204030204" pitchFamily="34" charset="0"/>
                <a:cs typeface="Times New Roman" panose="02020603050405020304" pitchFamily="18" charset="0"/>
              </a:rPr>
              <a:t>.</a:t>
            </a:r>
          </a:p>
          <a:p>
            <a:pPr marL="457200" marR="0" indent="-457200">
              <a:spcBef>
                <a:spcPts val="0"/>
              </a:spcBef>
              <a:spcAft>
                <a:spcPts val="0"/>
              </a:spcAft>
              <a:buFont typeface="+mj-lt"/>
              <a:buAutoNum type="arabicPeriod" startAt="5"/>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spcBef>
                <a:spcPts val="0"/>
              </a:spcBef>
              <a:spcAft>
                <a:spcPts val="0"/>
              </a:spcAft>
              <a:buFont typeface="+mj-lt"/>
              <a:buAutoNum type="arabicPeriod" startAt="5"/>
            </a:pPr>
            <a:r>
              <a:rPr lang="en-US" sz="2400" dirty="0">
                <a:latin typeface="Times New Roman" panose="02020603050405020304" pitchFamily="18" charset="0"/>
                <a:ea typeface="Calibri" panose="020F0502020204030204" pitchFamily="34" charset="0"/>
                <a:cs typeface="Times New Roman" panose="02020603050405020304" pitchFamily="18" charset="0"/>
              </a:rPr>
              <a:t>Those who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believe see </a:t>
            </a:r>
            <a:r>
              <a:rPr lang="en-US" sz="2400" dirty="0">
                <a:latin typeface="Times New Roman" panose="02020603050405020304" pitchFamily="18" charset="0"/>
                <a:ea typeface="Calibri" panose="020F0502020204030204" pitchFamily="34" charset="0"/>
                <a:cs typeface="Times New Roman" panose="02020603050405020304" pitchFamily="18" charset="0"/>
              </a:rPr>
              <a:t>the hidden spiritual realities</a:t>
            </a:r>
          </a:p>
          <a:p>
            <a:pPr marL="457200" marR="0" indent="-457200">
              <a:spcBef>
                <a:spcPts val="0"/>
              </a:spcBef>
              <a:spcAft>
                <a:spcPts val="0"/>
              </a:spcAft>
              <a:buFont typeface="+mj-lt"/>
              <a:buAutoNum type="arabicPeriod" startAt="5"/>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spcBef>
                <a:spcPts val="0"/>
              </a:spcBef>
              <a:spcAft>
                <a:spcPts val="0"/>
              </a:spcAft>
              <a:buFont typeface="+mj-lt"/>
              <a:buAutoNum type="arabicPeriod" startAt="5"/>
            </a:pPr>
            <a:r>
              <a:rPr lang="en-US" sz="2400" dirty="0" err="1">
                <a:latin typeface="Times New Roman" panose="02020603050405020304" pitchFamily="18" charset="0"/>
                <a:ea typeface="Calibri" panose="020F0502020204030204" pitchFamily="34" charset="0"/>
                <a:cs typeface="Times New Roman" panose="02020603050405020304" pitchFamily="18" charset="0"/>
              </a:rPr>
              <a:t>Tbose</a:t>
            </a:r>
            <a:r>
              <a:rPr lang="en-US" sz="2400" dirty="0">
                <a:latin typeface="Times New Roman" panose="02020603050405020304" pitchFamily="18" charset="0"/>
                <a:ea typeface="Calibri" panose="020F0502020204030204" pitchFamily="34" charset="0"/>
                <a:cs typeface="Times New Roman" panose="02020603050405020304" pitchFamily="18" charset="0"/>
              </a:rPr>
              <a:t> who do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not believe remain blind </a:t>
            </a:r>
            <a:r>
              <a:rPr lang="en-US" sz="2400" dirty="0">
                <a:latin typeface="Times New Roman" panose="02020603050405020304" pitchFamily="18" charset="0"/>
                <a:ea typeface="Calibri" panose="020F0502020204030204" pitchFamily="34" charset="0"/>
                <a:cs typeface="Times New Roman" panose="02020603050405020304" pitchFamily="18" charset="0"/>
              </a:rPr>
              <a:t>to what God has hidden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spcBef>
                <a:spcPts val="0"/>
              </a:spcBef>
              <a:spcAft>
                <a:spcPts val="0"/>
              </a:spcAft>
              <a:buFont typeface="+mj-lt"/>
              <a:buAutoNum type="arabicPeriod" startAt="7"/>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spcBef>
                <a:spcPts val="0"/>
              </a:spcBef>
              <a:spcAft>
                <a:spcPts val="0"/>
              </a:spcAft>
              <a:buFont typeface="+mj-lt"/>
              <a:buAutoNum type="arabicPeriod" startAt="7"/>
            </a:pPr>
            <a:r>
              <a:rPr lang="en-US" sz="2400" dirty="0">
                <a:latin typeface="Times New Roman" panose="02020603050405020304" pitchFamily="18" charset="0"/>
                <a:ea typeface="Calibri" panose="020F0502020204030204" pitchFamily="34" charset="0"/>
                <a:cs typeface="Times New Roman" panose="02020603050405020304" pitchFamily="18" charset="0"/>
              </a:rPr>
              <a:t>Those who receive and obey the gospel message become the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children of God </a:t>
            </a:r>
            <a:r>
              <a:rPr lang="en-US" sz="2400" dirty="0">
                <a:latin typeface="Times New Roman" panose="02020603050405020304" pitchFamily="18" charset="0"/>
                <a:ea typeface="Calibri" panose="020F0502020204030204" pitchFamily="34" charset="0"/>
                <a:cs typeface="Times New Roman" panose="02020603050405020304" pitchFamily="18" charset="0"/>
              </a:rPr>
              <a:t>who likewise also become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God’s servants </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stewards of God’s mysteries </a:t>
            </a:r>
            <a:r>
              <a:rPr lang="en-US" sz="2400" dirty="0">
                <a:latin typeface="Times New Roman" panose="02020603050405020304" pitchFamily="18" charset="0"/>
                <a:ea typeface="Calibri" panose="020F0502020204030204" pitchFamily="34" charset="0"/>
                <a:cs typeface="Times New Roman" panose="02020603050405020304" pitchFamily="18" charset="0"/>
              </a:rPr>
              <a:t>– the gospel of Christ</a:t>
            </a:r>
          </a:p>
          <a:p>
            <a:pPr marL="457200" marR="0" indent="-457200">
              <a:spcBef>
                <a:spcPts val="0"/>
              </a:spcBef>
              <a:spcAft>
                <a:spcPts val="0"/>
              </a:spcAft>
              <a:buFont typeface="+mj-lt"/>
              <a:buAutoNum type="arabicPeriod" startAt="7"/>
            </a:pPr>
            <a:r>
              <a:rPr lang="en-US" sz="2400" dirty="0">
                <a:latin typeface="Times New Roman" panose="02020603050405020304" pitchFamily="18" charset="0"/>
                <a:ea typeface="Calibri" panose="020F0502020204030204" pitchFamily="34" charset="0"/>
                <a:cs typeface="Times New Roman" panose="02020603050405020304" pitchFamily="18" charset="0"/>
              </a:rPr>
              <a:t>Those who do not believe and obey perish</a:t>
            </a:r>
          </a:p>
        </p:txBody>
      </p:sp>
    </p:spTree>
    <p:extLst>
      <p:ext uri="{BB962C8B-B14F-4D97-AF65-F5344CB8AC3E}">
        <p14:creationId xmlns:p14="http://schemas.microsoft.com/office/powerpoint/2010/main" val="407523914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Summary: Revelation Through the Word of God</a:t>
            </a:r>
          </a:p>
        </p:txBody>
      </p:sp>
      <p:sp>
        <p:nvSpPr>
          <p:cNvPr id="3" name="TextBox 2">
            <a:extLst>
              <a:ext uri="{FF2B5EF4-FFF2-40B4-BE49-F238E27FC236}">
                <a16:creationId xmlns:a16="http://schemas.microsoft.com/office/drawing/2014/main" id="{A8C359D8-7793-0674-84B7-146BD0AE8F39}"/>
              </a:ext>
            </a:extLst>
          </p:cNvPr>
          <p:cNvSpPr txBox="1"/>
          <p:nvPr/>
        </p:nvSpPr>
        <p:spPr>
          <a:xfrm>
            <a:off x="481667" y="1420448"/>
            <a:ext cx="10725150" cy="369332"/>
          </a:xfrm>
          <a:prstGeom prst="rect">
            <a:avLst/>
          </a:prstGeom>
          <a:noFill/>
        </p:spPr>
        <p:txBody>
          <a:bodyPr wrap="square" rtlCol="0">
            <a:spAutoFit/>
          </a:bodyPr>
          <a:lstStyle/>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01EC931-3334-1BC8-96E5-90D6C8140FF3}"/>
              </a:ext>
            </a:extLst>
          </p:cNvPr>
          <p:cNvSpPr txBox="1"/>
          <p:nvPr/>
        </p:nvSpPr>
        <p:spPr>
          <a:xfrm>
            <a:off x="481667" y="1239137"/>
            <a:ext cx="11228665" cy="1938992"/>
          </a:xfrm>
          <a:prstGeom prst="rect">
            <a:avLst/>
          </a:prstGeom>
          <a:noFill/>
        </p:spPr>
        <p:txBody>
          <a:bodyPr wrap="square">
            <a:spAutoFit/>
          </a:bodyPr>
          <a:lstStyle/>
          <a:p>
            <a:pPr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spcBef>
                <a:spcPts val="0"/>
              </a:spcBef>
              <a:spcAft>
                <a:spcPts val="0"/>
              </a:spcAft>
              <a:buFont typeface="+mj-lt"/>
              <a:buAutoNum type="arabicPeriod" startAt="9"/>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As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individual saints </a:t>
            </a:r>
            <a:r>
              <a:rPr lang="en-US" sz="2400" dirty="0">
                <a:latin typeface="Times New Roman" panose="02020603050405020304" pitchFamily="18" charset="0"/>
                <a:ea typeface="Calibri" panose="020F0502020204030204" pitchFamily="34" charset="0"/>
                <a:cs typeface="Times New Roman" panose="02020603050405020304" pitchFamily="18" charset="0"/>
              </a:rPr>
              <a:t>and in the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collective of the church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we serve as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stewards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of God’s word to </a:t>
            </a:r>
            <a:r>
              <a:rPr lang="en-US" sz="2400" dirty="0">
                <a:latin typeface="Times New Roman" panose="02020603050405020304" pitchFamily="18" charset="0"/>
                <a:ea typeface="Calibri" panose="020F0502020204030204" pitchFamily="34" charset="0"/>
                <a:cs typeface="Times New Roman" panose="02020603050405020304" pitchFamily="18" charset="0"/>
              </a:rPr>
              <a:t>uphold, protect, and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make known the gospel message</a:t>
            </a:r>
          </a:p>
          <a:p>
            <a:pPr marL="457200" marR="0" indent="-457200">
              <a:spcBef>
                <a:spcPts val="0"/>
              </a:spcBef>
              <a:spcAft>
                <a:spcPts val="0"/>
              </a:spcAft>
              <a:buFont typeface="+mj-lt"/>
              <a:buAutoNum type="arabicPeriod" startAt="9"/>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spcBef>
                <a:spcPts val="0"/>
              </a:spcBef>
              <a:spcAft>
                <a:spcPts val="0"/>
              </a:spcAft>
              <a:buFont typeface="+mj-lt"/>
              <a:buAutoNum type="arabicPeriod" startAt="9"/>
            </a:pPr>
            <a:r>
              <a:rPr lang="en-US" sz="2400" dirty="0">
                <a:latin typeface="Times New Roman" panose="02020603050405020304" pitchFamily="18" charset="0"/>
                <a:ea typeface="Calibri" panose="020F0502020204030204" pitchFamily="34" charset="0"/>
                <a:cs typeface="Times New Roman" panose="02020603050405020304" pitchFamily="18" charset="0"/>
              </a:rPr>
              <a:t>In this way God’s word is handed down from generation to generation.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Faith to Faith</a:t>
            </a:r>
            <a:endParaRPr lang="en-US" sz="2400" b="1" u="sng"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2909726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Summary: Revelation Through the Word of God</a:t>
            </a:r>
          </a:p>
        </p:txBody>
      </p:sp>
      <p:sp>
        <p:nvSpPr>
          <p:cNvPr id="3" name="TextBox 2">
            <a:extLst>
              <a:ext uri="{FF2B5EF4-FFF2-40B4-BE49-F238E27FC236}">
                <a16:creationId xmlns:a16="http://schemas.microsoft.com/office/drawing/2014/main" id="{A8C359D8-7793-0674-84B7-146BD0AE8F39}"/>
              </a:ext>
            </a:extLst>
          </p:cNvPr>
          <p:cNvSpPr txBox="1"/>
          <p:nvPr/>
        </p:nvSpPr>
        <p:spPr>
          <a:xfrm>
            <a:off x="481667" y="1420448"/>
            <a:ext cx="10725150" cy="369332"/>
          </a:xfrm>
          <a:prstGeom prst="rect">
            <a:avLst/>
          </a:prstGeom>
          <a:noFill/>
        </p:spPr>
        <p:txBody>
          <a:bodyPr wrap="square" rtlCol="0">
            <a:spAutoFit/>
          </a:bodyPr>
          <a:lstStyle/>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01EC931-3334-1BC8-96E5-90D6C8140FF3}"/>
              </a:ext>
            </a:extLst>
          </p:cNvPr>
          <p:cNvSpPr txBox="1"/>
          <p:nvPr/>
        </p:nvSpPr>
        <p:spPr>
          <a:xfrm>
            <a:off x="481667" y="1239137"/>
            <a:ext cx="10975227" cy="4524315"/>
          </a:xfrm>
          <a:prstGeom prst="rect">
            <a:avLst/>
          </a:prstGeom>
          <a:noFill/>
        </p:spPr>
        <p:txBody>
          <a:bodyPr wrap="square">
            <a:spAutoFit/>
          </a:bodyPr>
          <a:lstStyle/>
          <a:p>
            <a:pPr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But it is one thing to hear God’s word and the revelation of His mysteries</a:t>
            </a:r>
          </a:p>
          <a:p>
            <a:pPr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It’s quite another for men to believe - which brings us to the subject of</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R="0">
              <a:spcBef>
                <a:spcPts val="0"/>
              </a:spcBef>
              <a:spcAft>
                <a:spcPts val="0"/>
              </a:spcAft>
            </a:pPr>
            <a:r>
              <a:rPr lang="en-US" sz="9600" dirty="0">
                <a:effectLst/>
                <a:latin typeface="Times New Roman" panose="02020603050405020304" pitchFamily="18" charset="0"/>
                <a:ea typeface="Calibri" panose="020F0502020204030204" pitchFamily="34" charset="0"/>
                <a:cs typeface="Times New Roman" panose="02020603050405020304" pitchFamily="18" charset="0"/>
              </a:rPr>
              <a:t>            FAITH</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R="0">
              <a:spcBef>
                <a:spcPts val="0"/>
              </a:spcBef>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Remember, we are pursuing these spiritual principles to understand why God places us into the this fallen world rather than just make us perfect in heaven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1308466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Faith in the Word of God</a:t>
            </a:r>
          </a:p>
        </p:txBody>
      </p:sp>
      <p:sp>
        <p:nvSpPr>
          <p:cNvPr id="3" name="TextBox 2">
            <a:extLst>
              <a:ext uri="{FF2B5EF4-FFF2-40B4-BE49-F238E27FC236}">
                <a16:creationId xmlns:a16="http://schemas.microsoft.com/office/drawing/2014/main" id="{A8C359D8-7793-0674-84B7-146BD0AE8F39}"/>
              </a:ext>
            </a:extLst>
          </p:cNvPr>
          <p:cNvSpPr txBox="1"/>
          <p:nvPr/>
        </p:nvSpPr>
        <p:spPr>
          <a:xfrm>
            <a:off x="481667" y="1420448"/>
            <a:ext cx="10725150" cy="369332"/>
          </a:xfrm>
          <a:prstGeom prst="rect">
            <a:avLst/>
          </a:prstGeom>
          <a:noFill/>
        </p:spPr>
        <p:txBody>
          <a:bodyPr wrap="square" rtlCol="0">
            <a:spAutoFit/>
          </a:bodyPr>
          <a:lstStyle/>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01EC931-3334-1BC8-96E5-90D6C8140FF3}"/>
              </a:ext>
            </a:extLst>
          </p:cNvPr>
          <p:cNvSpPr txBox="1"/>
          <p:nvPr/>
        </p:nvSpPr>
        <p:spPr>
          <a:xfrm>
            <a:off x="481667" y="1514802"/>
            <a:ext cx="10975227" cy="5016758"/>
          </a:xfrm>
          <a:prstGeom prst="rect">
            <a:avLst/>
          </a:prstGeom>
          <a:noFill/>
        </p:spPr>
        <p:txBody>
          <a:bodyPr wrap="square">
            <a:spAutoFit/>
          </a:bodyPr>
          <a:lstStyle/>
          <a:p>
            <a:pPr marL="0" marR="0">
              <a:spcBef>
                <a:spcPts val="0"/>
              </a:spcBef>
              <a:spcAft>
                <a:spcPts val="0"/>
              </a:spcAft>
            </a:pPr>
            <a:r>
              <a:rPr lang="en-US" sz="3200" b="1" dirty="0">
                <a:latin typeface="Times New Roman" panose="02020603050405020304" pitchFamily="18" charset="0"/>
                <a:cs typeface="Times New Roman" panose="02020603050405020304" pitchFamily="18" charset="0"/>
              </a:rPr>
              <a:t>Romans 8:14</a:t>
            </a:r>
            <a:r>
              <a:rPr lang="en-US" sz="3200" baseline="30000" dirty="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 For all who are being </a:t>
            </a:r>
            <a:r>
              <a:rPr lang="en-US" sz="3200" b="1" dirty="0">
                <a:latin typeface="Times New Roman" panose="02020603050405020304" pitchFamily="18" charset="0"/>
                <a:cs typeface="Times New Roman" panose="02020603050405020304" pitchFamily="18" charset="0"/>
              </a:rPr>
              <a:t>led by the Spirit </a:t>
            </a:r>
            <a:r>
              <a:rPr lang="en-US" sz="3200" dirty="0">
                <a:latin typeface="Times New Roman" panose="02020603050405020304" pitchFamily="18" charset="0"/>
                <a:cs typeface="Times New Roman" panose="02020603050405020304" pitchFamily="18" charset="0"/>
              </a:rPr>
              <a:t>of God, these are </a:t>
            </a:r>
            <a:r>
              <a:rPr lang="en-US" sz="3200" b="1" dirty="0">
                <a:latin typeface="Times New Roman" panose="02020603050405020304" pitchFamily="18" charset="0"/>
                <a:cs typeface="Times New Roman" panose="02020603050405020304" pitchFamily="18" charset="0"/>
              </a:rPr>
              <a:t>sons of God</a:t>
            </a:r>
            <a:r>
              <a:rPr lang="en-US" sz="3200" dirty="0">
                <a:latin typeface="Times New Roman" panose="02020603050405020304" pitchFamily="18" charset="0"/>
                <a:cs typeface="Times New Roman" panose="02020603050405020304" pitchFamily="18" charset="0"/>
              </a:rPr>
              <a:t>. </a:t>
            </a:r>
            <a:br>
              <a:rPr lang="en-US" sz="3200" dirty="0">
                <a:latin typeface="Times New Roman" panose="02020603050405020304" pitchFamily="18" charset="0"/>
                <a:cs typeface="Times New Roman" panose="02020603050405020304" pitchFamily="18" charset="0"/>
              </a:rPr>
            </a:b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3200" dirty="0">
                <a:latin typeface="Times New Roman" panose="02020603050405020304" pitchFamily="18" charset="0"/>
                <a:ea typeface="Times New Roman" panose="02020603050405020304" pitchFamily="18" charset="0"/>
                <a:cs typeface="Times New Roman" panose="02020603050405020304" pitchFamily="18" charset="0"/>
              </a:rPr>
              <a:t>S</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cripture reveals the </a:t>
            </a: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world is divided into two groups</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3200" b="1" dirty="0">
                <a:latin typeface="Times New Roman" panose="02020603050405020304" pitchFamily="18" charset="0"/>
                <a:ea typeface="Times New Roman" panose="02020603050405020304" pitchFamily="18" charset="0"/>
                <a:cs typeface="Times New Roman" panose="02020603050405020304" pitchFamily="18" charset="0"/>
              </a:rPr>
              <a:t>Believers (sons of God)</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who are </a:t>
            </a:r>
            <a:r>
              <a:rPr lang="en-US" sz="3200" b="1" dirty="0">
                <a:latin typeface="Times New Roman" panose="02020603050405020304" pitchFamily="18" charset="0"/>
                <a:ea typeface="Times New Roman" panose="02020603050405020304" pitchFamily="18" charset="0"/>
                <a:cs typeface="Times New Roman" panose="02020603050405020304" pitchFamily="18" charset="0"/>
              </a:rPr>
              <a:t>led by the Spirit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through faith</a:t>
            </a:r>
          </a:p>
          <a:p>
            <a:pPr marL="342900" marR="0" lvl="0" indent="-342900">
              <a:spcBef>
                <a:spcPts val="0"/>
              </a:spcBef>
              <a:spcAft>
                <a:spcPts val="0"/>
              </a:spcAft>
              <a:buFont typeface="Symbol" panose="05050102010706020507" pitchFamily="18" charset="2"/>
              <a:buChar char=""/>
            </a:pP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Non-believers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who </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are </a:t>
            </a: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not led by the Spirit</a:t>
            </a:r>
            <a:endParaRPr lang="en-US" sz="32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3200" dirty="0">
                <a:latin typeface="Times New Roman" panose="02020603050405020304" pitchFamily="18" charset="0"/>
                <a:ea typeface="Times New Roman" panose="02020603050405020304" pitchFamily="18" charset="0"/>
                <a:cs typeface="Times New Roman" panose="02020603050405020304" pitchFamily="18" charset="0"/>
              </a:rPr>
              <a:t>Non-believers are </a:t>
            </a:r>
            <a:r>
              <a:rPr lang="en-US" sz="3200" b="1" dirty="0">
                <a:latin typeface="Times New Roman" panose="02020603050405020304" pitchFamily="18" charset="0"/>
                <a:ea typeface="Times New Roman" panose="02020603050405020304" pitchFamily="18" charset="0"/>
                <a:cs typeface="Times New Roman" panose="02020603050405020304" pitchFamily="18" charset="0"/>
              </a:rPr>
              <a:t>led by the flesh and the world</a:t>
            </a:r>
          </a:p>
          <a:p>
            <a:pPr marL="800100" lvl="1" indent="-342900">
              <a:buFont typeface="Symbol" panose="05050102010706020507" pitchFamily="18" charset="2"/>
              <a:buChar char=""/>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Non-believers remain </a:t>
            </a: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blinded</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to God’s spiritual mysteries</a:t>
            </a:r>
          </a:p>
          <a:p>
            <a:pPr marL="800100" lvl="1" indent="-342900">
              <a:buFont typeface="Symbol" panose="05050102010706020507" pitchFamily="18" charset="2"/>
              <a:buChar char=""/>
            </a:pPr>
            <a:r>
              <a:rPr lang="en-US" sz="3200" dirty="0">
                <a:latin typeface="Times New Roman" panose="02020603050405020304" pitchFamily="18" charset="0"/>
                <a:ea typeface="Times New Roman" panose="02020603050405020304" pitchFamily="18" charset="0"/>
                <a:cs typeface="Times New Roman" panose="02020603050405020304" pitchFamily="18" charset="0"/>
              </a:rPr>
              <a:t>Spiritual realities</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remain hidden </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to Non-Believers</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2271114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Faith in the Word of God</a:t>
            </a:r>
          </a:p>
        </p:txBody>
      </p:sp>
      <p:sp>
        <p:nvSpPr>
          <p:cNvPr id="3" name="TextBox 2">
            <a:extLst>
              <a:ext uri="{FF2B5EF4-FFF2-40B4-BE49-F238E27FC236}">
                <a16:creationId xmlns:a16="http://schemas.microsoft.com/office/drawing/2014/main" id="{A8C359D8-7793-0674-84B7-146BD0AE8F39}"/>
              </a:ext>
            </a:extLst>
          </p:cNvPr>
          <p:cNvSpPr txBox="1"/>
          <p:nvPr/>
        </p:nvSpPr>
        <p:spPr>
          <a:xfrm>
            <a:off x="481667" y="1420448"/>
            <a:ext cx="10725150" cy="369332"/>
          </a:xfrm>
          <a:prstGeom prst="rect">
            <a:avLst/>
          </a:prstGeom>
          <a:noFill/>
        </p:spPr>
        <p:txBody>
          <a:bodyPr wrap="square" rtlCol="0">
            <a:spAutoFit/>
          </a:bodyPr>
          <a:lstStyle/>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01EC931-3334-1BC8-96E5-90D6C8140FF3}"/>
              </a:ext>
            </a:extLst>
          </p:cNvPr>
          <p:cNvSpPr txBox="1"/>
          <p:nvPr/>
        </p:nvSpPr>
        <p:spPr>
          <a:xfrm>
            <a:off x="481667" y="1514802"/>
            <a:ext cx="10975629" cy="4832092"/>
          </a:xfrm>
          <a:prstGeom prst="rect">
            <a:avLst/>
          </a:prstGeom>
          <a:noFill/>
        </p:spPr>
        <p:txBody>
          <a:bodyPr wrap="square">
            <a:spAutoFit/>
          </a:bodyPr>
          <a:lstStyle/>
          <a:p>
            <a:pPr marL="228600" marR="0">
              <a:spcBef>
                <a:spcPts val="0"/>
              </a:spcBef>
              <a:spcAft>
                <a:spcPts val="0"/>
              </a:spcAft>
              <a:tabLst>
                <a:tab pos="228600" algn="l"/>
              </a:tabLs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Romans 8:5-8 (ESV) For those who live according to the flesh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set their minds on the things of the flesh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(sinful desires)</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but those who live according to the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Spirit set their minds on the things of the Spirit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(led by the Spirit).  </a:t>
            </a:r>
            <a:r>
              <a:rPr lang="en-US" sz="2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6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For to set the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mind on the flesh is death</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but to set the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mind on the Spirit is life and peace</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7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For the mind that is set on the flesh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is </a:t>
            </a:r>
            <a:r>
              <a:rPr lang="en-US" sz="28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hostile</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 to God</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for it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does </a:t>
            </a:r>
            <a:r>
              <a:rPr lang="en-US" sz="28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not submit</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 to God’s law</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indeed, </a:t>
            </a:r>
            <a:r>
              <a:rPr lang="en-US" sz="28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it cannot</a:t>
            </a:r>
            <a:r>
              <a:rPr lang="en-US" sz="28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(not even able to do so).</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tabLst>
                <a:tab pos="228600" algn="l"/>
              </a:tabLs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tabLst>
                <a:tab pos="228600" algn="l"/>
              </a:tabLs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1 Corinthians 2:14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But a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natural man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(not a spiritual man) does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not accept the things of the Spirit of God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for they are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foolishness</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 to him</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and he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cannot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understand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them, because they are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spiritually appraised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t>
            </a:r>
          </a:p>
        </p:txBody>
      </p:sp>
      <p:cxnSp>
        <p:nvCxnSpPr>
          <p:cNvPr id="8" name="Straight Connector 7">
            <a:extLst>
              <a:ext uri="{FF2B5EF4-FFF2-40B4-BE49-F238E27FC236}">
                <a16:creationId xmlns:a16="http://schemas.microsoft.com/office/drawing/2014/main" id="{E95C252E-8C03-F80D-96EF-F2A124C71C60}"/>
              </a:ext>
            </a:extLst>
          </p:cNvPr>
          <p:cNvCxnSpPr/>
          <p:nvPr/>
        </p:nvCxnSpPr>
        <p:spPr>
          <a:xfrm>
            <a:off x="11375409" y="5977562"/>
            <a:ext cx="450376"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0F9EA5DB-E7C7-E350-48D9-9D06271EDA99}"/>
              </a:ext>
            </a:extLst>
          </p:cNvPr>
          <p:cNvCxnSpPr>
            <a:cxnSpLocks/>
          </p:cNvCxnSpPr>
          <p:nvPr/>
        </p:nvCxnSpPr>
        <p:spPr>
          <a:xfrm>
            <a:off x="11825784" y="4401402"/>
            <a:ext cx="1" cy="157616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16B2B26C-F909-D5BB-DFDC-86650939F140}"/>
              </a:ext>
            </a:extLst>
          </p:cNvPr>
          <p:cNvCxnSpPr>
            <a:cxnSpLocks/>
          </p:cNvCxnSpPr>
          <p:nvPr/>
        </p:nvCxnSpPr>
        <p:spPr>
          <a:xfrm flipH="1">
            <a:off x="5629701" y="4401402"/>
            <a:ext cx="6196083" cy="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02115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Unfolding Plan – Sets the Course of Human History</a:t>
            </a:r>
          </a:p>
        </p:txBody>
      </p:sp>
      <p:sp>
        <p:nvSpPr>
          <p:cNvPr id="3" name="TextBox 2">
            <a:extLst>
              <a:ext uri="{FF2B5EF4-FFF2-40B4-BE49-F238E27FC236}">
                <a16:creationId xmlns:a16="http://schemas.microsoft.com/office/drawing/2014/main" id="{A8C359D8-7793-0674-84B7-146BD0AE8F39}"/>
              </a:ext>
            </a:extLst>
          </p:cNvPr>
          <p:cNvSpPr txBox="1"/>
          <p:nvPr/>
        </p:nvSpPr>
        <p:spPr>
          <a:xfrm>
            <a:off x="1069042" y="1956547"/>
            <a:ext cx="9923929" cy="4308872"/>
          </a:xfrm>
          <a:prstGeom prst="rect">
            <a:avLst/>
          </a:prstGeom>
          <a:noFill/>
        </p:spPr>
        <p:txBody>
          <a:bodyPr wrap="square" rtlCol="0">
            <a:spAutoFit/>
          </a:bodyPr>
          <a:lstStyle/>
          <a:p>
            <a:pPr marR="0" lvl="1">
              <a:spcBef>
                <a:spcPts val="0"/>
              </a:spcBef>
              <a:spcAft>
                <a:spcPts val="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Scriptures Trace that History</a:t>
            </a:r>
          </a:p>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Literary Imagery</a:t>
            </a:r>
          </a:p>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Historical Prose</a:t>
            </a:r>
          </a:p>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Writings of</a:t>
            </a:r>
          </a:p>
          <a:p>
            <a:pPr marL="1371600" lvl="2" indent="-457200">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 Law </a:t>
            </a:r>
          </a:p>
          <a:p>
            <a:pPr marL="1371600" lvl="2" indent="-457200">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Wisdom</a:t>
            </a:r>
          </a:p>
          <a:p>
            <a:pPr marL="1371600" lvl="2" indent="-457200">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Poetry</a:t>
            </a:r>
          </a:p>
          <a:p>
            <a:pPr marL="1371600" lvl="2" indent="-457200">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Prophecy</a:t>
            </a:r>
            <a:endParaRPr lang="en-US" sz="40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25945697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Faith in the Word of God</a:t>
            </a:r>
          </a:p>
        </p:txBody>
      </p:sp>
      <p:sp>
        <p:nvSpPr>
          <p:cNvPr id="3" name="TextBox 2">
            <a:extLst>
              <a:ext uri="{FF2B5EF4-FFF2-40B4-BE49-F238E27FC236}">
                <a16:creationId xmlns:a16="http://schemas.microsoft.com/office/drawing/2014/main" id="{A8C359D8-7793-0674-84B7-146BD0AE8F39}"/>
              </a:ext>
            </a:extLst>
          </p:cNvPr>
          <p:cNvSpPr txBox="1"/>
          <p:nvPr/>
        </p:nvSpPr>
        <p:spPr>
          <a:xfrm>
            <a:off x="481667" y="1420448"/>
            <a:ext cx="10725150" cy="369332"/>
          </a:xfrm>
          <a:prstGeom prst="rect">
            <a:avLst/>
          </a:prstGeom>
          <a:noFill/>
        </p:spPr>
        <p:txBody>
          <a:bodyPr wrap="square" rtlCol="0">
            <a:spAutoFit/>
          </a:bodyPr>
          <a:lstStyle/>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01EC931-3334-1BC8-96E5-90D6C8140FF3}"/>
              </a:ext>
            </a:extLst>
          </p:cNvPr>
          <p:cNvSpPr txBox="1"/>
          <p:nvPr/>
        </p:nvSpPr>
        <p:spPr>
          <a:xfrm>
            <a:off x="434602" y="1205519"/>
            <a:ext cx="10975227" cy="5262979"/>
          </a:xfrm>
          <a:prstGeom prst="rect">
            <a:avLst/>
          </a:prstGeom>
          <a:noFill/>
        </p:spPr>
        <p:txBody>
          <a:bodyPr wrap="square">
            <a:spAutoFit/>
          </a:bodyPr>
          <a:lstStyle/>
          <a:p>
            <a:pPr marR="0" lvl="0">
              <a:spcBef>
                <a:spcPts val="0"/>
              </a:spcBef>
              <a:spcAft>
                <a:spcPts val="0"/>
              </a:spcAf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Summary of Roman 8 and 1 Corinthians 2</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mind set on the flesh is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death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Romans 8:5-6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Why?  </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Because the mind set on flesh is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hostile to God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Romans 8:7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Why? </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Because the mind set on the flesh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does not submit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to the law (word) of God.  Romans 8:7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Why? </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Because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it is impossible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for the mind set on the flesh do so.  Romans 8:7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Why? </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Because the natural man (non-spiritual man) does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not accept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things (word) of the Spirit of God. 1 Corinthians 2:14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Why?</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Because they are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foolishness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to him. 1 Corinthians 2:14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Why?  </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Because he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can’t understand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them. 1 Corinthians 2:14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Why? </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Because they are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spiritually appraised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1 Corinthians 2:14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Why?</a:t>
            </a:r>
          </a:p>
          <a:p>
            <a:pPr marL="342900" marR="0" lvl="0" indent="-342900">
              <a:spcBef>
                <a:spcPts val="0"/>
              </a:spcBef>
              <a:spcAft>
                <a:spcPts val="0"/>
              </a:spcAft>
              <a:buFont typeface="Symbol" panose="05050102010706020507" pitchFamily="18" charset="2"/>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Because believers (sons of God) are </a:t>
            </a:r>
            <a:r>
              <a:rPr lang="en-US" sz="2400" b="1" u="sng" dirty="0">
                <a:latin typeface="Times New Roman" panose="02020603050405020304" pitchFamily="18" charset="0"/>
                <a:ea typeface="Times New Roman" panose="02020603050405020304" pitchFamily="18" charset="0"/>
                <a:cs typeface="Times New Roman" panose="02020603050405020304" pitchFamily="18" charset="0"/>
              </a:rPr>
              <a:t>led by the Spirit</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Romans 8:14</a:t>
            </a: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Because non-believers ar</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e </a:t>
            </a:r>
            <a:r>
              <a:rPr lang="en-US" sz="2400" b="1" u="sng" dirty="0">
                <a:latin typeface="Times New Roman" panose="02020603050405020304" pitchFamily="18" charset="0"/>
                <a:ea typeface="Times New Roman" panose="02020603050405020304" pitchFamily="18" charset="0"/>
                <a:cs typeface="Times New Roman" panose="02020603050405020304" pitchFamily="18" charset="0"/>
              </a:rPr>
              <a:t>not led by the Spirit</a:t>
            </a:r>
            <a:endParaRPr lang="en-US" sz="2400" b="1" u="sng"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8937606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Faith in the Word of God</a:t>
            </a:r>
          </a:p>
        </p:txBody>
      </p:sp>
      <p:sp>
        <p:nvSpPr>
          <p:cNvPr id="3" name="TextBox 2">
            <a:extLst>
              <a:ext uri="{FF2B5EF4-FFF2-40B4-BE49-F238E27FC236}">
                <a16:creationId xmlns:a16="http://schemas.microsoft.com/office/drawing/2014/main" id="{A8C359D8-7793-0674-84B7-146BD0AE8F39}"/>
              </a:ext>
            </a:extLst>
          </p:cNvPr>
          <p:cNvSpPr txBox="1"/>
          <p:nvPr/>
        </p:nvSpPr>
        <p:spPr>
          <a:xfrm>
            <a:off x="481667" y="1420448"/>
            <a:ext cx="10725150" cy="369332"/>
          </a:xfrm>
          <a:prstGeom prst="rect">
            <a:avLst/>
          </a:prstGeom>
          <a:noFill/>
        </p:spPr>
        <p:txBody>
          <a:bodyPr wrap="square" rtlCol="0">
            <a:spAutoFit/>
          </a:bodyPr>
          <a:lstStyle/>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01EC931-3334-1BC8-96E5-90D6C8140FF3}"/>
              </a:ext>
            </a:extLst>
          </p:cNvPr>
          <p:cNvSpPr txBox="1"/>
          <p:nvPr/>
        </p:nvSpPr>
        <p:spPr>
          <a:xfrm>
            <a:off x="481667" y="1514802"/>
            <a:ext cx="10975227" cy="4524315"/>
          </a:xfrm>
          <a:prstGeom prst="rect">
            <a:avLst/>
          </a:prstGeom>
          <a:noFill/>
        </p:spPr>
        <p:txBody>
          <a:bodyPr wrap="square">
            <a:spAutoFit/>
          </a:bodyPr>
          <a:lstStyle/>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In this regard, I tell you another secret as revealed in scripture: </a:t>
            </a:r>
          </a:p>
          <a:p>
            <a:pPr marL="3429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When we believe and are baptized, we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receive the Holy Spirit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3429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scriptures reveal the Holy Spirit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actively works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in God’s children, His saints, and His church. </a:t>
            </a:r>
          </a:p>
          <a:p>
            <a:pPr marR="0">
              <a:spcBef>
                <a:spcPts val="0"/>
              </a:spcBef>
              <a:spcAft>
                <a:spcPts val="0"/>
              </a:spcAft>
            </a:pPr>
            <a:endParaRPr lang="en-US" sz="2400" b="1" dirty="0">
              <a:latin typeface="Times New Roman" panose="02020603050405020304" pitchFamily="18" charset="0"/>
              <a:ea typeface="Calibri" panose="020F0502020204030204" pitchFamily="34" charset="0"/>
              <a:cs typeface="Times New Roman" panose="02020603050405020304" pitchFamily="18" charset="0"/>
            </a:endParaRPr>
          </a:p>
          <a:p>
            <a:pPr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Romans 8:14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For all who are being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led by the Spirit of God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these are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sons of God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R="0">
              <a:spcBef>
                <a:spcPts val="0"/>
              </a:spcBef>
              <a:spcAft>
                <a:spcPts val="0"/>
              </a:spcAft>
            </a:pPr>
            <a:endParaRPr lang="en-US" sz="2400" b="1" dirty="0">
              <a:latin typeface="Times New Roman" panose="02020603050405020304" pitchFamily="18" charset="0"/>
              <a:ea typeface="Calibri" panose="020F0502020204030204" pitchFamily="34" charset="0"/>
              <a:cs typeface="Times New Roman" panose="02020603050405020304" pitchFamily="18" charset="0"/>
            </a:endParaRPr>
          </a:p>
          <a:p>
            <a:pPr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Romans 8:26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In the same way the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Spirit also helps our weakness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 </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R="0">
              <a:spcBef>
                <a:spcPts val="0"/>
              </a:spcBef>
              <a:spcAft>
                <a:spcPts val="0"/>
              </a:spcAft>
            </a:pP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Romans 8:16</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Spirit Himself testifies with our spirit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that we are children of God,</a:t>
            </a:r>
          </a:p>
          <a:p>
            <a:pPr marL="45720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More to come on this important revelation</a:t>
            </a:r>
          </a:p>
        </p:txBody>
      </p:sp>
    </p:spTree>
    <p:extLst>
      <p:ext uri="{BB962C8B-B14F-4D97-AF65-F5344CB8AC3E}">
        <p14:creationId xmlns:p14="http://schemas.microsoft.com/office/powerpoint/2010/main" val="323204894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Faith in the Word of God</a:t>
            </a:r>
          </a:p>
        </p:txBody>
      </p:sp>
      <p:sp>
        <p:nvSpPr>
          <p:cNvPr id="3" name="TextBox 2">
            <a:extLst>
              <a:ext uri="{FF2B5EF4-FFF2-40B4-BE49-F238E27FC236}">
                <a16:creationId xmlns:a16="http://schemas.microsoft.com/office/drawing/2014/main" id="{A8C359D8-7793-0674-84B7-146BD0AE8F39}"/>
              </a:ext>
            </a:extLst>
          </p:cNvPr>
          <p:cNvSpPr txBox="1"/>
          <p:nvPr/>
        </p:nvSpPr>
        <p:spPr>
          <a:xfrm>
            <a:off x="481667" y="1420448"/>
            <a:ext cx="10725150" cy="369332"/>
          </a:xfrm>
          <a:prstGeom prst="rect">
            <a:avLst/>
          </a:prstGeom>
          <a:noFill/>
        </p:spPr>
        <p:txBody>
          <a:bodyPr wrap="square" rtlCol="0">
            <a:spAutoFit/>
          </a:bodyPr>
          <a:lstStyle/>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01EC931-3334-1BC8-96E5-90D6C8140FF3}"/>
              </a:ext>
            </a:extLst>
          </p:cNvPr>
          <p:cNvSpPr txBox="1"/>
          <p:nvPr/>
        </p:nvSpPr>
        <p:spPr>
          <a:xfrm>
            <a:off x="434602" y="1205519"/>
            <a:ext cx="10975227" cy="5632311"/>
          </a:xfrm>
          <a:prstGeom prst="rect">
            <a:avLst/>
          </a:prstGeom>
          <a:noFill/>
        </p:spPr>
        <p:txBody>
          <a:bodyPr wrap="square">
            <a:spAutoFit/>
          </a:bodyPr>
          <a:lstStyle/>
          <a:p>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non-believer has other problems as well</a:t>
            </a:r>
          </a:p>
          <a:p>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Not only does the non-</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believener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not have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Holy Spirit’s strength and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understandig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but</a:t>
            </a:r>
          </a:p>
          <a:p>
            <a:pPr marL="342900" indent="-3429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The god of this world (Satan) actively </a:t>
            </a:r>
            <a:r>
              <a:rPr lang="en-US" sz="2400" b="1" dirty="0">
                <a:latin typeface="Times New Roman" panose="02020603050405020304" pitchFamily="18" charset="0"/>
                <a:ea typeface="Calibri" panose="020F0502020204030204" pitchFamily="34" charset="0"/>
                <a:cs typeface="Times New Roman" panose="02020603050405020304" pitchFamily="18" charset="0"/>
              </a:rPr>
              <a:t>works to blind </a:t>
            </a:r>
            <a:r>
              <a:rPr lang="en-US" sz="2400" dirty="0">
                <a:latin typeface="Times New Roman" panose="02020603050405020304" pitchFamily="18" charset="0"/>
                <a:ea typeface="Calibri" panose="020F0502020204030204" pitchFamily="34" charset="0"/>
                <a:cs typeface="Times New Roman" panose="02020603050405020304" pitchFamily="18" charset="0"/>
              </a:rPr>
              <a:t>the unbeliever to God’s word</a:t>
            </a:r>
          </a:p>
          <a:p>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2 Corinthians 4:3-4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And even if our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gospel is veiled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it is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veiled to those who are perishing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in whose case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the god of this world has blinded the minds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of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unbelievin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g so that they might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not see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 light of the gospel of the glory of Christ, who is the image of God.</a:t>
            </a:r>
          </a:p>
          <a:p>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Non-believer remains blind to the hidden spiritual realities – God’s Mysteries</a:t>
            </a:r>
          </a:p>
          <a:p>
            <a:pPr marL="342900" indent="-3429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Can’t see or even fathom the revelation of mystery – salvation and eternal life</a:t>
            </a:r>
          </a:p>
          <a:p>
            <a:pPr marL="342900" indent="-342900">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Hence, the unbeliever’s mind is led by the flesh and this world</a:t>
            </a:r>
          </a:p>
          <a:p>
            <a:pPr marL="342900" indent="-3429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Mind set on the flesh is death.</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8078368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75B3FC-F4DE-DC56-8BF5-9BC9778C8A18}"/>
              </a:ext>
            </a:extLst>
          </p:cNvPr>
          <p:cNvSpPr>
            <a:spLocks noGrp="1"/>
          </p:cNvSpPr>
          <p:nvPr>
            <p:ph type="title"/>
          </p:nvPr>
        </p:nvSpPr>
        <p:spPr/>
        <p:txBody>
          <a:bodyPr/>
          <a:lstStyle/>
          <a:p>
            <a:r>
              <a:rPr lang="en-US" dirty="0"/>
              <a:t>Class 5</a:t>
            </a:r>
          </a:p>
        </p:txBody>
      </p:sp>
      <p:sp>
        <p:nvSpPr>
          <p:cNvPr id="3" name="Text Placeholder 2">
            <a:extLst>
              <a:ext uri="{FF2B5EF4-FFF2-40B4-BE49-F238E27FC236}">
                <a16:creationId xmlns:a16="http://schemas.microsoft.com/office/drawing/2014/main" id="{27616E06-7C62-34F6-B8B6-D2059B41135A}"/>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6002603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Purpose of this Physical Realm</a:t>
            </a:r>
          </a:p>
        </p:txBody>
      </p:sp>
      <p:sp>
        <p:nvSpPr>
          <p:cNvPr id="3" name="TextBox 2">
            <a:extLst>
              <a:ext uri="{FF2B5EF4-FFF2-40B4-BE49-F238E27FC236}">
                <a16:creationId xmlns:a16="http://schemas.microsoft.com/office/drawing/2014/main" id="{A8C359D8-7793-0674-84B7-146BD0AE8F39}"/>
              </a:ext>
            </a:extLst>
          </p:cNvPr>
          <p:cNvSpPr txBox="1"/>
          <p:nvPr/>
        </p:nvSpPr>
        <p:spPr>
          <a:xfrm>
            <a:off x="481667" y="1420448"/>
            <a:ext cx="10725150" cy="369332"/>
          </a:xfrm>
          <a:prstGeom prst="rect">
            <a:avLst/>
          </a:prstGeom>
          <a:noFill/>
        </p:spPr>
        <p:txBody>
          <a:bodyPr wrap="square" rtlCol="0">
            <a:spAutoFit/>
          </a:bodyPr>
          <a:lstStyle/>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01EC931-3334-1BC8-96E5-90D6C8140FF3}"/>
              </a:ext>
            </a:extLst>
          </p:cNvPr>
          <p:cNvSpPr txBox="1"/>
          <p:nvPr/>
        </p:nvSpPr>
        <p:spPr>
          <a:xfrm>
            <a:off x="434602" y="1205519"/>
            <a:ext cx="10975227" cy="3785652"/>
          </a:xfrm>
          <a:prstGeom prst="rect">
            <a:avLst/>
          </a:prstGeom>
          <a:noFill/>
        </p:spPr>
        <p:txBody>
          <a:bodyPr wrap="square">
            <a:spAutoFit/>
          </a:bodyPr>
          <a:lstStyle/>
          <a:p>
            <a:r>
              <a:rPr lang="en-US" sz="4000" dirty="0">
                <a:latin typeface="Times New Roman" panose="02020603050405020304" pitchFamily="18" charset="0"/>
                <a:ea typeface="Calibri" panose="020F0502020204030204" pitchFamily="34" charset="0"/>
                <a:cs typeface="Times New Roman" panose="02020603050405020304" pitchFamily="18" charset="0"/>
              </a:rPr>
              <a:t>This physical realm therefore serves two purposes</a:t>
            </a:r>
          </a:p>
          <a:p>
            <a:endParaRPr lang="en-US" sz="4000" dirty="0">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mj-lt"/>
              <a:buAutoNum type="arabicPeriod"/>
            </a:pP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A winnowing to separate the children of God from followers of Satan</a:t>
            </a:r>
          </a:p>
          <a:p>
            <a:pPr marL="457200" indent="-457200">
              <a:buFont typeface="+mj-lt"/>
              <a:buAutoNum type="arabicPeriod"/>
            </a:pPr>
            <a:endParaRPr lang="en-US" sz="40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mj-lt"/>
              <a:buAutoNum type="arabicPeriod"/>
            </a:pPr>
            <a:r>
              <a:rPr lang="en-US" sz="4000" dirty="0">
                <a:latin typeface="Times New Roman" panose="02020603050405020304" pitchFamily="18" charset="0"/>
                <a:ea typeface="Calibri" panose="020F0502020204030204" pitchFamily="34" charset="0"/>
                <a:cs typeface="Times New Roman" panose="02020603050405020304" pitchFamily="18" charset="0"/>
              </a:rPr>
              <a:t>Perfection of the sons of God</a:t>
            </a:r>
            <a:endParaRPr lang="en-US" sz="4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01249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22089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Winnowing or the Separation</a:t>
            </a:r>
          </a:p>
        </p:txBody>
      </p:sp>
      <p:sp>
        <p:nvSpPr>
          <p:cNvPr id="3" name="TextBox 2">
            <a:extLst>
              <a:ext uri="{FF2B5EF4-FFF2-40B4-BE49-F238E27FC236}">
                <a16:creationId xmlns:a16="http://schemas.microsoft.com/office/drawing/2014/main" id="{A8C359D8-7793-0674-84B7-146BD0AE8F39}"/>
              </a:ext>
            </a:extLst>
          </p:cNvPr>
          <p:cNvSpPr txBox="1"/>
          <p:nvPr/>
        </p:nvSpPr>
        <p:spPr>
          <a:xfrm>
            <a:off x="481667" y="1420448"/>
            <a:ext cx="10725150" cy="369332"/>
          </a:xfrm>
          <a:prstGeom prst="rect">
            <a:avLst/>
          </a:prstGeom>
          <a:noFill/>
        </p:spPr>
        <p:txBody>
          <a:bodyPr wrap="square" rtlCol="0">
            <a:spAutoFit/>
          </a:bodyPr>
          <a:lstStyle/>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01EC931-3334-1BC8-96E5-90D6C8140FF3}"/>
              </a:ext>
            </a:extLst>
          </p:cNvPr>
          <p:cNvSpPr txBox="1"/>
          <p:nvPr/>
        </p:nvSpPr>
        <p:spPr>
          <a:xfrm>
            <a:off x="407307" y="1062218"/>
            <a:ext cx="10975227" cy="5693866"/>
          </a:xfrm>
          <a:prstGeom prst="rect">
            <a:avLst/>
          </a:prstGeom>
          <a:noFill/>
        </p:spPr>
        <p:txBody>
          <a:bodyPr wrap="square">
            <a:spAutoFit/>
          </a:bodyPr>
          <a:lstStyle/>
          <a:p>
            <a:pPr marL="22860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Matthew 3:12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"His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winnowing fork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is in His hand, and He will thoroughly clear His threshing floor; and He will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gather His wheat</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into the barn, but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He will burn up the chaff</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with unquenchable fire."</a:t>
            </a:r>
          </a:p>
          <a:p>
            <a:pPr marL="45720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tabLst>
                <a:tab pos="228600" algn="l"/>
              </a:tabLs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Matthew 13:30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in the time of the harvest I will say to the reapers, "First gather up the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tares and bind them in bundles to burn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them up; but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gather the wheat</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into my barn."'"</a:t>
            </a:r>
          </a:p>
          <a:p>
            <a:pPr marL="228600" marR="0">
              <a:spcBef>
                <a:spcPts val="0"/>
              </a:spcBef>
              <a:spcAft>
                <a:spcPts val="0"/>
              </a:spcAft>
              <a:tabLst>
                <a:tab pos="228600" algn="l"/>
              </a:tabLs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tabLst>
                <a:tab pos="228600" algn="l"/>
              </a:tabLs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Matthew 25:34, 41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"Then the King will say to those on His right, '</a:t>
            </a:r>
            <a:r>
              <a:rPr lang="en-US" sz="28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Come</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you who are blessed of My Father,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inherit the kingdom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prepared for you</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from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the foundation of the world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8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41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"Then He will also say to those on His left,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'Depart from Me</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 accursed ones, into the eternal fire</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which has been prepared for the devil and his angels;</a:t>
            </a:r>
          </a:p>
        </p:txBody>
      </p:sp>
    </p:spTree>
    <p:extLst>
      <p:ext uri="{BB962C8B-B14F-4D97-AF65-F5344CB8AC3E}">
        <p14:creationId xmlns:p14="http://schemas.microsoft.com/office/powerpoint/2010/main" val="2833721910"/>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Purpose of Physical Life – Heirs with Christ</a:t>
            </a:r>
          </a:p>
        </p:txBody>
      </p:sp>
      <p:sp>
        <p:nvSpPr>
          <p:cNvPr id="3" name="TextBox 2">
            <a:extLst>
              <a:ext uri="{FF2B5EF4-FFF2-40B4-BE49-F238E27FC236}">
                <a16:creationId xmlns:a16="http://schemas.microsoft.com/office/drawing/2014/main" id="{A8C359D8-7793-0674-84B7-146BD0AE8F39}"/>
              </a:ext>
            </a:extLst>
          </p:cNvPr>
          <p:cNvSpPr txBox="1"/>
          <p:nvPr/>
        </p:nvSpPr>
        <p:spPr>
          <a:xfrm>
            <a:off x="920276" y="1256449"/>
            <a:ext cx="10922000" cy="5262979"/>
          </a:xfrm>
          <a:prstGeom prst="rect">
            <a:avLst/>
          </a:prstGeom>
          <a:noFill/>
        </p:spPr>
        <p:txBody>
          <a:bodyPr wrap="square" rtlCol="0">
            <a:spAutoFit/>
          </a:bodyPr>
          <a:lstStyle/>
          <a:p>
            <a:r>
              <a:rPr lang="en-US" sz="2800" dirty="0">
                <a:effectLst/>
                <a:latin typeface="Times New Roman" panose="02020603050405020304" pitchFamily="18" charset="0"/>
                <a:ea typeface="Calibri" panose="020F0502020204030204" pitchFamily="34" charset="0"/>
                <a:cs typeface="Times New Roman" panose="02020603050405020304" pitchFamily="18" charset="0"/>
              </a:rPr>
              <a:t>Only in this physical life does God</a:t>
            </a:r>
          </a:p>
          <a:p>
            <a:pPr marL="342900" indent="-342900">
              <a:buFont typeface="Arial" panose="020B0604020202020204" pitchFamily="34" charset="0"/>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Call men to salvation</a:t>
            </a:r>
          </a:p>
          <a:p>
            <a:pPr marL="342900" indent="-342900">
              <a:buFont typeface="Arial" panose="020B0604020202020204" pitchFamily="34" charset="0"/>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Choose the spirits of men who have suffered in the flesh for salvation, eternal life</a:t>
            </a:r>
          </a:p>
          <a:p>
            <a:pPr marL="342900" indent="-342900">
              <a:buFont typeface="Arial" panose="020B0604020202020204" pitchFamily="34" charset="0"/>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Choose His sons who are God’s chosen saved</a:t>
            </a:r>
          </a:p>
          <a:p>
            <a:pPr marL="342900" indent="-342900">
              <a:buFont typeface="Arial" panose="020B0604020202020204" pitchFamily="34" charset="0"/>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Build His church through His sons – Christ’s kingdom</a:t>
            </a:r>
          </a:p>
          <a:p>
            <a:pPr marL="342900" indent="-342900">
              <a:buFont typeface="Arial" panose="020B0604020202020204" pitchFamily="34" charset="0"/>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Place His sons into Christ’s kingdom – the church – to reign/serve as royal priests</a:t>
            </a:r>
          </a:p>
          <a:p>
            <a:pPr marL="342900" indent="-342900">
              <a:buFont typeface="Arial" panose="020B0604020202020204" pitchFamily="34" charset="0"/>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Declare His sons citizens of heaven</a:t>
            </a:r>
          </a:p>
          <a:p>
            <a:pPr marL="342900" indent="-342900">
              <a:buFont typeface="Arial" panose="020B0604020202020204" pitchFamily="34" charset="0"/>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Grant to His sons a co-inheritance with Jesus Christ (Hebrews 1:2 – Christ is heir of all things)</a:t>
            </a:r>
          </a:p>
          <a:p>
            <a:pPr marL="342900" indent="-342900">
              <a:buFont typeface="Arial" panose="020B0604020202020204" pitchFamily="34" charset="0"/>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P</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erfect </a:t>
            </a:r>
            <a:r>
              <a:rPr lang="en-US" sz="2800" dirty="0">
                <a:latin typeface="Times New Roman" panose="02020603050405020304" pitchFamily="18" charset="0"/>
                <a:ea typeface="Calibri" panose="020F0502020204030204" pitchFamily="34" charset="0"/>
                <a:cs typeface="Times New Roman" panose="02020603050405020304" pitchFamily="18" charset="0"/>
              </a:rPr>
              <a:t>His children - teach and train us in holiness and righteousness</a:t>
            </a: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1270773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Purpose of Physical Life</a:t>
            </a:r>
          </a:p>
        </p:txBody>
      </p:sp>
      <p:sp>
        <p:nvSpPr>
          <p:cNvPr id="3" name="TextBox 2">
            <a:extLst>
              <a:ext uri="{FF2B5EF4-FFF2-40B4-BE49-F238E27FC236}">
                <a16:creationId xmlns:a16="http://schemas.microsoft.com/office/drawing/2014/main" id="{A8C359D8-7793-0674-84B7-146BD0AE8F39}"/>
              </a:ext>
            </a:extLst>
          </p:cNvPr>
          <p:cNvSpPr txBox="1"/>
          <p:nvPr/>
        </p:nvSpPr>
        <p:spPr>
          <a:xfrm>
            <a:off x="482126" y="1207959"/>
            <a:ext cx="10922000" cy="3539430"/>
          </a:xfrm>
          <a:prstGeom prst="rect">
            <a:avLst/>
          </a:prstGeom>
          <a:noFill/>
        </p:spPr>
        <p:txBody>
          <a:bodyPr wrap="square" rtlCol="0">
            <a:spAutoFit/>
          </a:bodyPr>
          <a:lstStyle/>
          <a:p>
            <a:r>
              <a:rPr lang="en-US" sz="3200" dirty="0">
                <a:latin typeface="Times New Roman" panose="02020603050405020304" pitchFamily="18" charset="0"/>
                <a:ea typeface="Calibri" panose="020F0502020204030204" pitchFamily="34" charset="0"/>
                <a:cs typeface="Times New Roman" panose="02020603050405020304" pitchFamily="18" charset="0"/>
              </a:rPr>
              <a:t>Therefore, when we die:</a:t>
            </a:r>
          </a:p>
          <a:p>
            <a:pPr marL="342900" indent="-342900">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We are already saved</a:t>
            </a:r>
          </a:p>
          <a:p>
            <a:pPr marL="342900" indent="-342900">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We already have eternal life</a:t>
            </a:r>
          </a:p>
          <a:p>
            <a:pPr marL="342900" indent="-342900">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We are already in Christ’s Kingdom</a:t>
            </a:r>
          </a:p>
          <a:p>
            <a:pPr marL="342900" indent="-342900">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We are already safe and secure in Christ – destined for paradise</a:t>
            </a:r>
          </a:p>
          <a:p>
            <a:endParaRPr lang="en-US" sz="3200" dirty="0">
              <a:latin typeface="Times New Roman" panose="02020603050405020304" pitchFamily="18" charset="0"/>
              <a:ea typeface="Calibri" panose="020F0502020204030204" pitchFamily="34" charset="0"/>
              <a:cs typeface="Times New Roman" panose="02020603050405020304" pitchFamily="18" charset="0"/>
            </a:endParaRPr>
          </a:p>
          <a:p>
            <a:r>
              <a:rPr lang="en-US" sz="3200" dirty="0">
                <a:latin typeface="Times New Roman" panose="02020603050405020304" pitchFamily="18" charset="0"/>
                <a:ea typeface="Calibri" panose="020F0502020204030204" pitchFamily="34" charset="0"/>
                <a:cs typeface="Times New Roman" panose="02020603050405020304" pitchFamily="18" charset="0"/>
              </a:rPr>
              <a:t>All of creation is waiting on our revealing as the sons of God</a:t>
            </a:r>
          </a:p>
        </p:txBody>
      </p:sp>
    </p:spTree>
    <p:extLst>
      <p:ext uri="{BB962C8B-B14F-4D97-AF65-F5344CB8AC3E}">
        <p14:creationId xmlns:p14="http://schemas.microsoft.com/office/powerpoint/2010/main" val="265506654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22089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Winnowing or the Separation</a:t>
            </a:r>
          </a:p>
        </p:txBody>
      </p:sp>
      <p:sp>
        <p:nvSpPr>
          <p:cNvPr id="3" name="TextBox 2">
            <a:extLst>
              <a:ext uri="{FF2B5EF4-FFF2-40B4-BE49-F238E27FC236}">
                <a16:creationId xmlns:a16="http://schemas.microsoft.com/office/drawing/2014/main" id="{A8C359D8-7793-0674-84B7-146BD0AE8F39}"/>
              </a:ext>
            </a:extLst>
          </p:cNvPr>
          <p:cNvSpPr txBox="1"/>
          <p:nvPr/>
        </p:nvSpPr>
        <p:spPr>
          <a:xfrm>
            <a:off x="481667" y="1420448"/>
            <a:ext cx="10725150" cy="369332"/>
          </a:xfrm>
          <a:prstGeom prst="rect">
            <a:avLst/>
          </a:prstGeom>
          <a:noFill/>
        </p:spPr>
        <p:txBody>
          <a:bodyPr wrap="square" rtlCol="0">
            <a:spAutoFit/>
          </a:bodyPr>
          <a:lstStyle/>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01EC931-3334-1BC8-96E5-90D6C8140FF3}"/>
              </a:ext>
            </a:extLst>
          </p:cNvPr>
          <p:cNvSpPr txBox="1"/>
          <p:nvPr/>
        </p:nvSpPr>
        <p:spPr>
          <a:xfrm>
            <a:off x="407307" y="1062218"/>
            <a:ext cx="10975227" cy="3539430"/>
          </a:xfrm>
          <a:prstGeom prst="rect">
            <a:avLst/>
          </a:prstGeom>
          <a:noFill/>
        </p:spPr>
        <p:txBody>
          <a:bodyPr wrap="square">
            <a:spAutoFit/>
          </a:bodyPr>
          <a:lstStyle/>
          <a:p>
            <a:pPr marL="228600" marR="0">
              <a:spcBef>
                <a:spcPts val="0"/>
              </a:spcBef>
              <a:spcAft>
                <a:spcPts val="0"/>
              </a:spcAft>
            </a:pPr>
            <a:r>
              <a:rPr lang="en-US" sz="2800" dirty="0">
                <a:latin typeface="Times New Roman" panose="02020603050405020304" pitchFamily="18" charset="0"/>
                <a:ea typeface="Calibri" panose="020F0502020204030204" pitchFamily="34" charset="0"/>
                <a:cs typeface="Times New Roman" panose="02020603050405020304" pitchFamily="18" charset="0"/>
              </a:rPr>
              <a:t>If the purpose of this world is for</a:t>
            </a:r>
          </a:p>
          <a:p>
            <a:pPr marL="228600" marR="0">
              <a:spcBef>
                <a:spcPts val="0"/>
              </a:spcBef>
              <a:spcAft>
                <a:spcPts val="0"/>
              </a:spcAft>
            </a:pP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685800" marR="0" indent="-457200">
              <a:spcBef>
                <a:spcPts val="0"/>
              </a:spcBef>
              <a:spcAft>
                <a:spcPts val="0"/>
              </a:spcAft>
              <a:buFont typeface="Arial" panose="020B0604020202020204" pitchFamily="34" charset="0"/>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God to choose His sons for salvation and eternal life, and</a:t>
            </a:r>
          </a:p>
          <a:p>
            <a:pPr marL="685800" marR="0" indent="-457200">
              <a:spcBef>
                <a:spcPts val="0"/>
              </a:spcBef>
              <a:spcAft>
                <a:spcPts val="0"/>
              </a:spcAft>
              <a:buFont typeface="Arial" panose="020B0604020202020204" pitchFamily="34" charset="0"/>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Separate out the unrighteous non-believer</a:t>
            </a:r>
          </a:p>
          <a:p>
            <a:pPr marL="228600" marR="0">
              <a:spcBef>
                <a:spcPts val="0"/>
              </a:spcBef>
              <a:spcAft>
                <a:spcPts val="0"/>
              </a:spcAft>
            </a:pP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Why not bring the saved into glory at the moment of salvation?</a:t>
            </a:r>
          </a:p>
          <a:p>
            <a:pPr marL="228600" marR="0">
              <a:spcBef>
                <a:spcPts val="0"/>
              </a:spcBef>
              <a:spcAft>
                <a:spcPts val="0"/>
              </a:spcAft>
            </a:pP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7604623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22089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Winnowing or the Separation</a:t>
            </a:r>
          </a:p>
        </p:txBody>
      </p:sp>
      <p:sp>
        <p:nvSpPr>
          <p:cNvPr id="3" name="TextBox 2">
            <a:extLst>
              <a:ext uri="{FF2B5EF4-FFF2-40B4-BE49-F238E27FC236}">
                <a16:creationId xmlns:a16="http://schemas.microsoft.com/office/drawing/2014/main" id="{A8C359D8-7793-0674-84B7-146BD0AE8F39}"/>
              </a:ext>
            </a:extLst>
          </p:cNvPr>
          <p:cNvSpPr txBox="1"/>
          <p:nvPr/>
        </p:nvSpPr>
        <p:spPr>
          <a:xfrm>
            <a:off x="481667" y="1420448"/>
            <a:ext cx="10725150" cy="369332"/>
          </a:xfrm>
          <a:prstGeom prst="rect">
            <a:avLst/>
          </a:prstGeom>
          <a:noFill/>
        </p:spPr>
        <p:txBody>
          <a:bodyPr wrap="square" rtlCol="0">
            <a:spAutoFit/>
          </a:bodyPr>
          <a:lstStyle/>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01EC931-3334-1BC8-96E5-90D6C8140FF3}"/>
              </a:ext>
            </a:extLst>
          </p:cNvPr>
          <p:cNvSpPr txBox="1"/>
          <p:nvPr/>
        </p:nvSpPr>
        <p:spPr>
          <a:xfrm>
            <a:off x="407307" y="1062218"/>
            <a:ext cx="10975227" cy="4832092"/>
          </a:xfrm>
          <a:prstGeom prst="rect">
            <a:avLst/>
          </a:prstGeom>
          <a:noFill/>
        </p:spPr>
        <p:txBody>
          <a:bodyPr wrap="square">
            <a:spAutoFit/>
          </a:bodyPr>
          <a:lstStyle/>
          <a:p>
            <a:pPr marL="228600" marR="0">
              <a:spcBef>
                <a:spcPts val="0"/>
              </a:spcBef>
              <a:spcAft>
                <a:spcPts val="0"/>
              </a:spcAft>
            </a:pPr>
            <a:r>
              <a:rPr lang="en-US" sz="2800" dirty="0">
                <a:latin typeface="Times New Roman" panose="02020603050405020304" pitchFamily="18" charset="0"/>
                <a:ea typeface="Calibri" panose="020F0502020204030204" pitchFamily="34" charset="0"/>
                <a:cs typeface="Times New Roman" panose="02020603050405020304" pitchFamily="18" charset="0"/>
              </a:rPr>
              <a:t>Answer:</a:t>
            </a:r>
          </a:p>
          <a:p>
            <a:pPr marL="228600" marR="0" algn="ctr">
              <a:spcBef>
                <a:spcPts val="0"/>
              </a:spcBef>
              <a:spcAft>
                <a:spcPts val="0"/>
              </a:spcAft>
            </a:pPr>
            <a:r>
              <a:rPr lang="en-US" sz="4000" b="1" dirty="0">
                <a:latin typeface="Times New Roman" panose="02020603050405020304" pitchFamily="18" charset="0"/>
                <a:ea typeface="Calibri" panose="020F0502020204030204" pitchFamily="34" charset="0"/>
                <a:cs typeface="Times New Roman" panose="02020603050405020304" pitchFamily="18" charset="0"/>
              </a:rPr>
              <a:t>Perfection of the Saints</a:t>
            </a:r>
          </a:p>
          <a:p>
            <a:pPr marL="228600" marR="0" algn="ctr">
              <a:spcBef>
                <a:spcPts val="0"/>
              </a:spcBef>
              <a:spcAft>
                <a:spcPts val="0"/>
              </a:spcAft>
            </a:pPr>
            <a:r>
              <a:rPr lang="en-US" sz="4000" b="1" dirty="0">
                <a:latin typeface="Times New Roman" panose="02020603050405020304" pitchFamily="18" charset="0"/>
                <a:ea typeface="Calibri" panose="020F0502020204030204" pitchFamily="34" charset="0"/>
                <a:cs typeface="Times New Roman" panose="02020603050405020304" pitchFamily="18" charset="0"/>
              </a:rPr>
              <a:t>Righteous (Sinless) Men Made Perfect</a:t>
            </a:r>
          </a:p>
          <a:p>
            <a:pPr marL="228600" marR="0" algn="ctr">
              <a:spcBef>
                <a:spcPts val="0"/>
              </a:spcBef>
              <a:spcAft>
                <a:spcPts val="0"/>
              </a:spcAft>
            </a:pPr>
            <a:r>
              <a:rPr lang="en-US" sz="4000" b="1" dirty="0">
                <a:latin typeface="Times New Roman" panose="02020603050405020304" pitchFamily="18" charset="0"/>
                <a:ea typeface="Calibri" panose="020F0502020204030204" pitchFamily="34" charset="0"/>
                <a:cs typeface="Times New Roman" panose="02020603050405020304" pitchFamily="18" charset="0"/>
              </a:rPr>
              <a:t>Hebrews 12:23</a:t>
            </a:r>
          </a:p>
          <a:p>
            <a:pPr marL="228600" marR="0" algn="ctr">
              <a:spcBef>
                <a:spcPts val="0"/>
              </a:spcBef>
              <a:spcAft>
                <a:spcPts val="0"/>
              </a:spcAft>
            </a:pPr>
            <a:endParaRPr lang="en-US" sz="4000" b="1"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4000" b="1" dirty="0">
                <a:latin typeface="Times New Roman" panose="02020603050405020304" pitchFamily="18" charset="0"/>
                <a:cs typeface="Times New Roman" panose="02020603050405020304" pitchFamily="18" charset="0"/>
              </a:rPr>
              <a:t>Matthew 5:48 </a:t>
            </a:r>
            <a:r>
              <a:rPr lang="en-US" sz="4000" dirty="0">
                <a:latin typeface="Times New Roman" panose="02020603050405020304" pitchFamily="18" charset="0"/>
                <a:cs typeface="Times New Roman" panose="02020603050405020304" pitchFamily="18" charset="0"/>
              </a:rPr>
              <a:t> "Therefore </a:t>
            </a:r>
            <a:r>
              <a:rPr lang="en-US" sz="4000" b="1" u="sng" dirty="0">
                <a:highlight>
                  <a:srgbClr val="FFFF00"/>
                </a:highlight>
                <a:latin typeface="Times New Roman" panose="02020603050405020304" pitchFamily="18" charset="0"/>
                <a:cs typeface="Times New Roman" panose="02020603050405020304" pitchFamily="18" charset="0"/>
              </a:rPr>
              <a:t>you are to be perfect</a:t>
            </a:r>
            <a:r>
              <a:rPr lang="en-US" sz="4000" dirty="0">
                <a:latin typeface="Times New Roman" panose="02020603050405020304" pitchFamily="18" charset="0"/>
                <a:cs typeface="Times New Roman" panose="02020603050405020304" pitchFamily="18" charset="0"/>
              </a:rPr>
              <a:t>, as your heavenly </a:t>
            </a:r>
            <a:r>
              <a:rPr lang="en-US" sz="4000" b="1" u="sng" dirty="0">
                <a:highlight>
                  <a:srgbClr val="FFFF00"/>
                </a:highlight>
                <a:latin typeface="Times New Roman" panose="02020603050405020304" pitchFamily="18" charset="0"/>
                <a:cs typeface="Times New Roman" panose="02020603050405020304" pitchFamily="18" charset="0"/>
              </a:rPr>
              <a:t>Father is perfect</a:t>
            </a:r>
            <a:r>
              <a:rPr lang="en-US" sz="4000" dirty="0">
                <a:latin typeface="Times New Roman" panose="02020603050405020304" pitchFamily="18" charset="0"/>
                <a:cs typeface="Times New Roman" panose="02020603050405020304" pitchFamily="18" charset="0"/>
              </a:rPr>
              <a:t>. </a:t>
            </a:r>
          </a:p>
          <a:p>
            <a:pPr marL="228600"/>
            <a:endParaRPr lang="en-U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35192871"/>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12080</TotalTime>
  <Words>15147</Words>
  <Application>Microsoft Office PowerPoint</Application>
  <PresentationFormat>Widescreen</PresentationFormat>
  <Paragraphs>1378</Paragraphs>
  <Slides>151</Slides>
  <Notes>4</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151</vt:i4>
      </vt:variant>
    </vt:vector>
  </HeadingPairs>
  <TitlesOfParts>
    <vt:vector size="161" baseType="lpstr">
      <vt:lpstr>Arial</vt:lpstr>
      <vt:lpstr>Calibri</vt:lpstr>
      <vt:lpstr>Calibri Light</vt:lpstr>
      <vt:lpstr>Courier New</vt:lpstr>
      <vt:lpstr>Gentium</vt:lpstr>
      <vt:lpstr>Gill Sans MT</vt:lpstr>
      <vt:lpstr>Symbol</vt:lpstr>
      <vt:lpstr>Times New Roman</vt:lpstr>
      <vt:lpstr>Wingdings</vt:lpstr>
      <vt:lpstr>Parcel</vt:lpstr>
      <vt:lpstr>Church of Christ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Class 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Church of Christ</dc:title>
  <dc:creator>BRIAN HALEY</dc:creator>
  <cp:lastModifiedBy>Robert McDonald</cp:lastModifiedBy>
  <cp:revision>40</cp:revision>
  <cp:lastPrinted>2023-06-07T17:35:39Z</cp:lastPrinted>
  <dcterms:created xsi:type="dcterms:W3CDTF">2023-06-03T18:53:09Z</dcterms:created>
  <dcterms:modified xsi:type="dcterms:W3CDTF">2023-06-18T16:23:05Z</dcterms:modified>
</cp:coreProperties>
</file>