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50"/>
  </p:notesMasterIdLst>
  <p:sldIdLst>
    <p:sldId id="256" r:id="rId2"/>
    <p:sldId id="639" r:id="rId3"/>
    <p:sldId id="676" r:id="rId4"/>
    <p:sldId id="677" r:id="rId5"/>
    <p:sldId id="643" r:id="rId6"/>
    <p:sldId id="654" r:id="rId7"/>
    <p:sldId id="638" r:id="rId8"/>
    <p:sldId id="678" r:id="rId9"/>
    <p:sldId id="640" r:id="rId10"/>
    <p:sldId id="655" r:id="rId11"/>
    <p:sldId id="656" r:id="rId12"/>
    <p:sldId id="657" r:id="rId13"/>
    <p:sldId id="658" r:id="rId14"/>
    <p:sldId id="659" r:id="rId15"/>
    <p:sldId id="660" r:id="rId16"/>
    <p:sldId id="661" r:id="rId17"/>
    <p:sldId id="718" r:id="rId18"/>
    <p:sldId id="719" r:id="rId19"/>
    <p:sldId id="721" r:id="rId20"/>
    <p:sldId id="720" r:id="rId21"/>
    <p:sldId id="722" r:id="rId22"/>
    <p:sldId id="723" r:id="rId23"/>
    <p:sldId id="724" r:id="rId24"/>
    <p:sldId id="725" r:id="rId25"/>
    <p:sldId id="726" r:id="rId26"/>
    <p:sldId id="727" r:id="rId27"/>
    <p:sldId id="728" r:id="rId28"/>
    <p:sldId id="714" r:id="rId29"/>
    <p:sldId id="729" r:id="rId30"/>
    <p:sldId id="730" r:id="rId31"/>
    <p:sldId id="731" r:id="rId32"/>
    <p:sldId id="732" r:id="rId33"/>
    <p:sldId id="733" r:id="rId34"/>
    <p:sldId id="717" r:id="rId35"/>
    <p:sldId id="734" r:id="rId36"/>
    <p:sldId id="735" r:id="rId37"/>
    <p:sldId id="736" r:id="rId38"/>
    <p:sldId id="737" r:id="rId39"/>
    <p:sldId id="738" r:id="rId40"/>
    <p:sldId id="739" r:id="rId41"/>
    <p:sldId id="740" r:id="rId42"/>
    <p:sldId id="741" r:id="rId43"/>
    <p:sldId id="742" r:id="rId44"/>
    <p:sldId id="743" r:id="rId45"/>
    <p:sldId id="744" r:id="rId46"/>
    <p:sldId id="745" r:id="rId47"/>
    <p:sldId id="715" r:id="rId48"/>
    <p:sldId id="716" r:id="rId4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D3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7/30/2023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a:t>
            </a:fld>
            <a:endParaRPr lang="en-US" dirty="0"/>
          </a:p>
        </p:txBody>
      </p:sp>
    </p:spTree>
    <p:extLst>
      <p:ext uri="{BB962C8B-B14F-4D97-AF65-F5344CB8AC3E}">
        <p14:creationId xmlns:p14="http://schemas.microsoft.com/office/powerpoint/2010/main" val="455981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80200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1138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2880883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543785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1142806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1518954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336997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1822809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450619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371313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a:t>
            </a:fld>
            <a:endParaRPr lang="en-US" dirty="0"/>
          </a:p>
        </p:txBody>
      </p:sp>
    </p:spTree>
    <p:extLst>
      <p:ext uri="{BB962C8B-B14F-4D97-AF65-F5344CB8AC3E}">
        <p14:creationId xmlns:p14="http://schemas.microsoft.com/office/powerpoint/2010/main" val="1743858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1548318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2146135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23</a:t>
            </a:fld>
            <a:endParaRPr lang="en-US" dirty="0"/>
          </a:p>
        </p:txBody>
      </p:sp>
    </p:spTree>
    <p:extLst>
      <p:ext uri="{BB962C8B-B14F-4D97-AF65-F5344CB8AC3E}">
        <p14:creationId xmlns:p14="http://schemas.microsoft.com/office/powerpoint/2010/main" val="895829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24</a:t>
            </a:fld>
            <a:endParaRPr lang="en-US" dirty="0"/>
          </a:p>
        </p:txBody>
      </p:sp>
    </p:spTree>
    <p:extLst>
      <p:ext uri="{BB962C8B-B14F-4D97-AF65-F5344CB8AC3E}">
        <p14:creationId xmlns:p14="http://schemas.microsoft.com/office/powerpoint/2010/main" val="2139004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25</a:t>
            </a:fld>
            <a:endParaRPr lang="en-US" dirty="0"/>
          </a:p>
        </p:txBody>
      </p:sp>
    </p:spTree>
    <p:extLst>
      <p:ext uri="{BB962C8B-B14F-4D97-AF65-F5344CB8AC3E}">
        <p14:creationId xmlns:p14="http://schemas.microsoft.com/office/powerpoint/2010/main" val="6866434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26</a:t>
            </a:fld>
            <a:endParaRPr lang="en-US" dirty="0"/>
          </a:p>
        </p:txBody>
      </p:sp>
    </p:spTree>
    <p:extLst>
      <p:ext uri="{BB962C8B-B14F-4D97-AF65-F5344CB8AC3E}">
        <p14:creationId xmlns:p14="http://schemas.microsoft.com/office/powerpoint/2010/main" val="1272893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27</a:t>
            </a:fld>
            <a:endParaRPr lang="en-US" dirty="0"/>
          </a:p>
        </p:txBody>
      </p:sp>
    </p:spTree>
    <p:extLst>
      <p:ext uri="{BB962C8B-B14F-4D97-AF65-F5344CB8AC3E}">
        <p14:creationId xmlns:p14="http://schemas.microsoft.com/office/powerpoint/2010/main" val="766452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28</a:t>
            </a:fld>
            <a:endParaRPr lang="en-US" dirty="0"/>
          </a:p>
        </p:txBody>
      </p:sp>
    </p:spTree>
    <p:extLst>
      <p:ext uri="{BB962C8B-B14F-4D97-AF65-F5344CB8AC3E}">
        <p14:creationId xmlns:p14="http://schemas.microsoft.com/office/powerpoint/2010/main" val="1360895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29</a:t>
            </a:fld>
            <a:endParaRPr lang="en-US" dirty="0"/>
          </a:p>
        </p:txBody>
      </p:sp>
    </p:spTree>
    <p:extLst>
      <p:ext uri="{BB962C8B-B14F-4D97-AF65-F5344CB8AC3E}">
        <p14:creationId xmlns:p14="http://schemas.microsoft.com/office/powerpoint/2010/main" val="1657959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30</a:t>
            </a:fld>
            <a:endParaRPr lang="en-US" dirty="0"/>
          </a:p>
        </p:txBody>
      </p:sp>
    </p:spTree>
    <p:extLst>
      <p:ext uri="{BB962C8B-B14F-4D97-AF65-F5344CB8AC3E}">
        <p14:creationId xmlns:p14="http://schemas.microsoft.com/office/powerpoint/2010/main" val="3105816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a:t>
            </a:fld>
            <a:endParaRPr lang="en-US" dirty="0"/>
          </a:p>
        </p:txBody>
      </p:sp>
    </p:spTree>
    <p:extLst>
      <p:ext uri="{BB962C8B-B14F-4D97-AF65-F5344CB8AC3E}">
        <p14:creationId xmlns:p14="http://schemas.microsoft.com/office/powerpoint/2010/main" val="2801063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31</a:t>
            </a:fld>
            <a:endParaRPr lang="en-US" dirty="0"/>
          </a:p>
        </p:txBody>
      </p:sp>
    </p:spTree>
    <p:extLst>
      <p:ext uri="{BB962C8B-B14F-4D97-AF65-F5344CB8AC3E}">
        <p14:creationId xmlns:p14="http://schemas.microsoft.com/office/powerpoint/2010/main" val="1800333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32</a:t>
            </a:fld>
            <a:endParaRPr lang="en-US" dirty="0"/>
          </a:p>
        </p:txBody>
      </p:sp>
    </p:spTree>
    <p:extLst>
      <p:ext uri="{BB962C8B-B14F-4D97-AF65-F5344CB8AC3E}">
        <p14:creationId xmlns:p14="http://schemas.microsoft.com/office/powerpoint/2010/main" val="29365639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33</a:t>
            </a:fld>
            <a:endParaRPr lang="en-US" dirty="0"/>
          </a:p>
        </p:txBody>
      </p:sp>
    </p:spTree>
    <p:extLst>
      <p:ext uri="{BB962C8B-B14F-4D97-AF65-F5344CB8AC3E}">
        <p14:creationId xmlns:p14="http://schemas.microsoft.com/office/powerpoint/2010/main" val="2483827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34</a:t>
            </a:fld>
            <a:endParaRPr lang="en-US" dirty="0"/>
          </a:p>
        </p:txBody>
      </p:sp>
    </p:spTree>
    <p:extLst>
      <p:ext uri="{BB962C8B-B14F-4D97-AF65-F5344CB8AC3E}">
        <p14:creationId xmlns:p14="http://schemas.microsoft.com/office/powerpoint/2010/main" val="42192925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35</a:t>
            </a:fld>
            <a:endParaRPr lang="en-US" dirty="0"/>
          </a:p>
        </p:txBody>
      </p:sp>
    </p:spTree>
    <p:extLst>
      <p:ext uri="{BB962C8B-B14F-4D97-AF65-F5344CB8AC3E}">
        <p14:creationId xmlns:p14="http://schemas.microsoft.com/office/powerpoint/2010/main" val="4823572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36</a:t>
            </a:fld>
            <a:endParaRPr lang="en-US" dirty="0"/>
          </a:p>
        </p:txBody>
      </p:sp>
    </p:spTree>
    <p:extLst>
      <p:ext uri="{BB962C8B-B14F-4D97-AF65-F5344CB8AC3E}">
        <p14:creationId xmlns:p14="http://schemas.microsoft.com/office/powerpoint/2010/main" val="37562719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37</a:t>
            </a:fld>
            <a:endParaRPr lang="en-US" dirty="0"/>
          </a:p>
        </p:txBody>
      </p:sp>
    </p:spTree>
    <p:extLst>
      <p:ext uri="{BB962C8B-B14F-4D97-AF65-F5344CB8AC3E}">
        <p14:creationId xmlns:p14="http://schemas.microsoft.com/office/powerpoint/2010/main" val="12499596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38</a:t>
            </a:fld>
            <a:endParaRPr lang="en-US" dirty="0"/>
          </a:p>
        </p:txBody>
      </p:sp>
    </p:spTree>
    <p:extLst>
      <p:ext uri="{BB962C8B-B14F-4D97-AF65-F5344CB8AC3E}">
        <p14:creationId xmlns:p14="http://schemas.microsoft.com/office/powerpoint/2010/main" val="36320947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39</a:t>
            </a:fld>
            <a:endParaRPr lang="en-US" dirty="0"/>
          </a:p>
        </p:txBody>
      </p:sp>
    </p:spTree>
    <p:extLst>
      <p:ext uri="{BB962C8B-B14F-4D97-AF65-F5344CB8AC3E}">
        <p14:creationId xmlns:p14="http://schemas.microsoft.com/office/powerpoint/2010/main" val="11883043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40</a:t>
            </a:fld>
            <a:endParaRPr lang="en-US" dirty="0"/>
          </a:p>
        </p:txBody>
      </p:sp>
    </p:spTree>
    <p:extLst>
      <p:ext uri="{BB962C8B-B14F-4D97-AF65-F5344CB8AC3E}">
        <p14:creationId xmlns:p14="http://schemas.microsoft.com/office/powerpoint/2010/main" val="2252866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2934279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41</a:t>
            </a:fld>
            <a:endParaRPr lang="en-US" dirty="0"/>
          </a:p>
        </p:txBody>
      </p:sp>
    </p:spTree>
    <p:extLst>
      <p:ext uri="{BB962C8B-B14F-4D97-AF65-F5344CB8AC3E}">
        <p14:creationId xmlns:p14="http://schemas.microsoft.com/office/powerpoint/2010/main" val="38446891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42</a:t>
            </a:fld>
            <a:endParaRPr lang="en-US" dirty="0"/>
          </a:p>
        </p:txBody>
      </p:sp>
    </p:spTree>
    <p:extLst>
      <p:ext uri="{BB962C8B-B14F-4D97-AF65-F5344CB8AC3E}">
        <p14:creationId xmlns:p14="http://schemas.microsoft.com/office/powerpoint/2010/main" val="3166810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43</a:t>
            </a:fld>
            <a:endParaRPr lang="en-US" dirty="0"/>
          </a:p>
        </p:txBody>
      </p:sp>
    </p:spTree>
    <p:extLst>
      <p:ext uri="{BB962C8B-B14F-4D97-AF65-F5344CB8AC3E}">
        <p14:creationId xmlns:p14="http://schemas.microsoft.com/office/powerpoint/2010/main" val="17656155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44</a:t>
            </a:fld>
            <a:endParaRPr lang="en-US" dirty="0"/>
          </a:p>
        </p:txBody>
      </p:sp>
    </p:spTree>
    <p:extLst>
      <p:ext uri="{BB962C8B-B14F-4D97-AF65-F5344CB8AC3E}">
        <p14:creationId xmlns:p14="http://schemas.microsoft.com/office/powerpoint/2010/main" val="13065986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45</a:t>
            </a:fld>
            <a:endParaRPr lang="en-US" dirty="0"/>
          </a:p>
        </p:txBody>
      </p:sp>
    </p:spTree>
    <p:extLst>
      <p:ext uri="{BB962C8B-B14F-4D97-AF65-F5344CB8AC3E}">
        <p14:creationId xmlns:p14="http://schemas.microsoft.com/office/powerpoint/2010/main" val="17225840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46</a:t>
            </a:fld>
            <a:endParaRPr lang="en-US" dirty="0"/>
          </a:p>
        </p:txBody>
      </p:sp>
    </p:spTree>
    <p:extLst>
      <p:ext uri="{BB962C8B-B14F-4D97-AF65-F5344CB8AC3E}">
        <p14:creationId xmlns:p14="http://schemas.microsoft.com/office/powerpoint/2010/main" val="376176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6</a:t>
            </a:fld>
            <a:endParaRPr lang="en-US" dirty="0"/>
          </a:p>
        </p:txBody>
      </p:sp>
    </p:spTree>
    <p:extLst>
      <p:ext uri="{BB962C8B-B14F-4D97-AF65-F5344CB8AC3E}">
        <p14:creationId xmlns:p14="http://schemas.microsoft.com/office/powerpoint/2010/main" val="2917456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7</a:t>
            </a:fld>
            <a:endParaRPr lang="en-US" dirty="0"/>
          </a:p>
        </p:txBody>
      </p:sp>
    </p:spTree>
    <p:extLst>
      <p:ext uri="{BB962C8B-B14F-4D97-AF65-F5344CB8AC3E}">
        <p14:creationId xmlns:p14="http://schemas.microsoft.com/office/powerpoint/2010/main" val="269666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8</a:t>
            </a:fld>
            <a:endParaRPr lang="en-US" dirty="0"/>
          </a:p>
        </p:txBody>
      </p:sp>
    </p:spTree>
    <p:extLst>
      <p:ext uri="{BB962C8B-B14F-4D97-AF65-F5344CB8AC3E}">
        <p14:creationId xmlns:p14="http://schemas.microsoft.com/office/powerpoint/2010/main" val="489902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78503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10</a:t>
            </a:fld>
            <a:endParaRPr lang="en-US" dirty="0"/>
          </a:p>
        </p:txBody>
      </p:sp>
    </p:spTree>
    <p:extLst>
      <p:ext uri="{BB962C8B-B14F-4D97-AF65-F5344CB8AC3E}">
        <p14:creationId xmlns:p14="http://schemas.microsoft.com/office/powerpoint/2010/main" val="98830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7/30/2023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7/30/2023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7/30/2023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7/30/2023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432530"/>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Ephesians 1:4 </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just as </a:t>
            </a:r>
            <a:r>
              <a:rPr lang="en-US" sz="2800" b="1" u="sng" dirty="0">
                <a:highlight>
                  <a:srgbClr val="FFFF00"/>
                </a:highlight>
                <a:latin typeface="Times New Roman" panose="02020603050405020304" pitchFamily="18" charset="0"/>
                <a:cs typeface="Times New Roman" panose="02020603050405020304" pitchFamily="18" charset="0"/>
              </a:rPr>
              <a:t>He chose us </a:t>
            </a:r>
            <a:r>
              <a:rPr lang="en-US" sz="2800" dirty="0">
                <a:latin typeface="Times New Roman" panose="02020603050405020304" pitchFamily="18" charset="0"/>
                <a:cs typeface="Times New Roman" panose="02020603050405020304" pitchFamily="18" charset="0"/>
              </a:rPr>
              <a:t>in Him </a:t>
            </a:r>
            <a:r>
              <a:rPr lang="en-US" sz="2800" b="1" u="sng" dirty="0">
                <a:highlight>
                  <a:srgbClr val="00FFFF"/>
                </a:highlight>
                <a:latin typeface="Times New Roman" panose="02020603050405020304" pitchFamily="18" charset="0"/>
                <a:cs typeface="Times New Roman" panose="02020603050405020304" pitchFamily="18" charset="0"/>
              </a:rPr>
              <a:t>before the foundation of the world </a:t>
            </a:r>
            <a:r>
              <a:rPr lang="en-US" sz="28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2 Thessalonians 2:13</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  </a:t>
            </a:r>
            <a:r>
              <a:rPr lang="en-US" sz="2800" b="1" u="sng" dirty="0">
                <a:highlight>
                  <a:srgbClr val="FFFF00"/>
                </a:highlight>
                <a:latin typeface="Times New Roman" panose="02020603050405020304" pitchFamily="18" charset="0"/>
                <a:cs typeface="Times New Roman" panose="02020603050405020304" pitchFamily="18" charset="0"/>
              </a:rPr>
              <a:t>God has chosen you </a:t>
            </a:r>
            <a:r>
              <a:rPr lang="en-US" sz="2800" b="1" u="sng" dirty="0">
                <a:highlight>
                  <a:srgbClr val="00FFFF"/>
                </a:highlight>
                <a:latin typeface="Times New Roman" panose="02020603050405020304" pitchFamily="18" charset="0"/>
                <a:cs typeface="Times New Roman" panose="02020603050405020304" pitchFamily="18" charset="0"/>
              </a:rPr>
              <a:t>from the beginning </a:t>
            </a:r>
            <a:r>
              <a:rPr lang="en-US" sz="2800" b="1" u="sng" dirty="0">
                <a:highlight>
                  <a:srgbClr val="00FF00"/>
                </a:highlight>
                <a:latin typeface="Times New Roman" panose="02020603050405020304" pitchFamily="18" charset="0"/>
                <a:cs typeface="Times New Roman" panose="02020603050405020304" pitchFamily="18" charset="0"/>
              </a:rPr>
              <a:t>for salvation</a:t>
            </a:r>
            <a:r>
              <a:rPr lang="en-US" sz="2800" dirty="0">
                <a:highlight>
                  <a:srgbClr val="00FF00"/>
                </a:highligh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p>
          <a:p>
            <a:pPr marL="228600"/>
            <a:endParaRPr lang="en-US" sz="2800" dirty="0">
              <a:latin typeface="Times New Roman" panose="02020603050405020304" pitchFamily="18"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Question:  What did God choose us for?</a:t>
            </a:r>
          </a:p>
          <a:p>
            <a:pPr marL="228600"/>
            <a:r>
              <a:rPr lang="en-US" sz="2800" dirty="0">
                <a:latin typeface="Times New Roman" panose="02020603050405020304" pitchFamily="18" charset="0"/>
                <a:cs typeface="Times New Roman" panose="02020603050405020304" pitchFamily="18" charset="0"/>
              </a:rPr>
              <a:t>Answer:  God chose us for salvation – 2 Thessalonians 2:13.</a:t>
            </a:r>
          </a:p>
          <a:p>
            <a:pPr marL="228600"/>
            <a:endParaRPr lang="en-US" sz="2800" dirty="0">
              <a:latin typeface="Times New Roman" panose="02020603050405020304" pitchFamily="18" charset="0"/>
              <a:cs typeface="Times New Roman" panose="02020603050405020304" pitchFamily="18" charset="0"/>
            </a:endParaRPr>
          </a:p>
          <a:p>
            <a:pPr marL="228600"/>
            <a:r>
              <a:rPr lang="en-US" sz="2800" dirty="0">
                <a:latin typeface="Times New Roman" panose="02020603050405020304" pitchFamily="18" charset="0"/>
                <a:cs typeface="Times New Roman" panose="02020603050405020304" pitchFamily="18" charset="0"/>
              </a:rPr>
              <a:t>Therefore, the Ephesians 1:4 should be understood as </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Ephesians 1:4-5 </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just as </a:t>
            </a:r>
            <a:r>
              <a:rPr lang="en-US" sz="2800" b="1" u="sng" dirty="0">
                <a:highlight>
                  <a:srgbClr val="FFFF00"/>
                </a:highlight>
                <a:latin typeface="Times New Roman" panose="02020603050405020304" pitchFamily="18" charset="0"/>
                <a:cs typeface="Times New Roman" panose="02020603050405020304" pitchFamily="18" charset="0"/>
              </a:rPr>
              <a:t>He chose us </a:t>
            </a:r>
            <a:r>
              <a:rPr lang="en-US" sz="2800" b="1" u="sng" dirty="0">
                <a:highlight>
                  <a:srgbClr val="00FF00"/>
                </a:highlight>
                <a:latin typeface="Times New Roman" panose="02020603050405020304" pitchFamily="18" charset="0"/>
                <a:cs typeface="Times New Roman" panose="02020603050405020304" pitchFamily="18" charset="0"/>
              </a:rPr>
              <a:t>(for salvation)</a:t>
            </a:r>
            <a:r>
              <a:rPr lang="en-US" sz="2800" dirty="0">
                <a:highlight>
                  <a:srgbClr val="00FF00"/>
                </a:highligh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Him </a:t>
            </a:r>
            <a:r>
              <a:rPr lang="en-US" sz="2800" b="1" u="sng" dirty="0">
                <a:highlight>
                  <a:srgbClr val="00FFFF"/>
                </a:highlight>
                <a:latin typeface="Times New Roman" panose="02020603050405020304" pitchFamily="18" charset="0"/>
                <a:cs typeface="Times New Roman" panose="02020603050405020304" pitchFamily="18" charset="0"/>
              </a:rPr>
              <a:t>before the foundation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3204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are the “</a:t>
            </a:r>
            <a:r>
              <a:rPr lang="en-US" sz="2400" b="1" dirty="0">
                <a:latin typeface="Times New Roman" panose="02020603050405020304" pitchFamily="18" charset="0"/>
                <a:cs typeface="Times New Roman" panose="02020603050405020304" pitchFamily="18" charset="0"/>
              </a:rPr>
              <a:t>in Him”?</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latin typeface="Times New Roman" panose="02020603050405020304" pitchFamily="18" charset="0"/>
                <a:cs typeface="Times New Roman" panose="02020603050405020304" pitchFamily="18" charset="0"/>
              </a:rPr>
              <a:t>baptized into Christ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Galatians 3:27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all of you who were </a:t>
            </a:r>
            <a:r>
              <a:rPr lang="en-US" sz="2400" b="1" u="sng" dirty="0">
                <a:highlight>
                  <a:srgbClr val="FFFF00"/>
                </a:highlight>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FF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did God </a:t>
            </a:r>
            <a:r>
              <a:rPr lang="en-US" sz="2400" b="1" dirty="0">
                <a:latin typeface="Times New Roman" panose="02020603050405020304" pitchFamily="18" charset="0"/>
                <a:cs typeface="Times New Roman" panose="02020603050405020304" pitchFamily="18" charset="0"/>
              </a:rPr>
              <a:t>choose for salvation?</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 the “in Christ” - Mark 16:16</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Therefore, Ephesians 1:4 can now be understood to say</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(the baptized in Christ - the church)</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197674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the baptized in Christ – the church</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2 Thessalonians 2:13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a:t>
            </a:r>
            <a:r>
              <a:rPr lang="en-US" sz="2400" b="1" u="sng" dirty="0">
                <a:highlight>
                  <a:srgbClr val="FFFF00"/>
                </a:highlight>
                <a:latin typeface="Times New Roman" panose="02020603050405020304" pitchFamily="18" charset="0"/>
                <a:cs typeface="Times New Roman" panose="02020603050405020304" pitchFamily="18" charset="0"/>
              </a:rPr>
              <a:t>God has chosen you </a:t>
            </a:r>
            <a:r>
              <a:rPr lang="en-US" sz="2400" b="1" u="sng" dirty="0">
                <a:highlight>
                  <a:srgbClr val="00FFFF"/>
                </a:highlight>
                <a:latin typeface="Times New Roman" panose="02020603050405020304" pitchFamily="18" charset="0"/>
                <a:cs typeface="Times New Roman" panose="02020603050405020304" pitchFamily="18" charset="0"/>
              </a:rPr>
              <a:t>from the beginning </a:t>
            </a:r>
            <a:r>
              <a:rPr lang="en-US" sz="2400" b="1" u="sng" dirty="0">
                <a:highlight>
                  <a:srgbClr val="00FF00"/>
                </a:highlight>
                <a:latin typeface="Times New Roman" panose="02020603050405020304" pitchFamily="18" charset="0"/>
                <a:cs typeface="Times New Roman" panose="02020603050405020304" pitchFamily="18" charset="0"/>
              </a:rPr>
              <a:t>for salvation</a:t>
            </a:r>
            <a:r>
              <a:rPr lang="en-US" sz="2400" dirty="0">
                <a:highlight>
                  <a:srgbClr val="00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did God predestine for salvation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and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are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Question:  Who are the “in Him”?</a:t>
            </a: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Answer: Those who have been </a:t>
            </a:r>
            <a:r>
              <a:rPr lang="en-US" sz="2400" b="1" dirty="0">
                <a:highlight>
                  <a:srgbClr val="FFFF00"/>
                </a:highlight>
                <a:latin typeface="Times New Roman" panose="02020603050405020304" pitchFamily="18" charset="0"/>
                <a:cs typeface="Times New Roman" panose="02020603050405020304" pitchFamily="18" charset="0"/>
              </a:rPr>
              <a:t>baptized into Christ – the church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Conclusion:  </a:t>
            </a:r>
            <a:r>
              <a:rPr lang="en-US" sz="2400" dirty="0">
                <a:latin typeface="Times New Roman" panose="02020603050405020304" pitchFamily="18" charset="0"/>
                <a:cs typeface="Times New Roman" panose="02020603050405020304" pitchFamily="18" charset="0"/>
              </a:rPr>
              <a:t>God </a:t>
            </a:r>
            <a:r>
              <a:rPr lang="en-US" sz="2400" b="1" u="sng" dirty="0">
                <a:highlight>
                  <a:srgbClr val="00FFFF"/>
                </a:highlight>
                <a:latin typeface="Times New Roman" panose="02020603050405020304" pitchFamily="18" charset="0"/>
                <a:cs typeface="Times New Roman" panose="02020603050405020304" pitchFamily="18" charset="0"/>
              </a:rPr>
              <a:t>predestined</a:t>
            </a:r>
            <a:r>
              <a:rPr lang="en-US" sz="2400" dirty="0">
                <a:latin typeface="Times New Roman" panose="02020603050405020304" pitchFamily="18" charset="0"/>
                <a:cs typeface="Times New Roman" panose="02020603050405020304" pitchFamily="18" charset="0"/>
              </a:rPr>
              <a:t> for salvation the “</a:t>
            </a:r>
            <a:r>
              <a:rPr lang="en-US" sz="2400" b="1" dirty="0">
                <a:highlight>
                  <a:srgbClr val="FFFF00"/>
                </a:highlight>
                <a:latin typeface="Times New Roman" panose="02020603050405020304" pitchFamily="18" charset="0"/>
                <a:cs typeface="Times New Roman" panose="02020603050405020304" pitchFamily="18" charset="0"/>
              </a:rPr>
              <a:t>baptized in Christ – the church</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and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cs typeface="Times New Roman" panose="02020603050405020304" pitchFamily="18" charset="0"/>
              </a:rPr>
              <a:t>God did </a:t>
            </a:r>
            <a:r>
              <a:rPr lang="en-US" sz="2400" b="1" u="sng" dirty="0">
                <a:highlight>
                  <a:srgbClr val="00FFFF"/>
                </a:highlight>
                <a:latin typeface="Times New Roman" panose="02020603050405020304" pitchFamily="18" charset="0"/>
                <a:cs typeface="Times New Roman" panose="02020603050405020304" pitchFamily="18" charset="0"/>
              </a:rPr>
              <a:t>not predestine </a:t>
            </a:r>
            <a:r>
              <a:rPr lang="en-US" sz="2400" dirty="0">
                <a:latin typeface="Times New Roman" panose="02020603050405020304" pitchFamily="18" charset="0"/>
                <a:cs typeface="Times New Roman" panose="02020603050405020304" pitchFamily="18" charset="0"/>
              </a:rPr>
              <a:t>who would be </a:t>
            </a:r>
            <a:r>
              <a:rPr lang="en-US" sz="2400" b="1" u="sng" dirty="0">
                <a:highlight>
                  <a:srgbClr val="00FF00"/>
                </a:highlight>
                <a:latin typeface="Times New Roman" panose="02020603050405020304" pitchFamily="18" charset="0"/>
                <a:cs typeface="Times New Roman" panose="02020603050405020304" pitchFamily="18" charset="0"/>
              </a:rPr>
              <a:t>saved</a:t>
            </a:r>
            <a:r>
              <a:rPr lang="en-US" sz="2400" dirty="0">
                <a:latin typeface="Times New Roman" panose="02020603050405020304" pitchFamily="18" charset="0"/>
                <a:cs typeface="Times New Roman" panose="02020603050405020304" pitchFamily="18" charset="0"/>
              </a:rPr>
              <a:t>.  He gave us “free will” to </a:t>
            </a:r>
            <a:r>
              <a:rPr lang="en-US" sz="2400" b="1" dirty="0">
                <a:highlight>
                  <a:srgbClr val="00FFFF"/>
                </a:highlight>
                <a:latin typeface="Times New Roman" panose="02020603050405020304" pitchFamily="18" charset="0"/>
                <a:cs typeface="Times New Roman" panose="02020603050405020304" pitchFamily="18" charset="0"/>
              </a:rPr>
              <a:t>choose or not choose </a:t>
            </a:r>
            <a:r>
              <a:rPr lang="en-US" sz="2400" b="1" dirty="0">
                <a:highlight>
                  <a:srgbClr val="00FF00"/>
                </a:highlight>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through belief and </a:t>
            </a:r>
            <a:r>
              <a:rPr lang="en-US" sz="2400" b="1" dirty="0">
                <a:highlight>
                  <a:srgbClr val="FFFF00"/>
                </a:highlight>
                <a:latin typeface="Times New Roman" panose="02020603050405020304" pitchFamily="18" charset="0"/>
                <a:cs typeface="Times New Roman" panose="02020603050405020304" pitchFamily="18" charset="0"/>
              </a:rPr>
              <a:t>baptism into Christ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720116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the baptized into Christ - the church</a:t>
            </a:r>
            <a:r>
              <a:rPr lang="en-US" sz="2400" dirty="0">
                <a:latin typeface="Times New Roman" panose="02020603050405020304" pitchFamily="18" charset="0"/>
                <a:cs typeface="Times New Roman" panose="02020603050405020304" pitchFamily="18" charset="0"/>
              </a:rPr>
              <a:t>)  before the foundation of the world, that </a:t>
            </a:r>
            <a:r>
              <a:rPr lang="en-US" sz="2400" b="1" u="sng" dirty="0">
                <a:highlight>
                  <a:srgbClr val="FFFF00"/>
                </a:highlight>
                <a:latin typeface="Times New Roman" panose="02020603050405020304" pitchFamily="18" charset="0"/>
                <a:cs typeface="Times New Roman" panose="02020603050405020304" pitchFamily="18" charset="0"/>
              </a:rPr>
              <a:t>we would be holy and blameless before Him</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How did the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the “</a:t>
            </a:r>
            <a:r>
              <a:rPr lang="en-US" sz="2400" b="1" dirty="0">
                <a:highlight>
                  <a:srgbClr val="FFFF00"/>
                </a:highlight>
                <a:latin typeface="Times New Roman" panose="02020603050405020304" pitchFamily="18" charset="0"/>
                <a:cs typeface="Times New Roman" panose="02020603050405020304" pitchFamily="18" charset="0"/>
              </a:rPr>
              <a:t>in Christ</a:t>
            </a:r>
            <a:r>
              <a:rPr lang="en-US" sz="2400" dirty="0">
                <a:latin typeface="Times New Roman" panose="02020603050405020304" pitchFamily="18" charset="0"/>
                <a:cs typeface="Times New Roman" panose="02020603050405020304" pitchFamily="18" charset="0"/>
              </a:rPr>
              <a:t>” become </a:t>
            </a:r>
            <a:r>
              <a:rPr lang="en-US" sz="2400" b="1" u="sng" dirty="0">
                <a:highlight>
                  <a:srgbClr val="FFFF00"/>
                </a:highlight>
                <a:latin typeface="Times New Roman" panose="02020603050405020304" pitchFamily="18" charset="0"/>
                <a:cs typeface="Times New Roman" panose="02020603050405020304" pitchFamily="18" charset="0"/>
              </a:rPr>
              <a:t>holy and blameless?</a:t>
            </a: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Made holy and blameless when baptized into Christ for cleansing of sins – when we became “the predestined” “in Christ”; the predestined “in Him.”</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22:16 … </a:t>
            </a:r>
            <a:r>
              <a:rPr lang="en-US" sz="2400" dirty="0">
                <a:latin typeface="Times New Roman" panose="02020603050405020304" pitchFamily="18" charset="0"/>
                <a:cs typeface="Times New Roman" panose="02020603050405020304" pitchFamily="18" charset="0"/>
              </a:rPr>
              <a:t>be </a:t>
            </a:r>
            <a:r>
              <a:rPr lang="en-US" sz="2400" b="1" u="sng" dirty="0">
                <a:highlight>
                  <a:srgbClr val="FFFF00"/>
                </a:highlight>
                <a:latin typeface="Times New Roman" panose="02020603050405020304" pitchFamily="18" charset="0"/>
                <a:cs typeface="Times New Roman" panose="02020603050405020304" pitchFamily="18" charset="0"/>
              </a:rPr>
              <a:t>baptized</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wash away your sins</a:t>
            </a:r>
            <a:r>
              <a:rPr lang="en-US" sz="2400" dirty="0">
                <a:latin typeface="Times New Roman" panose="02020603050405020304" pitchFamily="18" charset="0"/>
                <a:cs typeface="Times New Roman" panose="02020603050405020304" pitchFamily="18" charset="0"/>
              </a:rPr>
              <a:t>, ....’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5:25-27 … </a:t>
            </a:r>
            <a:r>
              <a:rPr lang="en-US" sz="2400" dirty="0">
                <a:latin typeface="Times New Roman" panose="02020603050405020304" pitchFamily="18" charset="0"/>
                <a:cs typeface="Times New Roman" panose="02020603050405020304" pitchFamily="18" charset="0"/>
              </a:rPr>
              <a:t>Christ also loved the church and gave Himself up for her,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26 </a:t>
            </a:r>
            <a:r>
              <a:rPr lang="en-US" sz="2400" dirty="0">
                <a:latin typeface="Times New Roman" panose="02020603050405020304" pitchFamily="18" charset="0"/>
                <a:cs typeface="Times New Roman" panose="02020603050405020304" pitchFamily="18" charset="0"/>
              </a:rPr>
              <a:t> so that He might </a:t>
            </a:r>
            <a:r>
              <a:rPr lang="en-US" sz="2400" b="1" u="sng" dirty="0">
                <a:highlight>
                  <a:srgbClr val="FFFF00"/>
                </a:highlight>
                <a:latin typeface="Times New Roman" panose="02020603050405020304" pitchFamily="18" charset="0"/>
                <a:cs typeface="Times New Roman" panose="02020603050405020304" pitchFamily="18" charset="0"/>
              </a:rPr>
              <a:t>sanctify</a:t>
            </a:r>
            <a:r>
              <a:rPr lang="en-US" sz="2400" b="1" u="sng" dirty="0">
                <a:latin typeface="Times New Roman" panose="02020603050405020304" pitchFamily="18" charset="0"/>
                <a:cs typeface="Times New Roman" panose="02020603050405020304" pitchFamily="18" charset="0"/>
              </a:rPr>
              <a:t> her</a:t>
            </a:r>
            <a:r>
              <a:rPr lang="en-US" sz="2400" dirty="0">
                <a:latin typeface="Times New Roman" panose="02020603050405020304" pitchFamily="18" charset="0"/>
                <a:cs typeface="Times New Roman" panose="02020603050405020304" pitchFamily="18" charset="0"/>
              </a:rPr>
              <a:t>, having </a:t>
            </a:r>
            <a:r>
              <a:rPr lang="en-US" sz="2400" b="1" u="sng" dirty="0">
                <a:highlight>
                  <a:srgbClr val="FFFF00"/>
                </a:highlight>
                <a:latin typeface="Times New Roman" panose="02020603050405020304" pitchFamily="18" charset="0"/>
                <a:cs typeface="Times New Roman" panose="02020603050405020304" pitchFamily="18" charset="0"/>
              </a:rPr>
              <a:t>cleansed</a:t>
            </a:r>
            <a:r>
              <a:rPr lang="en-US" sz="2400" b="1" u="sng" dirty="0">
                <a:latin typeface="Times New Roman" panose="02020603050405020304" pitchFamily="18" charset="0"/>
                <a:cs typeface="Times New Roman" panose="02020603050405020304" pitchFamily="18" charset="0"/>
              </a:rPr>
              <a:t> her by the </a:t>
            </a:r>
            <a:r>
              <a:rPr lang="en-US" sz="2400" b="1" u="sng" dirty="0">
                <a:highlight>
                  <a:srgbClr val="FFFF00"/>
                </a:highlight>
                <a:latin typeface="Times New Roman" panose="02020603050405020304" pitchFamily="18" charset="0"/>
                <a:cs typeface="Times New Roman" panose="02020603050405020304" pitchFamily="18" charset="0"/>
              </a:rPr>
              <a:t>washing</a:t>
            </a:r>
            <a:r>
              <a:rPr lang="en-US" sz="2400" b="1" u="sng" dirty="0">
                <a:latin typeface="Times New Roman" panose="02020603050405020304" pitchFamily="18" charset="0"/>
                <a:cs typeface="Times New Roman" panose="02020603050405020304" pitchFamily="18" charset="0"/>
              </a:rPr>
              <a:t> of water </a:t>
            </a:r>
            <a:r>
              <a:rPr lang="en-US" sz="2400" dirty="0">
                <a:latin typeface="Times New Roman" panose="02020603050405020304" pitchFamily="18" charset="0"/>
                <a:cs typeface="Times New Roman" panose="02020603050405020304" pitchFamily="18" charset="0"/>
              </a:rPr>
              <a:t>with the word,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that He might present to Himself the church in all her glory, having </a:t>
            </a:r>
            <a:r>
              <a:rPr lang="en-US" sz="2400" b="1" u="sng" dirty="0">
                <a:latin typeface="Times New Roman" panose="02020603050405020304" pitchFamily="18" charset="0"/>
                <a:cs typeface="Times New Roman" panose="02020603050405020304" pitchFamily="18" charset="0"/>
              </a:rPr>
              <a:t>no spot or wrinkle</a:t>
            </a:r>
            <a:r>
              <a:rPr lang="en-US" sz="2400" dirty="0">
                <a:latin typeface="Times New Roman" panose="02020603050405020304" pitchFamily="18" charset="0"/>
                <a:cs typeface="Times New Roman" panose="02020603050405020304" pitchFamily="18" charset="0"/>
              </a:rPr>
              <a:t> or any such thing; but that she would be </a:t>
            </a:r>
            <a:r>
              <a:rPr lang="en-US" sz="2400" b="1" u="sng" dirty="0">
                <a:highlight>
                  <a:srgbClr val="FFFF00"/>
                </a:highlight>
                <a:latin typeface="Times New Roman" panose="02020603050405020304" pitchFamily="18" charset="0"/>
                <a:cs typeface="Times New Roman" panose="02020603050405020304" pitchFamily="18" charset="0"/>
              </a:rPr>
              <a:t>holy and blameless</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cxnSp>
        <p:nvCxnSpPr>
          <p:cNvPr id="5" name="Straight Connector 4">
            <a:extLst>
              <a:ext uri="{FF2B5EF4-FFF2-40B4-BE49-F238E27FC236}">
                <a16:creationId xmlns:a16="http://schemas.microsoft.com/office/drawing/2014/main" id="{E93EA798-7F36-714E-7DDD-52DE7EC32122}"/>
              </a:ext>
            </a:extLst>
          </p:cNvPr>
          <p:cNvCxnSpPr>
            <a:cxnSpLocks/>
          </p:cNvCxnSpPr>
          <p:nvPr/>
        </p:nvCxnSpPr>
        <p:spPr>
          <a:xfrm flipV="1">
            <a:off x="3938494" y="4285129"/>
            <a:ext cx="1619624" cy="693271"/>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D60C1F-AFCE-F592-2F7D-9C83A74B2CF4}"/>
              </a:ext>
            </a:extLst>
          </p:cNvPr>
          <p:cNvCxnSpPr>
            <a:cxnSpLocks/>
          </p:cNvCxnSpPr>
          <p:nvPr/>
        </p:nvCxnSpPr>
        <p:spPr>
          <a:xfrm flipV="1">
            <a:off x="7195671" y="2784974"/>
            <a:ext cx="1541928" cy="1207308"/>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92B1C5-00BF-85E1-0D24-7E68AD80581D}"/>
              </a:ext>
            </a:extLst>
          </p:cNvPr>
          <p:cNvCxnSpPr>
            <a:cxnSpLocks/>
          </p:cNvCxnSpPr>
          <p:nvPr/>
        </p:nvCxnSpPr>
        <p:spPr>
          <a:xfrm flipH="1" flipV="1">
            <a:off x="5558118" y="4285129"/>
            <a:ext cx="292847" cy="693271"/>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543A16C-0D82-272C-3790-7628C24E4DB7}"/>
              </a:ext>
            </a:extLst>
          </p:cNvPr>
          <p:cNvCxnSpPr>
            <a:cxnSpLocks/>
          </p:cNvCxnSpPr>
          <p:nvPr/>
        </p:nvCxnSpPr>
        <p:spPr>
          <a:xfrm flipH="1" flipV="1">
            <a:off x="5558118" y="4356847"/>
            <a:ext cx="2677458" cy="621553"/>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4970200-408F-1FF4-FA62-53F8EC193326}"/>
              </a:ext>
            </a:extLst>
          </p:cNvPr>
          <p:cNvCxnSpPr>
            <a:cxnSpLocks/>
          </p:cNvCxnSpPr>
          <p:nvPr/>
        </p:nvCxnSpPr>
        <p:spPr>
          <a:xfrm flipV="1">
            <a:off x="8438776" y="5271247"/>
            <a:ext cx="0" cy="525929"/>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C903FA6-B084-295C-8E1F-FCCA6C3FAF8E}"/>
              </a:ext>
            </a:extLst>
          </p:cNvPr>
          <p:cNvCxnSpPr>
            <a:cxnSpLocks/>
          </p:cNvCxnSpPr>
          <p:nvPr/>
        </p:nvCxnSpPr>
        <p:spPr>
          <a:xfrm flipV="1">
            <a:off x="9072282" y="1649506"/>
            <a:ext cx="764989" cy="747058"/>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08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30469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Therefore, to this point Ephesians 1:4 can be understood to say</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 – the church</a:t>
            </a:r>
            <a:r>
              <a:rPr lang="en-US" sz="2400" dirty="0">
                <a:latin typeface="Times New Roman" panose="02020603050405020304" pitchFamily="18" charset="0"/>
                <a:cs typeface="Times New Roman" panose="02020603050405020304" pitchFamily="18" charset="0"/>
              </a:rPr>
              <a:t>)  before the foundation of the world , that we would be holy and blameless before Him (</a:t>
            </a:r>
            <a:r>
              <a:rPr lang="en-US" sz="2400" b="1" dirty="0">
                <a:highlight>
                  <a:srgbClr val="00FF00"/>
                </a:highlight>
                <a:latin typeface="Times New Roman" panose="02020603050405020304" pitchFamily="18" charset="0"/>
                <a:cs typeface="Times New Roman" panose="02020603050405020304" pitchFamily="18" charset="0"/>
              </a:rPr>
              <a:t> because the in Christ have obtained cleansing of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948615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001643"/>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a:t>
            </a:r>
            <a:r>
              <a:rPr lang="en-US" sz="2400" b="1" dirty="0">
                <a:highlight>
                  <a:srgbClr val="FFFF00"/>
                </a:highlight>
                <a:latin typeface="Times New Roman" panose="02020603050405020304" pitchFamily="18" charset="0"/>
                <a:cs typeface="Times New Roman" panose="02020603050405020304" pitchFamily="18" charset="0"/>
              </a:rPr>
              <a:t>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a:t>
            </a:r>
            <a:r>
              <a:rPr lang="en-US" sz="2400"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that we would be holy and blameless before Him (</a:t>
            </a:r>
            <a:r>
              <a:rPr lang="en-US" sz="2400" b="1" dirty="0">
                <a:highlight>
                  <a:srgbClr val="00FF00"/>
                </a:highlight>
                <a:latin typeface="Times New Roman" panose="02020603050405020304" pitchFamily="18" charset="0"/>
                <a:cs typeface="Times New Roman" panose="02020603050405020304" pitchFamily="18" charset="0"/>
              </a:rPr>
              <a:t> because we were baptized into Christ for cleansing of sins</a:t>
            </a:r>
            <a:r>
              <a:rPr lang="en-US" sz="2400" dirty="0">
                <a:latin typeface="Times New Roman" panose="02020603050405020304" pitchFamily="18" charset="0"/>
                <a:cs typeface="Times New Roman" panose="02020603050405020304" pitchFamily="18" charset="0"/>
              </a:rPr>
              <a:t>). In love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a:t>
            </a:r>
            <a:r>
              <a:rPr lang="en-US" sz="2400" b="1" u="sng" dirty="0">
                <a:highlight>
                  <a:srgbClr val="00FFFF"/>
                </a:highlight>
                <a:latin typeface="Times New Roman" panose="02020603050405020304" pitchFamily="18" charset="0"/>
                <a:cs typeface="Times New Roman" panose="02020603050405020304" pitchFamily="18" charset="0"/>
              </a:rPr>
              <a:t>predestined</a:t>
            </a:r>
            <a:r>
              <a:rPr lang="en-US" sz="2400" b="1" u="sng" dirty="0">
                <a:highlight>
                  <a:srgbClr val="FFFF00"/>
                </a:highlight>
                <a:latin typeface="Times New Roman" panose="02020603050405020304" pitchFamily="18" charset="0"/>
                <a:cs typeface="Times New Roman" panose="02020603050405020304" pitchFamily="18" charset="0"/>
              </a:rPr>
              <a:t> us to adoption as sons</a:t>
            </a:r>
            <a:r>
              <a:rPr lang="en-US" sz="2400" dirty="0">
                <a:latin typeface="Times New Roman" panose="02020603050405020304" pitchFamily="18" charset="0"/>
                <a:cs typeface="Times New Roman" panose="02020603050405020304" pitchFamily="18" charset="0"/>
              </a:rPr>
              <a:t> through Jesus Christ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 How did God </a:t>
            </a:r>
            <a:r>
              <a:rPr lang="en-US" sz="2400" b="1" dirty="0">
                <a:highlight>
                  <a:srgbClr val="00FFFF"/>
                </a:highlight>
                <a:latin typeface="Times New Roman" panose="02020603050405020304" pitchFamily="18" charset="0"/>
                <a:cs typeface="Times New Roman" panose="02020603050405020304" pitchFamily="18" charset="0"/>
              </a:rPr>
              <a:t>predestine</a:t>
            </a:r>
            <a:r>
              <a:rPr lang="en-US" sz="2400" dirty="0">
                <a:latin typeface="Times New Roman" panose="02020603050405020304" pitchFamily="18" charset="0"/>
                <a:cs typeface="Times New Roman" panose="02020603050405020304" pitchFamily="18" charset="0"/>
              </a:rPr>
              <a:t> us to adoption as sons</a:t>
            </a:r>
          </a:p>
          <a:p>
            <a:pPr marL="228600"/>
            <a:r>
              <a:rPr lang="en-US" sz="2400" b="1" dirty="0">
                <a:latin typeface="Times New Roman" panose="02020603050405020304" pitchFamily="18" charset="0"/>
                <a:cs typeface="Times New Roman" panose="02020603050405020304" pitchFamily="18" charset="0"/>
              </a:rPr>
              <a:t>Answer:</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a:t>
            </a:r>
            <a:r>
              <a:rPr lang="en-US" sz="2400" dirty="0">
                <a:latin typeface="Times New Roman" panose="02020603050405020304" pitchFamily="18" charset="0"/>
                <a:cs typeface="Times New Roman" panose="02020603050405020304" pitchFamily="18" charset="0"/>
              </a:rPr>
              <a:t>” He chose us (</a:t>
            </a:r>
            <a:r>
              <a:rPr lang="en-US" sz="2400" dirty="0">
                <a:highlight>
                  <a:srgbClr val="00FFFF"/>
                </a:highlight>
                <a:latin typeface="Times New Roman" panose="02020603050405020304" pitchFamily="18" charset="0"/>
                <a:cs typeface="Times New Roman" panose="02020603050405020304" pitchFamily="18" charset="0"/>
              </a:rPr>
              <a:t>from the beginning </a:t>
            </a:r>
            <a:r>
              <a:rPr lang="en-US" sz="2400" dirty="0">
                <a:latin typeface="Times New Roman" panose="02020603050405020304" pitchFamily="18" charset="0"/>
                <a:cs typeface="Times New Roman" panose="02020603050405020304" pitchFamily="18" charset="0"/>
              </a:rPr>
              <a:t>for salvation – 2 Thessalonians 2:13)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a:t>
            </a:r>
            <a:r>
              <a:rPr lang="en-US" sz="2400" dirty="0">
                <a:highlight>
                  <a:srgbClr val="00FF00"/>
                </a:highlight>
                <a:latin typeface="Times New Roman" panose="02020603050405020304" pitchFamily="18" charset="0"/>
                <a:cs typeface="Times New Roman" panose="02020603050405020304" pitchFamily="18" charset="0"/>
              </a:rPr>
              <a:t>we who have been baptized for remission of sins – Acts 22:16</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He chose us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 in Him </a:t>
            </a:r>
            <a:r>
              <a:rPr lang="en-US" sz="2400" dirty="0">
                <a:highlight>
                  <a:srgbClr val="00FF00"/>
                </a:highlight>
                <a:latin typeface="Times New Roman" panose="02020603050405020304" pitchFamily="18" charset="0"/>
                <a:cs typeface="Times New Roman" panose="02020603050405020304" pitchFamily="18" charset="0"/>
              </a:rPr>
              <a:t>(</a:t>
            </a:r>
            <a:r>
              <a:rPr lang="en-US" sz="2400" b="1" dirty="0">
                <a:highlight>
                  <a:srgbClr val="00FF00"/>
                </a:highlight>
                <a:latin typeface="Times New Roman" panose="02020603050405020304" pitchFamily="18" charset="0"/>
                <a:cs typeface="Times New Roman" panose="02020603050405020304" pitchFamily="18" charset="0"/>
              </a:rPr>
              <a:t>we who have been baptized into Christ</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 </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He </a:t>
            </a:r>
            <a:r>
              <a:rPr lang="en-US" sz="2400" b="1" u="sng" dirty="0">
                <a:highlight>
                  <a:srgbClr val="00FFFF"/>
                </a:highlight>
                <a:latin typeface="Times New Roman" panose="02020603050405020304" pitchFamily="18" charset="0"/>
                <a:cs typeface="Times New Roman" panose="02020603050405020304" pitchFamily="18" charset="0"/>
              </a:rPr>
              <a:t>predestined</a:t>
            </a:r>
            <a:r>
              <a:rPr lang="en-US" sz="2400" b="1" u="sng" dirty="0">
                <a:highlight>
                  <a:srgbClr val="FFFF00"/>
                </a:highlight>
                <a:latin typeface="Times New Roman" panose="02020603050405020304" pitchFamily="18" charset="0"/>
                <a:cs typeface="Times New Roman" panose="02020603050405020304" pitchFamily="18" charset="0"/>
              </a:rPr>
              <a:t> us to adoption as sons</a:t>
            </a:r>
            <a:r>
              <a:rPr lang="en-US" sz="2400" dirty="0">
                <a:latin typeface="Times New Roman" panose="02020603050405020304" pitchFamily="18" charset="0"/>
                <a:cs typeface="Times New Roman" panose="02020603050405020304" pitchFamily="18" charset="0"/>
              </a:rPr>
              <a:t> through Jesus Christ …. (i.e., God </a:t>
            </a:r>
            <a:r>
              <a:rPr lang="en-US" sz="2400" b="1" u="sng" dirty="0">
                <a:latin typeface="Times New Roman" panose="02020603050405020304" pitchFamily="18" charset="0"/>
                <a:cs typeface="Times New Roman" panose="02020603050405020304" pitchFamily="18" charset="0"/>
              </a:rPr>
              <a:t>predestined the saved in Christ </a:t>
            </a:r>
            <a:r>
              <a:rPr lang="en-US" sz="2400" dirty="0">
                <a:latin typeface="Times New Roman" panose="02020603050405020304" pitchFamily="18" charset="0"/>
                <a:cs typeface="Times New Roman" panose="02020603050405020304" pitchFamily="18" charset="0"/>
              </a:rPr>
              <a:t>to be His son) Or:</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Galatians 3:26-27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you are all </a:t>
            </a:r>
            <a:r>
              <a:rPr lang="en-US" sz="2400" b="1" u="sng" dirty="0">
                <a:highlight>
                  <a:srgbClr val="FFFF00"/>
                </a:highlight>
                <a:latin typeface="Times New Roman" panose="02020603050405020304" pitchFamily="18" charset="0"/>
                <a:cs typeface="Times New Roman" panose="02020603050405020304" pitchFamily="18" charset="0"/>
              </a:rPr>
              <a:t>sons of God </a:t>
            </a:r>
            <a:r>
              <a:rPr lang="en-US" sz="2400" dirty="0">
                <a:latin typeface="Times New Roman" panose="02020603050405020304" pitchFamily="18" charset="0"/>
                <a:cs typeface="Times New Roman" panose="02020603050405020304" pitchFamily="18" charset="0"/>
              </a:rPr>
              <a:t>through faith in Christ Jesus.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For all of you who were </a:t>
            </a:r>
            <a:r>
              <a:rPr lang="en-US" sz="2400" b="1" u="sng" dirty="0">
                <a:highlight>
                  <a:srgbClr val="FFFF00"/>
                </a:highlight>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a:t>
            </a:r>
            <a:r>
              <a:rPr lang="en-US" sz="2400" b="1" u="sng" dirty="0">
                <a:highlight>
                  <a:srgbClr val="FFFF00"/>
                </a:highlight>
                <a:latin typeface="Times New Roman" panose="02020603050405020304" pitchFamily="18" charset="0"/>
                <a:cs typeface="Times New Roman" panose="02020603050405020304" pitchFamily="18" charset="0"/>
              </a:rPr>
              <a:t>put on Christ</a:t>
            </a:r>
            <a:r>
              <a:rPr lang="en-US" sz="24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cxnSp>
        <p:nvCxnSpPr>
          <p:cNvPr id="4" name="Straight Connector 3">
            <a:extLst>
              <a:ext uri="{FF2B5EF4-FFF2-40B4-BE49-F238E27FC236}">
                <a16:creationId xmlns:a16="http://schemas.microsoft.com/office/drawing/2014/main" id="{0F251674-70E6-B0CA-8D38-3AA8804CE0C9}"/>
              </a:ext>
            </a:extLst>
          </p:cNvPr>
          <p:cNvCxnSpPr>
            <a:cxnSpLocks/>
          </p:cNvCxnSpPr>
          <p:nvPr/>
        </p:nvCxnSpPr>
        <p:spPr>
          <a:xfrm flipV="1">
            <a:off x="2376055" y="1440873"/>
            <a:ext cx="748145" cy="1461174"/>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B9B7702-D7A9-A73A-443F-531ED65224FA}"/>
              </a:ext>
            </a:extLst>
          </p:cNvPr>
          <p:cNvCxnSpPr>
            <a:cxnSpLocks/>
          </p:cNvCxnSpPr>
          <p:nvPr/>
        </p:nvCxnSpPr>
        <p:spPr>
          <a:xfrm flipH="1" flipV="1">
            <a:off x="2466109" y="3559747"/>
            <a:ext cx="415636" cy="894562"/>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346F3E1E-B129-303C-FAF9-AD3B070CC1CB}"/>
              </a:ext>
            </a:extLst>
          </p:cNvPr>
          <p:cNvSpPr/>
          <p:nvPr/>
        </p:nvSpPr>
        <p:spPr>
          <a:xfrm>
            <a:off x="2667001" y="782782"/>
            <a:ext cx="1156854" cy="658091"/>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79AC020-0F5F-1D77-6BDC-AC1ECDF6A6CF}"/>
              </a:ext>
            </a:extLst>
          </p:cNvPr>
          <p:cNvSpPr/>
          <p:nvPr/>
        </p:nvSpPr>
        <p:spPr>
          <a:xfrm>
            <a:off x="1589334" y="2959191"/>
            <a:ext cx="1156854" cy="658091"/>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091D607-B9AC-0483-C522-903C4E1F6A7A}"/>
              </a:ext>
            </a:extLst>
          </p:cNvPr>
          <p:cNvSpPr/>
          <p:nvPr/>
        </p:nvSpPr>
        <p:spPr>
          <a:xfrm>
            <a:off x="2618985" y="4454309"/>
            <a:ext cx="1156854" cy="658091"/>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43B93A60-6A4D-A188-960D-BA929DE76589}"/>
              </a:ext>
            </a:extLst>
          </p:cNvPr>
          <p:cNvCxnSpPr>
            <a:cxnSpLocks/>
          </p:cNvCxnSpPr>
          <p:nvPr/>
        </p:nvCxnSpPr>
        <p:spPr>
          <a:xfrm flipH="1" flipV="1">
            <a:off x="3456709" y="5092984"/>
            <a:ext cx="1233055" cy="913978"/>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0DA04D4-7865-BC27-831B-C470EAE2BE42}"/>
              </a:ext>
            </a:extLst>
          </p:cNvPr>
          <p:cNvCxnSpPr>
            <a:cxnSpLocks/>
          </p:cNvCxnSpPr>
          <p:nvPr/>
        </p:nvCxnSpPr>
        <p:spPr>
          <a:xfrm flipV="1">
            <a:off x="3456709" y="5054865"/>
            <a:ext cx="2988" cy="1442917"/>
          </a:xfrm>
          <a:prstGeom prst="line">
            <a:avLst/>
          </a:prstGeom>
          <a:ln w="44450">
            <a:solidFill>
              <a:srgbClr val="FF0000"/>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74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262979"/>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To Summarize:</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baptized</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sins are </a:t>
            </a:r>
            <a:r>
              <a:rPr lang="en-US" sz="2400" b="1" u="sng" dirty="0">
                <a:latin typeface="Times New Roman" panose="02020603050405020304" pitchFamily="18" charset="0"/>
                <a:cs typeface="Times New Roman" panose="02020603050405020304" pitchFamily="18" charset="0"/>
              </a:rPr>
              <a:t>washed away </a:t>
            </a:r>
            <a:r>
              <a:rPr lang="en-US" sz="2400" dirty="0">
                <a:latin typeface="Times New Roman" panose="02020603050405020304" pitchFamily="18" charset="0"/>
                <a:cs typeface="Times New Roman" panose="02020603050405020304" pitchFamily="18" charset="0"/>
              </a:rPr>
              <a:t>– Acts 22:16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sins are </a:t>
            </a:r>
            <a:r>
              <a:rPr lang="en-US" sz="2400" b="1" u="sng" dirty="0">
                <a:latin typeface="Times New Roman" panose="02020603050405020304" pitchFamily="18" charset="0"/>
                <a:cs typeface="Times New Roman" panose="02020603050405020304" pitchFamily="18" charset="0"/>
              </a:rPr>
              <a:t>forgiven</a:t>
            </a:r>
            <a:r>
              <a:rPr lang="en-US" sz="2400" dirty="0">
                <a:latin typeface="Times New Roman" panose="02020603050405020304" pitchFamily="18" charset="0"/>
                <a:cs typeface="Times New Roman" panose="02020603050405020304" pitchFamily="18" charset="0"/>
              </a:rPr>
              <a:t>; made </a:t>
            </a:r>
            <a:r>
              <a:rPr lang="en-US" sz="2400" b="1" u="sng" dirty="0">
                <a:latin typeface="Times New Roman" panose="02020603050405020304" pitchFamily="18" charset="0"/>
                <a:cs typeface="Times New Roman" panose="02020603050405020304" pitchFamily="18" charset="0"/>
              </a:rPr>
              <a:t>holy and blameless</a:t>
            </a:r>
            <a:r>
              <a:rPr lang="en-US" sz="2400" dirty="0">
                <a:latin typeface="Times New Roman" panose="02020603050405020304" pitchFamily="18" charset="0"/>
                <a:cs typeface="Times New Roman" panose="02020603050405020304" pitchFamily="18" charset="0"/>
              </a:rPr>
              <a:t>– Acts 2:38, Ephesian 1:4; 5:26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are </a:t>
            </a:r>
            <a:r>
              <a:rPr lang="en-US" sz="2400" b="1" u="sng" dirty="0">
                <a:highlight>
                  <a:srgbClr val="00FF00"/>
                </a:highlight>
                <a:latin typeface="Times New Roman" panose="02020603050405020304" pitchFamily="18" charset="0"/>
                <a:cs typeface="Times New Roman" panose="02020603050405020304" pitchFamily="18" charset="0"/>
              </a:rPr>
              <a:t>saved</a:t>
            </a:r>
            <a:r>
              <a:rPr lang="en-US" sz="2400" dirty="0">
                <a:latin typeface="Times New Roman" panose="02020603050405020304" pitchFamily="18" charset="0"/>
                <a:cs typeface="Times New Roman" panose="02020603050405020304" pitchFamily="18" charset="0"/>
              </a:rPr>
              <a:t> - Mark 16:16</a:t>
            </a:r>
          </a:p>
          <a:p>
            <a:pPr marL="10287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 Galatians 3:26-27</a:t>
            </a: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2 Thessalonians 2:13 </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God chose us for </a:t>
            </a:r>
            <a:r>
              <a:rPr lang="en-US" sz="2400" b="1" dirty="0">
                <a:highlight>
                  <a:srgbClr val="00FF00"/>
                </a:highlight>
                <a:latin typeface="Times New Roman" panose="02020603050405020304" pitchFamily="18" charset="0"/>
                <a:cs typeface="Times New Roman" panose="02020603050405020304" pitchFamily="18" charset="0"/>
              </a:rPr>
              <a:t>salvation</a:t>
            </a: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Ephesians 1:4 </a:t>
            </a:r>
            <a:r>
              <a:rPr lang="en-US" sz="2400" dirty="0">
                <a:latin typeface="Times New Roman" panose="02020603050405020304" pitchFamily="18" charset="0"/>
                <a:cs typeface="Times New Roman" panose="02020603050405020304" pitchFamily="18" charset="0"/>
              </a:rPr>
              <a:t>-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 God chose us </a:t>
            </a:r>
            <a:r>
              <a:rPr lang="en-US" sz="2400" b="1" dirty="0">
                <a:highlight>
                  <a:srgbClr val="FFFF00"/>
                </a:highlight>
                <a:latin typeface="Times New Roman" panose="02020603050405020304" pitchFamily="18" charset="0"/>
                <a:cs typeface="Times New Roman" panose="02020603050405020304" pitchFamily="18" charset="0"/>
              </a:rPr>
              <a:t>in Him</a:t>
            </a:r>
            <a:r>
              <a:rPr lang="en-US" sz="2400" dirty="0">
                <a:latin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cs typeface="Times New Roman" panose="02020603050405020304" pitchFamily="18" charset="0"/>
              </a:rPr>
              <a:t>for salvation</a:t>
            </a:r>
            <a:r>
              <a:rPr lang="en-US" sz="2400" dirty="0">
                <a:latin typeface="Times New Roman" panose="02020603050405020304" pitchFamily="18" charset="0"/>
                <a:cs typeface="Times New Roman" panose="02020603050405020304" pitchFamily="18" charset="0"/>
              </a:rPr>
              <a:t>)</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 and when did God </a:t>
            </a:r>
            <a:r>
              <a:rPr lang="en-US" sz="2400" b="1" dirty="0">
                <a:highlight>
                  <a:srgbClr val="00FFFF"/>
                </a:highlight>
                <a:latin typeface="Times New Roman" panose="02020603050405020304" pitchFamily="18" charset="0"/>
                <a:cs typeface="Times New Roman" panose="02020603050405020304" pitchFamily="18" charset="0"/>
              </a:rPr>
              <a:t>predestine</a:t>
            </a:r>
            <a:r>
              <a:rPr lang="en-US" sz="2400" dirty="0">
                <a:latin typeface="Times New Roman" panose="02020603050405020304" pitchFamily="18" charset="0"/>
                <a:cs typeface="Times New Roman" panose="02020603050405020304" pitchFamily="18" charset="0"/>
              </a:rPr>
              <a:t> our adoption as sons?</a:t>
            </a:r>
          </a:p>
          <a:p>
            <a:pPr marL="1028700" lvl="1" indent="-342900">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God chose the </a:t>
            </a:r>
            <a:r>
              <a:rPr lang="en-US" sz="2400" b="1" dirty="0">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for salvation “</a:t>
            </a:r>
            <a:r>
              <a:rPr lang="en-US" sz="2400" b="1" dirty="0">
                <a:highlight>
                  <a:srgbClr val="00FFFF"/>
                </a:highlight>
                <a:latin typeface="Times New Roman" panose="02020603050405020304" pitchFamily="18" charset="0"/>
                <a:cs typeface="Times New Roman" panose="02020603050405020304" pitchFamily="18" charset="0"/>
              </a:rPr>
              <a:t>From the beginning</a:t>
            </a:r>
            <a:r>
              <a:rPr lang="en-US" sz="2400" dirty="0">
                <a:latin typeface="Times New Roman" panose="02020603050405020304" pitchFamily="18" charset="0"/>
                <a:cs typeface="Times New Roman" panose="02020603050405020304" pitchFamily="18" charset="0"/>
              </a:rPr>
              <a:t>” – 2 Thessalonians 2:13</a:t>
            </a:r>
          </a:p>
          <a:p>
            <a:pPr marL="1028700" lvl="1" indent="-342900">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God chose the </a:t>
            </a:r>
            <a:r>
              <a:rPr lang="en-US" sz="2400" b="1" dirty="0">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for salvation “</a:t>
            </a:r>
            <a:r>
              <a:rPr lang="en-US" sz="2400" b="1" dirty="0">
                <a:highlight>
                  <a:srgbClr val="00FFFF"/>
                </a:highlight>
                <a:latin typeface="Times New Roman" panose="02020603050405020304" pitchFamily="18" charset="0"/>
                <a:cs typeface="Times New Roman" panose="02020603050405020304" pitchFamily="18" charset="0"/>
              </a:rPr>
              <a:t>Before the foundation of the world</a:t>
            </a:r>
            <a:r>
              <a:rPr lang="en-US" sz="2400" dirty="0">
                <a:latin typeface="Times New Roman" panose="02020603050405020304" pitchFamily="18" charset="0"/>
                <a:cs typeface="Times New Roman" panose="02020603050405020304" pitchFamily="18" charset="0"/>
              </a:rPr>
              <a:t>” – Ephesians 1:4</a:t>
            </a:r>
          </a:p>
          <a:p>
            <a:pPr marL="1028700" lvl="1" indent="-342900">
              <a:buFont typeface="Arial" panose="020B0604020202020204" pitchFamily="34" charset="0"/>
              <a:buChar char="•"/>
            </a:pPr>
            <a:r>
              <a:rPr lang="en-US" sz="2400" b="1" u="sng" dirty="0">
                <a:highlight>
                  <a:srgbClr val="FFFF00"/>
                </a:highlight>
                <a:latin typeface="Times New Roman" panose="02020603050405020304" pitchFamily="18" charset="0"/>
                <a:cs typeface="Times New Roman" panose="02020603050405020304" pitchFamily="18" charset="0"/>
              </a:rPr>
              <a:t>Just as </a:t>
            </a:r>
            <a:r>
              <a:rPr lang="en-US" sz="2400" dirty="0">
                <a:latin typeface="Times New Roman" panose="02020603050405020304" pitchFamily="18" charset="0"/>
                <a:cs typeface="Times New Roman" panose="02020603050405020304" pitchFamily="18" charset="0"/>
              </a:rPr>
              <a:t>God “</a:t>
            </a:r>
            <a:r>
              <a:rPr lang="en-US" sz="2400" b="1" dirty="0">
                <a:highlight>
                  <a:srgbClr val="00FFFF"/>
                </a:highlight>
                <a:latin typeface="Times New Roman" panose="02020603050405020304" pitchFamily="18" charset="0"/>
                <a:cs typeface="Times New Roman" panose="02020603050405020304" pitchFamily="18" charset="0"/>
              </a:rPr>
              <a:t>predestined</a:t>
            </a:r>
            <a:r>
              <a:rPr lang="en-US" sz="2400" dirty="0">
                <a:latin typeface="Times New Roman" panose="02020603050405020304" pitchFamily="18" charset="0"/>
                <a:cs typeface="Times New Roman" panose="02020603050405020304" pitchFamily="18" charset="0"/>
              </a:rPr>
              <a:t>” us - the </a:t>
            </a:r>
            <a:r>
              <a:rPr lang="en-US" sz="2400" b="1" dirty="0">
                <a:latin typeface="Times New Roman" panose="02020603050405020304" pitchFamily="18" charset="0"/>
                <a:cs typeface="Times New Roman" panose="02020603050405020304" pitchFamily="18" charset="0"/>
              </a:rPr>
              <a:t>in Christ - </a:t>
            </a:r>
            <a:r>
              <a:rPr lang="en-US" sz="2400" dirty="0">
                <a:latin typeface="Times New Roman" panose="02020603050405020304" pitchFamily="18" charset="0"/>
                <a:cs typeface="Times New Roman" panose="02020603050405020304" pitchFamily="18" charset="0"/>
              </a:rPr>
              <a:t>for adoption as sons </a:t>
            </a:r>
            <a:r>
              <a:rPr lang="en-US" sz="2400" b="1" dirty="0">
                <a:latin typeface="Times New Roman" panose="02020603050405020304" pitchFamily="18" charset="0"/>
                <a:cs typeface="Times New Roman" panose="02020603050405020304" pitchFamily="18" charset="0"/>
              </a:rPr>
              <a:t>Ephesians 1:5</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1148853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538609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The Church of Christ</a:t>
            </a:r>
          </a:p>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is the </a:t>
            </a:r>
          </a:p>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Kingdom of Christ</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792141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Most know the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is the Church of Christ</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Not many know why</a:t>
            </a:r>
          </a:p>
          <a:p>
            <a:pPr marL="0" marR="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It’s important to understand why the Church is the Kingdom of Christ because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 reveals the grandeur, majesty, and divine purpose of the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 answers a number of theological questions such as</a:t>
            </a: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How we enter into the church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ho adds us to the church, i.e., God at baptism. closing the loop on who adds us to the church as discussed at Acts 2:41 and 2:47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Moreover, it helps us to make a defense when others deny the church is the kingdom for other doctrinal biases.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lvl="1"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036932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5386090"/>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False Doctrines Concerning the</a:t>
            </a:r>
          </a:p>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Kingdom of Christ</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47643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35181" y="1166842"/>
            <a:ext cx="11644370" cy="3908762"/>
          </a:xfrm>
          <a:prstGeom prst="rect">
            <a:avLst/>
          </a:prstGeom>
          <a:noFill/>
        </p:spPr>
        <p:txBody>
          <a:bodyPr wrap="square" rtlCol="0">
            <a:spAutoFit/>
          </a:bodyPr>
          <a:lstStyle/>
          <a:p>
            <a:pPr marL="228600" algn="ctr"/>
            <a:r>
              <a:rPr lang="en-US" sz="9600" dirty="0">
                <a:latin typeface="Times New Roman" panose="02020603050405020304" pitchFamily="18" charset="0"/>
                <a:ea typeface="Calibri" panose="020F0502020204030204" pitchFamily="34" charset="0"/>
                <a:cs typeface="Times New Roman" panose="02020603050405020304" pitchFamily="18" charset="0"/>
              </a:rPr>
              <a:t>Become Children of God at Baptism</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46474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93866"/>
          </a:xfrm>
          <a:prstGeom prst="rect">
            <a:avLst/>
          </a:prstGeom>
          <a:noFill/>
        </p:spPr>
        <p:txBody>
          <a:bodyPr wrap="square" rtlCol="0">
            <a:spAutoFit/>
          </a:bodyPr>
          <a:lstStyle/>
          <a:p>
            <a:pPr marL="0" marR="0">
              <a:spcBef>
                <a:spcPts val="0"/>
              </a:spcBef>
              <a:spcAft>
                <a:spcPts val="0"/>
              </a:spcAft>
            </a:pPr>
            <a:r>
              <a:rPr lang="en-US" sz="2000" kern="0" dirty="0">
                <a:effectLst/>
                <a:latin typeface="Times New Roman" panose="02020603050405020304" pitchFamily="18" charset="0"/>
                <a:ea typeface="Times New Roman" panose="02020603050405020304" pitchFamily="18" charset="0"/>
              </a:rPr>
              <a:t>In general among the denominational world, the denial was based upon premillennial theology</a:t>
            </a:r>
          </a:p>
          <a:p>
            <a:pPr marL="0" marR="0">
              <a:spcBef>
                <a:spcPts val="0"/>
              </a:spcBef>
              <a:spcAft>
                <a:spcPts val="0"/>
              </a:spcAft>
            </a:pPr>
            <a:endParaRPr lang="en-US" sz="2000" kern="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Christ came into this world to establish His kingdom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Timothy 1:15 It is a trustworthy statement, deserving full acceptance,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Christ Jesus came into the world to save sinners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among whom I am foremost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of all.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However, Christ was crucified and the kingdom was not established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Isaiah 14:27</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"For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hosts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has planned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who can frustrate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as for His stretched-out hand,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who can turn it back</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Job 42:2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know that You can do all things, And that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no purpose of Yours can be thwarted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Isaiah 46:9-11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For I am God, and there is no other;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 am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God, and there is no one like Me,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'My purpose will be established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 will accomplish</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 My good pleasure';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Truly I have spoken; truly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 will bring it to pass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 have planned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surely</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I will do it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96805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617196"/>
          </a:xfrm>
          <a:prstGeom prst="rect">
            <a:avLst/>
          </a:prstGeom>
          <a:noFill/>
        </p:spPr>
        <p:txBody>
          <a:bodyPr wrap="square" rtlCol="0">
            <a:spAutoFit/>
          </a:bodyPr>
          <a:lstStyle/>
          <a:p>
            <a:pPr marL="0" marR="0">
              <a:spcBef>
                <a:spcPts val="0"/>
              </a:spcBef>
              <a:spcAft>
                <a:spcPts val="0"/>
              </a:spcAft>
            </a:pPr>
            <a:r>
              <a:rPr lang="en-US" sz="2000" kern="0" dirty="0">
                <a:effectLst/>
                <a:latin typeface="Times New Roman" panose="02020603050405020304" pitchFamily="18" charset="0"/>
                <a:ea typeface="Times New Roman" panose="02020603050405020304" pitchFamily="18" charset="0"/>
              </a:rPr>
              <a:t>In general among the denominational world, the denial was based upon premillennial theology</a:t>
            </a:r>
          </a:p>
          <a:p>
            <a:pPr marL="0" marR="0">
              <a:spcBef>
                <a:spcPts val="0"/>
              </a:spcBef>
              <a:spcAft>
                <a:spcPts val="0"/>
              </a:spcAft>
            </a:pPr>
            <a:endParaRPr lang="en-US" sz="2000" kern="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Christ came into this world to establish His kingdom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Timothy 1:15 It is a trustworthy statement, deserving full acceptance,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Christ Jesus came into the world to save sinners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among whom I am foremost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of all.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However, Christ was crucified and the kingdom was not established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Isaiah 14:27</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"For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hosts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has planned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who can frustrate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Job 42:2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know that You can do all things, And that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no purpose of Yours can be thwarted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Isaiah 46:9-11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For I am God, and there is no other;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 am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God, and there is no one like Me,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'My purpose will be established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 will accomplish</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 My good pleasure';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Truly I have spoken; truly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 will bring it to pass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 have planned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surely</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I will do it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Colossians 1:13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He rescued us from the domain of darkness,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transferred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us to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kingdom of His beloved Son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04648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078313"/>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Premillennial Doctrine Continued</a:t>
            </a:r>
          </a:p>
          <a:p>
            <a:pPr marR="0" lvl="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Therefore, God established the church as an interim body for the saved pending Christ’s second return.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the second return, God will rapture His saints (the church) into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the rapture, a worldwide tribulation ensues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tribulation ends with the battle of Armageddon in which Christ defeats all evil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 is then that Christ establishes His kingdom on earth for a thousand years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3"/>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Then the end of the age comes when all will be judged.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524258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078313"/>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70 A.D. Doctrine</a:t>
            </a:r>
          </a:p>
          <a:p>
            <a:pPr marR="0" lvl="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Asserts the 40 year period between the crucifixion of Christ and the destruction of Jerusalem in 70 AD is a transitional period (Eschaton Period)</a:t>
            </a:r>
          </a:p>
          <a:p>
            <a:pPr marL="514350" marR="0" lvl="0" indent="-514350">
              <a:spcBef>
                <a:spcPts val="0"/>
              </a:spcBef>
              <a:spcAft>
                <a:spcPts val="0"/>
              </a:spcAft>
              <a:buFont typeface="+mj-lt"/>
              <a:buAutoNum type="arabicPeriod"/>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During the 40-year Eschaton period, the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Mosaic Dispensation or age under the Law of Moses transitioned into the eternal Christian age.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As such, the coming kingdom was not completely established until the destruction of Jerusalem in 70 AD.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253778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64742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third school of thought is that:</a:t>
            </a:r>
          </a:p>
          <a:p>
            <a:pPr marL="342900" marR="0" indent="-342900">
              <a:spcBef>
                <a:spcPts val="0"/>
              </a:spcBef>
              <a:spcAft>
                <a:spcPts val="0"/>
              </a:spcAft>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Jesus established His church during his earthly ministry</a:t>
            </a:r>
          </a:p>
          <a:p>
            <a:pPr marL="342900" marR="0" indent="-342900">
              <a:spcBef>
                <a:spcPts val="0"/>
              </a:spcBef>
              <a:spcAft>
                <a:spcPts val="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However,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kingdom of Christ is something different and something greater than the church</a:t>
            </a:r>
          </a:p>
          <a:p>
            <a:pPr marL="342900" marR="0" indent="-342900">
              <a:spcBef>
                <a:spcPts val="0"/>
              </a:spcBef>
              <a:spcAft>
                <a:spcPts val="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 the effect that the church is in the kingdom, but the kingdom is not the church.</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accepting this doctrine, it is easier to defeat the scriptural truth that we entered the kingdom when baptized into Christ’s body which is the church</a:t>
            </a: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560086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64742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third school of thought is that:</a:t>
            </a:r>
          </a:p>
          <a:p>
            <a:pPr marL="342900" marR="0" indent="-342900">
              <a:spcBef>
                <a:spcPts val="0"/>
              </a:spcBef>
              <a:spcAft>
                <a:spcPts val="0"/>
              </a:spcAft>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Jesus established His church during his earthly ministry</a:t>
            </a:r>
          </a:p>
          <a:p>
            <a:pPr marL="342900" marR="0" indent="-342900">
              <a:spcBef>
                <a:spcPts val="0"/>
              </a:spcBef>
              <a:spcAft>
                <a:spcPts val="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However,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kingdom of Christ is something different and something greater than the church</a:t>
            </a:r>
          </a:p>
          <a:p>
            <a:pPr marL="342900" marR="0" indent="-342900">
              <a:spcBef>
                <a:spcPts val="0"/>
              </a:spcBef>
              <a:spcAft>
                <a:spcPts val="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 the effect that the church is in the kingdom, but the kingdom is not the church.</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accepting this doctrine, it is easier to defeat the scriptural truth that we entered the kingdom when baptized into Christ’s body which is the church</a:t>
            </a:r>
          </a:p>
          <a:p>
            <a:pPr marL="4572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23826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93866"/>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When sin and death entered into the world, God immediately rolled out His plan of salvation as stated in Gen 3:15.  </a:t>
            </a:r>
          </a:p>
          <a:p>
            <a:pPr marL="28575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stated there would be enmity between the seed or descendant of  the woman and the seed of the serpent</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descendant of the woman (the Christ child who had no physical father) would defeat the seed of Satan.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scriptures describe the world in starkly different terms. Satan wages war with the Saints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Ephesians 6:12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our struggle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not against flesh and blood, but against the rulers, against the powers, against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world forces of this darkness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against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spiritual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forces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wickedness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Revelation 12:13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when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dragon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saw that he was thrown down to the earth, he persecuted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gave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birth to the male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child</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Revelation 12:17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dragon was enraged with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went off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make war with the rest of her children,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keep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commandments of God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hold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testimony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Jesus (word of God).</a:t>
            </a:r>
            <a:endParaRPr lang="en-US" sz="2400"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464854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world is referred to as the dominion of Satan and a place of darkness.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Acts 26:16-18 (Instructions of Ananias to Paul)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get up and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stand on your feet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this purpose I have appeared to you, to appoint you a minister and a witness (to Jews and Gentiles)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open their eyes so that they may turn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from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darkness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light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from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dominion of Satan</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they may receive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inheritance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(eternal life – kingdom) among those who have been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sanctified by faith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God's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(God) who has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called you out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darkness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into His marvelous light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Colossians 1:13-14</a:t>
            </a:r>
            <a:r>
              <a:rPr lang="en-US" sz="2400" dirty="0">
                <a:latin typeface="Times New Roman" panose="02020603050405020304" pitchFamily="18" charset="0"/>
                <a:cs typeface="Times New Roman" panose="02020603050405020304" pitchFamily="18" charset="0"/>
              </a:rPr>
              <a:t> For He rescued us from the </a:t>
            </a:r>
            <a:r>
              <a:rPr lang="en-US" sz="2400" b="1" u="sng" dirty="0">
                <a:highlight>
                  <a:srgbClr val="FFFF00"/>
                </a:highlight>
                <a:latin typeface="Times New Roman" panose="02020603050405020304" pitchFamily="18" charset="0"/>
                <a:cs typeface="Times New Roman" panose="02020603050405020304" pitchFamily="18" charset="0"/>
              </a:rPr>
              <a:t>domain of darkness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transferred us to the kingdom of His beloved Son</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14 </a:t>
            </a:r>
            <a:r>
              <a:rPr lang="en-US" sz="2400" dirty="0">
                <a:latin typeface="Times New Roman" panose="02020603050405020304" pitchFamily="18" charset="0"/>
                <a:cs typeface="Times New Roman" panose="02020603050405020304" pitchFamily="18" charset="0"/>
              </a:rPr>
              <a:t> in whom we have redemption, the forgiveness of sins. </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702462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1359074" y="14376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 Kingdom of Christ</a:t>
            </a:r>
          </a:p>
        </p:txBody>
      </p:sp>
      <p:pic>
        <p:nvPicPr>
          <p:cNvPr id="7" name="Picture 6">
            <a:extLst>
              <a:ext uri="{FF2B5EF4-FFF2-40B4-BE49-F238E27FC236}">
                <a16:creationId xmlns:a16="http://schemas.microsoft.com/office/drawing/2014/main" id="{2C358E3F-975D-B991-3C91-231E1C3495DB}"/>
              </a:ext>
            </a:extLst>
          </p:cNvPr>
          <p:cNvPicPr>
            <a:picLocks noChangeAspect="1"/>
          </p:cNvPicPr>
          <p:nvPr/>
        </p:nvPicPr>
        <p:blipFill>
          <a:blip r:embed="rId3"/>
          <a:stretch>
            <a:fillRect/>
          </a:stretch>
        </p:blipFill>
        <p:spPr>
          <a:xfrm>
            <a:off x="425885" y="1826565"/>
            <a:ext cx="11467578" cy="3204870"/>
          </a:xfrm>
          <a:prstGeom prst="rect">
            <a:avLst/>
          </a:prstGeom>
        </p:spPr>
      </p:pic>
      <p:sp>
        <p:nvSpPr>
          <p:cNvPr id="8" name="TextBox 7">
            <a:extLst>
              <a:ext uri="{FF2B5EF4-FFF2-40B4-BE49-F238E27FC236}">
                <a16:creationId xmlns:a16="http://schemas.microsoft.com/office/drawing/2014/main" id="{A98BE6B0-1098-5621-29DF-BFE7E0B75C04}"/>
              </a:ext>
            </a:extLst>
          </p:cNvPr>
          <p:cNvSpPr txBox="1"/>
          <p:nvPr/>
        </p:nvSpPr>
        <p:spPr>
          <a:xfrm>
            <a:off x="622570" y="1076528"/>
            <a:ext cx="1073933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Summary of the Major Kingdoms identified in Scripture</a:t>
            </a:r>
          </a:p>
        </p:txBody>
      </p:sp>
    </p:spTree>
    <p:extLst>
      <p:ext uri="{BB962C8B-B14F-4D97-AF65-F5344CB8AC3E}">
        <p14:creationId xmlns:p14="http://schemas.microsoft.com/office/powerpoint/2010/main" val="4169114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33965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scriptures description of this fallen physical realm is remarkably similar to the description of hell</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Jude 1:6 And angels who did not keep their own domain, but abandoned their proper abode, He has kept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eternal bonds under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darkness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 judgment of the great day,</a:t>
            </a: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Matthew 8:12 but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sons of the kingdom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will be cast out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outer darkness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that place there will be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weeping and gnashing of teeth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57256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50090" y="5583454"/>
            <a:ext cx="11644370" cy="1631216"/>
          </a:xfrm>
          <a:prstGeom prst="rect">
            <a:avLst/>
          </a:prstGeom>
          <a:noFill/>
        </p:spPr>
        <p:txBody>
          <a:bodyPr wrap="square" rtlCol="0">
            <a:spAutoFit/>
          </a:bodyPr>
          <a:lstStyle/>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There are a number of verses revealing the sons and children of God</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However, there are only two verses that reveal when and how we become the children of God</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pic>
        <p:nvPicPr>
          <p:cNvPr id="5" name="Picture 4">
            <a:extLst>
              <a:ext uri="{FF2B5EF4-FFF2-40B4-BE49-F238E27FC236}">
                <a16:creationId xmlns:a16="http://schemas.microsoft.com/office/drawing/2014/main" id="{710AEB78-C065-774E-A9FF-081AC9C3FE3D}"/>
              </a:ext>
            </a:extLst>
          </p:cNvPr>
          <p:cNvPicPr>
            <a:picLocks noChangeAspect="1"/>
          </p:cNvPicPr>
          <p:nvPr/>
        </p:nvPicPr>
        <p:blipFill>
          <a:blip r:embed="rId3"/>
          <a:stretch>
            <a:fillRect/>
          </a:stretch>
        </p:blipFill>
        <p:spPr>
          <a:xfrm>
            <a:off x="2527972" y="872564"/>
            <a:ext cx="5450616" cy="4601883"/>
          </a:xfrm>
          <a:prstGeom prst="rect">
            <a:avLst/>
          </a:prstGeom>
        </p:spPr>
      </p:pic>
    </p:spTree>
    <p:extLst>
      <p:ext uri="{BB962C8B-B14F-4D97-AF65-F5344CB8AC3E}">
        <p14:creationId xmlns:p14="http://schemas.microsoft.com/office/powerpoint/2010/main" val="2143084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001643"/>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Over the course of human history, we witness through scripture major milestones in God’s Plan of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Salvation</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promised blessings given to Abraham prophesying that through His seed or descendant all nations would be blessed – that promised blessing being Christ.  Galatians 3:16</a:t>
            </a:r>
          </a:p>
          <a:p>
            <a:pPr marL="342900" marR="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Abraham – Isaac – Jacob (Israel) – Law of Moses - Kingdom of Israel – Christ – Kingdom of Christ</a:t>
            </a:r>
          </a:p>
          <a:p>
            <a:pPr marL="342900" marR="0" indent="-342900">
              <a:spcBef>
                <a:spcPts val="0"/>
              </a:spcBef>
              <a:spcAft>
                <a:spcPts val="0"/>
              </a:spcAft>
              <a:buFont typeface="+mj-lt"/>
              <a:buAutoNum type="arabicPeriod"/>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Associated with the Old Testament or Old Law which served as a tutor to lead us to Christ were all the prophecies.  </a:t>
            </a:r>
          </a:p>
          <a:p>
            <a:pPr marL="342900" marR="0" indent="-342900">
              <a:spcBef>
                <a:spcPts val="0"/>
              </a:spcBef>
              <a:spcAft>
                <a:spcPts val="0"/>
              </a:spcAft>
              <a:buFont typeface="+mj-lt"/>
              <a:buAutoNum type="arabicPeriod"/>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prophecieds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revealed the coming Messiah but many revealed the coming eternal kingdom of God or heaven.  </a:t>
            </a:r>
          </a:p>
          <a:p>
            <a:pPr marL="342900" marR="0" indent="-342900">
              <a:spcBef>
                <a:spcPts val="0"/>
              </a:spcBef>
              <a:spcAft>
                <a:spcPts val="0"/>
              </a:spcAft>
              <a:buFont typeface="+mj-lt"/>
              <a:buAutoNum type="arabicPeriod"/>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Two significant promises are in Daniel and 2 Samuel 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979480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893647"/>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 Samuel 7:12-17  "When your days are complete and you lie down with your fathers,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will raise up your descendant after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 will come forth from you,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will establish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He shall build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house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 My name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will establish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throne of his kingdom forever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be a father to him and he will be a son to Me;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"Your house and your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endure before 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foreve</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your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throne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established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accordance with all these words and all this vision, so Nathan spoke to David.</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This is the prophecy and covenant with David that spoke of the coming Messiah.  Thus, Jesus bore three titles: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27:54 – because He was conceived by the Holy Spirit with out a physical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Son of 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9:6 – Because He was born of a woman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Son of David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1:1; 9:27 - the prophesied King as spoken of in 2 Samuel 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05351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478423"/>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Daniel 2:44  "In the days of those kings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God of heaven will set up a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which will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never be destroyed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kingdom will not be left for another people; it will crush and put an end to all these kingdoms, but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it will itself endure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forever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Daniel 7:13-14  "I kept looking in the night visions, And behold, with the clouds of heaven One like a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Son of Man</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was coming, And He came up to the Ancient of Days And was presented before Him.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to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Him was given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dominion</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Glory and a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That all the peoples, nations and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men of every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language Might serve Him. His dominion 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an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everlasting</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Which will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pass away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is one Which will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be destroyed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311076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When Jesus came into the world to save men, the repeated refrain was the prophesied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kingdom of heaven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term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only mentioned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twice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in the four gospel accounts – really only once.</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post-Pentecost use of the term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church and body or body of Christ explodes</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Conversely, with one exception, 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ospel accounts refer exclusively to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kingdom of God or the Kingdom of Heaven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remaining 23 books continue to mention the kingdom but not nearly as often as it references the church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340426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7D0EF1-C93B-DC48-9663-F6F58A593021}"/>
              </a:ext>
            </a:extLst>
          </p:cNvPr>
          <p:cNvSpPr txBox="1"/>
          <p:nvPr/>
        </p:nvSpPr>
        <p:spPr>
          <a:xfrm>
            <a:off x="1359074" y="14376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 Kingdom of Christ</a:t>
            </a:r>
          </a:p>
        </p:txBody>
      </p:sp>
      <p:pic>
        <p:nvPicPr>
          <p:cNvPr id="4" name="Picture 3">
            <a:extLst>
              <a:ext uri="{FF2B5EF4-FFF2-40B4-BE49-F238E27FC236}">
                <a16:creationId xmlns:a16="http://schemas.microsoft.com/office/drawing/2014/main" id="{F338EF6A-3885-BFC5-F571-F9427F315BF8}"/>
              </a:ext>
            </a:extLst>
          </p:cNvPr>
          <p:cNvPicPr>
            <a:picLocks noChangeAspect="1"/>
          </p:cNvPicPr>
          <p:nvPr/>
        </p:nvPicPr>
        <p:blipFill>
          <a:blip r:embed="rId3"/>
          <a:stretch>
            <a:fillRect/>
          </a:stretch>
        </p:blipFill>
        <p:spPr>
          <a:xfrm>
            <a:off x="1683590" y="1031314"/>
            <a:ext cx="8239125" cy="3086100"/>
          </a:xfrm>
          <a:prstGeom prst="rect">
            <a:avLst/>
          </a:prstGeom>
        </p:spPr>
      </p:pic>
    </p:spTree>
    <p:extLst>
      <p:ext uri="{BB962C8B-B14F-4D97-AF65-F5344CB8AC3E}">
        <p14:creationId xmlns:p14="http://schemas.microsoft.com/office/powerpoint/2010/main" val="50007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81697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most profound reference of the church in the gospels is in Matthew 16. Here Jesus responds to Peter’s good confession that Jesus is the Christ and the Son of God. And in that response, Jesus mentions the church and the kingdom together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Matthew 16:17-19 And Jesus said to him, "Blessed are you, Simon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Barjona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flesh and blood did not reveal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you, but My Father who is in heaven.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 also say to you that you are Peter, and upon this rock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 will build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gates of Hades will not overpower it.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 will give you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keys of the kingdom of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whatever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bind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on earth shall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bound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whatever you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loose on earth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shall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loosed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the juxtaposition of the church and the kingdom in the same statement indicates they are synonymous with each other, i.e., they are one and the same.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951382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81697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most profound reference of the church in the gospels is in Matthew 16. Here Jesus responds to Peter’s good confession that Jesus is the Christ and the Son of God. And in that response, Jesus mentions the church and the kingdom together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Matthew 16:17-19 And Jesus said to him, "Blessed are you, Simon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Barjona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flesh and blood did not reveal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you, but My Father who is in heaven.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 also say to you that you are Peter, and upon this rock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 will build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gates of Hades will not overpower it.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 will give you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keys of the kingdom of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whatever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bind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on earth shall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bound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whatever you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loose on earth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shall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loosed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the juxtaposition of the church and the kingdom in the same statement indicates they are synonymous with each other, i.e., they are one and the same.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4290566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50920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key to understanding the relationship between the church and the kingdom is the reference to the “keys of the kingdom”.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Keys  are of course the means of gaining and denying entrance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In this instance, the keys here refer to gaining or denying access the kingdom of heaven.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 is almost universally understood that the keys mentioned by Jesus is a metaphorical reference to salvation and entrance into the kingdom.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There are many scriptural examples confirming this conclusion of which we covered them all</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588546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Peter 1:5-11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for this very reason also, applying all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diligence, in your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supply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moral excellence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moral excellence,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knowledge,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self-control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self-control,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perseverance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perseverance,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godliness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godliness,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brotherly kindness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brotherly kindness,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love</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he who lacks these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qualities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blind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short-sighted, having forgotten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purification from his former sins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baptism).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Therefore, brethren, be all the more diligent to make certain about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calling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(gospel)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choosing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salvation in Christ); for as long as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 these things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you will never stumble;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in this way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entrance into the eternal kingdom of our Lord and Savior Jesus Christ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will be abundantly supplied to you.</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68580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Peter is writing to the saints in Christ – those already sanctified through baptism</a:t>
            </a:r>
          </a:p>
          <a:p>
            <a:pPr marL="68580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Eternal Kingd</a:t>
            </a:r>
            <a:r>
              <a:rPr lang="en-US" sz="2400" dirty="0">
                <a:latin typeface="Times New Roman" panose="02020603050405020304" pitchFamily="18" charset="0"/>
                <a:ea typeface="Calibri" panose="020F0502020204030204" pitchFamily="34" charset="0"/>
                <a:cs typeface="Times New Roman" panose="02020603050405020304" pitchFamily="18" charset="0"/>
              </a:rPr>
              <a:t>om belongs to our Lord and Savior Jesus Christ</a:t>
            </a:r>
          </a:p>
          <a:p>
            <a:pPr marL="68580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Practice of </a:t>
            </a:r>
            <a:r>
              <a:rPr lang="en-US" sz="2400" dirty="0">
                <a:latin typeface="Times New Roman" panose="02020603050405020304" pitchFamily="18" charset="0"/>
                <a:ea typeface="Calibri" panose="020F0502020204030204" pitchFamily="34" charset="0"/>
                <a:cs typeface="Times New Roman" panose="02020603050405020304" pitchFamily="18" charset="0"/>
              </a:rPr>
              <a:t>obedience (holiness and love) assures us entrance into the Kingdom</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7:21 </a:t>
            </a:r>
            <a:r>
              <a:rPr lang="en-US" sz="2400" dirty="0">
                <a:latin typeface="Times New Roman" panose="02020603050405020304" pitchFamily="18" charset="0"/>
                <a:cs typeface="Times New Roman" panose="02020603050405020304" pitchFamily="18" charset="0"/>
              </a:rPr>
              <a:t> "Not everyone who says to Me, 'Lord, Lord,' will </a:t>
            </a:r>
            <a:r>
              <a:rPr lang="en-US" sz="2400" b="1" u="sng" dirty="0">
                <a:highlight>
                  <a:srgbClr val="FFFF00"/>
                </a:highlight>
                <a:latin typeface="Times New Roman" panose="02020603050405020304" pitchFamily="18" charset="0"/>
                <a:cs typeface="Times New Roman" panose="02020603050405020304" pitchFamily="18" charset="0"/>
              </a:rPr>
              <a:t>enter</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kingdom of heaven</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he who does the will of My Father </a:t>
            </a:r>
            <a:r>
              <a:rPr lang="en-US" sz="2400" dirty="0">
                <a:latin typeface="Times New Roman" panose="02020603050405020304" pitchFamily="18" charset="0"/>
                <a:cs typeface="Times New Roman" panose="02020603050405020304" pitchFamily="18" charset="0"/>
              </a:rPr>
              <a:t>who is in heaven </a:t>
            </a:r>
            <a:r>
              <a:rPr lang="en-US" sz="2400" i="1" dirty="0">
                <a:latin typeface="Times New Roman" panose="02020603050405020304" pitchFamily="18" charset="0"/>
                <a:cs typeface="Times New Roman" panose="02020603050405020304" pitchFamily="18" charset="0"/>
              </a:rPr>
              <a:t>will enter.</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40904934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9386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second time the term “church” is used in the New Testament gospel accounts is at Matthew 18:17 in reference to discipline of an erring brother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18:15-16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If your brother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 and show him his fault in private; if he listens to you, you have won your brother.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"But if he does not listen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to 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take one or two more with you, so that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BY THE MOUTH OF TWO OR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THREE WITNESSES EVERY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FACT MAY BE CONFIRMED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18:17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he refuses to listen to them, tell it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if he refuses to listen even to the church, let him be to you as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Gentile and a tax collector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Greek, 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ecclesia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means literally a community assembly of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citizens that had governing authority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hurch of Christ was not established until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Pentecost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ited discipline for the unrepentant sinner is to treat him as a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gentile or tax collector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(i.e., separate him from the church)</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ppears the term church or assembly refers more specifically to a synagogue.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413713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1053289"/>
            <a:ext cx="11644370" cy="3970318"/>
          </a:xfrm>
          <a:prstGeom prst="rect">
            <a:avLst/>
          </a:prstGeom>
          <a:noFill/>
        </p:spPr>
        <p:txBody>
          <a:bodyPr wrap="square" rtlCol="0">
            <a:spAutoFit/>
          </a:bodyPr>
          <a:lstStyle/>
          <a:p>
            <a:pPr marL="228600"/>
            <a:r>
              <a:rPr lang="en-US" sz="2800" b="1" dirty="0">
                <a:latin typeface="Times New Roman" panose="02020603050405020304" pitchFamily="18" charset="0"/>
                <a:cs typeface="Times New Roman" panose="02020603050405020304" pitchFamily="18" charset="0"/>
              </a:rPr>
              <a:t>Galatians 3:26-29</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For you are all </a:t>
            </a:r>
            <a:r>
              <a:rPr lang="en-US" sz="2800" b="1" u="sng" dirty="0">
                <a:highlight>
                  <a:srgbClr val="FFFF00"/>
                </a:highlight>
                <a:latin typeface="Times New Roman" panose="02020603050405020304" pitchFamily="18" charset="0"/>
                <a:cs typeface="Times New Roman" panose="02020603050405020304" pitchFamily="18" charset="0"/>
              </a:rPr>
              <a:t>sons of God </a:t>
            </a:r>
            <a:r>
              <a:rPr lang="en-US" sz="2800" dirty="0">
                <a:latin typeface="Times New Roman" panose="02020603050405020304" pitchFamily="18" charset="0"/>
                <a:cs typeface="Times New Roman" panose="02020603050405020304" pitchFamily="18" charset="0"/>
              </a:rPr>
              <a:t>through faith in Christ Jesus. </a:t>
            </a:r>
            <a:br>
              <a:rPr lang="en-US" sz="2800" dirty="0">
                <a:latin typeface="Times New Roman" panose="02020603050405020304" pitchFamily="18" charset="0"/>
                <a:cs typeface="Times New Roman" panose="02020603050405020304" pitchFamily="18" charset="0"/>
              </a:rPr>
            </a:br>
            <a:r>
              <a:rPr lang="en-US" sz="2800" baseline="30000" dirty="0">
                <a:latin typeface="Times New Roman" panose="02020603050405020304" pitchFamily="18" charset="0"/>
                <a:cs typeface="Times New Roman" panose="02020603050405020304" pitchFamily="18" charset="0"/>
              </a:rPr>
              <a:t>27 </a:t>
            </a:r>
            <a:r>
              <a:rPr lang="en-US" sz="2800" dirty="0">
                <a:latin typeface="Times New Roman" panose="02020603050405020304" pitchFamily="18" charset="0"/>
                <a:cs typeface="Times New Roman" panose="02020603050405020304" pitchFamily="18" charset="0"/>
              </a:rPr>
              <a:t> For all of you who were </a:t>
            </a:r>
            <a:r>
              <a:rPr lang="en-US" sz="2800" b="1" u="sng" dirty="0">
                <a:highlight>
                  <a:srgbClr val="FFFF00"/>
                </a:highlight>
                <a:latin typeface="Times New Roman" panose="02020603050405020304" pitchFamily="18" charset="0"/>
                <a:cs typeface="Times New Roman" panose="02020603050405020304" pitchFamily="18" charset="0"/>
              </a:rPr>
              <a:t>baptized into Christ </a:t>
            </a:r>
            <a:r>
              <a:rPr lang="en-US" sz="2800" dirty="0">
                <a:latin typeface="Times New Roman" panose="02020603050405020304" pitchFamily="18" charset="0"/>
                <a:cs typeface="Times New Roman" panose="02020603050405020304" pitchFamily="18" charset="0"/>
              </a:rPr>
              <a:t>have clothed yourselves with Christ. </a:t>
            </a:r>
            <a:r>
              <a:rPr lang="en-US" sz="2800" baseline="30000" dirty="0">
                <a:latin typeface="Times New Roman" panose="02020603050405020304" pitchFamily="18" charset="0"/>
                <a:cs typeface="Times New Roman" panose="02020603050405020304" pitchFamily="18" charset="0"/>
              </a:rPr>
              <a:t>28 </a:t>
            </a:r>
            <a:r>
              <a:rPr lang="en-US" sz="2800" dirty="0">
                <a:latin typeface="Times New Roman" panose="02020603050405020304" pitchFamily="18" charset="0"/>
                <a:cs typeface="Times New Roman" panose="02020603050405020304" pitchFamily="18" charset="0"/>
              </a:rPr>
              <a:t> … for you are all one </a:t>
            </a:r>
            <a:r>
              <a:rPr lang="en-US" sz="2800" b="1" u="sng" dirty="0">
                <a:highlight>
                  <a:srgbClr val="FFFF00"/>
                </a:highlight>
                <a:latin typeface="Times New Roman" panose="02020603050405020304" pitchFamily="18" charset="0"/>
                <a:cs typeface="Times New Roman" panose="02020603050405020304" pitchFamily="18" charset="0"/>
              </a:rPr>
              <a:t>in Christ Jesus</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29 </a:t>
            </a:r>
            <a:r>
              <a:rPr lang="en-US" sz="2800" dirty="0">
                <a:latin typeface="Times New Roman" panose="02020603050405020304" pitchFamily="18" charset="0"/>
                <a:cs typeface="Times New Roman" panose="02020603050405020304" pitchFamily="18" charset="0"/>
              </a:rPr>
              <a:t> And if you belong to Christ, then you are </a:t>
            </a:r>
            <a:r>
              <a:rPr lang="en-US" sz="2800" b="1" u="sng" dirty="0">
                <a:highlight>
                  <a:srgbClr val="FFFF00"/>
                </a:highlight>
                <a:latin typeface="Times New Roman" panose="02020603050405020304" pitchFamily="18" charset="0"/>
                <a:cs typeface="Times New Roman" panose="02020603050405020304" pitchFamily="18" charset="0"/>
              </a:rPr>
              <a:t>Abraham's descendants</a:t>
            </a:r>
            <a:r>
              <a:rPr lang="en-US" sz="2800" dirty="0">
                <a:latin typeface="Times New Roman" panose="02020603050405020304" pitchFamily="18" charset="0"/>
                <a:cs typeface="Times New Roman" panose="02020603050405020304" pitchFamily="18" charset="0"/>
              </a:rPr>
              <a:t>, heirs according </a:t>
            </a:r>
            <a:r>
              <a:rPr lang="en-US" sz="2800" b="1" u="sng" dirty="0">
                <a:highlight>
                  <a:srgbClr val="FFFF00"/>
                </a:highlight>
                <a:latin typeface="Times New Roman" panose="02020603050405020304" pitchFamily="18" charset="0"/>
                <a:cs typeface="Times New Roman" panose="02020603050405020304" pitchFamily="18" charset="0"/>
              </a:rPr>
              <a:t>to promise</a:t>
            </a:r>
            <a:r>
              <a:rPr lang="en-US" sz="2800" dirty="0">
                <a:latin typeface="Times New Roman" panose="02020603050405020304" pitchFamily="18" charset="0"/>
                <a:cs typeface="Times New Roman" panose="02020603050405020304" pitchFamily="18" charset="0"/>
              </a:rPr>
              <a:t>. </a:t>
            </a:r>
          </a:p>
          <a:p>
            <a:pPr marL="228600"/>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Ephesians 1:4-5</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just as </a:t>
            </a:r>
            <a:r>
              <a:rPr lang="en-US" sz="2800" dirty="0">
                <a:latin typeface="Times New Roman" panose="02020603050405020304" pitchFamily="18" charset="0"/>
                <a:cs typeface="Times New Roman" panose="02020603050405020304" pitchFamily="18" charset="0"/>
              </a:rPr>
              <a:t>He chose us </a:t>
            </a:r>
            <a:r>
              <a:rPr lang="en-US" sz="2800" b="1" u="sng" dirty="0">
                <a:highlight>
                  <a:srgbClr val="FFFF00"/>
                </a:highlight>
                <a:latin typeface="Times New Roman" panose="02020603050405020304" pitchFamily="18" charset="0"/>
                <a:cs typeface="Times New Roman" panose="02020603050405020304" pitchFamily="18" charset="0"/>
              </a:rPr>
              <a:t>in Him </a:t>
            </a:r>
            <a:r>
              <a:rPr lang="en-US" sz="2800" dirty="0">
                <a:latin typeface="Times New Roman" panose="02020603050405020304" pitchFamily="18" charset="0"/>
                <a:cs typeface="Times New Roman" panose="02020603050405020304" pitchFamily="18" charset="0"/>
              </a:rPr>
              <a:t>before the foundation of the world, that we would be holy and blameless before Him. In love </a:t>
            </a:r>
            <a:r>
              <a:rPr lang="en-US" sz="2800" baseline="30000" dirty="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He predestined us to adoption as sons </a:t>
            </a:r>
            <a:r>
              <a:rPr lang="en-US" sz="2800" dirty="0">
                <a:latin typeface="Times New Roman" panose="02020603050405020304" pitchFamily="18" charset="0"/>
                <a:cs typeface="Times New Roman" panose="02020603050405020304" pitchFamily="18" charset="0"/>
              </a:rPr>
              <a:t>through Jesus Christ to Himself, according to the kind intention of His will,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2185368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93866"/>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second time the term “church” is used in the New Testament gospel accounts is at Matthew 18:17 in reference to discipline of an erring brother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18:15-16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If your brother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 and show him his fault in private; if he listens to you, you have won your brother.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"But if he does not listen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to 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take one or two more with you, so that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BY THE MOUTH OF TWO OR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THREE WITNESSES EVERY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FACT MAY BE CONFIRMED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18:17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he refuses to listen to them, tell it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if he refuses to listen even to the church, let him be to you as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Gentile and a tax collector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Greek, 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ecclesia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means literally a community assembly of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citizens that had governing authority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hurch of Christ was not established until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Pentecost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ited discipline for the unrepentant sinner is to treat him as a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gentile or tax collector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(i.e., separate him from the church)</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ppears the term church or assembly refers more specifically to a synagogue.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171852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gospel accounts exclusively refer to  both the church and the kingdom in the future tense.</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Church will be Built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16:18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also say to you that you are Peter, and upon this rock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will build My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gates of Hades will not overpower it.</a:t>
            </a:r>
          </a:p>
          <a:p>
            <a:pPr marL="0" marR="0">
              <a:spcBef>
                <a:spcPts val="0"/>
              </a:spcBef>
              <a:spcAft>
                <a:spcPts val="0"/>
              </a:spcAft>
            </a:pPr>
            <a:r>
              <a:rPr lang="en-US" sz="240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Kingdom preached before hand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"Repent,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heaven</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at hand."</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Mark 1:14-15</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Now after John had been taken into custody, Jesus came into Galilee, preaching the gospel of God,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saying, "The time is fulfilled, and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God is at hand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repent and believe in the gospel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74565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3908762"/>
          </a:xfrm>
          <a:prstGeom prst="rect">
            <a:avLst/>
          </a:prstGeom>
          <a:noFill/>
        </p:spPr>
        <p:txBody>
          <a:bodyPr wrap="square" rtlCol="0">
            <a:spAutoFit/>
          </a:bodyPr>
          <a:lstStyle/>
          <a:p>
            <a:pPr marL="0" marR="0">
              <a:spcBef>
                <a:spcPts val="0"/>
              </a:spcBef>
              <a:spcAft>
                <a:spcPts val="0"/>
              </a:spcAft>
            </a:pP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People alive in time of Christ were to witness the coming of the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Mark 9:1</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Jesus was saying to them, "Truly I say to you,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there are some of those who are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standing here</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will not taste death until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they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see the kingdom of God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after it has come with power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9:27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I say to you truthfully,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there are some of those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standing here</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will not taste death until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see the kingdom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2884160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370975"/>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Pentecost &amp; indwelling of the Holy Spirit, the Kingdom is spoken of as in Existence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8:12</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when they believed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Philip preaching the good news about the kingdom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name of Jesus Christ, they were </a:t>
            </a:r>
            <a:r>
              <a:rPr lang="en-US" sz="2400" b="1" u="sng"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being 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men and women alike.</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20:25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now, behold, I know that all of you, among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went about preaching the kingdom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will no longer see my face.</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Colossians 1:13-14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He rescued us from the domain of darkness,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transferred us</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His beloved Son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whom</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a:t>
            </a:r>
            <a:r>
              <a:rPr lang="en-US" sz="2400" b="1" u="sng"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redemption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a:t>
            </a:r>
            <a:r>
              <a:rPr lang="en-US" sz="2400" b="1" u="sng" dirty="0">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forgiveness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Thessalonians 2:12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 that you would walk in a manner worthy of the God 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calls you into His own kingdom and glory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kern="0" dirty="0">
                <a:effectLst/>
                <a:latin typeface="Times New Roman" panose="02020603050405020304" pitchFamily="18" charset="0"/>
                <a:ea typeface="Calibri" panose="020F0502020204030204" pitchFamily="34" charset="0"/>
              </a:rPr>
              <a:t>1 Peter 2:9</a:t>
            </a:r>
            <a:r>
              <a:rPr lang="en-US" sz="2400" kern="0" dirty="0">
                <a:effectLst/>
                <a:latin typeface="Times New Roman" panose="02020603050405020304" pitchFamily="18" charset="0"/>
                <a:ea typeface="Calibri" panose="020F0502020204030204" pitchFamily="34" charset="0"/>
              </a:rPr>
              <a:t> But you are </a:t>
            </a:r>
            <a:r>
              <a:rPr lang="en-US" sz="2400" kern="0" cap="small" dirty="0">
                <a:effectLst/>
                <a:latin typeface="Times New Roman" panose="02020603050405020304" pitchFamily="18" charset="0"/>
                <a:ea typeface="Calibri" panose="020F0502020204030204" pitchFamily="34" charset="0"/>
              </a:rPr>
              <a:t>A CHOSEN RACE</a:t>
            </a:r>
            <a:r>
              <a:rPr lang="en-US" sz="2400" kern="0" dirty="0">
                <a:effectLst/>
                <a:latin typeface="Times New Roman" panose="02020603050405020304" pitchFamily="18" charset="0"/>
                <a:ea typeface="Calibri" panose="020F0502020204030204" pitchFamily="34" charset="0"/>
              </a:rPr>
              <a:t>, </a:t>
            </a:r>
            <a:r>
              <a:rPr lang="en-US" sz="2400" kern="0" cap="small" dirty="0">
                <a:effectLst/>
                <a:latin typeface="Times New Roman" panose="02020603050405020304" pitchFamily="18" charset="0"/>
                <a:ea typeface="Calibri" panose="020F0502020204030204" pitchFamily="34" charset="0"/>
              </a:rPr>
              <a:t>A</a:t>
            </a:r>
            <a:r>
              <a:rPr lang="en-US" sz="2400" kern="0" dirty="0">
                <a:effectLst/>
                <a:latin typeface="Times New Roman" panose="02020603050405020304" pitchFamily="18" charset="0"/>
                <a:ea typeface="Calibri" panose="020F0502020204030204" pitchFamily="34" charset="0"/>
              </a:rPr>
              <a:t> royal </a:t>
            </a:r>
            <a:r>
              <a:rPr lang="en-US" sz="2400" kern="0" cap="small" dirty="0">
                <a:effectLst/>
                <a:latin typeface="Times New Roman" panose="02020603050405020304" pitchFamily="18" charset="0"/>
                <a:ea typeface="Calibri" panose="020F0502020204030204" pitchFamily="34" charset="0"/>
              </a:rPr>
              <a:t>PRIESTHOOD</a:t>
            </a:r>
            <a:r>
              <a:rPr lang="en-US" sz="2400" kern="0" dirty="0">
                <a:effectLst/>
                <a:latin typeface="Times New Roman" panose="02020603050405020304" pitchFamily="18" charset="0"/>
                <a:ea typeface="Calibri" panose="020F0502020204030204" pitchFamily="34" charset="0"/>
              </a:rPr>
              <a:t>, </a:t>
            </a:r>
            <a:r>
              <a:rPr lang="en-US" sz="2400" b="1" u="sng" kern="0" cap="small" dirty="0">
                <a:effectLst/>
                <a:highlight>
                  <a:srgbClr val="00FF00"/>
                </a:highlight>
                <a:latin typeface="Times New Roman" panose="02020603050405020304" pitchFamily="18" charset="0"/>
                <a:ea typeface="Calibri" panose="020F0502020204030204" pitchFamily="34" charset="0"/>
              </a:rPr>
              <a:t>A</a:t>
            </a:r>
            <a:r>
              <a:rPr lang="en-US" sz="2400" b="1" u="sng" kern="0" dirty="0">
                <a:effectLst/>
                <a:highlight>
                  <a:srgbClr val="00FF00"/>
                </a:highlight>
                <a:latin typeface="Times New Roman" panose="02020603050405020304" pitchFamily="18" charset="0"/>
                <a:ea typeface="Calibri" panose="020F0502020204030204" pitchFamily="34" charset="0"/>
              </a:rPr>
              <a:t> </a:t>
            </a:r>
            <a:r>
              <a:rPr lang="en-US" sz="2400" b="1" u="sng" kern="0" cap="small" dirty="0">
                <a:effectLst/>
                <a:highlight>
                  <a:srgbClr val="00FF00"/>
                </a:highlight>
                <a:latin typeface="Times New Roman" panose="02020603050405020304" pitchFamily="18" charset="0"/>
                <a:ea typeface="Calibri" panose="020F0502020204030204" pitchFamily="34" charset="0"/>
              </a:rPr>
              <a:t>HOLY NATION</a:t>
            </a:r>
            <a:r>
              <a:rPr lang="en-US" sz="2400" kern="0" dirty="0">
                <a:effectLst/>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Question:  How can we enter into God’s Kingdom without the washing away of our sins?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6566552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878532"/>
          </a:xfrm>
          <a:prstGeom prst="rect">
            <a:avLst/>
          </a:prstGeom>
          <a:noFill/>
        </p:spPr>
        <p:txBody>
          <a:bodyPr wrap="square" rtlCol="0">
            <a:spAutoFit/>
          </a:bodyPr>
          <a:lstStyle/>
          <a:p>
            <a:pPr marL="0" marR="0">
              <a:spcBef>
                <a:spcPts val="0"/>
              </a:spcBef>
              <a:spcAft>
                <a:spcPts val="0"/>
              </a:spcAft>
            </a:pPr>
            <a:r>
              <a:rPr lang="en-US" sz="32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Question:  How can we enter into God’s Kingdom without the washing away of our sins?</a:t>
            </a:r>
          </a:p>
          <a:p>
            <a:pPr marL="0" marR="0">
              <a:spcBef>
                <a:spcPts val="0"/>
              </a:spcBef>
              <a:spcAft>
                <a:spcPts val="0"/>
              </a:spcAft>
            </a:pPr>
            <a:endParaRPr lang="en-US" sz="32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Revelation 21:2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I saw the holy city, new Jerusalem, coming down out of heaven from God, made ready as a bride adorned for her husband. …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nothing unclean</a:t>
            </a:r>
            <a:r>
              <a:rPr lang="en-US" sz="2400" dirty="0">
                <a:latin typeface="Times New Roman" panose="02020603050405020304" pitchFamily="18" charset="0"/>
                <a:cs typeface="Times New Roman" panose="02020603050405020304" pitchFamily="18" charset="0"/>
              </a:rPr>
              <a:t>, and no one who practices abomination and lying, </a:t>
            </a:r>
            <a:r>
              <a:rPr lang="en-US" sz="2400" b="1" u="sng" dirty="0">
                <a:highlight>
                  <a:srgbClr val="FFFF00"/>
                </a:highlight>
                <a:latin typeface="Times New Roman" panose="02020603050405020304" pitchFamily="18" charset="0"/>
                <a:cs typeface="Times New Roman" panose="02020603050405020304" pitchFamily="18" charset="0"/>
              </a:rPr>
              <a:t>shall ever come into it</a:t>
            </a:r>
            <a:r>
              <a:rPr lang="en-US" sz="2400" dirty="0">
                <a:latin typeface="Times New Roman" panose="02020603050405020304" pitchFamily="18" charset="0"/>
                <a:cs typeface="Times New Roman" panose="02020603050405020304" pitchFamily="18" charset="0"/>
              </a:rPr>
              <a:t>, but only those whose names are written in the Lamb's book of life. </a:t>
            </a:r>
          </a:p>
          <a:p>
            <a:pPr marL="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Revelation 22:14-15 </a:t>
            </a:r>
            <a:r>
              <a:rPr lang="en-US" sz="2400" dirty="0">
                <a:latin typeface="Times New Roman" panose="02020603050405020304" pitchFamily="18" charset="0"/>
                <a:cs typeface="Times New Roman" panose="02020603050405020304" pitchFamily="18" charset="0"/>
              </a:rPr>
              <a:t> Blessed are those who </a:t>
            </a:r>
            <a:r>
              <a:rPr lang="en-US" sz="2400" b="1" u="sng" dirty="0">
                <a:highlight>
                  <a:srgbClr val="FFFF00"/>
                </a:highlight>
                <a:latin typeface="Times New Roman" panose="02020603050405020304" pitchFamily="18" charset="0"/>
                <a:cs typeface="Times New Roman" panose="02020603050405020304" pitchFamily="18" charset="0"/>
              </a:rPr>
              <a:t>wash their robes</a:t>
            </a:r>
            <a:r>
              <a:rPr lang="en-US" sz="2400" dirty="0">
                <a:latin typeface="Times New Roman" panose="02020603050405020304" pitchFamily="18" charset="0"/>
                <a:cs typeface="Times New Roman" panose="02020603050405020304" pitchFamily="18" charset="0"/>
              </a:rPr>
              <a:t>, so that they may have the right to the tree of life, and </a:t>
            </a:r>
            <a:r>
              <a:rPr lang="en-US" sz="2400" b="1" u="sng" dirty="0">
                <a:highlight>
                  <a:srgbClr val="FFFF00"/>
                </a:highlight>
                <a:latin typeface="Times New Roman" panose="02020603050405020304" pitchFamily="18" charset="0"/>
                <a:cs typeface="Times New Roman" panose="02020603050405020304" pitchFamily="18" charset="0"/>
              </a:rPr>
              <a:t>may enter by the gates into the city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Outside</a:t>
            </a:r>
            <a:r>
              <a:rPr lang="en-US" sz="2400" dirty="0">
                <a:latin typeface="Times New Roman" panose="02020603050405020304" pitchFamily="18" charset="0"/>
                <a:cs typeface="Times New Roman" panose="02020603050405020304" pitchFamily="18" charset="0"/>
              </a:rPr>
              <a:t> are the dogs and the sorcerers and the immoral persons and the murderers and the idolaters, and everyone who loves and practices lying. </a:t>
            </a:r>
            <a:br>
              <a:rPr lang="en-US" sz="2400" dirty="0">
                <a:latin typeface="Times New Roman" panose="02020603050405020304" pitchFamily="18" charset="0"/>
                <a:cs typeface="Times New Roman" panose="02020603050405020304" pitchFamily="18" charset="0"/>
              </a:rPr>
            </a:br>
            <a:br>
              <a:rPr lang="en-US" sz="3200" dirty="0"/>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1163782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5878532"/>
          </a:xfrm>
          <a:prstGeom prst="rect">
            <a:avLst/>
          </a:prstGeom>
          <a:noFill/>
        </p:spPr>
        <p:txBody>
          <a:bodyPr wrap="square" rtlCol="0">
            <a:spAutoFit/>
          </a:bodyPr>
          <a:lstStyle/>
          <a:p>
            <a:pPr marL="0" marR="0">
              <a:spcBef>
                <a:spcPts val="0"/>
              </a:spcBef>
              <a:spcAft>
                <a:spcPts val="0"/>
              </a:spcAft>
            </a:pPr>
            <a:r>
              <a:rPr lang="en-US" sz="32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Question:  How can we enter into God’s Kingdom without the washing away of our sins?</a:t>
            </a:r>
          </a:p>
          <a:p>
            <a:pPr marL="0" marR="0">
              <a:spcBef>
                <a:spcPts val="0"/>
              </a:spcBef>
              <a:spcAft>
                <a:spcPts val="0"/>
              </a:spcAft>
            </a:pPr>
            <a:endParaRPr lang="en-US" sz="32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Revelation 21:2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I saw the holy city, new Jerusalem, coming down out of heaven from God, made ready as a bride adorned for her husband. …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nothing unclean</a:t>
            </a:r>
            <a:r>
              <a:rPr lang="en-US" sz="2400" dirty="0">
                <a:latin typeface="Times New Roman" panose="02020603050405020304" pitchFamily="18" charset="0"/>
                <a:cs typeface="Times New Roman" panose="02020603050405020304" pitchFamily="18" charset="0"/>
              </a:rPr>
              <a:t>, and no one who practices abomination and lying, </a:t>
            </a:r>
            <a:r>
              <a:rPr lang="en-US" sz="2400" b="1" u="sng" dirty="0">
                <a:highlight>
                  <a:srgbClr val="FFFF00"/>
                </a:highlight>
                <a:latin typeface="Times New Roman" panose="02020603050405020304" pitchFamily="18" charset="0"/>
                <a:cs typeface="Times New Roman" panose="02020603050405020304" pitchFamily="18" charset="0"/>
              </a:rPr>
              <a:t>shall ever come into it</a:t>
            </a:r>
            <a:r>
              <a:rPr lang="en-US" sz="2400" dirty="0">
                <a:latin typeface="Times New Roman" panose="02020603050405020304" pitchFamily="18" charset="0"/>
                <a:cs typeface="Times New Roman" panose="02020603050405020304" pitchFamily="18" charset="0"/>
              </a:rPr>
              <a:t>, but only those whose names are written in the Lamb's book of life. </a:t>
            </a:r>
          </a:p>
          <a:p>
            <a:pPr marL="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latin typeface="Times New Roman" panose="02020603050405020304" pitchFamily="18" charset="0"/>
                <a:cs typeface="Times New Roman" panose="02020603050405020304" pitchFamily="18" charset="0"/>
              </a:rPr>
              <a:t>Revelation 22:14-15 </a:t>
            </a:r>
            <a:r>
              <a:rPr lang="en-US" sz="2400" dirty="0">
                <a:latin typeface="Times New Roman" panose="02020603050405020304" pitchFamily="18" charset="0"/>
                <a:cs typeface="Times New Roman" panose="02020603050405020304" pitchFamily="18" charset="0"/>
              </a:rPr>
              <a:t> Blessed are those who </a:t>
            </a:r>
            <a:r>
              <a:rPr lang="en-US" sz="2400" b="1" u="sng" dirty="0">
                <a:highlight>
                  <a:srgbClr val="FFFF00"/>
                </a:highlight>
                <a:latin typeface="Times New Roman" panose="02020603050405020304" pitchFamily="18" charset="0"/>
                <a:cs typeface="Times New Roman" panose="02020603050405020304" pitchFamily="18" charset="0"/>
              </a:rPr>
              <a:t>wash their robes</a:t>
            </a:r>
            <a:r>
              <a:rPr lang="en-US" sz="2400" dirty="0">
                <a:latin typeface="Times New Roman" panose="02020603050405020304" pitchFamily="18" charset="0"/>
                <a:cs typeface="Times New Roman" panose="02020603050405020304" pitchFamily="18" charset="0"/>
              </a:rPr>
              <a:t>, so that they may have the right to the tree of life, and </a:t>
            </a:r>
            <a:r>
              <a:rPr lang="en-US" sz="2400" b="1" u="sng" dirty="0">
                <a:highlight>
                  <a:srgbClr val="FFFF00"/>
                </a:highlight>
                <a:latin typeface="Times New Roman" panose="02020603050405020304" pitchFamily="18" charset="0"/>
                <a:cs typeface="Times New Roman" panose="02020603050405020304" pitchFamily="18" charset="0"/>
              </a:rPr>
              <a:t>may enter by the gates into the city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Outside</a:t>
            </a:r>
            <a:r>
              <a:rPr lang="en-US" sz="2400" dirty="0">
                <a:latin typeface="Times New Roman" panose="02020603050405020304" pitchFamily="18" charset="0"/>
                <a:cs typeface="Times New Roman" panose="02020603050405020304" pitchFamily="18" charset="0"/>
              </a:rPr>
              <a:t> are the dogs and the sorcerers and the immoral persons and the murderers and the idolaters, and everyone who loves and practices lying. </a:t>
            </a:r>
            <a:br>
              <a:rPr lang="en-US" sz="2400" dirty="0">
                <a:latin typeface="Times New Roman" panose="02020603050405020304" pitchFamily="18" charset="0"/>
                <a:cs typeface="Times New Roman" panose="02020603050405020304" pitchFamily="18" charset="0"/>
              </a:rPr>
            </a:br>
            <a:br>
              <a:rPr lang="en-US" sz="3200" dirty="0"/>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570413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6524863"/>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is the prophetic figure of the Kingdom of Christ in virtually every detail. </a:t>
            </a:r>
          </a:p>
          <a:p>
            <a:pPr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revelations concerning these different aspects of the two kingdoms are spoken respectively to</a:t>
            </a:r>
          </a:p>
          <a:p>
            <a:pPr marL="285750" marR="0" indent="-28575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children of Israel under the Old Law of Moses and </a:t>
            </a:r>
          </a:p>
          <a:p>
            <a:pPr marL="285750" marR="0" indent="-28575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saints in the church (children of God) under the New Covenant law of Christ, i.e., to the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fact these revelations are spoken to the children of God who are in the church is a fairly decisive confirmation the church is the Kingdom of Christ also called the Kingdom of God and the Kingdom of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br>
              <a:rPr lang="en-US" sz="3200" dirty="0"/>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Church of Christ is the Kingdom of Christ</a:t>
            </a:r>
          </a:p>
        </p:txBody>
      </p:sp>
    </p:spTree>
    <p:extLst>
      <p:ext uri="{BB962C8B-B14F-4D97-AF65-F5344CB8AC3E}">
        <p14:creationId xmlns:p14="http://schemas.microsoft.com/office/powerpoint/2010/main" val="3038542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and the Kingdom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1 Samuel 15:28; 24:20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Ephesians 5:5;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Priests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Moses – Exodus 19:6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Revelation 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3"/>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Holy Nation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Exodus 19:6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4"/>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498147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63089"/>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spcBef>
                <a:spcPts val="0"/>
              </a:spcBef>
              <a:spcAft>
                <a:spcPts val="0"/>
              </a:spcAft>
              <a:buFont typeface="+mj-lt"/>
              <a:buAutoNum type="arabicPeriod" startAt="5"/>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5"/>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5"/>
              <a:tabLst>
                <a:tab pos="4572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Symbol" panose="05050102010706020507" pitchFamily="18" charset="2"/>
              <a:buChar char=""/>
              <a:tabLst>
                <a:tab pos="6858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4404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900711"/>
            <a:ext cx="11644370" cy="6001643"/>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In the English </a:t>
            </a:r>
            <a:r>
              <a:rPr lang="en-US" sz="2400" dirty="0">
                <a:latin typeface="Times New Roman" panose="02020603050405020304" pitchFamily="18" charset="0"/>
                <a:ea typeface="Calibri" panose="020F0502020204030204" pitchFamily="34" charset="0"/>
                <a:cs typeface="Times New Roman" panose="02020603050405020304" pitchFamily="18" charset="0"/>
              </a:rPr>
              <a:t>language,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word “for” </a:t>
            </a:r>
            <a:r>
              <a:rPr lang="en-US" sz="2400" dirty="0">
                <a:latin typeface="Times New Roman" panose="02020603050405020304" pitchFamily="18" charset="0"/>
                <a:ea typeface="Calibri" panose="020F0502020204030204" pitchFamily="34" charset="0"/>
                <a:cs typeface="Times New Roman" panose="02020603050405020304" pitchFamily="18" charset="0"/>
              </a:rPr>
              <a:t>has many different meanings.  For purposes of understanding scripture, there are two principal applications of the word “for” when used as a preposition </a:t>
            </a:r>
            <a:r>
              <a:rPr lang="en-US" sz="2400" b="1" dirty="0">
                <a:latin typeface="Times New Roman" panose="02020603050405020304" pitchFamily="18" charset="0"/>
                <a:ea typeface="Calibri" panose="020F0502020204030204" pitchFamily="34" charset="0"/>
                <a:cs typeface="Times New Roman" panose="02020603050405020304" pitchFamily="18" charset="0"/>
              </a:rPr>
              <a:t>in the English language</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For – </a:t>
            </a:r>
            <a:r>
              <a:rPr lang="en-US" sz="2400" dirty="0">
                <a:latin typeface="Times New Roman" panose="02020603050405020304" pitchFamily="18" charset="0"/>
                <a:ea typeface="Calibri" panose="020F0502020204030204" pitchFamily="34" charset="0"/>
                <a:cs typeface="Times New Roman" panose="02020603050405020304" pitchFamily="18" charset="0"/>
              </a:rPr>
              <a:t>a “function word” indicating the object of the verb to show </a:t>
            </a:r>
            <a:r>
              <a:rPr lang="en-US" sz="2400" b="1" dirty="0">
                <a:latin typeface="Times New Roman" panose="02020603050405020304" pitchFamily="18" charset="0"/>
                <a:ea typeface="Calibri" panose="020F0502020204030204" pitchFamily="34" charset="0"/>
                <a:cs typeface="Times New Roman" panose="02020603050405020304" pitchFamily="18" charset="0"/>
              </a:rPr>
              <a:t>purpose or cause </a:t>
            </a:r>
            <a:r>
              <a:rPr lang="en-US" sz="2400" dirty="0">
                <a:latin typeface="Times New Roman" panose="02020603050405020304" pitchFamily="18" charset="0"/>
                <a:ea typeface="Calibri" panose="020F0502020204030204" pitchFamily="34" charset="0"/>
                <a:cs typeface="Times New Roman" panose="02020603050405020304" pitchFamily="18" charset="0"/>
              </a:rPr>
              <a:t>of something</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Example:</a:t>
            </a:r>
            <a:r>
              <a:rPr lang="en-US" sz="2400" dirty="0">
                <a:latin typeface="Times New Roman" panose="02020603050405020304" pitchFamily="18" charset="0"/>
                <a:ea typeface="Calibri" panose="020F0502020204030204" pitchFamily="34" charset="0"/>
                <a:cs typeface="Times New Roman" panose="02020603050405020304" pitchFamily="18" charset="0"/>
              </a:rPr>
              <a:t> Exercise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for</a:t>
            </a:r>
            <a:r>
              <a:rPr lang="en-US" sz="2400" dirty="0">
                <a:latin typeface="Times New Roman" panose="02020603050405020304" pitchFamily="18" charset="0"/>
                <a:ea typeface="Calibri" panose="020F0502020204030204" pitchFamily="34" charset="0"/>
                <a:cs typeface="Times New Roman" panose="02020603050405020304" pitchFamily="18" charset="0"/>
              </a:rPr>
              <a:t> strength. Strength is the object of the verb exercise – shows the purpose or goal of the verb exercise, i.e., for </a:t>
            </a:r>
            <a:r>
              <a:rPr lang="en-US" sz="2400" b="1" dirty="0">
                <a:latin typeface="Times New Roman" panose="02020603050405020304" pitchFamily="18" charset="0"/>
                <a:ea typeface="Calibri" panose="020F0502020204030204" pitchFamily="34" charset="0"/>
                <a:cs typeface="Times New Roman" panose="02020603050405020304" pitchFamily="18" charset="0"/>
              </a:rPr>
              <a:t>the purpose </a:t>
            </a:r>
            <a:r>
              <a:rPr lang="en-US" sz="2400" dirty="0">
                <a:latin typeface="Times New Roman" panose="02020603050405020304" pitchFamily="18" charset="0"/>
                <a:ea typeface="Calibri" panose="020F0502020204030204" pitchFamily="34" charset="0"/>
                <a:cs typeface="Times New Roman" panose="02020603050405020304" pitchFamily="18" charset="0"/>
              </a:rPr>
              <a:t>of strength or </a:t>
            </a:r>
            <a:r>
              <a:rPr lang="en-US" sz="2400" b="1" dirty="0">
                <a:latin typeface="Times New Roman" panose="02020603050405020304" pitchFamily="18" charset="0"/>
                <a:ea typeface="Calibri" panose="020F0502020204030204" pitchFamily="34" charset="0"/>
                <a:cs typeface="Times New Roman" panose="02020603050405020304" pitchFamily="18" charset="0"/>
              </a:rPr>
              <a:t>in order to </a:t>
            </a:r>
            <a:r>
              <a:rPr lang="en-US" sz="2400" dirty="0">
                <a:latin typeface="Times New Roman" panose="02020603050405020304" pitchFamily="18" charset="0"/>
                <a:ea typeface="Calibri" panose="020F0502020204030204" pitchFamily="34" charset="0"/>
                <a:cs typeface="Times New Roman" panose="02020603050405020304" pitchFamily="18" charset="0"/>
              </a:rPr>
              <a:t>be strong</a:t>
            </a:r>
          </a:p>
          <a:p>
            <a:pPr marL="228600"/>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For </a:t>
            </a:r>
            <a:r>
              <a:rPr lang="en-US" sz="2400" dirty="0">
                <a:latin typeface="Times New Roman" panose="02020603050405020304" pitchFamily="18" charset="0"/>
                <a:ea typeface="Calibri" panose="020F0502020204030204" pitchFamily="34" charset="0"/>
                <a:cs typeface="Times New Roman" panose="02020603050405020304" pitchFamily="18" charset="0"/>
              </a:rPr>
              <a:t>– a “causal word” that introduces a </a:t>
            </a:r>
            <a:r>
              <a:rPr lang="en-US" sz="2400" b="0" i="0" dirty="0">
                <a:solidFill>
                  <a:srgbClr val="040C28"/>
                </a:solidFill>
                <a:effectLst/>
                <a:latin typeface="Times New Roman" panose="02020603050405020304" pitchFamily="18" charset="0"/>
                <a:cs typeface="Times New Roman" panose="02020603050405020304" pitchFamily="18" charset="0"/>
              </a:rPr>
              <a:t>clause which is used as </a:t>
            </a:r>
            <a:r>
              <a:rPr lang="en-US" sz="2400" b="1" i="0" dirty="0">
                <a:solidFill>
                  <a:srgbClr val="040C28"/>
                </a:solidFill>
                <a:effectLst/>
                <a:latin typeface="Times New Roman" panose="02020603050405020304" pitchFamily="18" charset="0"/>
                <a:cs typeface="Times New Roman" panose="02020603050405020304" pitchFamily="18" charset="0"/>
              </a:rPr>
              <a:t>an explanation</a:t>
            </a:r>
            <a:r>
              <a:rPr lang="en-US" sz="2400" b="0" i="0" dirty="0">
                <a:solidFill>
                  <a:srgbClr val="040C28"/>
                </a:solidFill>
                <a:effectLst/>
                <a:latin typeface="Times New Roman" panose="02020603050405020304" pitchFamily="18" charset="0"/>
                <a:cs typeface="Times New Roman" panose="02020603050405020304" pitchFamily="18" charset="0"/>
              </a:rPr>
              <a:t>, i.e.,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a:t>
            </a:r>
          </a:p>
          <a:p>
            <a:pPr marL="228600"/>
            <a:endParaRPr lang="en-US" sz="2400" dirty="0">
              <a:solidFill>
                <a:srgbClr val="040C28"/>
              </a:solidFill>
              <a:latin typeface="Times New Roman" panose="02020603050405020304" pitchFamily="18" charset="0"/>
              <a:cs typeface="Times New Roman" panose="02020603050405020304" pitchFamily="18" charset="0"/>
            </a:endParaRPr>
          </a:p>
          <a:p>
            <a:pPr marL="228600"/>
            <a:r>
              <a:rPr lang="en-US" sz="2400" b="0" i="0" dirty="0">
                <a:solidFill>
                  <a:srgbClr val="040C28"/>
                </a:solidFill>
                <a:effectLst/>
                <a:latin typeface="Times New Roman" panose="02020603050405020304" pitchFamily="18" charset="0"/>
                <a:cs typeface="Times New Roman" panose="02020603050405020304" pitchFamily="18" charset="0"/>
              </a:rPr>
              <a:t>Example:  Put on your coat </a:t>
            </a:r>
            <a:r>
              <a:rPr lang="en-US" sz="2400" b="1" i="0" u="sng" dirty="0">
                <a:solidFill>
                  <a:srgbClr val="040C28"/>
                </a:solidFill>
                <a:effectLst/>
                <a:latin typeface="Times New Roman" panose="02020603050405020304" pitchFamily="18" charset="0"/>
                <a:cs typeface="Times New Roman" panose="02020603050405020304" pitchFamily="18" charset="0"/>
              </a:rPr>
              <a:t>for</a:t>
            </a:r>
            <a:r>
              <a:rPr lang="en-US" sz="2400" b="0" i="0" dirty="0">
                <a:solidFill>
                  <a:srgbClr val="040C28"/>
                </a:solidFill>
                <a:effectLst/>
                <a:latin typeface="Times New Roman" panose="02020603050405020304" pitchFamily="18" charset="0"/>
                <a:cs typeface="Times New Roman" panose="02020603050405020304" pitchFamily="18" charset="0"/>
              </a:rPr>
              <a:t> it is cold, </a:t>
            </a:r>
            <a:r>
              <a:rPr lang="en-US" sz="2400" b="0" i="0" dirty="0" err="1">
                <a:solidFill>
                  <a:srgbClr val="040C28"/>
                </a:solidFill>
                <a:effectLst/>
                <a:latin typeface="Times New Roman" panose="02020603050405020304" pitchFamily="18" charset="0"/>
                <a:cs typeface="Times New Roman" panose="02020603050405020304" pitchFamily="18" charset="0"/>
              </a:rPr>
              <a:t>i.e</a:t>
            </a:r>
            <a:r>
              <a:rPr lang="en-US" sz="2400" b="0" i="0" dirty="0">
                <a:solidFill>
                  <a:srgbClr val="040C28"/>
                </a:solidFill>
                <a:effectLst/>
                <a:latin typeface="Times New Roman" panose="02020603050405020304" pitchFamily="18" charset="0"/>
                <a:cs typeface="Times New Roman" panose="02020603050405020304" pitchFamily="18" charset="0"/>
              </a:rPr>
              <a:t>, “for” introduces the clause explaining why you put your coat on -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it is cold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139888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0" y="900711"/>
            <a:ext cx="11644370" cy="5632311"/>
          </a:xfrm>
          <a:prstGeom prst="rect">
            <a:avLst/>
          </a:prstGeom>
          <a:noFill/>
        </p:spPr>
        <p:txBody>
          <a:bodyPr wrap="square" rtlCol="0">
            <a:spAutoFit/>
          </a:bodyPr>
          <a:lstStyle/>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In the Greek language, the English word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a:t>
            </a:r>
            <a:r>
              <a:rPr lang="en-US" sz="2400" dirty="0">
                <a:latin typeface="Times New Roman" panose="02020603050405020304" pitchFamily="18" charset="0"/>
                <a:ea typeface="Calibri" panose="020F0502020204030204" pitchFamily="34" charset="0"/>
                <a:cs typeface="Times New Roman" panose="02020603050405020304" pitchFamily="18" charset="0"/>
              </a:rPr>
              <a:t> is translated from </a:t>
            </a:r>
            <a:r>
              <a:rPr lang="en-US" sz="2400" b="1" dirty="0">
                <a:latin typeface="Times New Roman" panose="02020603050405020304" pitchFamily="18" charset="0"/>
                <a:ea typeface="Calibri" panose="020F0502020204030204" pitchFamily="34" charset="0"/>
                <a:cs typeface="Times New Roman" panose="02020603050405020304" pitchFamily="18" charset="0"/>
              </a:rPr>
              <a:t>two Greek words</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i="1" dirty="0">
                <a:latin typeface="Times New Roman" panose="02020603050405020304" pitchFamily="18" charset="0"/>
                <a:ea typeface="Calibri" panose="020F0502020204030204" pitchFamily="34" charset="0"/>
                <a:cs typeface="Times New Roman" panose="02020603050405020304" pitchFamily="18" charset="0"/>
              </a:rPr>
              <a:t>Eis</a:t>
            </a:r>
            <a:r>
              <a:rPr lang="en-US" sz="2400" b="1"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a “function word” indicating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object of the verb </a:t>
            </a:r>
            <a:r>
              <a:rPr lang="en-US" sz="2400" dirty="0">
                <a:latin typeface="Times New Roman" panose="02020603050405020304" pitchFamily="18" charset="0"/>
                <a:ea typeface="Calibri" panose="020F0502020204030204" pitchFamily="34" charset="0"/>
                <a:cs typeface="Times New Roman" panose="02020603050405020304" pitchFamily="18" charset="0"/>
              </a:rPr>
              <a:t>to show </a:t>
            </a:r>
            <a:r>
              <a:rPr lang="en-US" sz="2400" b="1" dirty="0">
                <a:latin typeface="Times New Roman" panose="02020603050405020304" pitchFamily="18" charset="0"/>
                <a:ea typeface="Calibri" panose="020F0502020204030204" pitchFamily="34" charset="0"/>
                <a:cs typeface="Times New Roman" panose="02020603050405020304" pitchFamily="18" charset="0"/>
              </a:rPr>
              <a:t>purpose</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b="1" dirty="0">
                <a:latin typeface="Times New Roman" panose="02020603050405020304" pitchFamily="18" charset="0"/>
                <a:ea typeface="Calibri" panose="020F0502020204030204" pitchFamily="34" charset="0"/>
                <a:cs typeface="Times New Roman" panose="02020603050405020304" pitchFamily="18" charset="0"/>
              </a:rPr>
              <a:t>cause</a:t>
            </a:r>
            <a:r>
              <a:rPr lang="en-US" sz="2400" dirty="0">
                <a:latin typeface="Times New Roman" panose="02020603050405020304" pitchFamily="18" charset="0"/>
                <a:ea typeface="Calibri" panose="020F0502020204030204" pitchFamily="34" charset="0"/>
                <a:cs typeface="Times New Roman" panose="02020603050405020304" pitchFamily="18" charset="0"/>
              </a:rPr>
              <a:t> of something.  </a:t>
            </a:r>
            <a:r>
              <a:rPr lang="en-US" sz="2400" b="1" dirty="0">
                <a:latin typeface="Times New Roman" panose="02020603050405020304" pitchFamily="18" charset="0"/>
                <a:ea typeface="Calibri" panose="020F0502020204030204" pitchFamily="34" charset="0"/>
                <a:cs typeface="Times New Roman" panose="02020603050405020304" pitchFamily="18" charset="0"/>
              </a:rPr>
              <a:t>It is directional </a:t>
            </a:r>
            <a:r>
              <a:rPr lang="en-US" sz="2400" dirty="0">
                <a:latin typeface="Times New Roman" panose="02020603050405020304" pitchFamily="18" charset="0"/>
                <a:ea typeface="Calibri" panose="020F0502020204030204" pitchFamily="34" charset="0"/>
                <a:cs typeface="Times New Roman" panose="02020603050405020304" pitchFamily="18" charset="0"/>
              </a:rPr>
              <a:t>– it is always </a:t>
            </a:r>
            <a:r>
              <a:rPr lang="en-US" sz="2400" b="1" dirty="0">
                <a:latin typeface="Times New Roman" panose="02020603050405020304" pitchFamily="18" charset="0"/>
                <a:ea typeface="Calibri" panose="020F0502020204030204" pitchFamily="34" charset="0"/>
                <a:cs typeface="Times New Roman" panose="02020603050405020304" pitchFamily="18" charset="0"/>
              </a:rPr>
              <a:t>forward looking</a:t>
            </a:r>
            <a:r>
              <a:rPr lang="en-US" sz="2400" dirty="0">
                <a:latin typeface="Times New Roman" panose="02020603050405020304" pitchFamily="18" charset="0"/>
                <a:ea typeface="Calibri" panose="020F0502020204030204" pitchFamily="34" charset="0"/>
                <a:cs typeface="Times New Roman" panose="02020603050405020304" pitchFamily="18" charset="0"/>
              </a:rPr>
              <a:t>. In its most literal sense, it means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be baptized 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eis – for the purpose of, in order for, to, into</a:t>
            </a:r>
            <a:r>
              <a:rPr lang="en-US" sz="2400" dirty="0">
                <a:latin typeface="Times New Roman" panose="02020603050405020304" pitchFamily="18" charset="0"/>
                <a:cs typeface="Times New Roman" panose="02020603050405020304" pitchFamily="18" charset="0"/>
              </a:rPr>
              <a:t>) the </a:t>
            </a:r>
            <a:r>
              <a:rPr lang="en-US" sz="2400" b="1" u="sng" dirty="0">
                <a:latin typeface="Times New Roman" panose="02020603050405020304" pitchFamily="18" charset="0"/>
                <a:cs typeface="Times New Roman" panose="02020603050405020304" pitchFamily="18" charset="0"/>
              </a:rPr>
              <a:t>forgiveness of your sins</a:t>
            </a:r>
            <a:r>
              <a:rPr lang="en-US" sz="2400" dirty="0">
                <a:latin typeface="Times New Roman" panose="02020603050405020304" pitchFamily="18" charset="0"/>
                <a:cs typeface="Times New Roman" panose="02020603050405020304" pitchFamily="18" charset="0"/>
              </a:rPr>
              <a:t>; ….</a:t>
            </a:r>
          </a:p>
          <a:p>
            <a:pPr marL="228600"/>
            <a:endParaRPr lang="en-US" sz="2400" b="1" dirty="0">
              <a:latin typeface="Times New Roman" panose="02020603050405020304" pitchFamily="18" charset="0"/>
              <a:cs typeface="Times New Roman" panose="02020603050405020304" pitchFamily="18" charset="0"/>
            </a:endParaRPr>
          </a:p>
          <a:p>
            <a:pPr marL="228600"/>
            <a:r>
              <a:rPr lang="en-US" sz="2400" b="1" i="1" dirty="0">
                <a:latin typeface="Times New Roman" panose="02020603050405020304" pitchFamily="18" charset="0"/>
                <a:cs typeface="Times New Roman" panose="02020603050405020304" pitchFamily="18" charset="0"/>
              </a:rPr>
              <a:t>Gar</a:t>
            </a:r>
            <a:r>
              <a:rPr lang="en-US" sz="2400"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ea typeface="Calibri" panose="020F0502020204030204" pitchFamily="34" charset="0"/>
                <a:cs typeface="Times New Roman" panose="02020603050405020304" pitchFamily="18" charset="0"/>
              </a:rPr>
              <a:t>a “causal word” that </a:t>
            </a:r>
            <a:r>
              <a:rPr lang="en-US" sz="2400" b="1" dirty="0">
                <a:latin typeface="Times New Roman" panose="02020603050405020304" pitchFamily="18" charset="0"/>
                <a:ea typeface="Calibri" panose="020F0502020204030204" pitchFamily="34" charset="0"/>
                <a:cs typeface="Times New Roman" panose="02020603050405020304" pitchFamily="18" charset="0"/>
              </a:rPr>
              <a:t>introduces</a:t>
            </a:r>
            <a:r>
              <a:rPr lang="en-US" sz="2400" dirty="0">
                <a:latin typeface="Times New Roman" panose="02020603050405020304" pitchFamily="18" charset="0"/>
                <a:ea typeface="Calibri" panose="020F0502020204030204" pitchFamily="34" charset="0"/>
                <a:cs typeface="Times New Roman" panose="02020603050405020304" pitchFamily="18" charset="0"/>
              </a:rPr>
              <a:t> a </a:t>
            </a:r>
            <a:r>
              <a:rPr lang="en-US" sz="2400" b="0" i="0" dirty="0">
                <a:solidFill>
                  <a:srgbClr val="040C28"/>
                </a:solidFill>
                <a:effectLst/>
                <a:latin typeface="Times New Roman" panose="02020603050405020304" pitchFamily="18" charset="0"/>
                <a:cs typeface="Times New Roman" panose="02020603050405020304" pitchFamily="18" charset="0"/>
              </a:rPr>
              <a:t>clause which is used as </a:t>
            </a:r>
            <a:r>
              <a:rPr lang="en-US" sz="2400" b="1" i="0" dirty="0">
                <a:solidFill>
                  <a:srgbClr val="040C28"/>
                </a:solidFill>
                <a:effectLst/>
                <a:latin typeface="Times New Roman" panose="02020603050405020304" pitchFamily="18" charset="0"/>
                <a:cs typeface="Times New Roman" panose="02020603050405020304" pitchFamily="18" charset="0"/>
              </a:rPr>
              <a:t>an explanation</a:t>
            </a:r>
            <a:r>
              <a:rPr lang="en-US" sz="2400" b="0" i="0" dirty="0">
                <a:solidFill>
                  <a:srgbClr val="040C28"/>
                </a:solidFill>
                <a:effectLst/>
                <a:latin typeface="Times New Roman" panose="02020603050405020304" pitchFamily="18" charset="0"/>
                <a:cs typeface="Times New Roman" panose="02020603050405020304" pitchFamily="18" charset="0"/>
              </a:rPr>
              <a:t>, i.e., </a:t>
            </a:r>
            <a:r>
              <a:rPr lang="en-US" sz="2400" b="1" i="0" u="sng" dirty="0">
                <a:solidFill>
                  <a:srgbClr val="040C28"/>
                </a:solidFill>
                <a:effectLst/>
                <a:latin typeface="Times New Roman" panose="02020603050405020304" pitchFamily="18" charset="0"/>
                <a:cs typeface="Times New Roman" panose="02020603050405020304" pitchFamily="18" charset="0"/>
              </a:rPr>
              <a:t>because.</a:t>
            </a:r>
            <a:r>
              <a:rPr lang="en-US" sz="2400" b="0" i="0" dirty="0">
                <a:solidFill>
                  <a:srgbClr val="040C28"/>
                </a:solidFill>
                <a:effectLst/>
                <a:latin typeface="Times New Roman" panose="02020603050405020304" pitchFamily="18" charset="0"/>
                <a:cs typeface="Times New Roman" panose="02020603050405020304" pitchFamily="18" charset="0"/>
              </a:rPr>
              <a:t> In Matthew 26:28, why drink fro</a:t>
            </a:r>
            <a:r>
              <a:rPr lang="en-US" sz="2400" dirty="0">
                <a:solidFill>
                  <a:srgbClr val="040C28"/>
                </a:solidFill>
                <a:latin typeface="Times New Roman" panose="02020603050405020304" pitchFamily="18" charset="0"/>
                <a:cs typeface="Times New Roman" panose="02020603050405020304" pitchFamily="18" charset="0"/>
              </a:rPr>
              <a:t>m the cup?  </a:t>
            </a:r>
            <a:r>
              <a:rPr lang="en-US" sz="2400" b="1" u="sng" dirty="0">
                <a:solidFill>
                  <a:srgbClr val="040C28"/>
                </a:solidFill>
                <a:highlight>
                  <a:srgbClr val="FFFF00"/>
                </a:highlight>
                <a:latin typeface="Times New Roman" panose="02020603050405020304" pitchFamily="18" charset="0"/>
                <a:cs typeface="Times New Roman" panose="02020603050405020304" pitchFamily="18" charset="0"/>
              </a:rPr>
              <a:t>Because</a:t>
            </a:r>
            <a:r>
              <a:rPr lang="en-US" sz="2400" dirty="0">
                <a:solidFill>
                  <a:srgbClr val="040C28"/>
                </a:solidFill>
                <a:latin typeface="Times New Roman" panose="02020603050405020304" pitchFamily="18" charset="0"/>
                <a:cs typeface="Times New Roman" panose="02020603050405020304" pitchFamily="18" charset="0"/>
              </a:rPr>
              <a:t> ….</a:t>
            </a:r>
          </a:p>
          <a:p>
            <a:pPr marL="228600"/>
            <a:endParaRPr lang="en-US" sz="2400" b="1" i="1" dirty="0">
              <a:solidFill>
                <a:srgbClr val="040C28"/>
              </a:solidFill>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26:28</a:t>
            </a:r>
            <a:r>
              <a:rPr lang="en-US" sz="2400" dirty="0">
                <a:latin typeface="Times New Roman" panose="02020603050405020304" pitchFamily="18" charset="0"/>
                <a:cs typeface="Times New Roman" panose="02020603050405020304" pitchFamily="18" charset="0"/>
              </a:rPr>
              <a:t> (drink from the cup)</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gar – because</a:t>
            </a:r>
            <a:r>
              <a:rPr lang="en-US" sz="2400" dirty="0">
                <a:latin typeface="Times New Roman" panose="02020603050405020304" pitchFamily="18" charset="0"/>
                <a:cs typeface="Times New Roman" panose="02020603050405020304" pitchFamily="18" charset="0"/>
              </a:rPr>
              <a:t>) this is My blood of the covenant, which is poured out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peri – concerning) </a:t>
            </a:r>
            <a:r>
              <a:rPr lang="en-US" sz="2400" dirty="0">
                <a:latin typeface="Times New Roman" panose="02020603050405020304" pitchFamily="18" charset="0"/>
                <a:cs typeface="Times New Roman" panose="02020603050405020304" pitchFamily="18" charset="0"/>
              </a:rPr>
              <a:t>many </a:t>
            </a:r>
            <a:r>
              <a:rPr lang="en-US" sz="2400" b="1" u="sng"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eis – for the purpose of, in order for, to, into</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forgiveness of sins</a:t>
            </a:r>
            <a:r>
              <a:rPr lang="en-US" sz="2400" dirty="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149693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705311"/>
            <a:ext cx="11644370" cy="5940088"/>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Galatians 3:24-25</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(Concerning the preparatory nature of the Law of Moses) Therefore the Law has become </a:t>
            </a:r>
            <a:r>
              <a:rPr lang="en-US" sz="2000" b="1" u="sng" dirty="0">
                <a:latin typeface="Times New Roman" panose="02020603050405020304" pitchFamily="18" charset="0"/>
                <a:cs typeface="Times New Roman" panose="02020603050405020304" pitchFamily="18" charset="0"/>
              </a:rPr>
              <a:t>our tutor </a:t>
            </a:r>
            <a:r>
              <a:rPr lang="en-US" sz="2000" b="1" i="1" u="sng" dirty="0">
                <a:latin typeface="Times New Roman" panose="02020603050405020304" pitchFamily="18" charset="0"/>
                <a:cs typeface="Times New Roman" panose="02020603050405020304" pitchFamily="18" charset="0"/>
              </a:rPr>
              <a:t>to lead us</a:t>
            </a:r>
            <a:r>
              <a:rPr lang="en-US" sz="2000" b="1" u="sng" dirty="0">
                <a:latin typeface="Times New Roman" panose="02020603050405020304" pitchFamily="18" charset="0"/>
                <a:cs typeface="Times New Roman" panose="02020603050405020304" pitchFamily="18" charset="0"/>
              </a:rPr>
              <a:t> to Christ</a:t>
            </a:r>
            <a:r>
              <a:rPr lang="en-US" sz="2000" dirty="0">
                <a:latin typeface="Times New Roman" panose="02020603050405020304" pitchFamily="18" charset="0"/>
                <a:cs typeface="Times New Roman" panose="02020603050405020304" pitchFamily="18" charset="0"/>
              </a:rPr>
              <a:t>, so that we may be justified by faith. </a:t>
            </a:r>
            <a:r>
              <a:rPr lang="en-US" sz="2000" baseline="30000" dirty="0">
                <a:latin typeface="Times New Roman" panose="02020603050405020304" pitchFamily="18" charset="0"/>
                <a:cs typeface="Times New Roman" panose="02020603050405020304" pitchFamily="18" charset="0"/>
              </a:rPr>
              <a:t>25 </a:t>
            </a:r>
            <a:r>
              <a:rPr lang="en-US" sz="2000" dirty="0">
                <a:latin typeface="Times New Roman" panose="02020603050405020304" pitchFamily="18" charset="0"/>
                <a:cs typeface="Times New Roman" panose="02020603050405020304" pitchFamily="18" charset="0"/>
              </a:rPr>
              <a:t> But now that faith has come, </a:t>
            </a:r>
            <a:r>
              <a:rPr lang="en-US" sz="2000" b="1" u="sng" dirty="0">
                <a:latin typeface="Times New Roman" panose="02020603050405020304" pitchFamily="18" charset="0"/>
                <a:cs typeface="Times New Roman" panose="02020603050405020304" pitchFamily="18" charset="0"/>
              </a:rPr>
              <a:t>we are no longer under a tutor</a:t>
            </a:r>
            <a:r>
              <a:rPr lang="en-US" sz="20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Question: </a:t>
            </a:r>
            <a:r>
              <a:rPr lang="en-US" sz="2000" b="1" dirty="0">
                <a:highlight>
                  <a:srgbClr val="00FF00"/>
                </a:highlight>
                <a:latin typeface="Times New Roman" panose="02020603050405020304" pitchFamily="18" charset="0"/>
                <a:cs typeface="Times New Roman" panose="02020603050405020304" pitchFamily="18" charset="0"/>
              </a:rPr>
              <a:t>Why?</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How do we know faith has come?  </a:t>
            </a:r>
            <a:r>
              <a:rPr lang="en-US" sz="2000" b="1" dirty="0">
                <a:highlight>
                  <a:srgbClr val="00FF00"/>
                </a:highlight>
                <a:latin typeface="Times New Roman" panose="02020603050405020304" pitchFamily="18" charset="0"/>
                <a:cs typeface="Times New Roman" panose="02020603050405020304" pitchFamily="18" charset="0"/>
              </a:rPr>
              <a:t>Because….</a:t>
            </a:r>
            <a:endParaRPr lang="en-US" sz="20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Galatians 3:26 </a:t>
            </a:r>
            <a:r>
              <a:rPr lang="en-US" sz="2000" b="1" u="sng"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(Geek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because)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are all sons of God</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 in Christ Jesus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Question: Why?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How do we know we are sons of God? </a:t>
            </a:r>
            <a:r>
              <a:rPr lang="en-US" sz="20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Because….</a:t>
            </a:r>
          </a:p>
          <a:p>
            <a:pPr marL="228600" marR="0">
              <a:spcBef>
                <a:spcPts val="0"/>
              </a:spcBef>
              <a:spcAft>
                <a:spcPts val="0"/>
              </a:spcAft>
            </a:pP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Galatians 3:27 </a:t>
            </a:r>
            <a:r>
              <a:rPr lang="en-US" sz="2000" b="1" u="sng"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000"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(Geek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because) all of you who were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put on</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Question: Why?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How do we know we are in Christ? </a:t>
            </a:r>
            <a:r>
              <a:rPr lang="en-US" sz="2000" b="1" dirty="0">
                <a:effectLst/>
                <a:highlight>
                  <a:srgbClr val="00FF00"/>
                </a:highlight>
                <a:latin typeface="Times New Roman" panose="02020603050405020304" pitchFamily="18" charset="0"/>
                <a:ea typeface="Calibri" panose="020F0502020204030204" pitchFamily="34" charset="0"/>
                <a:cs typeface="Times New Roman" panose="02020603050405020304" pitchFamily="18" charset="0"/>
              </a:rPr>
              <a:t>Because….</a:t>
            </a:r>
          </a:p>
          <a:p>
            <a:pPr marL="228600"/>
            <a:endParaRPr lang="en-US" sz="20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baseline="30000" dirty="0">
                <a:latin typeface="Times New Roman" panose="02020603050405020304" pitchFamily="18" charset="0"/>
                <a:cs typeface="Times New Roman" panose="02020603050405020304" pitchFamily="18" charset="0"/>
              </a:rPr>
              <a:t>28 </a:t>
            </a:r>
            <a:r>
              <a:rPr lang="en-US" sz="2000" dirty="0">
                <a:latin typeface="Times New Roman" panose="02020603050405020304" pitchFamily="18" charset="0"/>
                <a:cs typeface="Times New Roman" panose="02020603050405020304" pitchFamily="18" charset="0"/>
              </a:rPr>
              <a:t> … </a:t>
            </a:r>
            <a:r>
              <a:rPr lang="en-US" sz="2000" b="1" dirty="0">
                <a:highlight>
                  <a:srgbClr val="00FF00"/>
                </a:highlight>
                <a:latin typeface="Times New Roman" panose="02020603050405020304" pitchFamily="18" charset="0"/>
                <a:cs typeface="Times New Roman" panose="02020603050405020304" pitchFamily="18" charset="0"/>
              </a:rPr>
              <a:t>for</a:t>
            </a:r>
            <a:r>
              <a:rPr lang="en-US" sz="2000" dirty="0">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(Geek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gar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because) </a:t>
            </a:r>
            <a:r>
              <a:rPr lang="en-US" sz="2000" b="1" u="sng" dirty="0">
                <a:highlight>
                  <a:srgbClr val="FFFF00"/>
                </a:highlight>
                <a:latin typeface="Times New Roman" panose="02020603050405020304" pitchFamily="18" charset="0"/>
                <a:cs typeface="Times New Roman" panose="02020603050405020304" pitchFamily="18" charset="0"/>
              </a:rPr>
              <a:t>you are all one in Christ Jesus</a:t>
            </a:r>
            <a:r>
              <a:rPr lang="en-US" sz="2000" dirty="0">
                <a:latin typeface="Times New Roman" panose="02020603050405020304" pitchFamily="18" charset="0"/>
                <a:cs typeface="Times New Roman" panose="02020603050405020304" pitchFamily="18" charset="0"/>
              </a:rPr>
              <a:t>.(the body of Christ which is the church) </a:t>
            </a:r>
            <a:r>
              <a:rPr lang="en-US" sz="2000" baseline="30000" dirty="0">
                <a:latin typeface="Times New Roman" panose="02020603050405020304" pitchFamily="18" charset="0"/>
                <a:cs typeface="Times New Roman" panose="02020603050405020304" pitchFamily="18" charset="0"/>
              </a:rPr>
              <a:t>29 </a:t>
            </a:r>
            <a:r>
              <a:rPr lang="en-US" sz="2000" dirty="0">
                <a:latin typeface="Times New Roman" panose="02020603050405020304" pitchFamily="18" charset="0"/>
                <a:cs typeface="Times New Roman" panose="02020603050405020304" pitchFamily="18" charset="0"/>
              </a:rPr>
              <a:t> And if </a:t>
            </a:r>
            <a:r>
              <a:rPr lang="en-US" sz="2000" b="1" u="sng" dirty="0">
                <a:highlight>
                  <a:srgbClr val="FFFF00"/>
                </a:highlight>
                <a:latin typeface="Times New Roman" panose="02020603050405020304" pitchFamily="18" charset="0"/>
                <a:cs typeface="Times New Roman" panose="02020603050405020304" pitchFamily="18" charset="0"/>
              </a:rPr>
              <a:t>you</a:t>
            </a:r>
            <a:r>
              <a:rPr lang="en-US" sz="2000" dirty="0">
                <a:highlight>
                  <a:srgbClr val="FFFF00"/>
                </a:highlight>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belong to Christ</a:t>
            </a:r>
            <a:r>
              <a:rPr lang="en-US" sz="2000" dirty="0">
                <a:latin typeface="Times New Roman" panose="02020603050405020304" pitchFamily="18" charset="0"/>
                <a:cs typeface="Times New Roman" panose="02020603050405020304" pitchFamily="18" charset="0"/>
              </a:rPr>
              <a:t> (church belongs to Christ), then </a:t>
            </a:r>
            <a:r>
              <a:rPr lang="en-US" sz="2000" b="1" u="sng" dirty="0">
                <a:highlight>
                  <a:srgbClr val="00FF00"/>
                </a:highlight>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are </a:t>
            </a:r>
            <a:r>
              <a:rPr lang="en-US" sz="2000" b="1" u="sng" dirty="0">
                <a:highlight>
                  <a:srgbClr val="00FF00"/>
                </a:highlight>
                <a:latin typeface="Times New Roman" panose="02020603050405020304" pitchFamily="18" charset="0"/>
                <a:cs typeface="Times New Roman" panose="02020603050405020304" pitchFamily="18" charset="0"/>
              </a:rPr>
              <a:t>Abraham's descendants</a:t>
            </a:r>
            <a:r>
              <a:rPr lang="en-US" sz="2000" dirty="0">
                <a:latin typeface="Times New Roman" panose="02020603050405020304" pitchFamily="18" charset="0"/>
                <a:cs typeface="Times New Roman" panose="02020603050405020304" pitchFamily="18" charset="0"/>
              </a:rPr>
              <a:t>, </a:t>
            </a:r>
            <a:r>
              <a:rPr lang="en-US" sz="2000" b="1" u="sng" dirty="0">
                <a:highlight>
                  <a:srgbClr val="00FF00"/>
                </a:highlight>
                <a:latin typeface="Times New Roman" panose="02020603050405020304" pitchFamily="18" charset="0"/>
                <a:cs typeface="Times New Roman" panose="02020603050405020304" pitchFamily="18" charset="0"/>
              </a:rPr>
              <a:t>heirs according to promise</a:t>
            </a:r>
            <a:r>
              <a:rPr lang="en-US" sz="2000" dirty="0">
                <a:latin typeface="Times New Roman" panose="02020603050405020304" pitchFamily="18" charset="0"/>
                <a:cs typeface="Times New Roman" panose="02020603050405020304" pitchFamily="18" charset="0"/>
              </a:rPr>
              <a:t>. (Promise is eternal life – Titus 1:2; Christ is the promised blessing – Galatians 3:16)</a:t>
            </a:r>
          </a:p>
          <a:p>
            <a:pPr marL="228600"/>
            <a:endParaRPr lang="en-US" sz="2000" dirty="0">
              <a:latin typeface="Times New Roman" panose="02020603050405020304" pitchFamily="18" charset="0"/>
              <a:cs typeface="Times New Roman" panose="02020603050405020304" pitchFamily="18" charset="0"/>
            </a:endParaRPr>
          </a:p>
          <a:p>
            <a:pPr marL="228600"/>
            <a:r>
              <a:rPr lang="en-US" sz="2000" b="1" dirty="0">
                <a:latin typeface="Times New Roman" panose="02020603050405020304" pitchFamily="18" charset="0"/>
                <a:cs typeface="Times New Roman" panose="02020603050405020304" pitchFamily="18" charset="0"/>
              </a:rPr>
              <a:t>Galatians 4:28</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And </a:t>
            </a:r>
            <a:r>
              <a:rPr lang="en-US" sz="2000" b="1" u="sng" dirty="0">
                <a:highlight>
                  <a:srgbClr val="00FF00"/>
                </a:highlight>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brethren, like </a:t>
            </a:r>
            <a:r>
              <a:rPr lang="en-US" sz="2000" b="1" u="sng" dirty="0">
                <a:highlight>
                  <a:srgbClr val="00FF00"/>
                </a:highlight>
                <a:latin typeface="Times New Roman" panose="02020603050405020304" pitchFamily="18" charset="0"/>
                <a:cs typeface="Times New Roman" panose="02020603050405020304" pitchFamily="18" charset="0"/>
              </a:rPr>
              <a:t>Isaac</a:t>
            </a:r>
            <a:r>
              <a:rPr lang="en-US" sz="2000" dirty="0">
                <a:latin typeface="Times New Roman" panose="02020603050405020304" pitchFamily="18" charset="0"/>
                <a:cs typeface="Times New Roman" panose="02020603050405020304" pitchFamily="18" charset="0"/>
              </a:rPr>
              <a:t>, are </a:t>
            </a:r>
            <a:r>
              <a:rPr lang="en-US" sz="2000" b="1" u="sng" dirty="0">
                <a:highlight>
                  <a:srgbClr val="00FF00"/>
                </a:highlight>
                <a:latin typeface="Times New Roman" panose="02020603050405020304" pitchFamily="18" charset="0"/>
                <a:cs typeface="Times New Roman" panose="02020603050405020304" pitchFamily="18" charset="0"/>
              </a:rPr>
              <a:t>children of promise</a:t>
            </a:r>
            <a:r>
              <a:rPr lang="en-US" sz="2000" dirty="0"/>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120536"/>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2423901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97762" cy="6278642"/>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 promised Abraham a son – Isaac – the promised child</a:t>
            </a: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God chose Isaac over Ishmael – Abraham’s son and heir</a:t>
            </a: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 chooses us in Christ (the promised blessing) to be His children</a:t>
            </a: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Therefore, we are children of promise and heirs of promise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a:r>
              <a:rPr lang="en-US" sz="2400" b="1" dirty="0">
                <a:latin typeface="Times New Roman" panose="02020603050405020304" pitchFamily="18" charset="0"/>
                <a:cs typeface="Times New Roman" panose="02020603050405020304" pitchFamily="18" charset="0"/>
              </a:rPr>
              <a:t>Galatians 3:26-29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For </a:t>
            </a:r>
            <a:r>
              <a:rPr lang="en-US" sz="2400" b="1" u="sng" dirty="0">
                <a:highlight>
                  <a:srgbClr val="00FF00"/>
                </a:highlight>
                <a:latin typeface="Times New Roman" panose="02020603050405020304" pitchFamily="18" charset="0"/>
                <a:cs typeface="Times New Roman" panose="02020603050405020304" pitchFamily="18" charset="0"/>
              </a:rPr>
              <a:t>you are all sons of God </a:t>
            </a:r>
            <a:r>
              <a:rPr lang="en-US" sz="2400" dirty="0">
                <a:latin typeface="Times New Roman" panose="02020603050405020304" pitchFamily="18" charset="0"/>
                <a:cs typeface="Times New Roman" panose="02020603050405020304" pitchFamily="18" charset="0"/>
              </a:rPr>
              <a:t>through faith in Christ Jesus.  (Why?) </a:t>
            </a:r>
            <a:r>
              <a:rPr lang="en-US" sz="2400" baseline="30000" dirty="0">
                <a:latin typeface="Times New Roman" panose="02020603050405020304" pitchFamily="18" charset="0"/>
                <a:cs typeface="Times New Roman" panose="02020603050405020304" pitchFamily="18" charset="0"/>
              </a:rPr>
              <a:t>27 </a:t>
            </a:r>
            <a:r>
              <a:rPr lang="en-US" sz="2400" dirty="0">
                <a:latin typeface="Times New Roman" panose="02020603050405020304" pitchFamily="18" charset="0"/>
                <a:cs typeface="Times New Roman" panose="02020603050405020304" pitchFamily="18" charset="0"/>
              </a:rPr>
              <a:t> </a:t>
            </a:r>
            <a:r>
              <a:rPr lang="en-US" sz="2400" b="1" dirty="0">
                <a:highlight>
                  <a:srgbClr val="FFFF00"/>
                </a:highlight>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all of you who were </a:t>
            </a:r>
            <a:r>
              <a:rPr lang="en-US" sz="2400" b="1" u="sng" dirty="0">
                <a:highlight>
                  <a:srgbClr val="FFFF00"/>
                </a:highlight>
                <a:latin typeface="Times New Roman" panose="02020603050405020304" pitchFamily="18" charset="0"/>
                <a:cs typeface="Times New Roman" panose="02020603050405020304" pitchFamily="18" charset="0"/>
              </a:rPr>
              <a:t>baptized into Christ </a:t>
            </a:r>
            <a:r>
              <a:rPr lang="en-US" sz="2400" dirty="0">
                <a:latin typeface="Times New Roman" panose="02020603050405020304" pitchFamily="18" charset="0"/>
                <a:cs typeface="Times New Roman" panose="02020603050405020304" pitchFamily="18" charset="0"/>
              </a:rPr>
              <a:t>have clothed yourselves with Christ. (Why?)</a:t>
            </a:r>
          </a:p>
          <a:p>
            <a:pPr marL="171450"/>
            <a:r>
              <a:rPr lang="en-US" sz="2400" baseline="30000" dirty="0">
                <a:latin typeface="Times New Roman" panose="02020603050405020304" pitchFamily="18" charset="0"/>
                <a:cs typeface="Times New Roman" panose="02020603050405020304" pitchFamily="18" charset="0"/>
              </a:rPr>
              <a:t>28 </a:t>
            </a:r>
            <a:r>
              <a:rPr lang="en-US" sz="2400" dirty="0">
                <a:latin typeface="Times New Roman" panose="02020603050405020304" pitchFamily="18" charset="0"/>
                <a:cs typeface="Times New Roman" panose="02020603050405020304" pitchFamily="18" charset="0"/>
              </a:rPr>
              <a:t> … </a:t>
            </a:r>
            <a:r>
              <a:rPr lang="en-US" sz="2400" b="1" dirty="0">
                <a:highlight>
                  <a:srgbClr val="FFFF00"/>
                </a:highligh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are all one </a:t>
            </a:r>
            <a:r>
              <a:rPr lang="en-US" sz="2400" b="1" u="sng" dirty="0">
                <a:highlight>
                  <a:srgbClr val="FFFF00"/>
                </a:highlight>
                <a:latin typeface="Times New Roman" panose="02020603050405020304" pitchFamily="18" charset="0"/>
                <a:cs typeface="Times New Roman" panose="02020603050405020304" pitchFamily="18" charset="0"/>
              </a:rPr>
              <a:t>in 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29 </a:t>
            </a:r>
            <a:r>
              <a:rPr lang="en-US" sz="2400" dirty="0">
                <a:latin typeface="Times New Roman" panose="02020603050405020304" pitchFamily="18" charset="0"/>
                <a:cs typeface="Times New Roman" panose="02020603050405020304" pitchFamily="18" charset="0"/>
              </a:rPr>
              <a:t> And if </a:t>
            </a:r>
            <a:r>
              <a:rPr lang="en-US" sz="2400" b="1" u="sng" dirty="0">
                <a:highlight>
                  <a:srgbClr val="00FF00"/>
                </a:highlight>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belong to Christ</a:t>
            </a:r>
            <a:r>
              <a:rPr lang="en-US" sz="2400" dirty="0">
                <a:latin typeface="Times New Roman" panose="02020603050405020304" pitchFamily="18" charset="0"/>
                <a:cs typeface="Times New Roman" panose="02020603050405020304" pitchFamily="18" charset="0"/>
              </a:rPr>
              <a:t> (church belongs to Christ), then </a:t>
            </a:r>
            <a:r>
              <a:rPr lang="en-US" sz="2400" b="1" u="sng" dirty="0">
                <a:highlight>
                  <a:srgbClr val="00FF00"/>
                </a:highlight>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are </a:t>
            </a:r>
            <a:r>
              <a:rPr lang="en-US" sz="2400" b="1" u="sng" dirty="0">
                <a:highlight>
                  <a:srgbClr val="00FF00"/>
                </a:highlight>
                <a:latin typeface="Times New Roman" panose="02020603050405020304" pitchFamily="18" charset="0"/>
                <a:cs typeface="Times New Roman" panose="02020603050405020304" pitchFamily="18" charset="0"/>
              </a:rPr>
              <a:t>Abraham's descendants</a:t>
            </a:r>
            <a:r>
              <a:rPr lang="en-US" sz="2400" dirty="0">
                <a:latin typeface="Times New Roman" panose="02020603050405020304" pitchFamily="18" charset="0"/>
                <a:cs typeface="Times New Roman" panose="02020603050405020304" pitchFamily="18" charset="0"/>
              </a:rPr>
              <a:t>, </a:t>
            </a:r>
            <a:r>
              <a:rPr lang="en-US" sz="2400" b="1" u="sng" dirty="0">
                <a:highlight>
                  <a:srgbClr val="00FF00"/>
                </a:highlight>
                <a:latin typeface="Times New Roman" panose="02020603050405020304" pitchFamily="18" charset="0"/>
                <a:cs typeface="Times New Roman" panose="02020603050405020304" pitchFamily="18" charset="0"/>
              </a:rPr>
              <a:t>heirs according to promise</a:t>
            </a:r>
            <a:r>
              <a:rPr lang="en-US" sz="2400" dirty="0">
                <a:latin typeface="Times New Roman" panose="02020603050405020304" pitchFamily="18" charset="0"/>
                <a:cs typeface="Times New Roman" panose="02020603050405020304" pitchFamily="18" charset="0"/>
              </a:rPr>
              <a:t>. </a:t>
            </a: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a:r>
              <a:rPr lang="en-US" sz="2400" b="1" dirty="0">
                <a:latin typeface="Times New Roman" panose="02020603050405020304" pitchFamily="18" charset="0"/>
                <a:cs typeface="Times New Roman" panose="02020603050405020304" pitchFamily="18" charset="0"/>
              </a:rPr>
              <a:t>Galatians 4:28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a:t>
            </a:r>
            <a:r>
              <a:rPr lang="en-US" sz="2400" b="1" u="sng" dirty="0">
                <a:highlight>
                  <a:srgbClr val="00FF00"/>
                </a:highlight>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brethren, like </a:t>
            </a:r>
            <a:r>
              <a:rPr lang="en-US" sz="2400" b="1" u="sng" dirty="0">
                <a:highlight>
                  <a:srgbClr val="00FF00"/>
                </a:highlight>
                <a:latin typeface="Times New Roman" panose="02020603050405020304" pitchFamily="18" charset="0"/>
                <a:cs typeface="Times New Roman" panose="02020603050405020304" pitchFamily="18" charset="0"/>
              </a:rPr>
              <a:t>Isaac</a:t>
            </a:r>
            <a:r>
              <a:rPr lang="en-US" sz="2400" dirty="0">
                <a:latin typeface="Times New Roman" panose="02020603050405020304" pitchFamily="18" charset="0"/>
                <a:cs typeface="Times New Roman" panose="02020603050405020304" pitchFamily="18" charset="0"/>
              </a:rPr>
              <a:t>, are </a:t>
            </a:r>
            <a:r>
              <a:rPr lang="en-US" sz="2400" b="1" u="sng" dirty="0">
                <a:highlight>
                  <a:srgbClr val="00FF00"/>
                </a:highlight>
                <a:latin typeface="Times New Roman" panose="02020603050405020304" pitchFamily="18" charset="0"/>
                <a:cs typeface="Times New Roman" panose="02020603050405020304" pitchFamily="18" charset="0"/>
              </a:rPr>
              <a:t>children of promise</a:t>
            </a:r>
            <a:r>
              <a:rPr lang="en-US" sz="2400" dirty="0"/>
              <a:t>. </a:t>
            </a:r>
            <a:r>
              <a:rPr lang="en-US" sz="2400" dirty="0">
                <a:latin typeface="Times New Roman" panose="02020603050405020304" pitchFamily="18" charset="0"/>
                <a:cs typeface="Times New Roman" panose="02020603050405020304" pitchFamily="18" charset="0"/>
              </a:rPr>
              <a:t>(Christ is the promise)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171450" marR="0">
              <a:spcBef>
                <a:spcPts val="0"/>
              </a:spcBef>
              <a:spcAft>
                <a:spcPts val="0"/>
              </a:spcAft>
            </a:pPr>
            <a:r>
              <a:rPr lang="en-US" sz="2400" b="1" dirty="0">
                <a:latin typeface="Times New Roman" panose="02020603050405020304" pitchFamily="18" charset="0"/>
                <a:cs typeface="Times New Roman" panose="02020603050405020304" pitchFamily="18" charset="0"/>
              </a:rPr>
              <a:t>Romans 9:6-8 … </a:t>
            </a:r>
            <a:r>
              <a:rPr lang="en-US" sz="2400" dirty="0">
                <a:latin typeface="Times New Roman" panose="02020603050405020304" pitchFamily="18" charset="0"/>
                <a:cs typeface="Times New Roman" panose="02020603050405020304" pitchFamily="18" charset="0"/>
              </a:rPr>
              <a:t>For they are not all Israel who are </a:t>
            </a:r>
            <a:r>
              <a:rPr lang="en-US" sz="2400" i="1" dirty="0">
                <a:latin typeface="Times New Roman" panose="02020603050405020304" pitchFamily="18" charset="0"/>
                <a:cs typeface="Times New Roman" panose="02020603050405020304" pitchFamily="18" charset="0"/>
              </a:rPr>
              <a:t>descended</a:t>
            </a:r>
            <a:r>
              <a:rPr lang="en-US" sz="2400" dirty="0">
                <a:latin typeface="Times New Roman" panose="02020603050405020304" pitchFamily="18" charset="0"/>
                <a:cs typeface="Times New Roman" panose="02020603050405020304" pitchFamily="18" charset="0"/>
              </a:rPr>
              <a:t> from Israel;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nor are they all children because they are Abraham's descendants, but: "</a:t>
            </a:r>
            <a:r>
              <a:rPr lang="en-US" sz="2400" b="1" cap="small" dirty="0">
                <a:effectLst/>
                <a:highlight>
                  <a:srgbClr val="FFFF00"/>
                </a:highlight>
                <a:latin typeface="Times New Roman" panose="02020603050405020304" pitchFamily="18" charset="0"/>
                <a:cs typeface="Times New Roman" panose="02020603050405020304" pitchFamily="18" charset="0"/>
              </a:rPr>
              <a:t>THROUGH</a:t>
            </a:r>
            <a:r>
              <a:rPr lang="en-US" sz="2400" b="1"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00FF00"/>
                </a:highlight>
                <a:latin typeface="Times New Roman" panose="02020603050405020304" pitchFamily="18" charset="0"/>
                <a:cs typeface="Times New Roman" panose="02020603050405020304" pitchFamily="18" charset="0"/>
              </a:rPr>
              <a:t>ISAAC</a:t>
            </a:r>
            <a:r>
              <a:rPr lang="en-US" sz="2400" b="1" cap="small" dirty="0">
                <a:effectLst/>
                <a:highlight>
                  <a:srgbClr val="FFFF00"/>
                </a:highlight>
                <a:latin typeface="Times New Roman" panose="02020603050405020304" pitchFamily="18" charset="0"/>
                <a:cs typeface="Times New Roman" panose="02020603050405020304" pitchFamily="18" charset="0"/>
              </a:rPr>
              <a:t> YOUR</a:t>
            </a:r>
            <a:r>
              <a:rPr lang="en-US" sz="2400" b="1"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00FF00"/>
                </a:highlight>
                <a:latin typeface="Times New Roman" panose="02020603050405020304" pitchFamily="18" charset="0"/>
                <a:cs typeface="Times New Roman" panose="02020603050405020304" pitchFamily="18" charset="0"/>
              </a:rPr>
              <a:t>DESCENDANTS</a:t>
            </a:r>
            <a:r>
              <a:rPr lang="en-US" sz="2400" b="1" cap="small" dirty="0">
                <a:effectLst/>
                <a:highlight>
                  <a:srgbClr val="00FF00"/>
                </a:highlight>
                <a:latin typeface="Times New Roman" panose="02020603050405020304" pitchFamily="18" charset="0"/>
                <a:cs typeface="Times New Roman" panose="02020603050405020304" pitchFamily="18" charset="0"/>
              </a:rPr>
              <a:t> </a:t>
            </a:r>
            <a:r>
              <a:rPr lang="en-US" sz="2400" b="1" cap="small" dirty="0">
                <a:effectLst/>
                <a:highlight>
                  <a:srgbClr val="FFFF00"/>
                </a:highlight>
                <a:latin typeface="Times New Roman" panose="02020603050405020304" pitchFamily="18" charset="0"/>
                <a:cs typeface="Times New Roman" panose="02020603050405020304" pitchFamily="18" charset="0"/>
              </a:rPr>
              <a:t>WILL BE CALLED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That is, it is not the children of the flesh who are </a:t>
            </a:r>
            <a:r>
              <a:rPr lang="en-US" sz="2400" b="1" u="sng" dirty="0">
                <a:highlight>
                  <a:srgbClr val="00FF00"/>
                </a:highlight>
                <a:latin typeface="Times New Roman" panose="02020603050405020304" pitchFamily="18" charset="0"/>
                <a:cs typeface="Times New Roman" panose="02020603050405020304" pitchFamily="18" charset="0"/>
              </a:rPr>
              <a:t>children of God</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00FF00"/>
                </a:highlight>
                <a:latin typeface="Times New Roman" panose="02020603050405020304" pitchFamily="18" charset="0"/>
                <a:cs typeface="Times New Roman" panose="02020603050405020304" pitchFamily="18" charset="0"/>
              </a:rPr>
              <a:t>children of the promise </a:t>
            </a:r>
            <a:r>
              <a:rPr lang="en-US" sz="2400" dirty="0">
                <a:latin typeface="Times New Roman" panose="02020603050405020304" pitchFamily="18" charset="0"/>
                <a:cs typeface="Times New Roman" panose="02020603050405020304" pitchFamily="18" charset="0"/>
              </a:rPr>
              <a:t>are regarded as </a:t>
            </a:r>
            <a:r>
              <a:rPr lang="en-US" sz="2400" b="1" u="sng" dirty="0">
                <a:highlight>
                  <a:srgbClr val="00FF00"/>
                </a:highlight>
                <a:latin typeface="Times New Roman" panose="02020603050405020304" pitchFamily="18" charset="0"/>
                <a:cs typeface="Times New Roman" panose="02020603050405020304" pitchFamily="18" charset="0"/>
              </a:rPr>
              <a:t>descendants</a:t>
            </a:r>
            <a:r>
              <a:rPr lang="en-US" sz="2400" dirty="0">
                <a:latin typeface="Times New Roman" panose="02020603050405020304" pitchFamily="18" charset="0"/>
                <a:cs typeface="Times New Roman" panose="02020603050405020304" pitchFamily="18" charset="0"/>
              </a:rPr>
              <a:t>. </a:t>
            </a:r>
          </a:p>
          <a:p>
            <a:pPr marL="1714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cxnSp>
        <p:nvCxnSpPr>
          <p:cNvPr id="6" name="Straight Arrow Connector 5">
            <a:extLst>
              <a:ext uri="{FF2B5EF4-FFF2-40B4-BE49-F238E27FC236}">
                <a16:creationId xmlns:a16="http://schemas.microsoft.com/office/drawing/2014/main" id="{5222EE7D-FFCE-223B-53DF-40DE8B7CC845}"/>
              </a:ext>
            </a:extLst>
          </p:cNvPr>
          <p:cNvCxnSpPr>
            <a:cxnSpLocks/>
          </p:cNvCxnSpPr>
          <p:nvPr/>
        </p:nvCxnSpPr>
        <p:spPr>
          <a:xfrm>
            <a:off x="5780197" y="4132321"/>
            <a:ext cx="0" cy="3565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17CD63A-C24C-1E69-3A50-DF6E13809675}"/>
              </a:ext>
            </a:extLst>
          </p:cNvPr>
          <p:cNvCxnSpPr>
            <a:cxnSpLocks/>
          </p:cNvCxnSpPr>
          <p:nvPr/>
        </p:nvCxnSpPr>
        <p:spPr>
          <a:xfrm>
            <a:off x="5839690" y="3058391"/>
            <a:ext cx="0" cy="7412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858CE9E-E5FE-7551-908B-F61090A81F01}"/>
              </a:ext>
            </a:extLst>
          </p:cNvPr>
          <p:cNvCxnSpPr>
            <a:cxnSpLocks/>
          </p:cNvCxnSpPr>
          <p:nvPr/>
        </p:nvCxnSpPr>
        <p:spPr>
          <a:xfrm flipH="1">
            <a:off x="6283036" y="4862263"/>
            <a:ext cx="969819" cy="14900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163BB74-52FB-84B4-EC92-860061ABEC11}"/>
              </a:ext>
            </a:extLst>
          </p:cNvPr>
          <p:cNvCxnSpPr>
            <a:cxnSpLocks/>
          </p:cNvCxnSpPr>
          <p:nvPr/>
        </p:nvCxnSpPr>
        <p:spPr>
          <a:xfrm flipH="1">
            <a:off x="1773382" y="2918691"/>
            <a:ext cx="1496291" cy="44796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4176715-69D8-2015-D160-6C3C1C6BD1BA}"/>
              </a:ext>
            </a:extLst>
          </p:cNvPr>
          <p:cNvCxnSpPr>
            <a:cxnSpLocks/>
          </p:cNvCxnSpPr>
          <p:nvPr/>
        </p:nvCxnSpPr>
        <p:spPr>
          <a:xfrm>
            <a:off x="2410691" y="4132322"/>
            <a:ext cx="461275" cy="3565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63718A2-3E28-8957-3F80-EB9D49C31E99}"/>
              </a:ext>
            </a:extLst>
          </p:cNvPr>
          <p:cNvCxnSpPr>
            <a:cxnSpLocks/>
          </p:cNvCxnSpPr>
          <p:nvPr/>
        </p:nvCxnSpPr>
        <p:spPr>
          <a:xfrm>
            <a:off x="7252855" y="4132321"/>
            <a:ext cx="0" cy="3565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AA27A7E-3E46-DE27-CB16-0D51FF6B2F55}"/>
              </a:ext>
            </a:extLst>
          </p:cNvPr>
          <p:cNvCxnSpPr>
            <a:cxnSpLocks/>
          </p:cNvCxnSpPr>
          <p:nvPr/>
        </p:nvCxnSpPr>
        <p:spPr>
          <a:xfrm flipH="1">
            <a:off x="2410691" y="4862263"/>
            <a:ext cx="755072" cy="149004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9B48770-71A5-F320-FBD4-AB1A101B7A0C}"/>
              </a:ext>
            </a:extLst>
          </p:cNvPr>
          <p:cNvCxnSpPr>
            <a:cxnSpLocks/>
          </p:cNvCxnSpPr>
          <p:nvPr/>
        </p:nvCxnSpPr>
        <p:spPr>
          <a:xfrm>
            <a:off x="3269673" y="2918691"/>
            <a:ext cx="318654" cy="2609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CF292CF-560E-C5D4-9A15-D60FACC42D4D}"/>
              </a:ext>
            </a:extLst>
          </p:cNvPr>
          <p:cNvCxnSpPr>
            <a:cxnSpLocks/>
          </p:cNvCxnSpPr>
          <p:nvPr/>
        </p:nvCxnSpPr>
        <p:spPr>
          <a:xfrm>
            <a:off x="5780197" y="4862263"/>
            <a:ext cx="0" cy="142077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44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94238" y="866591"/>
            <a:ext cx="12031798" cy="4678204"/>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Confirming Galatians 3:26-27 is Ephesians 1:4-5</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Ephesians 1:4-5 </a:t>
            </a:r>
            <a:r>
              <a:rPr lang="en-US" sz="2800" dirty="0">
                <a:latin typeface="Times New Roman" panose="02020603050405020304" pitchFamily="18" charset="0"/>
                <a:cs typeface="Times New Roman" panose="02020603050405020304" pitchFamily="18" charset="0"/>
              </a:rPr>
              <a:t> just as </a:t>
            </a:r>
            <a:r>
              <a:rPr lang="en-US" sz="2800" b="1" u="sng" dirty="0">
                <a:latin typeface="Times New Roman" panose="02020603050405020304" pitchFamily="18" charset="0"/>
                <a:cs typeface="Times New Roman" panose="02020603050405020304" pitchFamily="18" charset="0"/>
              </a:rPr>
              <a:t>He chose us in Him </a:t>
            </a:r>
            <a:r>
              <a:rPr lang="en-US" sz="2800" dirty="0">
                <a:latin typeface="Times New Roman" panose="02020603050405020304" pitchFamily="18" charset="0"/>
                <a:cs typeface="Times New Roman" panose="02020603050405020304" pitchFamily="18" charset="0"/>
              </a:rPr>
              <a:t>before the foundation of the world , that we would be holy and blameless before Him. In love </a:t>
            </a:r>
            <a:r>
              <a:rPr lang="en-US" sz="2800" baseline="30000" dirty="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He predestined us to adoption as sons through Jesus Christ </a:t>
            </a:r>
            <a:r>
              <a:rPr lang="en-US" sz="28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Peter 3:15-16 </a:t>
            </a:r>
            <a:r>
              <a:rPr lang="en-US" sz="2800" dirty="0">
                <a:latin typeface="Times New Roman" panose="02020603050405020304" pitchFamily="18" charset="0"/>
                <a:cs typeface="Times New Roman" panose="02020603050405020304" pitchFamily="18" charset="0"/>
              </a:rPr>
              <a:t>just as also our </a:t>
            </a:r>
            <a:r>
              <a:rPr lang="en-US" sz="2800" b="1" dirty="0">
                <a:latin typeface="Times New Roman" panose="02020603050405020304" pitchFamily="18" charset="0"/>
                <a:cs typeface="Times New Roman" panose="02020603050405020304" pitchFamily="18" charset="0"/>
              </a:rPr>
              <a:t>beloved brother Paul</a:t>
            </a:r>
            <a:r>
              <a:rPr lang="en-US" sz="2800" dirty="0">
                <a:latin typeface="Times New Roman" panose="02020603050405020304" pitchFamily="18" charset="0"/>
                <a:cs typeface="Times New Roman" panose="02020603050405020304" pitchFamily="18" charset="0"/>
              </a:rPr>
              <a:t>, …wrote to you, </a:t>
            </a:r>
            <a:r>
              <a:rPr lang="en-US" sz="2800" baseline="30000" dirty="0">
                <a:latin typeface="Times New Roman" panose="02020603050405020304" pitchFamily="18" charset="0"/>
                <a:cs typeface="Times New Roman" panose="02020603050405020304" pitchFamily="18" charset="0"/>
              </a:rPr>
              <a:t>16 </a:t>
            </a:r>
            <a:r>
              <a:rPr lang="en-US" sz="2800" dirty="0">
                <a:latin typeface="Times New Roman" panose="02020603050405020304" pitchFamily="18" charset="0"/>
                <a:cs typeface="Times New Roman" panose="02020603050405020304" pitchFamily="18" charset="0"/>
              </a:rPr>
              <a:t> as also in all </a:t>
            </a:r>
            <a:r>
              <a:rPr lang="en-US" sz="2800" i="1" dirty="0">
                <a:latin typeface="Times New Roman" panose="02020603050405020304" pitchFamily="18" charset="0"/>
                <a:cs typeface="Times New Roman" panose="02020603050405020304" pitchFamily="18" charset="0"/>
              </a:rPr>
              <a:t>his</a:t>
            </a:r>
            <a:r>
              <a:rPr lang="en-US" sz="2800" dirty="0">
                <a:latin typeface="Times New Roman" panose="02020603050405020304" pitchFamily="18" charset="0"/>
                <a:cs typeface="Times New Roman" panose="02020603050405020304" pitchFamily="18" charset="0"/>
              </a:rPr>
              <a:t> letters, speaking in them of these things, in which </a:t>
            </a:r>
            <a:r>
              <a:rPr lang="en-US" sz="2800" b="1" u="sng" dirty="0">
                <a:latin typeface="Times New Roman" panose="02020603050405020304" pitchFamily="18" charset="0"/>
                <a:cs typeface="Times New Roman" panose="02020603050405020304" pitchFamily="18" charset="0"/>
              </a:rPr>
              <a:t>are some things hard to understand</a:t>
            </a:r>
            <a:r>
              <a:rPr lang="en-US" sz="2800" dirty="0">
                <a:latin typeface="Times New Roman" panose="02020603050405020304" pitchFamily="18" charset="0"/>
                <a:cs typeface="Times New Roman" panose="02020603050405020304" pitchFamily="18" charset="0"/>
              </a:rPr>
              <a:t>, which the </a:t>
            </a:r>
            <a:r>
              <a:rPr lang="en-US" sz="2800" b="1" u="sng" dirty="0">
                <a:latin typeface="Times New Roman" panose="02020603050405020304" pitchFamily="18" charset="0"/>
                <a:cs typeface="Times New Roman" panose="02020603050405020304" pitchFamily="18" charset="0"/>
              </a:rPr>
              <a:t>untaught and unstable distort</a:t>
            </a:r>
            <a:r>
              <a:rPr lang="en-US" sz="2800" dirty="0">
                <a:latin typeface="Times New Roman" panose="02020603050405020304" pitchFamily="18" charset="0"/>
                <a:cs typeface="Times New Roman" panose="02020603050405020304" pitchFamily="18" charset="0"/>
              </a:rPr>
              <a:t>, as </a:t>
            </a:r>
            <a:r>
              <a:rPr lang="en-US" sz="2800" i="1" dirty="0">
                <a:latin typeface="Times New Roman" panose="02020603050405020304" pitchFamily="18" charset="0"/>
                <a:cs typeface="Times New Roman" panose="02020603050405020304" pitchFamily="18" charset="0"/>
              </a:rPr>
              <a:t>they do</a:t>
            </a:r>
            <a:r>
              <a:rPr lang="en-US" sz="2800" dirty="0">
                <a:latin typeface="Times New Roman" panose="02020603050405020304" pitchFamily="18" charset="0"/>
                <a:cs typeface="Times New Roman" panose="02020603050405020304" pitchFamily="18" charset="0"/>
              </a:rPr>
              <a:t> also the rest of the Scriptures, </a:t>
            </a:r>
            <a:r>
              <a:rPr lang="en-US" sz="2800" b="1" u="sng" dirty="0">
                <a:latin typeface="Times New Roman" panose="02020603050405020304" pitchFamily="18" charset="0"/>
                <a:cs typeface="Times New Roman" panose="02020603050405020304" pitchFamily="18" charset="0"/>
              </a:rPr>
              <a:t>to their own destruction</a:t>
            </a:r>
            <a:r>
              <a:rPr lang="en-US" sz="2800" dirty="0">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204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Choosing of God’s Sons</a:t>
            </a:r>
          </a:p>
        </p:txBody>
      </p:sp>
    </p:spTree>
    <p:extLst>
      <p:ext uri="{BB962C8B-B14F-4D97-AF65-F5344CB8AC3E}">
        <p14:creationId xmlns:p14="http://schemas.microsoft.com/office/powerpoint/2010/main" val="422699365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48576</TotalTime>
  <Words>6386</Words>
  <Application>Microsoft Office PowerPoint</Application>
  <PresentationFormat>Widescreen</PresentationFormat>
  <Paragraphs>455</Paragraphs>
  <Slides>48</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Calibri Light</vt:lpstr>
      <vt:lpstr>Gill Sans MT</vt:lpstr>
      <vt:lpstr>Symbol</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94</cp:revision>
  <cp:lastPrinted>2023-07-15T22:57:13Z</cp:lastPrinted>
  <dcterms:created xsi:type="dcterms:W3CDTF">2023-06-03T18:53:09Z</dcterms:created>
  <dcterms:modified xsi:type="dcterms:W3CDTF">2023-07-30T14:19:15Z</dcterms:modified>
</cp:coreProperties>
</file>