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96"/>
  </p:notesMasterIdLst>
  <p:sldIdLst>
    <p:sldId id="256" r:id="rId2"/>
    <p:sldId id="259" r:id="rId3"/>
    <p:sldId id="378" r:id="rId4"/>
    <p:sldId id="362" r:id="rId5"/>
    <p:sldId id="363" r:id="rId6"/>
    <p:sldId id="367" r:id="rId7"/>
    <p:sldId id="368" r:id="rId8"/>
    <p:sldId id="370" r:id="rId9"/>
    <p:sldId id="374" r:id="rId10"/>
    <p:sldId id="375" r:id="rId11"/>
    <p:sldId id="435" r:id="rId12"/>
    <p:sldId id="434" r:id="rId13"/>
    <p:sldId id="436" r:id="rId14"/>
    <p:sldId id="437" r:id="rId15"/>
    <p:sldId id="438" r:id="rId16"/>
    <p:sldId id="439" r:id="rId17"/>
    <p:sldId id="440" r:id="rId18"/>
    <p:sldId id="441" r:id="rId19"/>
    <p:sldId id="442" r:id="rId20"/>
    <p:sldId id="443" r:id="rId21"/>
    <p:sldId id="444" r:id="rId22"/>
    <p:sldId id="445" r:id="rId23"/>
    <p:sldId id="376" r:id="rId24"/>
    <p:sldId id="379" r:id="rId25"/>
    <p:sldId id="381" r:id="rId26"/>
    <p:sldId id="382" r:id="rId27"/>
    <p:sldId id="384" r:id="rId28"/>
    <p:sldId id="385" r:id="rId29"/>
    <p:sldId id="386" r:id="rId30"/>
    <p:sldId id="387" r:id="rId31"/>
    <p:sldId id="388" r:id="rId32"/>
    <p:sldId id="389" r:id="rId33"/>
    <p:sldId id="390" r:id="rId34"/>
    <p:sldId id="391" r:id="rId35"/>
    <p:sldId id="411" r:id="rId36"/>
    <p:sldId id="451" r:id="rId37"/>
    <p:sldId id="453" r:id="rId38"/>
    <p:sldId id="455" r:id="rId39"/>
    <p:sldId id="459" r:id="rId40"/>
    <p:sldId id="456" r:id="rId41"/>
    <p:sldId id="457" r:id="rId42"/>
    <p:sldId id="466" r:id="rId43"/>
    <p:sldId id="458" r:id="rId44"/>
    <p:sldId id="460" r:id="rId45"/>
    <p:sldId id="461" r:id="rId46"/>
    <p:sldId id="462" r:id="rId47"/>
    <p:sldId id="463" r:id="rId48"/>
    <p:sldId id="464" r:id="rId49"/>
    <p:sldId id="465" r:id="rId50"/>
    <p:sldId id="474" r:id="rId51"/>
    <p:sldId id="475" r:id="rId52"/>
    <p:sldId id="529" r:id="rId53"/>
    <p:sldId id="473" r:id="rId54"/>
    <p:sldId id="468" r:id="rId55"/>
    <p:sldId id="469" r:id="rId56"/>
    <p:sldId id="467" r:id="rId57"/>
    <p:sldId id="470" r:id="rId58"/>
    <p:sldId id="471" r:id="rId59"/>
    <p:sldId id="472" r:id="rId60"/>
    <p:sldId id="530" r:id="rId61"/>
    <p:sldId id="531" r:id="rId62"/>
    <p:sldId id="532" r:id="rId63"/>
    <p:sldId id="476" r:id="rId64"/>
    <p:sldId id="478" r:id="rId65"/>
    <p:sldId id="533" r:id="rId66"/>
    <p:sldId id="479" r:id="rId67"/>
    <p:sldId id="480" r:id="rId68"/>
    <p:sldId id="482" r:id="rId69"/>
    <p:sldId id="501" r:id="rId70"/>
    <p:sldId id="483" r:id="rId71"/>
    <p:sldId id="485" r:id="rId72"/>
    <p:sldId id="486" r:id="rId73"/>
    <p:sldId id="502" r:id="rId74"/>
    <p:sldId id="487" r:id="rId75"/>
    <p:sldId id="488" r:id="rId76"/>
    <p:sldId id="503" r:id="rId77"/>
    <p:sldId id="537" r:id="rId78"/>
    <p:sldId id="489" r:id="rId79"/>
    <p:sldId id="491" r:id="rId80"/>
    <p:sldId id="546" r:id="rId81"/>
    <p:sldId id="504" r:id="rId82"/>
    <p:sldId id="538" r:id="rId83"/>
    <p:sldId id="534" r:id="rId84"/>
    <p:sldId id="490" r:id="rId85"/>
    <p:sldId id="492" r:id="rId86"/>
    <p:sldId id="539" r:id="rId87"/>
    <p:sldId id="493" r:id="rId88"/>
    <p:sldId id="494" r:id="rId89"/>
    <p:sldId id="525" r:id="rId90"/>
    <p:sldId id="526" r:id="rId91"/>
    <p:sldId id="541" r:id="rId92"/>
    <p:sldId id="540" r:id="rId93"/>
    <p:sldId id="527" r:id="rId94"/>
    <p:sldId id="524" r:id="rId95"/>
    <p:sldId id="543" r:id="rId96"/>
    <p:sldId id="495" r:id="rId97"/>
    <p:sldId id="496" r:id="rId98"/>
    <p:sldId id="544" r:id="rId99"/>
    <p:sldId id="545" r:id="rId100"/>
    <p:sldId id="528" r:id="rId101"/>
    <p:sldId id="497" r:id="rId102"/>
    <p:sldId id="498" r:id="rId103"/>
    <p:sldId id="499" r:id="rId104"/>
    <p:sldId id="505" r:id="rId105"/>
    <p:sldId id="507" r:id="rId106"/>
    <p:sldId id="508" r:id="rId107"/>
    <p:sldId id="500" r:id="rId108"/>
    <p:sldId id="548" r:id="rId109"/>
    <p:sldId id="547" r:id="rId110"/>
    <p:sldId id="506" r:id="rId111"/>
    <p:sldId id="511" r:id="rId112"/>
    <p:sldId id="516" r:id="rId113"/>
    <p:sldId id="517" r:id="rId114"/>
    <p:sldId id="515" r:id="rId115"/>
    <p:sldId id="518" r:id="rId116"/>
    <p:sldId id="512" r:id="rId117"/>
    <p:sldId id="513" r:id="rId118"/>
    <p:sldId id="514" r:id="rId119"/>
    <p:sldId id="519" r:id="rId120"/>
    <p:sldId id="520" r:id="rId121"/>
    <p:sldId id="521" r:id="rId122"/>
    <p:sldId id="549" r:id="rId123"/>
    <p:sldId id="522" r:id="rId124"/>
    <p:sldId id="612" r:id="rId125"/>
    <p:sldId id="611" r:id="rId126"/>
    <p:sldId id="523" r:id="rId127"/>
    <p:sldId id="550" r:id="rId128"/>
    <p:sldId id="554" r:id="rId129"/>
    <p:sldId id="562" r:id="rId130"/>
    <p:sldId id="607" r:id="rId131"/>
    <p:sldId id="603" r:id="rId132"/>
    <p:sldId id="594" r:id="rId133"/>
    <p:sldId id="570" r:id="rId134"/>
    <p:sldId id="608" r:id="rId135"/>
    <p:sldId id="613" r:id="rId136"/>
    <p:sldId id="614" r:id="rId137"/>
    <p:sldId id="589" r:id="rId138"/>
    <p:sldId id="575" r:id="rId139"/>
    <p:sldId id="590" r:id="rId140"/>
    <p:sldId id="604" r:id="rId141"/>
    <p:sldId id="574" r:id="rId142"/>
    <p:sldId id="586" r:id="rId143"/>
    <p:sldId id="588" r:id="rId144"/>
    <p:sldId id="605" r:id="rId145"/>
    <p:sldId id="600" r:id="rId146"/>
    <p:sldId id="587" r:id="rId147"/>
    <p:sldId id="606" r:id="rId148"/>
    <p:sldId id="621" r:id="rId149"/>
    <p:sldId id="595" r:id="rId150"/>
    <p:sldId id="581" r:id="rId151"/>
    <p:sldId id="577" r:id="rId152"/>
    <p:sldId id="578" r:id="rId153"/>
    <p:sldId id="580" r:id="rId154"/>
    <p:sldId id="591" r:id="rId155"/>
    <p:sldId id="582" r:id="rId156"/>
    <p:sldId id="596" r:id="rId157"/>
    <p:sldId id="583" r:id="rId158"/>
    <p:sldId id="615" r:id="rId159"/>
    <p:sldId id="569" r:id="rId160"/>
    <p:sldId id="557" r:id="rId161"/>
    <p:sldId id="556" r:id="rId162"/>
    <p:sldId id="630" r:id="rId163"/>
    <p:sldId id="597" r:id="rId164"/>
    <p:sldId id="622" r:id="rId165"/>
    <p:sldId id="558" r:id="rId166"/>
    <p:sldId id="626" r:id="rId167"/>
    <p:sldId id="599" r:id="rId168"/>
    <p:sldId id="618" r:id="rId169"/>
    <p:sldId id="616" r:id="rId170"/>
    <p:sldId id="598" r:id="rId171"/>
    <p:sldId id="617" r:id="rId172"/>
    <p:sldId id="584" r:id="rId173"/>
    <p:sldId id="585" r:id="rId174"/>
    <p:sldId id="567" r:id="rId175"/>
    <p:sldId id="631" r:id="rId176"/>
    <p:sldId id="566" r:id="rId177"/>
    <p:sldId id="625" r:id="rId178"/>
    <p:sldId id="628" r:id="rId179"/>
    <p:sldId id="564" r:id="rId180"/>
    <p:sldId id="629" r:id="rId181"/>
    <p:sldId id="632" r:id="rId182"/>
    <p:sldId id="624" r:id="rId183"/>
    <p:sldId id="620" r:id="rId184"/>
    <p:sldId id="623" r:id="rId185"/>
    <p:sldId id="633" r:id="rId186"/>
    <p:sldId id="634" r:id="rId187"/>
    <p:sldId id="635" r:id="rId188"/>
    <p:sldId id="636" r:id="rId189"/>
    <p:sldId id="637" r:id="rId190"/>
    <p:sldId id="639" r:id="rId191"/>
    <p:sldId id="638" r:id="rId192"/>
    <p:sldId id="640" r:id="rId193"/>
    <p:sldId id="642" r:id="rId194"/>
    <p:sldId id="641" r:id="rId19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7" d="100"/>
          <a:sy n="77"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notesMaster" Target="notesMasters/notesMaster1.xml"/><Relationship Id="rId200"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7/12/2023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9</a:t>
            </a:fld>
            <a:endParaRPr lang="en-US" dirty="0"/>
          </a:p>
        </p:txBody>
      </p:sp>
    </p:spTree>
    <p:extLst>
      <p:ext uri="{BB962C8B-B14F-4D97-AF65-F5344CB8AC3E}">
        <p14:creationId xmlns:p14="http://schemas.microsoft.com/office/powerpoint/2010/main" val="109923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a:t>
            </a:fld>
            <a:endParaRPr lang="en-US" dirty="0"/>
          </a:p>
        </p:txBody>
      </p:sp>
    </p:spTree>
    <p:extLst>
      <p:ext uri="{BB962C8B-B14F-4D97-AF65-F5344CB8AC3E}">
        <p14:creationId xmlns:p14="http://schemas.microsoft.com/office/powerpoint/2010/main" val="3917920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a:t>
            </a:fld>
            <a:endParaRPr lang="en-US" dirty="0"/>
          </a:p>
        </p:txBody>
      </p:sp>
    </p:spTree>
    <p:extLst>
      <p:ext uri="{BB962C8B-B14F-4D97-AF65-F5344CB8AC3E}">
        <p14:creationId xmlns:p14="http://schemas.microsoft.com/office/powerpoint/2010/main" val="175236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a:t>
            </a:fld>
            <a:endParaRPr lang="en-US" dirty="0"/>
          </a:p>
        </p:txBody>
      </p:sp>
    </p:spTree>
    <p:extLst>
      <p:ext uri="{BB962C8B-B14F-4D97-AF65-F5344CB8AC3E}">
        <p14:creationId xmlns:p14="http://schemas.microsoft.com/office/powerpoint/2010/main" val="59804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22</a:t>
            </a:fld>
            <a:endParaRPr lang="en-US" dirty="0"/>
          </a:p>
        </p:txBody>
      </p:sp>
    </p:spTree>
    <p:extLst>
      <p:ext uri="{BB962C8B-B14F-4D97-AF65-F5344CB8AC3E}">
        <p14:creationId xmlns:p14="http://schemas.microsoft.com/office/powerpoint/2010/main" val="327057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118</a:t>
            </a:fld>
            <a:endParaRPr lang="en-US" dirty="0"/>
          </a:p>
        </p:txBody>
      </p:sp>
    </p:spTree>
    <p:extLst>
      <p:ext uri="{BB962C8B-B14F-4D97-AF65-F5344CB8AC3E}">
        <p14:creationId xmlns:p14="http://schemas.microsoft.com/office/powerpoint/2010/main" val="1744985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125</a:t>
            </a:fld>
            <a:endParaRPr lang="en-US" dirty="0"/>
          </a:p>
        </p:txBody>
      </p:sp>
    </p:spTree>
    <p:extLst>
      <p:ext uri="{BB962C8B-B14F-4D97-AF65-F5344CB8AC3E}">
        <p14:creationId xmlns:p14="http://schemas.microsoft.com/office/powerpoint/2010/main" val="3803978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126</a:t>
            </a:fld>
            <a:endParaRPr lang="en-US" dirty="0"/>
          </a:p>
        </p:txBody>
      </p:sp>
    </p:spTree>
    <p:extLst>
      <p:ext uri="{BB962C8B-B14F-4D97-AF65-F5344CB8AC3E}">
        <p14:creationId xmlns:p14="http://schemas.microsoft.com/office/powerpoint/2010/main" val="1638576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127</a:t>
            </a:fld>
            <a:endParaRPr lang="en-US" dirty="0"/>
          </a:p>
        </p:txBody>
      </p:sp>
    </p:spTree>
    <p:extLst>
      <p:ext uri="{BB962C8B-B14F-4D97-AF65-F5344CB8AC3E}">
        <p14:creationId xmlns:p14="http://schemas.microsoft.com/office/powerpoint/2010/main" val="4097995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128</a:t>
            </a:fld>
            <a:endParaRPr lang="en-US" dirty="0"/>
          </a:p>
        </p:txBody>
      </p:sp>
    </p:spTree>
    <p:extLst>
      <p:ext uri="{BB962C8B-B14F-4D97-AF65-F5344CB8AC3E}">
        <p14:creationId xmlns:p14="http://schemas.microsoft.com/office/powerpoint/2010/main" val="621510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129</a:t>
            </a:fld>
            <a:endParaRPr lang="en-US" dirty="0"/>
          </a:p>
        </p:txBody>
      </p:sp>
    </p:spTree>
    <p:extLst>
      <p:ext uri="{BB962C8B-B14F-4D97-AF65-F5344CB8AC3E}">
        <p14:creationId xmlns:p14="http://schemas.microsoft.com/office/powerpoint/2010/main" val="248615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a:t>
            </a:fld>
            <a:endParaRPr lang="en-US" dirty="0"/>
          </a:p>
        </p:txBody>
      </p:sp>
    </p:spTree>
    <p:extLst>
      <p:ext uri="{BB962C8B-B14F-4D97-AF65-F5344CB8AC3E}">
        <p14:creationId xmlns:p14="http://schemas.microsoft.com/office/powerpoint/2010/main" val="1864739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130</a:t>
            </a:fld>
            <a:endParaRPr lang="en-US" dirty="0"/>
          </a:p>
        </p:txBody>
      </p:sp>
    </p:spTree>
    <p:extLst>
      <p:ext uri="{BB962C8B-B14F-4D97-AF65-F5344CB8AC3E}">
        <p14:creationId xmlns:p14="http://schemas.microsoft.com/office/powerpoint/2010/main" val="1636296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131</a:t>
            </a:fld>
            <a:endParaRPr lang="en-US" dirty="0"/>
          </a:p>
        </p:txBody>
      </p:sp>
    </p:spTree>
    <p:extLst>
      <p:ext uri="{BB962C8B-B14F-4D97-AF65-F5344CB8AC3E}">
        <p14:creationId xmlns:p14="http://schemas.microsoft.com/office/powerpoint/2010/main" val="2605441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132</a:t>
            </a:fld>
            <a:endParaRPr lang="en-US" dirty="0"/>
          </a:p>
        </p:txBody>
      </p:sp>
    </p:spTree>
    <p:extLst>
      <p:ext uri="{BB962C8B-B14F-4D97-AF65-F5344CB8AC3E}">
        <p14:creationId xmlns:p14="http://schemas.microsoft.com/office/powerpoint/2010/main" val="387070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133</a:t>
            </a:fld>
            <a:endParaRPr lang="en-US" dirty="0"/>
          </a:p>
        </p:txBody>
      </p:sp>
    </p:spTree>
    <p:extLst>
      <p:ext uri="{BB962C8B-B14F-4D97-AF65-F5344CB8AC3E}">
        <p14:creationId xmlns:p14="http://schemas.microsoft.com/office/powerpoint/2010/main" val="5873295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134</a:t>
            </a:fld>
            <a:endParaRPr lang="en-US" dirty="0"/>
          </a:p>
        </p:txBody>
      </p:sp>
    </p:spTree>
    <p:extLst>
      <p:ext uri="{BB962C8B-B14F-4D97-AF65-F5344CB8AC3E}">
        <p14:creationId xmlns:p14="http://schemas.microsoft.com/office/powerpoint/2010/main" val="4071584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135</a:t>
            </a:fld>
            <a:endParaRPr lang="en-US" dirty="0"/>
          </a:p>
        </p:txBody>
      </p:sp>
    </p:spTree>
    <p:extLst>
      <p:ext uri="{BB962C8B-B14F-4D97-AF65-F5344CB8AC3E}">
        <p14:creationId xmlns:p14="http://schemas.microsoft.com/office/powerpoint/2010/main" val="1651714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136</a:t>
            </a:fld>
            <a:endParaRPr lang="en-US" dirty="0"/>
          </a:p>
        </p:txBody>
      </p:sp>
    </p:spTree>
    <p:extLst>
      <p:ext uri="{BB962C8B-B14F-4D97-AF65-F5344CB8AC3E}">
        <p14:creationId xmlns:p14="http://schemas.microsoft.com/office/powerpoint/2010/main" val="16078461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137</a:t>
            </a:fld>
            <a:endParaRPr lang="en-US" dirty="0"/>
          </a:p>
        </p:txBody>
      </p:sp>
    </p:spTree>
    <p:extLst>
      <p:ext uri="{BB962C8B-B14F-4D97-AF65-F5344CB8AC3E}">
        <p14:creationId xmlns:p14="http://schemas.microsoft.com/office/powerpoint/2010/main" val="3931017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138</a:t>
            </a:fld>
            <a:endParaRPr lang="en-US" dirty="0"/>
          </a:p>
        </p:txBody>
      </p:sp>
    </p:spTree>
    <p:extLst>
      <p:ext uri="{BB962C8B-B14F-4D97-AF65-F5344CB8AC3E}">
        <p14:creationId xmlns:p14="http://schemas.microsoft.com/office/powerpoint/2010/main" val="1376115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139</a:t>
            </a:fld>
            <a:endParaRPr lang="en-US" dirty="0"/>
          </a:p>
        </p:txBody>
      </p:sp>
    </p:spTree>
    <p:extLst>
      <p:ext uri="{BB962C8B-B14F-4D97-AF65-F5344CB8AC3E}">
        <p14:creationId xmlns:p14="http://schemas.microsoft.com/office/powerpoint/2010/main" val="134240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a:t>
            </a:fld>
            <a:endParaRPr lang="en-US" dirty="0"/>
          </a:p>
        </p:txBody>
      </p:sp>
    </p:spTree>
    <p:extLst>
      <p:ext uri="{BB962C8B-B14F-4D97-AF65-F5344CB8AC3E}">
        <p14:creationId xmlns:p14="http://schemas.microsoft.com/office/powerpoint/2010/main" val="1355577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140</a:t>
            </a:fld>
            <a:endParaRPr lang="en-US" dirty="0"/>
          </a:p>
        </p:txBody>
      </p:sp>
    </p:spTree>
    <p:extLst>
      <p:ext uri="{BB962C8B-B14F-4D97-AF65-F5344CB8AC3E}">
        <p14:creationId xmlns:p14="http://schemas.microsoft.com/office/powerpoint/2010/main" val="3678121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141</a:t>
            </a:fld>
            <a:endParaRPr lang="en-US" dirty="0"/>
          </a:p>
        </p:txBody>
      </p:sp>
    </p:spTree>
    <p:extLst>
      <p:ext uri="{BB962C8B-B14F-4D97-AF65-F5344CB8AC3E}">
        <p14:creationId xmlns:p14="http://schemas.microsoft.com/office/powerpoint/2010/main" val="17445996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142</a:t>
            </a:fld>
            <a:endParaRPr lang="en-US" dirty="0"/>
          </a:p>
        </p:txBody>
      </p:sp>
    </p:spTree>
    <p:extLst>
      <p:ext uri="{BB962C8B-B14F-4D97-AF65-F5344CB8AC3E}">
        <p14:creationId xmlns:p14="http://schemas.microsoft.com/office/powerpoint/2010/main" val="584896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143</a:t>
            </a:fld>
            <a:endParaRPr lang="en-US" dirty="0"/>
          </a:p>
        </p:txBody>
      </p:sp>
    </p:spTree>
    <p:extLst>
      <p:ext uri="{BB962C8B-B14F-4D97-AF65-F5344CB8AC3E}">
        <p14:creationId xmlns:p14="http://schemas.microsoft.com/office/powerpoint/2010/main" val="21917571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144</a:t>
            </a:fld>
            <a:endParaRPr lang="en-US" dirty="0"/>
          </a:p>
        </p:txBody>
      </p:sp>
    </p:spTree>
    <p:extLst>
      <p:ext uri="{BB962C8B-B14F-4D97-AF65-F5344CB8AC3E}">
        <p14:creationId xmlns:p14="http://schemas.microsoft.com/office/powerpoint/2010/main" val="4005054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145</a:t>
            </a:fld>
            <a:endParaRPr lang="en-US" dirty="0"/>
          </a:p>
        </p:txBody>
      </p:sp>
    </p:spTree>
    <p:extLst>
      <p:ext uri="{BB962C8B-B14F-4D97-AF65-F5344CB8AC3E}">
        <p14:creationId xmlns:p14="http://schemas.microsoft.com/office/powerpoint/2010/main" val="4539469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146</a:t>
            </a:fld>
            <a:endParaRPr lang="en-US" dirty="0"/>
          </a:p>
        </p:txBody>
      </p:sp>
    </p:spTree>
    <p:extLst>
      <p:ext uri="{BB962C8B-B14F-4D97-AF65-F5344CB8AC3E}">
        <p14:creationId xmlns:p14="http://schemas.microsoft.com/office/powerpoint/2010/main" val="2243929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147</a:t>
            </a:fld>
            <a:endParaRPr lang="en-US" dirty="0"/>
          </a:p>
        </p:txBody>
      </p:sp>
    </p:spTree>
    <p:extLst>
      <p:ext uri="{BB962C8B-B14F-4D97-AF65-F5344CB8AC3E}">
        <p14:creationId xmlns:p14="http://schemas.microsoft.com/office/powerpoint/2010/main" val="19818680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148</a:t>
            </a:fld>
            <a:endParaRPr lang="en-US" dirty="0"/>
          </a:p>
        </p:txBody>
      </p:sp>
    </p:spTree>
    <p:extLst>
      <p:ext uri="{BB962C8B-B14F-4D97-AF65-F5344CB8AC3E}">
        <p14:creationId xmlns:p14="http://schemas.microsoft.com/office/powerpoint/2010/main" val="29458015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149</a:t>
            </a:fld>
            <a:endParaRPr lang="en-US" dirty="0"/>
          </a:p>
        </p:txBody>
      </p:sp>
    </p:spTree>
    <p:extLst>
      <p:ext uri="{BB962C8B-B14F-4D97-AF65-F5344CB8AC3E}">
        <p14:creationId xmlns:p14="http://schemas.microsoft.com/office/powerpoint/2010/main" val="159597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a:t>
            </a:fld>
            <a:endParaRPr lang="en-US" dirty="0"/>
          </a:p>
        </p:txBody>
      </p:sp>
    </p:spTree>
    <p:extLst>
      <p:ext uri="{BB962C8B-B14F-4D97-AF65-F5344CB8AC3E}">
        <p14:creationId xmlns:p14="http://schemas.microsoft.com/office/powerpoint/2010/main" val="3725073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150</a:t>
            </a:fld>
            <a:endParaRPr lang="en-US" dirty="0"/>
          </a:p>
        </p:txBody>
      </p:sp>
    </p:spTree>
    <p:extLst>
      <p:ext uri="{BB962C8B-B14F-4D97-AF65-F5344CB8AC3E}">
        <p14:creationId xmlns:p14="http://schemas.microsoft.com/office/powerpoint/2010/main" val="4848228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151</a:t>
            </a:fld>
            <a:endParaRPr lang="en-US" dirty="0"/>
          </a:p>
        </p:txBody>
      </p:sp>
    </p:spTree>
    <p:extLst>
      <p:ext uri="{BB962C8B-B14F-4D97-AF65-F5344CB8AC3E}">
        <p14:creationId xmlns:p14="http://schemas.microsoft.com/office/powerpoint/2010/main" val="21471725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152</a:t>
            </a:fld>
            <a:endParaRPr lang="en-US" dirty="0"/>
          </a:p>
        </p:txBody>
      </p:sp>
    </p:spTree>
    <p:extLst>
      <p:ext uri="{BB962C8B-B14F-4D97-AF65-F5344CB8AC3E}">
        <p14:creationId xmlns:p14="http://schemas.microsoft.com/office/powerpoint/2010/main" val="23499780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153</a:t>
            </a:fld>
            <a:endParaRPr lang="en-US" dirty="0"/>
          </a:p>
        </p:txBody>
      </p:sp>
    </p:spTree>
    <p:extLst>
      <p:ext uri="{BB962C8B-B14F-4D97-AF65-F5344CB8AC3E}">
        <p14:creationId xmlns:p14="http://schemas.microsoft.com/office/powerpoint/2010/main" val="34608268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154</a:t>
            </a:fld>
            <a:endParaRPr lang="en-US" dirty="0"/>
          </a:p>
        </p:txBody>
      </p:sp>
    </p:spTree>
    <p:extLst>
      <p:ext uri="{BB962C8B-B14F-4D97-AF65-F5344CB8AC3E}">
        <p14:creationId xmlns:p14="http://schemas.microsoft.com/office/powerpoint/2010/main" val="39850258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155</a:t>
            </a:fld>
            <a:endParaRPr lang="en-US" dirty="0"/>
          </a:p>
        </p:txBody>
      </p:sp>
    </p:spTree>
    <p:extLst>
      <p:ext uri="{BB962C8B-B14F-4D97-AF65-F5344CB8AC3E}">
        <p14:creationId xmlns:p14="http://schemas.microsoft.com/office/powerpoint/2010/main" val="24749116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156</a:t>
            </a:fld>
            <a:endParaRPr lang="en-US" dirty="0"/>
          </a:p>
        </p:txBody>
      </p:sp>
    </p:spTree>
    <p:extLst>
      <p:ext uri="{BB962C8B-B14F-4D97-AF65-F5344CB8AC3E}">
        <p14:creationId xmlns:p14="http://schemas.microsoft.com/office/powerpoint/2010/main" val="33262121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157</a:t>
            </a:fld>
            <a:endParaRPr lang="en-US" dirty="0"/>
          </a:p>
        </p:txBody>
      </p:sp>
    </p:spTree>
    <p:extLst>
      <p:ext uri="{BB962C8B-B14F-4D97-AF65-F5344CB8AC3E}">
        <p14:creationId xmlns:p14="http://schemas.microsoft.com/office/powerpoint/2010/main" val="3603570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158</a:t>
            </a:fld>
            <a:endParaRPr lang="en-US" dirty="0"/>
          </a:p>
        </p:txBody>
      </p:sp>
    </p:spTree>
    <p:extLst>
      <p:ext uri="{BB962C8B-B14F-4D97-AF65-F5344CB8AC3E}">
        <p14:creationId xmlns:p14="http://schemas.microsoft.com/office/powerpoint/2010/main" val="38830869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159</a:t>
            </a:fld>
            <a:endParaRPr lang="en-US" dirty="0"/>
          </a:p>
        </p:txBody>
      </p:sp>
    </p:spTree>
    <p:extLst>
      <p:ext uri="{BB962C8B-B14F-4D97-AF65-F5344CB8AC3E}">
        <p14:creationId xmlns:p14="http://schemas.microsoft.com/office/powerpoint/2010/main" val="4274925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a:t>
            </a:fld>
            <a:endParaRPr lang="en-US" dirty="0"/>
          </a:p>
        </p:txBody>
      </p:sp>
    </p:spTree>
    <p:extLst>
      <p:ext uri="{BB962C8B-B14F-4D97-AF65-F5344CB8AC3E}">
        <p14:creationId xmlns:p14="http://schemas.microsoft.com/office/powerpoint/2010/main" val="14805304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160</a:t>
            </a:fld>
            <a:endParaRPr lang="en-US" dirty="0"/>
          </a:p>
        </p:txBody>
      </p:sp>
    </p:spTree>
    <p:extLst>
      <p:ext uri="{BB962C8B-B14F-4D97-AF65-F5344CB8AC3E}">
        <p14:creationId xmlns:p14="http://schemas.microsoft.com/office/powerpoint/2010/main" val="7445684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161</a:t>
            </a:fld>
            <a:endParaRPr lang="en-US" dirty="0"/>
          </a:p>
        </p:txBody>
      </p:sp>
    </p:spTree>
    <p:extLst>
      <p:ext uri="{BB962C8B-B14F-4D97-AF65-F5344CB8AC3E}">
        <p14:creationId xmlns:p14="http://schemas.microsoft.com/office/powerpoint/2010/main" val="20079520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162</a:t>
            </a:fld>
            <a:endParaRPr lang="en-US" dirty="0"/>
          </a:p>
        </p:txBody>
      </p:sp>
    </p:spTree>
    <p:extLst>
      <p:ext uri="{BB962C8B-B14F-4D97-AF65-F5344CB8AC3E}">
        <p14:creationId xmlns:p14="http://schemas.microsoft.com/office/powerpoint/2010/main" val="16575711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163</a:t>
            </a:fld>
            <a:endParaRPr lang="en-US" dirty="0"/>
          </a:p>
        </p:txBody>
      </p:sp>
    </p:spTree>
    <p:extLst>
      <p:ext uri="{BB962C8B-B14F-4D97-AF65-F5344CB8AC3E}">
        <p14:creationId xmlns:p14="http://schemas.microsoft.com/office/powerpoint/2010/main" val="8783480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164</a:t>
            </a:fld>
            <a:endParaRPr lang="en-US" dirty="0"/>
          </a:p>
        </p:txBody>
      </p:sp>
    </p:spTree>
    <p:extLst>
      <p:ext uri="{BB962C8B-B14F-4D97-AF65-F5344CB8AC3E}">
        <p14:creationId xmlns:p14="http://schemas.microsoft.com/office/powerpoint/2010/main" val="17662644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165</a:t>
            </a:fld>
            <a:endParaRPr lang="en-US" dirty="0"/>
          </a:p>
        </p:txBody>
      </p:sp>
    </p:spTree>
    <p:extLst>
      <p:ext uri="{BB962C8B-B14F-4D97-AF65-F5344CB8AC3E}">
        <p14:creationId xmlns:p14="http://schemas.microsoft.com/office/powerpoint/2010/main" val="7732621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166</a:t>
            </a:fld>
            <a:endParaRPr lang="en-US" dirty="0"/>
          </a:p>
        </p:txBody>
      </p:sp>
    </p:spTree>
    <p:extLst>
      <p:ext uri="{BB962C8B-B14F-4D97-AF65-F5344CB8AC3E}">
        <p14:creationId xmlns:p14="http://schemas.microsoft.com/office/powerpoint/2010/main" val="56977648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167</a:t>
            </a:fld>
            <a:endParaRPr lang="en-US" dirty="0"/>
          </a:p>
        </p:txBody>
      </p:sp>
    </p:spTree>
    <p:extLst>
      <p:ext uri="{BB962C8B-B14F-4D97-AF65-F5344CB8AC3E}">
        <p14:creationId xmlns:p14="http://schemas.microsoft.com/office/powerpoint/2010/main" val="2306128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168</a:t>
            </a:fld>
            <a:endParaRPr lang="en-US" dirty="0"/>
          </a:p>
        </p:txBody>
      </p:sp>
    </p:spTree>
    <p:extLst>
      <p:ext uri="{BB962C8B-B14F-4D97-AF65-F5344CB8AC3E}">
        <p14:creationId xmlns:p14="http://schemas.microsoft.com/office/powerpoint/2010/main" val="400163209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169</a:t>
            </a:fld>
            <a:endParaRPr lang="en-US" dirty="0"/>
          </a:p>
        </p:txBody>
      </p:sp>
    </p:spTree>
    <p:extLst>
      <p:ext uri="{BB962C8B-B14F-4D97-AF65-F5344CB8AC3E}">
        <p14:creationId xmlns:p14="http://schemas.microsoft.com/office/powerpoint/2010/main" val="972686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a:t>
            </a:fld>
            <a:endParaRPr lang="en-US" dirty="0"/>
          </a:p>
        </p:txBody>
      </p:sp>
    </p:spTree>
    <p:extLst>
      <p:ext uri="{BB962C8B-B14F-4D97-AF65-F5344CB8AC3E}">
        <p14:creationId xmlns:p14="http://schemas.microsoft.com/office/powerpoint/2010/main" val="351408551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170</a:t>
            </a:fld>
            <a:endParaRPr lang="en-US" dirty="0"/>
          </a:p>
        </p:txBody>
      </p:sp>
    </p:spTree>
    <p:extLst>
      <p:ext uri="{BB962C8B-B14F-4D97-AF65-F5344CB8AC3E}">
        <p14:creationId xmlns:p14="http://schemas.microsoft.com/office/powerpoint/2010/main" val="101274685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171</a:t>
            </a:fld>
            <a:endParaRPr lang="en-US" dirty="0"/>
          </a:p>
        </p:txBody>
      </p:sp>
    </p:spTree>
    <p:extLst>
      <p:ext uri="{BB962C8B-B14F-4D97-AF65-F5344CB8AC3E}">
        <p14:creationId xmlns:p14="http://schemas.microsoft.com/office/powerpoint/2010/main" val="187646100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172</a:t>
            </a:fld>
            <a:endParaRPr lang="en-US" dirty="0"/>
          </a:p>
        </p:txBody>
      </p:sp>
    </p:spTree>
    <p:extLst>
      <p:ext uri="{BB962C8B-B14F-4D97-AF65-F5344CB8AC3E}">
        <p14:creationId xmlns:p14="http://schemas.microsoft.com/office/powerpoint/2010/main" val="47594752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173</a:t>
            </a:fld>
            <a:endParaRPr lang="en-US" dirty="0"/>
          </a:p>
        </p:txBody>
      </p:sp>
    </p:spTree>
    <p:extLst>
      <p:ext uri="{BB962C8B-B14F-4D97-AF65-F5344CB8AC3E}">
        <p14:creationId xmlns:p14="http://schemas.microsoft.com/office/powerpoint/2010/main" val="199383816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174</a:t>
            </a:fld>
            <a:endParaRPr lang="en-US" dirty="0"/>
          </a:p>
        </p:txBody>
      </p:sp>
    </p:spTree>
    <p:extLst>
      <p:ext uri="{BB962C8B-B14F-4D97-AF65-F5344CB8AC3E}">
        <p14:creationId xmlns:p14="http://schemas.microsoft.com/office/powerpoint/2010/main" val="281159730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175</a:t>
            </a:fld>
            <a:endParaRPr lang="en-US" dirty="0"/>
          </a:p>
        </p:txBody>
      </p:sp>
    </p:spTree>
    <p:extLst>
      <p:ext uri="{BB962C8B-B14F-4D97-AF65-F5344CB8AC3E}">
        <p14:creationId xmlns:p14="http://schemas.microsoft.com/office/powerpoint/2010/main" val="397299516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176</a:t>
            </a:fld>
            <a:endParaRPr lang="en-US" dirty="0"/>
          </a:p>
        </p:txBody>
      </p:sp>
    </p:spTree>
    <p:extLst>
      <p:ext uri="{BB962C8B-B14F-4D97-AF65-F5344CB8AC3E}">
        <p14:creationId xmlns:p14="http://schemas.microsoft.com/office/powerpoint/2010/main" val="418062682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177</a:t>
            </a:fld>
            <a:endParaRPr lang="en-US" dirty="0"/>
          </a:p>
        </p:txBody>
      </p:sp>
    </p:spTree>
    <p:extLst>
      <p:ext uri="{BB962C8B-B14F-4D97-AF65-F5344CB8AC3E}">
        <p14:creationId xmlns:p14="http://schemas.microsoft.com/office/powerpoint/2010/main" val="182816291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178</a:t>
            </a:fld>
            <a:endParaRPr lang="en-US" dirty="0"/>
          </a:p>
        </p:txBody>
      </p:sp>
    </p:spTree>
    <p:extLst>
      <p:ext uri="{BB962C8B-B14F-4D97-AF65-F5344CB8AC3E}">
        <p14:creationId xmlns:p14="http://schemas.microsoft.com/office/powerpoint/2010/main" val="331094886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179</a:t>
            </a:fld>
            <a:endParaRPr lang="en-US" dirty="0"/>
          </a:p>
        </p:txBody>
      </p:sp>
    </p:spTree>
    <p:extLst>
      <p:ext uri="{BB962C8B-B14F-4D97-AF65-F5344CB8AC3E}">
        <p14:creationId xmlns:p14="http://schemas.microsoft.com/office/powerpoint/2010/main" val="1904140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a:t>
            </a:fld>
            <a:endParaRPr lang="en-US" dirty="0"/>
          </a:p>
        </p:txBody>
      </p:sp>
    </p:spTree>
    <p:extLst>
      <p:ext uri="{BB962C8B-B14F-4D97-AF65-F5344CB8AC3E}">
        <p14:creationId xmlns:p14="http://schemas.microsoft.com/office/powerpoint/2010/main" val="329361492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180</a:t>
            </a:fld>
            <a:endParaRPr lang="en-US" dirty="0"/>
          </a:p>
        </p:txBody>
      </p:sp>
    </p:spTree>
    <p:extLst>
      <p:ext uri="{BB962C8B-B14F-4D97-AF65-F5344CB8AC3E}">
        <p14:creationId xmlns:p14="http://schemas.microsoft.com/office/powerpoint/2010/main" val="373249552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181</a:t>
            </a:fld>
            <a:endParaRPr lang="en-US" dirty="0"/>
          </a:p>
        </p:txBody>
      </p:sp>
    </p:spTree>
    <p:extLst>
      <p:ext uri="{BB962C8B-B14F-4D97-AF65-F5344CB8AC3E}">
        <p14:creationId xmlns:p14="http://schemas.microsoft.com/office/powerpoint/2010/main" val="240543735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182</a:t>
            </a:fld>
            <a:endParaRPr lang="en-US" dirty="0"/>
          </a:p>
        </p:txBody>
      </p:sp>
    </p:spTree>
    <p:extLst>
      <p:ext uri="{BB962C8B-B14F-4D97-AF65-F5344CB8AC3E}">
        <p14:creationId xmlns:p14="http://schemas.microsoft.com/office/powerpoint/2010/main" val="376247495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183</a:t>
            </a:fld>
            <a:endParaRPr lang="en-US" dirty="0"/>
          </a:p>
        </p:txBody>
      </p:sp>
    </p:spTree>
    <p:extLst>
      <p:ext uri="{BB962C8B-B14F-4D97-AF65-F5344CB8AC3E}">
        <p14:creationId xmlns:p14="http://schemas.microsoft.com/office/powerpoint/2010/main" val="38073083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184</a:t>
            </a:fld>
            <a:endParaRPr lang="en-US" dirty="0"/>
          </a:p>
        </p:txBody>
      </p:sp>
    </p:spTree>
    <p:extLst>
      <p:ext uri="{BB962C8B-B14F-4D97-AF65-F5344CB8AC3E}">
        <p14:creationId xmlns:p14="http://schemas.microsoft.com/office/powerpoint/2010/main" val="279918639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185</a:t>
            </a:fld>
            <a:endParaRPr lang="en-US" dirty="0"/>
          </a:p>
        </p:txBody>
      </p:sp>
    </p:spTree>
    <p:extLst>
      <p:ext uri="{BB962C8B-B14F-4D97-AF65-F5344CB8AC3E}">
        <p14:creationId xmlns:p14="http://schemas.microsoft.com/office/powerpoint/2010/main" val="20813895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186</a:t>
            </a:fld>
            <a:endParaRPr lang="en-US" dirty="0"/>
          </a:p>
        </p:txBody>
      </p:sp>
    </p:spTree>
    <p:extLst>
      <p:ext uri="{BB962C8B-B14F-4D97-AF65-F5344CB8AC3E}">
        <p14:creationId xmlns:p14="http://schemas.microsoft.com/office/powerpoint/2010/main" val="172660366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187</a:t>
            </a:fld>
            <a:endParaRPr lang="en-US" dirty="0"/>
          </a:p>
        </p:txBody>
      </p:sp>
    </p:spTree>
    <p:extLst>
      <p:ext uri="{BB962C8B-B14F-4D97-AF65-F5344CB8AC3E}">
        <p14:creationId xmlns:p14="http://schemas.microsoft.com/office/powerpoint/2010/main" val="177178590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188</a:t>
            </a:fld>
            <a:endParaRPr lang="en-US" dirty="0"/>
          </a:p>
        </p:txBody>
      </p:sp>
    </p:spTree>
    <p:extLst>
      <p:ext uri="{BB962C8B-B14F-4D97-AF65-F5344CB8AC3E}">
        <p14:creationId xmlns:p14="http://schemas.microsoft.com/office/powerpoint/2010/main" val="6017380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189</a:t>
            </a:fld>
            <a:endParaRPr lang="en-US" dirty="0"/>
          </a:p>
        </p:txBody>
      </p:sp>
    </p:spTree>
    <p:extLst>
      <p:ext uri="{BB962C8B-B14F-4D97-AF65-F5344CB8AC3E}">
        <p14:creationId xmlns:p14="http://schemas.microsoft.com/office/powerpoint/2010/main" val="2043933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a:t>
            </a:fld>
            <a:endParaRPr lang="en-US" dirty="0"/>
          </a:p>
        </p:txBody>
      </p:sp>
    </p:spTree>
    <p:extLst>
      <p:ext uri="{BB962C8B-B14F-4D97-AF65-F5344CB8AC3E}">
        <p14:creationId xmlns:p14="http://schemas.microsoft.com/office/powerpoint/2010/main" val="155761337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190</a:t>
            </a:fld>
            <a:endParaRPr lang="en-US" dirty="0"/>
          </a:p>
        </p:txBody>
      </p:sp>
    </p:spTree>
    <p:extLst>
      <p:ext uri="{BB962C8B-B14F-4D97-AF65-F5344CB8AC3E}">
        <p14:creationId xmlns:p14="http://schemas.microsoft.com/office/powerpoint/2010/main" val="45598153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191</a:t>
            </a:fld>
            <a:endParaRPr lang="en-US" dirty="0"/>
          </a:p>
        </p:txBody>
      </p:sp>
    </p:spTree>
    <p:extLst>
      <p:ext uri="{BB962C8B-B14F-4D97-AF65-F5344CB8AC3E}">
        <p14:creationId xmlns:p14="http://schemas.microsoft.com/office/powerpoint/2010/main" val="26966618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192</a:t>
            </a:fld>
            <a:endParaRPr lang="en-US" dirty="0"/>
          </a:p>
        </p:txBody>
      </p:sp>
    </p:spTree>
    <p:extLst>
      <p:ext uri="{BB962C8B-B14F-4D97-AF65-F5344CB8AC3E}">
        <p14:creationId xmlns:p14="http://schemas.microsoft.com/office/powerpoint/2010/main" val="78503930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193</a:t>
            </a:fld>
            <a:endParaRPr lang="en-US" dirty="0"/>
          </a:p>
        </p:txBody>
      </p:sp>
    </p:spTree>
    <p:extLst>
      <p:ext uri="{BB962C8B-B14F-4D97-AF65-F5344CB8AC3E}">
        <p14:creationId xmlns:p14="http://schemas.microsoft.com/office/powerpoint/2010/main" val="141661888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194</a:t>
            </a:fld>
            <a:endParaRPr lang="en-US" dirty="0"/>
          </a:p>
        </p:txBody>
      </p:sp>
    </p:spTree>
    <p:extLst>
      <p:ext uri="{BB962C8B-B14F-4D97-AF65-F5344CB8AC3E}">
        <p14:creationId xmlns:p14="http://schemas.microsoft.com/office/powerpoint/2010/main" val="1010800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a:t>
            </a:fld>
            <a:endParaRPr lang="en-US" dirty="0"/>
          </a:p>
        </p:txBody>
      </p:sp>
    </p:spTree>
    <p:extLst>
      <p:ext uri="{BB962C8B-B14F-4D97-AF65-F5344CB8AC3E}">
        <p14:creationId xmlns:p14="http://schemas.microsoft.com/office/powerpoint/2010/main" val="283698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7/12/2023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7/12/2023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7/12/2023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7/12/2023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Christ</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Down 4">
            <a:extLst>
              <a:ext uri="{FF2B5EF4-FFF2-40B4-BE49-F238E27FC236}">
                <a16:creationId xmlns:a16="http://schemas.microsoft.com/office/drawing/2014/main" id="{3263443F-B107-BBC9-9C9A-BADE2ACD5F69}"/>
              </a:ext>
            </a:extLst>
          </p:cNvPr>
          <p:cNvSpPr/>
          <p:nvPr/>
        </p:nvSpPr>
        <p:spPr>
          <a:xfrm>
            <a:off x="5222548" y="3556000"/>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7C986AE4-373C-6A31-4AE0-3917EFC9D567}"/>
              </a:ext>
            </a:extLst>
          </p:cNvPr>
          <p:cNvSpPr/>
          <p:nvPr/>
        </p:nvSpPr>
        <p:spPr>
          <a:xfrm>
            <a:off x="5310220" y="4958992"/>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13F94F6D-CD67-4731-D496-980193CE76BE}"/>
              </a:ext>
            </a:extLst>
          </p:cNvPr>
          <p:cNvCxnSpPr>
            <a:cxnSpLocks/>
          </p:cNvCxnSpPr>
          <p:nvPr/>
        </p:nvCxnSpPr>
        <p:spPr>
          <a:xfrm>
            <a:off x="825278" y="2114550"/>
            <a:ext cx="971772" cy="0"/>
          </a:xfrm>
          <a:prstGeom prst="straightConnector1">
            <a:avLst/>
          </a:prstGeom>
          <a:ln w="161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ABFD77-2998-7416-8A7A-6A4266734D8D}"/>
              </a:ext>
            </a:extLst>
          </p:cNvPr>
          <p:cNvCxnSpPr>
            <a:cxnSpLocks/>
          </p:cNvCxnSpPr>
          <p:nvPr/>
        </p:nvCxnSpPr>
        <p:spPr>
          <a:xfrm>
            <a:off x="825278" y="2032000"/>
            <a:ext cx="0" cy="399415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A41BB04-B9BD-478E-4716-84E86384DDE7}"/>
              </a:ext>
            </a:extLst>
          </p:cNvPr>
          <p:cNvCxnSpPr>
            <a:cxnSpLocks/>
          </p:cNvCxnSpPr>
          <p:nvPr/>
        </p:nvCxnSpPr>
        <p:spPr>
          <a:xfrm>
            <a:off x="787178" y="5975350"/>
            <a:ext cx="1714722" cy="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742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40120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  </a:t>
            </a:r>
            <a:r>
              <a:rPr lang="en-US" sz="2800" dirty="0">
                <a:latin typeface="Times New Roman" panose="02020603050405020304" pitchFamily="18" charset="0"/>
                <a:cs typeface="Times New Roman" panose="02020603050405020304" pitchFamily="18" charset="0"/>
              </a:rPr>
              <a:t>When did Jesus Christ – the Eternal High Priest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800" dirty="0">
                <a:latin typeface="Times New Roman" panose="02020603050405020304" pitchFamily="18" charset="0"/>
                <a:ea typeface="Calibri" panose="020F0502020204030204" pitchFamily="34" charset="0"/>
                <a:cs typeface="Times New Roman" panose="02020603050405020304" pitchFamily="18" charset="0"/>
              </a:rPr>
              <a:t>When does God’s other sons – God’s Royal Priesthood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Hint:  When we Receive the Blood and the Water</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009416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3572"/>
            <a:ext cx="11879766" cy="6001643"/>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Atonement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rPr>
              <a:t>The Day of Atonement </a:t>
            </a:r>
            <a:r>
              <a:rPr lang="en-US" sz="2400" dirty="0">
                <a:effectLst/>
                <a:latin typeface="Times New Roman" panose="02020603050405020304" pitchFamily="18" charset="0"/>
                <a:ea typeface="Times New Roman" panose="02020603050405020304" pitchFamily="18" charset="0"/>
              </a:rPr>
              <a:t>demonstrates </a:t>
            </a:r>
            <a:r>
              <a:rPr lang="en-US" sz="2400" b="1" u="sng" dirty="0">
                <a:effectLst/>
                <a:highlight>
                  <a:srgbClr val="FFFF00"/>
                </a:highlight>
                <a:latin typeface="Times New Roman" panose="02020603050405020304" pitchFamily="18" charset="0"/>
                <a:ea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rPr>
              <a:t> accomplished with </a:t>
            </a:r>
            <a:r>
              <a:rPr lang="en-US" sz="2400" b="1" u="sng" dirty="0">
                <a:effectLst/>
                <a:highlight>
                  <a:srgbClr val="FFFF00"/>
                </a:highlight>
                <a:latin typeface="Times New Roman" panose="02020603050405020304" pitchFamily="18" charset="0"/>
                <a:ea typeface="Times New Roman" panose="02020603050405020304" pitchFamily="18" charset="0"/>
              </a:rPr>
              <a:t>blood and water</a:t>
            </a:r>
            <a:r>
              <a:rPr lang="en-US" sz="2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God commanded the Israelites to construct a </a:t>
            </a:r>
            <a:r>
              <a:rPr lang="en-US" sz="2400" b="1" u="sng" dirty="0">
                <a:effectLst/>
                <a:highlight>
                  <a:srgbClr val="FFFF00"/>
                </a:highlight>
                <a:latin typeface="Times New Roman" panose="02020603050405020304" pitchFamily="18" charset="0"/>
                <a:ea typeface="Times New Roman" panose="02020603050405020304" pitchFamily="18" charset="0"/>
              </a:rPr>
              <a:t>dwelling place </a:t>
            </a:r>
            <a:r>
              <a:rPr lang="en-US" sz="2400" dirty="0">
                <a:effectLst/>
                <a:latin typeface="Times New Roman" panose="02020603050405020304" pitchFamily="18" charset="0"/>
                <a:ea typeface="Times New Roman" panose="02020603050405020304" pitchFamily="18" charset="0"/>
              </a:rPr>
              <a:t>for Himself called the </a:t>
            </a:r>
            <a:r>
              <a:rPr lang="en-US" sz="2400" b="1" u="sng" dirty="0">
                <a:effectLst/>
                <a:highlight>
                  <a:srgbClr val="FFFF00"/>
                </a:highlight>
                <a:latin typeface="Times New Roman" panose="02020603050405020304" pitchFamily="18" charset="0"/>
                <a:ea typeface="Times New Roman" panose="02020603050405020304" pitchFamily="18" charset="0"/>
              </a:rPr>
              <a:t>tabernacle</a:t>
            </a:r>
            <a:r>
              <a:rPr lang="en-US" sz="2400" dirty="0">
                <a:effectLst/>
                <a:latin typeface="Times New Roman" panose="02020603050405020304" pitchFamily="18" charset="0"/>
                <a:ea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Inner Sanctuary called the Most Holy Place or the </a:t>
            </a:r>
            <a:r>
              <a:rPr lang="en-US" sz="2400" b="1" u="sng" dirty="0">
                <a:effectLst/>
                <a:highlight>
                  <a:srgbClr val="FFFF00"/>
                </a:highlight>
                <a:latin typeface="Times New Roman" panose="02020603050405020304" pitchFamily="18" charset="0"/>
                <a:ea typeface="Times New Roman" panose="02020603050405020304" pitchFamily="18" charset="0"/>
              </a:rPr>
              <a:t>Holy of Holies</a:t>
            </a:r>
            <a:endParaRPr lang="en-US" sz="2400" b="1" u="sng" dirty="0">
              <a:highlight>
                <a:srgbClr val="FFFF00"/>
              </a:highlight>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This is where God’s holy presence resided among the Israelites. </a:t>
            </a: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Prophetic figure of </a:t>
            </a:r>
            <a:r>
              <a:rPr lang="en-US" sz="2400" b="1" u="sng" dirty="0">
                <a:effectLst/>
                <a:highlight>
                  <a:srgbClr val="FFFF00"/>
                </a:highlight>
                <a:latin typeface="Times New Roman" panose="02020603050405020304" pitchFamily="18" charset="0"/>
                <a:ea typeface="Times New Roman" panose="02020603050405020304" pitchFamily="18" charset="0"/>
              </a:rPr>
              <a:t>heaven</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indent="-457200">
              <a:buFont typeface="+mj-lt"/>
              <a:buAutoNum type="arabicPeriod" startAt="2"/>
            </a:pPr>
            <a:r>
              <a:rPr lang="en-US" sz="2400" dirty="0">
                <a:effectLst/>
                <a:latin typeface="Times New Roman" panose="02020603050405020304" pitchFamily="18" charset="0"/>
                <a:ea typeface="Times New Roman" panose="02020603050405020304" pitchFamily="18" charset="0"/>
              </a:rPr>
              <a:t>Outer chamber called the </a:t>
            </a:r>
            <a:r>
              <a:rPr lang="en-US" sz="2400" b="1" u="sng" dirty="0">
                <a:effectLst/>
                <a:highlight>
                  <a:srgbClr val="FFFF00"/>
                </a:highlight>
                <a:latin typeface="Times New Roman" panose="02020603050405020304" pitchFamily="18" charset="0"/>
                <a:ea typeface="Times New Roman" panose="02020603050405020304" pitchFamily="18" charset="0"/>
              </a:rPr>
              <a:t>Holy Place </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rPr>
              <a:t>rovided the only entrance into the inner chamber (Heaven)</a:t>
            </a:r>
          </a:p>
          <a:p>
            <a:pPr marL="8001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Prophetic figure of the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church</a:t>
            </a:r>
            <a:r>
              <a:rPr lang="en-US" sz="2400" dirty="0">
                <a:latin typeface="Times New Roman" panose="02020603050405020304" pitchFamily="18" charset="0"/>
                <a:ea typeface="Calibri" panose="020F0502020204030204" pitchFamily="34" charset="0"/>
                <a:cs typeface="Times New Roman" panose="02020603050405020304" pitchFamily="18" charset="0"/>
              </a:rPr>
              <a:t> – the body of Christ and the Kingdom of Christ</a:t>
            </a:r>
          </a:p>
          <a:p>
            <a:pPr marL="800100" lvl="1"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On the 7</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day of the 10</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month, the High Priest entered into the Tabernacle to purify both sanctuaries and to purify the people from their sins</a:t>
            </a:r>
          </a:p>
        </p:txBody>
      </p:sp>
      <p:sp>
        <p:nvSpPr>
          <p:cNvPr id="2" name="TextBox 1">
            <a:extLst>
              <a:ext uri="{FF2B5EF4-FFF2-40B4-BE49-F238E27FC236}">
                <a16:creationId xmlns:a16="http://schemas.microsoft.com/office/drawing/2014/main" id="{4686D258-3B86-52AE-2D4B-3137B191A796}"/>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8030452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34E988-F7BE-A0DB-0542-30501684A734}"/>
              </a:ext>
            </a:extLst>
          </p:cNvPr>
          <p:cNvPicPr>
            <a:picLocks noChangeAspect="1"/>
          </p:cNvPicPr>
          <p:nvPr/>
        </p:nvPicPr>
        <p:blipFill>
          <a:blip r:embed="rId2"/>
          <a:stretch>
            <a:fillRect/>
          </a:stretch>
        </p:blipFill>
        <p:spPr>
          <a:xfrm>
            <a:off x="1637552" y="382494"/>
            <a:ext cx="8128001" cy="3669554"/>
          </a:xfrm>
          <a:prstGeom prst="rect">
            <a:avLst/>
          </a:prstGeom>
        </p:spPr>
      </p:pic>
      <p:sp>
        <p:nvSpPr>
          <p:cNvPr id="4" name="TextBox 3">
            <a:extLst>
              <a:ext uri="{FF2B5EF4-FFF2-40B4-BE49-F238E27FC236}">
                <a16:creationId xmlns:a16="http://schemas.microsoft.com/office/drawing/2014/main" id="{1B900391-56F6-E26F-0F2D-9BABED8B3784}"/>
              </a:ext>
            </a:extLst>
          </p:cNvPr>
          <p:cNvSpPr txBox="1"/>
          <p:nvPr/>
        </p:nvSpPr>
        <p:spPr>
          <a:xfrm>
            <a:off x="251011" y="4440518"/>
            <a:ext cx="9741647"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High Priest</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(Baptism) – Leviticus 16:5, 24</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Sacrifices</a:t>
            </a:r>
            <a:r>
              <a:rPr lang="en-US" sz="2400" dirty="0">
                <a:latin typeface="Times New Roman" panose="02020603050405020304" pitchFamily="18" charset="0"/>
                <a:cs typeface="Times New Roman" panose="02020603050405020304" pitchFamily="18" charset="0"/>
              </a:rPr>
              <a:t> (Christ’s sacrificial death) – Leviticus 16:3, 6, 11, 15, 20</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Purification through the sacrificial blood </a:t>
            </a:r>
            <a:r>
              <a:rPr lang="en-US" sz="2400" dirty="0">
                <a:latin typeface="Times New Roman" panose="02020603050405020304" pitchFamily="18" charset="0"/>
                <a:cs typeface="Times New Roman" panose="02020603050405020304" pitchFamily="18" charset="0"/>
              </a:rPr>
              <a:t>(Christ’s shed blood) – Leviticus 16:14-15; 18-19 </a:t>
            </a:r>
          </a:p>
        </p:txBody>
      </p:sp>
    </p:spTree>
    <p:extLst>
      <p:ext uri="{BB962C8B-B14F-4D97-AF65-F5344CB8AC3E}">
        <p14:creationId xmlns:p14="http://schemas.microsoft.com/office/powerpoint/2010/main" val="6915395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677656"/>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Finally, in Christ’s sacrificial death, He poured out both the </a:t>
            </a:r>
            <a:r>
              <a:rPr lang="en-US" sz="2400" b="1" u="sng" dirty="0">
                <a:effectLst/>
                <a:highlight>
                  <a:srgbClr val="FFFF00"/>
                </a:highlight>
                <a:latin typeface="Times New Roman" panose="02020603050405020304" pitchFamily="18" charset="0"/>
                <a:ea typeface="Times New Roman" panose="02020603050405020304" pitchFamily="18" charset="0"/>
              </a:rPr>
              <a:t>water and the blood</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a:r>
              <a:rPr lang="en-US" sz="2400" b="1" dirty="0">
                <a:latin typeface="Times New Roman" panose="02020603050405020304" pitchFamily="18" charset="0"/>
                <a:cs typeface="Times New Roman" panose="02020603050405020304" pitchFamily="18" charset="0"/>
              </a:rPr>
              <a:t>1 John 5:6 </a:t>
            </a:r>
            <a:r>
              <a:rPr lang="en-US" sz="2400" dirty="0">
                <a:latin typeface="Times New Roman" panose="02020603050405020304" pitchFamily="18" charset="0"/>
                <a:cs typeface="Times New Roman" panose="02020603050405020304" pitchFamily="18" charset="0"/>
              </a:rPr>
              <a:t>This is the One who came by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highlight>
                  <a:srgbClr val="FFFF00"/>
                </a:highlight>
                <a:latin typeface="Times New Roman" panose="02020603050405020304" pitchFamily="18" charset="0"/>
                <a:cs typeface="Times New Roman" panose="02020603050405020304" pitchFamily="18" charset="0"/>
              </a:rPr>
              <a:t>water only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John 19:34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one of the soldiers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pierced His side with a spear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immediately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came out.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Death of Jesus – Water and Blood</a:t>
            </a:r>
          </a:p>
        </p:txBody>
      </p:sp>
    </p:spTree>
    <p:extLst>
      <p:ext uri="{BB962C8B-B14F-4D97-AF65-F5344CB8AC3E}">
        <p14:creationId xmlns:p14="http://schemas.microsoft.com/office/powerpoint/2010/main" val="20226842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Old Law ceremonial washings or baptisms were prophetic figures of the New Covenant’s required baptisms for purification – the washing awa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y of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baptisms or washings by water</a:t>
            </a:r>
          </a:p>
          <a:p>
            <a:pPr marL="800100" lvl="1"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Were not 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universal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requirement of the Old Law</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washing by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(baptism) was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 requirement of the priesthood</a:t>
            </a:r>
          </a:p>
          <a:p>
            <a:pPr lvl="1"/>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In New Covenant, there are two Water Baptisms:</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Baptism into Christ for remission of sin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not applicable to Christ</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John’s Baptism for repentance of sins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likewise not applicable to Christ</a:t>
            </a:r>
          </a:p>
          <a:p>
            <a:pPr marL="342900" indent="-342900">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Question:  Why then was Jesus baptized?</a:t>
            </a:r>
            <a:endPar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1755502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were the priests under the Old Law consecrated with by blood and water?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it.  Exodus chapter 29</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29:1 </a:t>
            </a:r>
            <a:r>
              <a:rPr lang="en-US" sz="2400" dirty="0">
                <a:latin typeface="Times New Roman" panose="02020603050405020304" pitchFamily="18" charset="0"/>
                <a:cs typeface="Times New Roman" panose="02020603050405020304" pitchFamily="18" charset="0"/>
              </a:rPr>
              <a:t>(God speaking to Moses) "Now this is what you shall do to them to consecrate them </a:t>
            </a:r>
            <a:r>
              <a:rPr lang="en-US" sz="2400" b="1" u="sng" dirty="0">
                <a:highlight>
                  <a:srgbClr val="FFFF00"/>
                </a:highlight>
                <a:latin typeface="Times New Roman" panose="02020603050405020304" pitchFamily="18" charset="0"/>
                <a:cs typeface="Times New Roman" panose="02020603050405020304" pitchFamily="18" charset="0"/>
              </a:rPr>
              <a:t>to minister as priests to Me</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John baptize?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John’s baptism. John 1:33, Matt 21:25; Mark11:30; Luke 20:4</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John 1:33 </a:t>
            </a:r>
            <a:r>
              <a:rPr lang="en-US" sz="2400" dirty="0">
                <a:latin typeface="Times New Roman" panose="02020603050405020304" pitchFamily="18" charset="0"/>
                <a:cs typeface="Times New Roman" panose="02020603050405020304" pitchFamily="18" charset="0"/>
              </a:rPr>
              <a:t>(John’s testimony) </a:t>
            </a:r>
            <a:r>
              <a:rPr lang="en-US" sz="2400" b="1"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(John)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descending </a:t>
            </a:r>
            <a:r>
              <a:rPr lang="en-US" sz="2400" dirty="0">
                <a:latin typeface="Times New Roman" panose="02020603050405020304" pitchFamily="18" charset="0"/>
                <a:cs typeface="Times New Roman" panose="02020603050405020304" pitchFamily="18" charset="0"/>
              </a:rPr>
              <a:t>and remaining upon Him, this is the </a:t>
            </a:r>
            <a:r>
              <a:rPr lang="en-US" sz="2400" b="1" u="sng" dirty="0">
                <a:highlight>
                  <a:srgbClr val="FFFF00"/>
                </a:highlight>
                <a:latin typeface="Times New Roman" panose="02020603050405020304" pitchFamily="18" charset="0"/>
                <a:cs typeface="Times New Roman" panose="02020603050405020304" pitchFamily="18" charset="0"/>
              </a:rPr>
              <a:t>One who baptizes in the Holy Spirit</a:t>
            </a:r>
            <a:r>
              <a:rPr lang="en-US" sz="2400" dirty="0">
                <a:latin typeface="Times New Roman" panose="02020603050405020304" pitchFamily="18" charset="0"/>
                <a:cs typeface="Times New Roman" panose="02020603050405020304" pitchFamily="18" charset="0"/>
              </a:rPr>
              <a:t>.’ </a:t>
            </a:r>
          </a:p>
          <a:p>
            <a:pPr lvl="1"/>
            <a:endParaRPr lang="en-US" sz="2400"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Luke 20:4</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"Was the baptism of John from </a:t>
            </a:r>
            <a:r>
              <a:rPr lang="en-US" sz="2400" b="1" u="sng" dirty="0">
                <a:highlight>
                  <a:srgbClr val="FFFF00"/>
                </a:highlight>
                <a:latin typeface="Times New Roman" panose="02020603050405020304" pitchFamily="18" charset="0"/>
                <a:cs typeface="Times New Roman" panose="02020603050405020304" pitchFamily="18" charset="0"/>
              </a:rPr>
              <a:t>heaven or from men</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159167525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John tried to prevent Jesus from being baptized, what did Jesus say?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fulfill all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righteousness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i.e., obey God. Matthew 3:14-15</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Matthew 3:15</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Jesus answering said to him, "Permit </a:t>
            </a:r>
            <a:r>
              <a:rPr lang="en-US" sz="2400" i="1" dirty="0">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at this time; for in this way it is fitting for us to </a:t>
            </a:r>
            <a:r>
              <a:rPr lang="en-US" sz="2400" b="1" u="sng" dirty="0">
                <a:highlight>
                  <a:srgbClr val="FFFF00"/>
                </a:highlight>
                <a:latin typeface="Times New Roman" panose="02020603050405020304" pitchFamily="18" charset="0"/>
                <a:cs typeface="Times New Roman" panose="02020603050405020304" pitchFamily="18" charset="0"/>
              </a:rPr>
              <a:t>fulfill all righteousness</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God command His Son Jesus to be baptized?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appointed Jesus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therefore required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His consecration</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Jesus was </a:t>
            </a:r>
            <a:r>
              <a:rPr lang="en-US" sz="2400" b="1" u="sng" dirty="0">
                <a:highlight>
                  <a:srgbClr val="FFFF00"/>
                </a:highlight>
                <a:latin typeface="Times New Roman" panose="02020603050405020304" pitchFamily="18" charset="0"/>
                <a:cs typeface="Times New Roman" panose="02020603050405020304" pitchFamily="18" charset="0"/>
              </a:rPr>
              <a:t>sinless</a:t>
            </a:r>
            <a:r>
              <a:rPr lang="en-US" sz="2400" dirty="0">
                <a:latin typeface="Times New Roman" panose="02020603050405020304" pitchFamily="18" charset="0"/>
                <a:cs typeface="Times New Roman" panose="02020603050405020304" pitchFamily="18" charset="0"/>
              </a:rPr>
              <a:t> and therefore did not need purification or repentance</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one thing was needed to consecrate Jesus as our great High Priest</a:t>
            </a:r>
          </a:p>
          <a:p>
            <a:pPr marL="800100" lvl="1"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needed to anoint Jesus with His Holy Spirit</a:t>
            </a:r>
            <a:endPar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7790031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1:33-34 …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me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a:t>
            </a:r>
            <a:r>
              <a:rPr lang="en-US" sz="2400" b="1" u="sng" dirty="0">
                <a:latin typeface="Times New Roman" panose="02020603050405020304" pitchFamily="18" charset="0"/>
                <a:cs typeface="Times New Roman" panose="02020603050405020304" pitchFamily="18" charset="0"/>
              </a:rPr>
              <a:t>descending and remaining </a:t>
            </a:r>
            <a:r>
              <a:rPr lang="en-US" sz="2400" b="1" u="sng" dirty="0">
                <a:highlight>
                  <a:srgbClr val="FFFF00"/>
                </a:highlight>
                <a:latin typeface="Times New Roman" panose="02020603050405020304" pitchFamily="18" charset="0"/>
                <a:cs typeface="Times New Roman" panose="02020603050405020304" pitchFamily="18" charset="0"/>
              </a:rPr>
              <a:t>upon Him</a:t>
            </a:r>
            <a:r>
              <a:rPr lang="en-US" sz="2400" dirty="0">
                <a:latin typeface="Times New Roman" panose="02020603050405020304" pitchFamily="18" charset="0"/>
                <a:cs typeface="Times New Roman" panose="02020603050405020304" pitchFamily="18" charset="0"/>
              </a:rPr>
              <a:t>, this is the One who baptizes in the Holy Spirit.' </a:t>
            </a:r>
            <a:r>
              <a:rPr lang="en-US" sz="2400" baseline="30000" dirty="0">
                <a:latin typeface="Times New Roman" panose="02020603050405020304" pitchFamily="18" charset="0"/>
                <a:cs typeface="Times New Roman" panose="02020603050405020304" pitchFamily="18" charset="0"/>
              </a:rPr>
              <a:t>34 </a:t>
            </a:r>
            <a:r>
              <a:rPr lang="en-US" sz="2400" dirty="0">
                <a:latin typeface="Times New Roman" panose="02020603050405020304" pitchFamily="18" charset="0"/>
                <a:cs typeface="Times New Roman" panose="02020603050405020304" pitchFamily="18" charset="0"/>
              </a:rPr>
              <a:t> "I myself have seen, and have testified that </a:t>
            </a:r>
            <a:r>
              <a:rPr lang="en-US" sz="2400" b="1" u="sng" dirty="0">
                <a:highlight>
                  <a:srgbClr val="FFFF00"/>
                </a:highlight>
                <a:latin typeface="Times New Roman" panose="02020603050405020304" pitchFamily="18" charset="0"/>
                <a:cs typeface="Times New Roman" panose="02020603050405020304" pitchFamily="18" charset="0"/>
              </a:rPr>
              <a:t>this is the Son of God</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3:13-17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*arrived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Galilee at the Jordan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coming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John,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him….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came up immediately from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the heavens were opened, and he saw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God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descending as a dove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lighting on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a voice out of the heavens said, "This is My beloved Son, in whom I am well-pleased."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Who is the Son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one to whom God gave His Holy Spirit</a:t>
            </a:r>
          </a:p>
          <a:p>
            <a:pPr marL="5715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When did God anoint His Son with the Holy Spirit? </a:t>
            </a:r>
            <a:r>
              <a:rPr lang="en-US" sz="2400" dirty="0">
                <a:latin typeface="Times New Roman" panose="02020603050405020304" pitchFamily="18" charset="0"/>
                <a:ea typeface="Calibri" panose="020F0502020204030204" pitchFamily="34" charset="0"/>
                <a:cs typeface="Times New Roman" panose="02020603050405020304" pitchFamily="18" charset="0"/>
              </a:rPr>
              <a:t>When John baptized Him in water.</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Who commanded </a:t>
            </a:r>
            <a:r>
              <a:rPr lang="en-US" sz="2400" b="1" dirty="0">
                <a:latin typeface="Times New Roman" panose="02020603050405020304" pitchFamily="18" charset="0"/>
                <a:ea typeface="Calibri" panose="020F0502020204030204" pitchFamily="34" charset="0"/>
                <a:cs typeface="Times New Roman" panose="02020603050405020304" pitchFamily="18" charset="0"/>
              </a:rPr>
              <a:t>John to baptize in water?  </a:t>
            </a:r>
            <a:r>
              <a:rPr lang="en-US" sz="2400" dirty="0">
                <a:latin typeface="Times New Roman" panose="02020603050405020304" pitchFamily="18" charset="0"/>
                <a:ea typeface="Calibri" panose="020F0502020204030204" pitchFamily="34" charset="0"/>
                <a:cs typeface="Times New Roman" panose="02020603050405020304" pitchFamily="18" charset="0"/>
              </a:rPr>
              <a:t>God the Father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3607502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2:16-17</a:t>
            </a:r>
            <a:r>
              <a:rPr lang="en-US" sz="2400" dirty="0">
                <a:latin typeface="Times New Roman" panose="02020603050405020304" pitchFamily="18" charset="0"/>
                <a:cs typeface="Times New Roman" panose="02020603050405020304" pitchFamily="18" charset="0"/>
              </a:rPr>
              <a:t> (Apostle Peter quoting Joel 2;28) but this is what was spoken of through the prophet Joel: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a:t>
            </a:r>
            <a:r>
              <a:rPr lang="en-US" sz="24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Luke 4:18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reading from Isaiah 61:1)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THE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 IS UPON</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BECAUSE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ANOINTED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 TO PREACH THE GOSPEL</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10:38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 know of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of Nazareth, how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anointed Him with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2995587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401205"/>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baptism is not accompanied by sacrifices or shedding of blood because:</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Jesus is the sacrifice</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blood is the cleansing blood by which purification is made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Therefore, with Jesus’ subsequent sacrificial death and shed blood, we now have the four required consecration elements for the High Priest</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Water - Baptism</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 Anointing at baptism</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
        <p:nvSpPr>
          <p:cNvPr id="2" name="Right Brace 1">
            <a:extLst>
              <a:ext uri="{FF2B5EF4-FFF2-40B4-BE49-F238E27FC236}">
                <a16:creationId xmlns:a16="http://schemas.microsoft.com/office/drawing/2014/main" id="{D8C01C61-0639-6E70-EF85-2FE12787D7D1}"/>
              </a:ext>
            </a:extLst>
          </p:cNvPr>
          <p:cNvSpPr/>
          <p:nvPr/>
        </p:nvSpPr>
        <p:spPr>
          <a:xfrm>
            <a:off x="3740150" y="3524250"/>
            <a:ext cx="287019" cy="742950"/>
          </a:xfrm>
          <a:prstGeom prst="righ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F8E85002-1402-4E5D-57C3-D355DD1A5CD4}"/>
              </a:ext>
            </a:extLst>
          </p:cNvPr>
          <p:cNvSpPr txBox="1"/>
          <p:nvPr/>
        </p:nvSpPr>
        <p:spPr>
          <a:xfrm>
            <a:off x="4165600" y="3664892"/>
            <a:ext cx="517525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Provided by the Sacrifice of Christ</a:t>
            </a:r>
          </a:p>
        </p:txBody>
      </p:sp>
    </p:spTree>
    <p:extLst>
      <p:ext uri="{BB962C8B-B14F-4D97-AF65-F5344CB8AC3E}">
        <p14:creationId xmlns:p14="http://schemas.microsoft.com/office/powerpoint/2010/main" val="3864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243423"/>
          </a:xfrm>
          <a:prstGeom prst="rect">
            <a:avLst/>
          </a:prstGeom>
          <a:noFill/>
        </p:spPr>
        <p:txBody>
          <a:bodyPr wrap="square" rtlCol="0">
            <a:spAutoFit/>
          </a:bodyPr>
          <a:lstStyle/>
          <a:p>
            <a:pPr marL="0" marR="0">
              <a:lnSpc>
                <a:spcPct val="107000"/>
              </a:lnSpc>
              <a:spcBef>
                <a:spcPts val="0"/>
              </a:spcBef>
              <a:spcAft>
                <a:spcPts val="80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Abraham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Land of Canaan: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12:1; 12:7, 12:15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Multiply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(stars in the heavens and the sand on the shore): Genesis 13:16; 15:5; 17: 2-3, 6; 17:8; 22:17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Bless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Great Nation: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18:18-19; 22:6;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All Nations Blessed through Abraham’s Seed (descendant):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12:3; 18:18; 22:18; </a:t>
            </a:r>
          </a:p>
          <a:p>
            <a:pPr marR="0" lvl="0">
              <a:lnSpc>
                <a:spcPct val="107000"/>
              </a:lnSpc>
              <a:spcBef>
                <a:spcPts val="0"/>
              </a:spcBef>
              <a:spcAft>
                <a:spcPts val="0"/>
              </a:spcAft>
            </a:pP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is Abraham’s descendant - </a:t>
            </a:r>
            <a:r>
              <a:rPr lang="en-US" sz="28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Promised Blessing – the gospel preached before hand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Galatians 3:8, 16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1748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testifies that His children under the New Covenant are a Royal Priesthood</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God’s holy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servants</a:t>
            </a:r>
            <a:r>
              <a:rPr lang="en-US" sz="2800" dirty="0">
                <a:latin typeface="Times New Roman" panose="02020603050405020304" pitchFamily="18" charset="0"/>
                <a:ea typeface="Calibri" panose="020F0502020204030204" pitchFamily="34" charset="0"/>
                <a:cs typeface="Times New Roman" panose="02020603050405020304" pitchFamily="18" charset="0"/>
              </a:rPr>
              <a:t>. Colossians 3:24; 1 Thessalonians 1:9, 1 Timothy 4:6</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As priests, we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minister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God in His dwelling place – the tabernacle which is our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bodies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church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2 Corinthians 6:16; Ephesians 2:21</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Peter 2:9</a:t>
            </a:r>
            <a:r>
              <a:rPr lang="en-US" sz="2800" dirty="0">
                <a:latin typeface="Times New Roman" panose="02020603050405020304" pitchFamily="18" charset="0"/>
                <a:cs typeface="Times New Roman" panose="02020603050405020304" pitchFamily="18" charset="0"/>
              </a:rPr>
              <a:t> 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HOLY NATION</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 PEOPLE FOR</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God's</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OWN POSSESSION</a:t>
            </a:r>
            <a:r>
              <a:rPr lang="en-US" sz="2800" dirty="0">
                <a:latin typeface="Times New Roman" panose="02020603050405020304" pitchFamily="18" charset="0"/>
                <a:cs typeface="Times New Roman" panose="02020603050405020304" pitchFamily="18" charset="0"/>
              </a:rPr>
              <a:t>, so that you may proclaim the excellencies of Him who has called you out of darkness into His marvelous light;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44782631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it follows that God’s other priests who minister to God in His tabernacle/temple must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likewise be consecrated as Aaron’s sons were consecrated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by:</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5:6-7 </a:t>
            </a:r>
            <a:r>
              <a:rPr lang="en-US" sz="2400" dirty="0">
                <a:latin typeface="Times New Roman" panose="02020603050405020304" pitchFamily="18" charset="0"/>
                <a:cs typeface="Times New Roman" panose="02020603050405020304" pitchFamily="18" charset="0"/>
              </a:rPr>
              <a:t>This is the One who came by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 only</a:t>
            </a:r>
            <a:r>
              <a:rPr lang="en-US" sz="2400" dirty="0">
                <a:solidFill>
                  <a:schemeClr val="bg1"/>
                </a:solidFill>
                <a:highlight>
                  <a:srgbClr val="FF00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For </a:t>
            </a:r>
            <a:r>
              <a:rPr lang="en-US" sz="2400" b="1" u="sng" dirty="0">
                <a:highlight>
                  <a:srgbClr val="FFFF00"/>
                </a:highlight>
                <a:latin typeface="Times New Roman" panose="02020603050405020304" pitchFamily="18" charset="0"/>
                <a:cs typeface="Times New Roman" panose="02020603050405020304" pitchFamily="18" charset="0"/>
              </a:rPr>
              <a:t>there are three that testify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three are in agreement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19:34-35 </a:t>
            </a:r>
            <a:r>
              <a:rPr lang="en-US" sz="2400" dirty="0">
                <a:latin typeface="Times New Roman" panose="02020603050405020304" pitchFamily="18" charset="0"/>
                <a:cs typeface="Times New Roman" panose="02020603050405020304" pitchFamily="18" charset="0"/>
              </a:rPr>
              <a:t>But one of the soldiers pierced His side with a spear, and immediately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 and water </a:t>
            </a:r>
            <a:r>
              <a:rPr lang="en-US" sz="2400" dirty="0">
                <a:latin typeface="Times New Roman" panose="02020603050405020304" pitchFamily="18" charset="0"/>
                <a:cs typeface="Times New Roman" panose="02020603050405020304" pitchFamily="18" charset="0"/>
              </a:rPr>
              <a:t>came out. </a:t>
            </a:r>
            <a:r>
              <a:rPr lang="en-US" sz="2400" baseline="30000" dirty="0">
                <a:latin typeface="Times New Roman" panose="02020603050405020304" pitchFamily="18" charset="0"/>
                <a:cs typeface="Times New Roman" panose="02020603050405020304" pitchFamily="18" charset="0"/>
              </a:rPr>
              <a:t>35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And he</a:t>
            </a:r>
            <a:r>
              <a:rPr lang="en-US" sz="2400" dirty="0">
                <a:latin typeface="Times New Roman" panose="02020603050405020304" pitchFamily="18" charset="0"/>
                <a:cs typeface="Times New Roman" panose="02020603050405020304" pitchFamily="18" charset="0"/>
              </a:rPr>
              <a:t> (Apostle John) who has seen has </a:t>
            </a:r>
            <a:r>
              <a:rPr lang="en-US" sz="2400" b="1" u="sng" dirty="0">
                <a:highlight>
                  <a:srgbClr val="FFFF00"/>
                </a:highlight>
                <a:latin typeface="Times New Roman" panose="02020603050405020304" pitchFamily="18" charset="0"/>
                <a:cs typeface="Times New Roman" panose="02020603050405020304" pitchFamily="18" charset="0"/>
              </a:rPr>
              <a:t>testified</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his </a:t>
            </a:r>
            <a:r>
              <a:rPr lang="en-US" sz="2400" b="1" u="sng" dirty="0">
                <a:highlight>
                  <a:srgbClr val="FFFF00"/>
                </a:highlight>
                <a:latin typeface="Times New Roman" panose="02020603050405020304" pitchFamily="18" charset="0"/>
                <a:cs typeface="Times New Roman" panose="02020603050405020304" pitchFamily="18" charset="0"/>
              </a:rPr>
              <a:t>testimony is true</a:t>
            </a:r>
            <a:r>
              <a:rPr lang="en-US" sz="2400" dirty="0">
                <a:latin typeface="Times New Roman" panose="02020603050405020304" pitchFamily="18" charset="0"/>
                <a:cs typeface="Times New Roman" panose="02020603050405020304" pitchFamily="18" charset="0"/>
              </a:rPr>
              <a:t>; and he knows that he is telling the truth, so that you also may believe.</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24696803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893647"/>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5:11 </a:t>
            </a:r>
            <a:r>
              <a:rPr lang="en-US" sz="2400" dirty="0">
                <a:latin typeface="Times New Roman" panose="02020603050405020304" pitchFamily="18" charset="0"/>
                <a:cs typeface="Times New Roman" panose="02020603050405020304" pitchFamily="18" charset="0"/>
              </a:rPr>
              <a:t>And the (Spirit’s) </a:t>
            </a:r>
            <a:r>
              <a:rPr lang="en-US" sz="2400" b="1" u="sng" dirty="0">
                <a:highlight>
                  <a:srgbClr val="FFFF00"/>
                </a:highlight>
                <a:latin typeface="Times New Roman" panose="02020603050405020304" pitchFamily="18" charset="0"/>
                <a:cs typeface="Times New Roman" panose="02020603050405020304" pitchFamily="18" charset="0"/>
              </a:rPr>
              <a:t>testimony is this</a:t>
            </a:r>
            <a:r>
              <a:rPr lang="en-US" sz="2400" dirty="0">
                <a:latin typeface="Times New Roman" panose="02020603050405020304" pitchFamily="18" charset="0"/>
                <a:cs typeface="Times New Roman" panose="02020603050405020304" pitchFamily="18" charset="0"/>
              </a:rPr>
              <a:t>, that </a:t>
            </a:r>
            <a:r>
              <a:rPr lang="en-US" sz="2400" b="1" u="sng" dirty="0">
                <a:latin typeface="Times New Roman" panose="02020603050405020304" pitchFamily="18" charset="0"/>
                <a:cs typeface="Times New Roman" panose="02020603050405020304" pitchFamily="18" charset="0"/>
              </a:rPr>
              <a:t>God has given us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and this life is in His Son.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Spirit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8:16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Himself testifies </a:t>
            </a:r>
            <a:r>
              <a:rPr lang="en-US" sz="2400" dirty="0">
                <a:latin typeface="Times New Roman" panose="02020603050405020304" pitchFamily="18" charset="0"/>
                <a:cs typeface="Times New Roman" panose="02020603050405020304" pitchFamily="18" charset="0"/>
              </a:rPr>
              <a:t>with our spirit that </a:t>
            </a:r>
            <a:r>
              <a:rPr lang="en-US" sz="2400" b="1" u="sng" dirty="0">
                <a:latin typeface="Times New Roman" panose="02020603050405020304" pitchFamily="18" charset="0"/>
                <a:cs typeface="Times New Roman" panose="02020603050405020304" pitchFamily="18" charset="0"/>
              </a:rPr>
              <a:t>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000" dirty="0">
                <a:latin typeface="Times New Roman" panose="02020603050405020304" pitchFamily="18" charset="0"/>
                <a:cs typeface="Times New Roman" panose="02020603050405020304" pitchFamily="18" charset="0"/>
              </a:rPr>
              <a:t>,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30010338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14050" y="1181924"/>
            <a:ext cx="11644370" cy="5262979"/>
          </a:xfrm>
          <a:prstGeom prst="rect">
            <a:avLst/>
          </a:prstGeom>
          <a:noFill/>
        </p:spPr>
        <p:txBody>
          <a:bodyPr wrap="square" rtlCol="0">
            <a:spAutoFit/>
          </a:bodyPr>
          <a:lstStyle/>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World Population: </a:t>
            </a:r>
            <a:r>
              <a:rPr lang="en-US" sz="2400" dirty="0">
                <a:latin typeface="Times New Roman" panose="02020603050405020304" pitchFamily="18" charset="0"/>
                <a:ea typeface="Calibri" panose="020F0502020204030204" pitchFamily="34" charset="0"/>
                <a:cs typeface="Times New Roman" panose="02020603050405020304" pitchFamily="18" charset="0"/>
              </a:rPr>
              <a:t>8 Billion</a:t>
            </a: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Christian Population: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2.6 Billion</a:t>
            </a: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Percent Christian: </a:t>
            </a:r>
            <a:r>
              <a:rPr lang="en-US" sz="2400" dirty="0">
                <a:latin typeface="Times New Roman" panose="02020603050405020304" pitchFamily="18" charset="0"/>
                <a:ea typeface="Calibri" panose="020F0502020204030204" pitchFamily="34" charset="0"/>
                <a:cs typeface="Times New Roman" panose="02020603050405020304" pitchFamily="18" charset="0"/>
              </a:rPr>
              <a:t>33%</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Vast Majority of Christian Denominations do not believe baptism is essential for salvation.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Metonymy – Symbolic - Figurative</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If assume 90% of all Christians do not believe in efficacy of baptism</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Only about 3% of the entire world believes in baptism for salvation.</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Most (but not all) Christian denominations still practice baptism as the outward sign of an inward grace:</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Aspersion - Sprinkling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Affusion - </a:t>
            </a:r>
            <a:r>
              <a:rPr lang="en-US" sz="2400" dirty="0">
                <a:solidFill>
                  <a:srgbClr val="202122"/>
                </a:solidFill>
                <a:latin typeface="Times New Roman" panose="02020603050405020304" pitchFamily="18" charset="0"/>
                <a:cs typeface="Times New Roman" panose="02020603050405020304" pitchFamily="18" charset="0"/>
              </a:rPr>
              <a:t>P</a:t>
            </a:r>
            <a:r>
              <a:rPr lang="en-US" sz="2400" i="0" dirty="0">
                <a:solidFill>
                  <a:srgbClr val="202122"/>
                </a:solidFill>
                <a:effectLst/>
                <a:latin typeface="Times New Roman" panose="02020603050405020304" pitchFamily="18" charset="0"/>
                <a:cs typeface="Times New Roman" panose="02020603050405020304" pitchFamily="18" charset="0"/>
              </a:rPr>
              <a:t>ouring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Immersion - Submersion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0826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324535"/>
          </a:xfrm>
          <a:prstGeom prst="rect">
            <a:avLst/>
          </a:prstGeom>
          <a:noFill/>
        </p:spPr>
        <p:txBody>
          <a:bodyPr wrap="square" rtlCol="0">
            <a:spAutoFit/>
          </a:bodyPr>
          <a:lstStyle/>
          <a:p>
            <a:pPr marL="228600"/>
            <a:r>
              <a:rPr lang="en-US" sz="2000" b="0" i="0" dirty="0">
                <a:solidFill>
                  <a:srgbClr val="081C2A"/>
                </a:solidFill>
                <a:effectLst/>
                <a:latin typeface="system-ui"/>
              </a:rPr>
              <a:t> </a:t>
            </a:r>
            <a:r>
              <a:rPr lang="en-US" sz="2800" b="0" i="0" dirty="0">
                <a:solidFill>
                  <a:srgbClr val="081C2A"/>
                </a:solidFill>
                <a:effectLst/>
                <a:latin typeface="Times New Roman" panose="02020603050405020304" pitchFamily="18" charset="0"/>
                <a:cs typeface="Times New Roman" panose="02020603050405020304" pitchFamily="18" charset="0"/>
              </a:rPr>
              <a:t>The changing of God’s word by declaring literal words as figurative or symbolic </a:t>
            </a:r>
          </a:p>
          <a:p>
            <a:pPr marL="228600"/>
            <a:endParaRPr lang="en-US" sz="2800" dirty="0">
              <a:solidFill>
                <a:srgbClr val="081C2A"/>
              </a:solidFill>
              <a:latin typeface="system-ui"/>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Acts 22:16 (Ananias speaking to Paul) </a:t>
            </a:r>
            <a:r>
              <a:rPr lang="en-US" sz="2800" dirty="0">
                <a:latin typeface="Times New Roman" panose="02020603050405020304" pitchFamily="18" charset="0"/>
                <a:cs typeface="Times New Roman" panose="02020603050405020304" pitchFamily="18" charset="0"/>
              </a:rPr>
              <a:t>'Now why do you delay? Get up and </a:t>
            </a:r>
            <a:r>
              <a:rPr lang="en-US" sz="2800" b="1" u="sng" dirty="0">
                <a:highlight>
                  <a:srgbClr val="FFFF00"/>
                </a:highlight>
                <a:latin typeface="Times New Roman" panose="02020603050405020304" pitchFamily="18" charset="0"/>
                <a:cs typeface="Times New Roman" panose="02020603050405020304" pitchFamily="18" charset="0"/>
              </a:rPr>
              <a:t>be baptized, and wash away your sins</a:t>
            </a:r>
            <a:r>
              <a:rPr lang="en-US" sz="2800" dirty="0">
                <a:latin typeface="Times New Roman" panose="02020603050405020304" pitchFamily="18" charset="0"/>
                <a:cs typeface="Times New Roman" panose="02020603050405020304" pitchFamily="18" charset="0"/>
              </a:rPr>
              <a:t>, calling on His name.' </a:t>
            </a:r>
            <a:br>
              <a:rPr lang="en-US" sz="2800" dirty="0">
                <a:latin typeface="Times New Roman" panose="02020603050405020304" pitchFamily="18" charset="0"/>
                <a:cs typeface="Times New Roman" panose="02020603050405020304" pitchFamily="18" charset="0"/>
              </a:rPr>
            </a:br>
            <a:endParaRPr lang="en-US" sz="2800" b="0" i="0" dirty="0">
              <a:solidFill>
                <a:srgbClr val="081C2A"/>
              </a:solidFill>
              <a:effectLst/>
              <a:latin typeface="system-ui"/>
            </a:endParaRPr>
          </a:p>
          <a:p>
            <a:pPr marL="228600" marR="0">
              <a:spcBef>
                <a:spcPts val="0"/>
              </a:spcBef>
              <a:spcAft>
                <a:spcPts val="0"/>
              </a:spcAft>
            </a:pPr>
            <a:endParaRPr lang="en-US" sz="2800" dirty="0">
              <a:solidFill>
                <a:srgbClr val="081C2A"/>
              </a:solidFill>
              <a:latin typeface="system-ui"/>
            </a:endParaRPr>
          </a:p>
          <a:p>
            <a:pPr marL="228600" marR="0">
              <a:spcBef>
                <a:spcPts val="0"/>
              </a:spcBef>
              <a:spcAft>
                <a:spcPts val="0"/>
              </a:spcAft>
            </a:pPr>
            <a:r>
              <a:rPr lang="en-US" sz="2800" b="0" i="0" dirty="0">
                <a:solidFill>
                  <a:srgbClr val="081C2A"/>
                </a:solidFill>
                <a:effectLst/>
                <a:latin typeface="Times New Roman" panose="02020603050405020304" pitchFamily="18" charset="0"/>
                <a:cs typeface="Times New Roman" panose="02020603050405020304" pitchFamily="18" charset="0"/>
              </a:rPr>
              <a:t>“Concerning the words, ‘be baptized, and wash away your sins,’ because </a:t>
            </a:r>
            <a:r>
              <a:rPr lang="en-US" sz="2800" b="1" i="0" dirty="0">
                <a:solidFill>
                  <a:srgbClr val="081C2A"/>
                </a:solidFill>
                <a:effectLst/>
                <a:latin typeface="Times New Roman" panose="02020603050405020304" pitchFamily="18" charset="0"/>
                <a:cs typeface="Times New Roman" panose="02020603050405020304" pitchFamily="18" charset="0"/>
              </a:rPr>
              <a:t>Paul was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already cleansed spiritually </a:t>
            </a:r>
            <a:r>
              <a:rPr lang="en-US" sz="2800" b="1" i="0" dirty="0">
                <a:solidFill>
                  <a:srgbClr val="081C2A"/>
                </a:solidFill>
                <a:effectLst/>
                <a:latin typeface="Times New Roman" panose="02020603050405020304" pitchFamily="18" charset="0"/>
                <a:cs typeface="Times New Roman" panose="02020603050405020304" pitchFamily="18" charset="0"/>
              </a:rPr>
              <a:t>at the time Christ appeared to him</a:t>
            </a:r>
            <a:r>
              <a:rPr lang="en-US" sz="2800" b="0" i="0" dirty="0">
                <a:solidFill>
                  <a:srgbClr val="081C2A"/>
                </a:solidFill>
                <a:effectLst/>
                <a:latin typeface="Times New Roman" panose="02020603050405020304" pitchFamily="18" charset="0"/>
                <a:cs typeface="Times New Roman" panose="02020603050405020304" pitchFamily="18" charset="0"/>
              </a:rPr>
              <a:t>, these words </a:t>
            </a:r>
            <a:r>
              <a:rPr lang="en-US" sz="2800" b="1" i="0" u="sng" dirty="0">
                <a:solidFill>
                  <a:srgbClr val="081C2A"/>
                </a:solidFill>
                <a:effectLst/>
                <a:latin typeface="Times New Roman" panose="02020603050405020304" pitchFamily="18" charset="0"/>
                <a:cs typeface="Times New Roman" panose="02020603050405020304" pitchFamily="18" charset="0"/>
              </a:rPr>
              <a:t>must refer to the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symbolism </a:t>
            </a:r>
            <a:r>
              <a:rPr lang="en-US" sz="2800" b="1" i="0" u="sng" dirty="0">
                <a:solidFill>
                  <a:srgbClr val="081C2A"/>
                </a:solidFill>
                <a:effectLst/>
                <a:latin typeface="Times New Roman" panose="02020603050405020304" pitchFamily="18" charset="0"/>
                <a:cs typeface="Times New Roman" panose="02020603050405020304" pitchFamily="18" charset="0"/>
              </a:rPr>
              <a:t>of baptism</a:t>
            </a:r>
            <a:r>
              <a:rPr lang="en-US" sz="2800" b="0" i="0" dirty="0">
                <a:solidFill>
                  <a:srgbClr val="081C2A"/>
                </a:solidFill>
                <a:effectLst/>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762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693866"/>
          </a:xfrm>
          <a:prstGeom prst="rect">
            <a:avLst/>
          </a:prstGeom>
          <a:noFill/>
        </p:spPr>
        <p:txBody>
          <a:bodyPr wrap="square" rtlCol="0">
            <a:spAutoFit/>
          </a:bodyPr>
          <a:lstStyle/>
          <a:p>
            <a:pPr marL="228600"/>
            <a:r>
              <a:rPr lang="en-US" sz="2800" b="0" i="0" dirty="0">
                <a:solidFill>
                  <a:srgbClr val="081C2A"/>
                </a:solidFill>
                <a:effectLst/>
                <a:latin typeface="system-ui"/>
              </a:rPr>
              <a:t> </a:t>
            </a:r>
            <a:r>
              <a:rPr lang="en-US" sz="2400" dirty="0">
                <a:latin typeface="Times New Roman" panose="02020603050405020304" pitchFamily="18" charset="0"/>
                <a:cs typeface="Times New Roman" panose="02020603050405020304" pitchFamily="18" charset="0"/>
              </a:rPr>
              <a:t>Why is this so Important?</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If God’s word is understood by scripture’s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literal words</a:t>
            </a:r>
            <a:r>
              <a:rPr lang="en-US" sz="2400" dirty="0">
                <a:latin typeface="Times New Roman" panose="02020603050405020304" pitchFamily="18" charset="0"/>
                <a:ea typeface="Calibri" panose="020F0502020204030204" pitchFamily="34" charset="0"/>
                <a:cs typeface="Times New Roman" panose="02020603050405020304" pitchFamily="18" charset="0"/>
              </a:rPr>
              <a:t>, then baptism (combined with faith, repentance, and confession) is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essential for</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Washing away sins – purification - holiness - sinlessness</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Union with Christ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Becoming God’s children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Admission into the Church and the Kingdom</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Entrance into Heaven.  1 Corinthians 15:24;</a:t>
            </a:r>
            <a:r>
              <a:rPr lang="en-US" sz="2400" dirty="0">
                <a:latin typeface="Times New Roman" panose="02020603050405020304" pitchFamily="18" charset="0"/>
                <a:ea typeface="Calibri" panose="020F0502020204030204" pitchFamily="34" charset="0"/>
                <a:cs typeface="Times New Roman" panose="02020603050405020304" pitchFamily="18" charset="0"/>
              </a:rPr>
              <a:t> Revelation 19:7; 21:2, 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15:24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the end (of the age), when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hands over </a:t>
            </a:r>
            <a:r>
              <a:rPr lang="en-US" sz="2400" b="1" u="sng" dirty="0">
                <a:highlight>
                  <a:srgbClr val="FFFF00"/>
                </a:highlight>
                <a:latin typeface="Times New Roman" panose="02020603050405020304" pitchFamily="18" charset="0"/>
                <a:cs typeface="Times New Roman" panose="02020603050405020304" pitchFamily="18" charset="0"/>
              </a:rPr>
              <a:t>the kingdom </a:t>
            </a:r>
            <a:r>
              <a:rPr lang="en-US" sz="2400" dirty="0">
                <a:latin typeface="Times New Roman" panose="02020603050405020304" pitchFamily="18" charset="0"/>
                <a:cs typeface="Times New Roman" panose="02020603050405020304" pitchFamily="18" charset="0"/>
              </a:rPr>
              <a:t>to the </a:t>
            </a:r>
            <a:r>
              <a:rPr lang="en-US" sz="2400" b="1" u="sng" dirty="0">
                <a:highlight>
                  <a:srgbClr val="FFFF00"/>
                </a:highlight>
                <a:latin typeface="Times New Roman" panose="02020603050405020304" pitchFamily="18" charset="0"/>
                <a:cs typeface="Times New Roman" panose="02020603050405020304" pitchFamily="18" charset="0"/>
              </a:rPr>
              <a:t>God and Father</a:t>
            </a:r>
            <a:r>
              <a:rPr lang="en-US" sz="2400" dirty="0">
                <a:latin typeface="Times New Roman" panose="02020603050405020304" pitchFamily="18" charset="0"/>
                <a:cs typeface="Times New Roman" panose="02020603050405020304" pitchFamily="18" charset="0"/>
              </a:rPr>
              <a:t>, when He has abolished all rule and all authority and power (all worldly, secular, and spiritual powers that opposed God).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9628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graphicFrame>
        <p:nvGraphicFramePr>
          <p:cNvPr id="2" name="Table 1">
            <a:extLst>
              <a:ext uri="{FF2B5EF4-FFF2-40B4-BE49-F238E27FC236}">
                <a16:creationId xmlns:a16="http://schemas.microsoft.com/office/drawing/2014/main" id="{8912DF52-1C62-CB72-5B00-92B05FF0AC2D}"/>
              </a:ext>
            </a:extLst>
          </p:cNvPr>
          <p:cNvGraphicFramePr>
            <a:graphicFrameLocks noGrp="1"/>
          </p:cNvGraphicFramePr>
          <p:nvPr>
            <p:extLst>
              <p:ext uri="{D42A27DB-BD31-4B8C-83A1-F6EECF244321}">
                <p14:modId xmlns:p14="http://schemas.microsoft.com/office/powerpoint/2010/main" val="2051279844"/>
              </p:ext>
            </p:extLst>
          </p:nvPr>
        </p:nvGraphicFramePr>
        <p:xfrm>
          <a:off x="639482" y="1625600"/>
          <a:ext cx="10913036" cy="2510118"/>
        </p:xfrm>
        <a:graphic>
          <a:graphicData uri="http://schemas.openxmlformats.org/drawingml/2006/table">
            <a:tbl>
              <a:tblPr>
                <a:tableStyleId>{5C22544A-7EE6-4342-B048-85BDC9FD1C3A}</a:tableStyleId>
              </a:tblPr>
              <a:tblGrid>
                <a:gridCol w="2125292">
                  <a:extLst>
                    <a:ext uri="{9D8B030D-6E8A-4147-A177-3AD203B41FA5}">
                      <a16:colId xmlns:a16="http://schemas.microsoft.com/office/drawing/2014/main" val="4152454602"/>
                    </a:ext>
                  </a:extLst>
                </a:gridCol>
                <a:gridCol w="2230629">
                  <a:extLst>
                    <a:ext uri="{9D8B030D-6E8A-4147-A177-3AD203B41FA5}">
                      <a16:colId xmlns:a16="http://schemas.microsoft.com/office/drawing/2014/main" val="4188387493"/>
                    </a:ext>
                  </a:extLst>
                </a:gridCol>
                <a:gridCol w="6557115">
                  <a:extLst>
                    <a:ext uri="{9D8B030D-6E8A-4147-A177-3AD203B41FA5}">
                      <a16:colId xmlns:a16="http://schemas.microsoft.com/office/drawing/2014/main" val="568083078"/>
                    </a:ext>
                  </a:extLst>
                </a:gridCol>
              </a:tblGrid>
              <a:tr h="549835">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English</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Greek</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Definition</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3722119784"/>
                  </a:ext>
                </a:extLst>
              </a:tr>
              <a:tr h="681318">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To Dip</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dirty="0" err="1">
                          <a:solidFill>
                            <a:schemeClr val="bg1"/>
                          </a:solidFill>
                          <a:effectLst/>
                          <a:latin typeface="Times New Roman" panose="02020603050405020304" pitchFamily="18" charset="0"/>
                          <a:cs typeface="Times New Roman" panose="02020603050405020304" pitchFamily="18" charset="0"/>
                        </a:rPr>
                        <a:t>Baph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to Dip - Root Word</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048602150"/>
                  </a:ext>
                </a:extLst>
              </a:tr>
              <a:tr h="645459">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Baptize</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Baptizo</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 To immerse, dip, sink, or wash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935321777"/>
                  </a:ext>
                </a:extLst>
              </a:tr>
              <a:tr h="633506">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Baptism</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Baptisma</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Noun – An immersion, dipping or sinking</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217104317"/>
                  </a:ext>
                </a:extLst>
              </a:tr>
            </a:tbl>
          </a:graphicData>
        </a:graphic>
      </p:graphicFrame>
    </p:spTree>
    <p:extLst>
      <p:ext uri="{BB962C8B-B14F-4D97-AF65-F5344CB8AC3E}">
        <p14:creationId xmlns:p14="http://schemas.microsoft.com/office/powerpoint/2010/main" val="16917169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Immersion into Water</a:t>
            </a:r>
          </a:p>
        </p:txBody>
      </p:sp>
      <p:sp>
        <p:nvSpPr>
          <p:cNvPr id="3" name="TextBox 2">
            <a:extLst>
              <a:ext uri="{FF2B5EF4-FFF2-40B4-BE49-F238E27FC236}">
                <a16:creationId xmlns:a16="http://schemas.microsoft.com/office/drawing/2014/main" id="{C38C3E5C-6608-7B44-8960-EC6DF1E1472E}"/>
              </a:ext>
            </a:extLst>
          </p:cNvPr>
          <p:cNvSpPr txBox="1"/>
          <p:nvPr/>
        </p:nvSpPr>
        <p:spPr>
          <a:xfrm>
            <a:off x="-60548" y="856357"/>
            <a:ext cx="11644370" cy="6001643"/>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3:11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(John the Baptist),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 with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repentance,</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3:16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came up immediately from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behold, the heavens were opened, and he saw the Spirit of God 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8:36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(Philip and </a:t>
            </a:r>
            <a:r>
              <a:rPr lang="en-US" sz="2400" dirty="0">
                <a:latin typeface="Times New Roman" panose="02020603050405020304" pitchFamily="18" charset="0"/>
                <a:ea typeface="Calibri" panose="020F0502020204030204" pitchFamily="34" charset="0"/>
                <a:cs typeface="Times New Roman" panose="02020603050405020304" pitchFamily="18" charset="0"/>
              </a:rPr>
              <a:t>the Ethiopian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Eunoch</a:t>
            </a:r>
            <a:r>
              <a:rPr lang="en-US" sz="2400" dirty="0">
                <a:latin typeface="Times New Roman" panose="02020603050405020304" pitchFamily="18" charset="0"/>
                <a:ea typeface="Calibri" panose="020F0502020204030204" pitchFamily="34" charset="0"/>
                <a:cs typeface="Times New Roman" panose="02020603050405020304" pitchFamily="18" charset="0"/>
              </a:rPr>
              <a:t> studying Isaiah 53)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went along the road they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came to some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eunuch *said,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Look!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What prevents me from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he ordered the chariot to stop;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both</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went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down into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 as well as the eunuch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baptized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came up out of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Matthew 28:19 </a:t>
            </a:r>
            <a:r>
              <a:rPr lang="en-US" sz="2400" dirty="0">
                <a:latin typeface="Times New Roman" panose="02020603050405020304" pitchFamily="18" charset="0"/>
                <a:cs typeface="Times New Roman" panose="02020603050405020304" pitchFamily="18" charset="0"/>
              </a:rPr>
              <a:t>"Go therefore and make disciples of all the nations, </a:t>
            </a:r>
            <a:r>
              <a:rPr lang="en-US" sz="2400" b="1" u="sng" dirty="0">
                <a:highlight>
                  <a:srgbClr val="FFFF00"/>
                </a:highlight>
                <a:latin typeface="Times New Roman" panose="02020603050405020304" pitchFamily="18" charset="0"/>
                <a:cs typeface="Times New Roman" panose="02020603050405020304" pitchFamily="18" charset="0"/>
              </a:rPr>
              <a:t>baptizing them </a:t>
            </a:r>
            <a:r>
              <a:rPr lang="en-US" sz="2400" dirty="0">
                <a:latin typeface="Times New Roman" panose="02020603050405020304" pitchFamily="18" charset="0"/>
                <a:cs typeface="Times New Roman" panose="02020603050405020304" pitchFamily="18" charset="0"/>
              </a:rPr>
              <a:t>in the name of the Father and the Son and the Holy Spirit, </a:t>
            </a:r>
          </a:p>
          <a:p>
            <a:pPr marL="5715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Acts 22:16 </a:t>
            </a:r>
            <a:r>
              <a:rPr lang="en-US" sz="2400" dirty="0">
                <a:latin typeface="Times New Roman" panose="02020603050405020304" pitchFamily="18" charset="0"/>
                <a:cs typeface="Times New Roman" panose="02020603050405020304" pitchFamily="18" charset="0"/>
              </a:rPr>
              <a:t>…</a:t>
            </a:r>
            <a:r>
              <a:rPr lang="en-US" sz="2400" b="1" u="sng" dirty="0">
                <a:highlight>
                  <a:srgbClr val="FFFF00"/>
                </a:highlight>
                <a:latin typeface="Times New Roman" panose="02020603050405020304" pitchFamily="18" charset="0"/>
                <a:cs typeface="Times New Roman" panose="02020603050405020304" pitchFamily="18" charset="0"/>
              </a:rPr>
              <a:t>be baptized</a:t>
            </a:r>
            <a:r>
              <a:rPr lang="en-US" sz="2400" dirty="0">
                <a:latin typeface="Times New Roman" panose="02020603050405020304" pitchFamily="18" charset="0"/>
                <a:cs typeface="Times New Roman" panose="02020603050405020304" pitchFamily="18" charset="0"/>
              </a:rPr>
              <a:t>, and wash away your sins, calling on His name.'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C61711FD-1246-BCC5-7835-010433E0F27D}"/>
              </a:ext>
            </a:extLst>
          </p:cNvPr>
          <p:cNvCxnSpPr/>
          <p:nvPr/>
        </p:nvCxnSpPr>
        <p:spPr>
          <a:xfrm>
            <a:off x="2520950" y="4254500"/>
            <a:ext cx="647700" cy="217170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D510DD3-BFD9-036E-B55C-67D61FC8D6AD}"/>
              </a:ext>
            </a:extLst>
          </p:cNvPr>
          <p:cNvCxnSpPr>
            <a:cxnSpLocks/>
          </p:cNvCxnSpPr>
          <p:nvPr/>
        </p:nvCxnSpPr>
        <p:spPr>
          <a:xfrm>
            <a:off x="7404100" y="4540250"/>
            <a:ext cx="1758950" cy="74295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ACFC6A88-65C9-A683-2851-3B48D80D10C1}"/>
              </a:ext>
            </a:extLst>
          </p:cNvPr>
          <p:cNvSpPr/>
          <p:nvPr/>
        </p:nvSpPr>
        <p:spPr>
          <a:xfrm>
            <a:off x="8235950" y="3759200"/>
            <a:ext cx="1346200"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A908C48-8930-67EA-7CCD-6ED49EEA97DD}"/>
              </a:ext>
            </a:extLst>
          </p:cNvPr>
          <p:cNvSpPr/>
          <p:nvPr/>
        </p:nvSpPr>
        <p:spPr>
          <a:xfrm>
            <a:off x="9575800" y="4076700"/>
            <a:ext cx="2008022"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79A532A-0DC4-4150-453B-B4A4C74E18A6}"/>
              </a:ext>
            </a:extLst>
          </p:cNvPr>
          <p:cNvSpPr/>
          <p:nvPr/>
        </p:nvSpPr>
        <p:spPr>
          <a:xfrm>
            <a:off x="2139950" y="4076700"/>
            <a:ext cx="3590214"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51609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539978"/>
          </a:xfrm>
          <a:prstGeom prst="rect">
            <a:avLst/>
          </a:prstGeom>
          <a:noFill/>
        </p:spPr>
        <p:txBody>
          <a:bodyPr wrap="square" rtlCol="0">
            <a:spAutoFit/>
          </a:bodyPr>
          <a:lstStyle/>
          <a:p>
            <a:pPr marL="228600"/>
            <a:r>
              <a:rPr lang="en-US" sz="2400" b="1" dirty="0">
                <a:effectLst/>
                <a:latin typeface="Times New Roman" panose="02020603050405020304" pitchFamily="18" charset="0"/>
                <a:ea typeface="Calibri" panose="020F0502020204030204" pitchFamily="34" charset="0"/>
              </a:rPr>
              <a:t>Acts 10:47-48 </a:t>
            </a:r>
            <a:r>
              <a:rPr lang="en-US" sz="2400" dirty="0">
                <a:effectLst/>
                <a:latin typeface="Times New Roman" panose="02020603050405020304" pitchFamily="18" charset="0"/>
                <a:ea typeface="Calibri" panose="020F0502020204030204" pitchFamily="34" charset="0"/>
              </a:rPr>
              <a:t> (Cornelius and Household) "Surely no </a:t>
            </a:r>
            <a:r>
              <a:rPr lang="en-US" sz="2400" b="1" u="sng" dirty="0">
                <a:effectLst/>
                <a:latin typeface="Times New Roman" panose="02020603050405020304" pitchFamily="18" charset="0"/>
                <a:ea typeface="Calibri" panose="020F0502020204030204" pitchFamily="34" charset="0"/>
              </a:rPr>
              <a:t>one can refuse the </a:t>
            </a:r>
            <a:r>
              <a:rPr lang="en-US" sz="2400" b="1" u="sng" dirty="0">
                <a:effectLst/>
                <a:highlight>
                  <a:srgbClr val="FFFF00"/>
                </a:highlight>
                <a:latin typeface="Times New Roman" panose="02020603050405020304" pitchFamily="18" charset="0"/>
                <a:ea typeface="Calibri" panose="020F0502020204030204" pitchFamily="34" charset="0"/>
              </a:rPr>
              <a:t>water</a:t>
            </a:r>
            <a:r>
              <a:rPr lang="en-US" sz="2400" dirty="0">
                <a:effectLst/>
                <a:latin typeface="Times New Roman" panose="02020603050405020304" pitchFamily="18" charset="0"/>
                <a:ea typeface="Calibri" panose="020F0502020204030204" pitchFamily="34" charset="0"/>
              </a:rPr>
              <a:t> for these </a:t>
            </a:r>
            <a:r>
              <a:rPr lang="en-US" sz="2400" b="1" u="sng" dirty="0">
                <a:effectLst/>
                <a:latin typeface="Times New Roman" panose="02020603050405020304" pitchFamily="18" charset="0"/>
                <a:ea typeface="Calibri" panose="020F0502020204030204" pitchFamily="34" charset="0"/>
              </a:rPr>
              <a:t>to be </a:t>
            </a:r>
            <a:r>
              <a:rPr lang="en-US" sz="2400" b="1" u="sng" dirty="0">
                <a:effectLst/>
                <a:highlight>
                  <a:srgbClr val="FFFF00"/>
                </a:highlight>
                <a:latin typeface="Times New Roman" panose="02020603050405020304" pitchFamily="18" charset="0"/>
                <a:ea typeface="Calibri" panose="020F0502020204030204" pitchFamily="34" charset="0"/>
              </a:rPr>
              <a:t>baptized</a:t>
            </a:r>
            <a:r>
              <a:rPr lang="en-US" sz="2400" dirty="0">
                <a:effectLst/>
                <a:latin typeface="Times New Roman" panose="02020603050405020304" pitchFamily="18" charset="0"/>
                <a:ea typeface="Calibri" panose="020F0502020204030204" pitchFamily="34" charset="0"/>
              </a:rPr>
              <a:t> …</a:t>
            </a:r>
            <a:r>
              <a:rPr lang="en-US" sz="2400" baseline="30000" dirty="0">
                <a:solidFill>
                  <a:srgbClr val="000000"/>
                </a:solidFill>
                <a:effectLst/>
                <a:latin typeface="Times New Roman" panose="02020603050405020304" pitchFamily="18" charset="0"/>
                <a:ea typeface="Calibri" panose="020F0502020204030204" pitchFamily="34" charset="0"/>
              </a:rPr>
              <a:t>48 </a:t>
            </a:r>
            <a:r>
              <a:rPr lang="en-US" sz="2400" dirty="0">
                <a:effectLst/>
                <a:latin typeface="Times New Roman" panose="02020603050405020304" pitchFamily="18" charset="0"/>
                <a:ea typeface="Calibri" panose="020F0502020204030204" pitchFamily="34" charset="0"/>
              </a:rPr>
              <a:t> And he ordered them to be </a:t>
            </a:r>
            <a:r>
              <a:rPr lang="en-US" sz="2400" b="1" u="sng" dirty="0">
                <a:effectLst/>
                <a:highlight>
                  <a:srgbClr val="FFFF00"/>
                </a:highlight>
                <a:latin typeface="Times New Roman" panose="02020603050405020304" pitchFamily="18" charset="0"/>
                <a:ea typeface="Calibri" panose="020F0502020204030204" pitchFamily="34" charset="0"/>
              </a:rPr>
              <a:t>baptized in the name of Jesus Christ</a:t>
            </a:r>
            <a:r>
              <a:rPr lang="en-US" sz="2400" dirty="0">
                <a:effectLst/>
                <a:highlight>
                  <a:srgbClr val="FFFF00"/>
                </a:highligh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We’ve already learned baptism is the medium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immersion into the death, burial and resurrection of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Romans 6:3-5; Colossians 2:12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following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pattern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is also the medium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which we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receive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as we will find out, water is also the appropriate medium for: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His Body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the church (Admission to Kingdom)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25668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85652"/>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consecration of the Children of God – the royal priests under the New Covenant.  </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Our baptism is by immersion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ust like Jesus was immersed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Just like what was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pre-figured by the cleansing of water and blood under the Law of Moses </a:t>
            </a:r>
          </a:p>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 verse of scripture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states we receive the cleansing blood of Christ when we are baptized.  However: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every verse that states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baptism</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are corresponding verses that say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by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50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54939"/>
          </a:xfrm>
          <a:prstGeom prst="rect">
            <a:avLst/>
          </a:prstGeom>
          <a:noFill/>
        </p:spPr>
        <p:txBody>
          <a:bodyPr wrap="square" rtlCol="0">
            <a:spAutoFit/>
          </a:bodyPr>
          <a:lstStyle/>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After many years in Canaan, Abram and Sarai were aged and remained childless</a:t>
            </a: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Without children, they have no descendants</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Abram lamented to God that he had no heirs: Genesis 12:2-3</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God promised him a male child through Sarah to be named Isaac: Gen 15:4-5; Genesis 17:16; 17:19, and 18:10</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Isaac is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 of Promise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Galatians 4:28</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9352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6001643"/>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Peter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said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(necessary before or at baptism) and each of you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(immersed in water) in the name of Jesus Christ for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your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will receive the gift of the Holy Spirit.</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26:28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this is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blood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covenant, which is poured out for many for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of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Him we have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redemption through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our trespasses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the riches of His grace</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things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without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there is no f</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6762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24096"/>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22:16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be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away your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calling on His name.'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br>
              <a:rPr lang="en-US" sz="2400" dirty="0"/>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3684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462760"/>
          </a:xfrm>
          <a:prstGeom prst="rect">
            <a:avLst/>
          </a:prstGeom>
          <a:noFill/>
        </p:spPr>
        <p:txBody>
          <a:bodyPr wrap="square" rtlCol="0">
            <a:spAutoFit/>
          </a:bodyPr>
          <a:lstStyle/>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Christ …. To Him who loved us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our sins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John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Jesus His Son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all sin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people through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6337392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524315"/>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Mark 16:16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who has believed and has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who has disbelieved shall be condemned.</a:t>
            </a: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3:21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now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the removal of dirt from the flesh, but an appeal to God for a good conscience—through the resurrection of Jesus Christ,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justified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295473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Review</a:t>
            </a:r>
          </a:p>
        </p:txBody>
      </p:sp>
      <p:sp>
        <p:nvSpPr>
          <p:cNvPr id="2" name="TextBox 1">
            <a:extLst>
              <a:ext uri="{FF2B5EF4-FFF2-40B4-BE49-F238E27FC236}">
                <a16:creationId xmlns:a16="http://schemas.microsoft.com/office/drawing/2014/main" id="{8D0B2452-8271-1640-E267-0537252F4D1B}"/>
              </a:ext>
            </a:extLst>
          </p:cNvPr>
          <p:cNvSpPr txBox="1"/>
          <p:nvPr/>
        </p:nvSpPr>
        <p:spPr>
          <a:xfrm>
            <a:off x="273815" y="811383"/>
            <a:ext cx="11644370" cy="5632311"/>
          </a:xfrm>
          <a:prstGeom prst="rect">
            <a:avLst/>
          </a:prstGeom>
          <a:noFill/>
        </p:spPr>
        <p:txBody>
          <a:bodyPr wrap="square" rtlCol="0">
            <a:spAutoFit/>
          </a:bodyPr>
          <a:lstStyle/>
          <a:p>
            <a:pPr marL="514350" marR="0" indent="-457200">
              <a:spcBef>
                <a:spcPts val="0"/>
              </a:spcBef>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Physical World – God hides </a:t>
            </a:r>
            <a:r>
              <a:rPr lang="en-US" sz="2400" b="1" dirty="0">
                <a:latin typeface="Times New Roman" panose="02020603050405020304" pitchFamily="18" charset="0"/>
                <a:ea typeface="Calibri" panose="020F0502020204030204" pitchFamily="34" charset="0"/>
                <a:cs typeface="Times New Roman" panose="02020603050405020304" pitchFamily="18" charset="0"/>
              </a:rPr>
              <a:t>spiritual realities </a:t>
            </a:r>
            <a:r>
              <a:rPr lang="en-US" sz="2400" dirty="0">
                <a:latin typeface="Times New Roman" panose="02020603050405020304" pitchFamily="18" charset="0"/>
                <a:ea typeface="Calibri" panose="020F0502020204030204" pitchFamily="34" charset="0"/>
                <a:cs typeface="Times New Roman" panose="02020603050405020304" pitchFamily="18" charset="0"/>
              </a:rPr>
              <a:t>– God’s secrets known as Mysteries</a:t>
            </a:r>
          </a:p>
          <a:p>
            <a:pPr marL="514350" marR="0" indent="-4572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Revelation of Mysteries – God’s word – Known only by faith</a:t>
            </a:r>
          </a:p>
          <a:p>
            <a:pPr marL="514350" marR="0" indent="-457200">
              <a:spcBef>
                <a:spcPts val="0"/>
              </a:spcBef>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Revelation of the Spiritual Realities</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Eternal Life with God, Heaven, Angels – Eternal Death with Satan, Hell, Demons</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Sin separates man from God = Spiritual Death</a:t>
            </a:r>
          </a:p>
          <a:p>
            <a:pPr marL="971550" lvl="1"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Sinlessness unites man to God = Spiritual Life</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Before time began: </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desired other sons and promised them eternal life (union with God)</a:t>
            </a:r>
          </a:p>
          <a:p>
            <a:pPr marL="14287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God formed His plan of salvation to purchase His sons’ gift of eternal life</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Plan required the sacrifice of Jesus Christ – the gospel message</a:t>
            </a:r>
          </a:p>
          <a:p>
            <a:pPr marL="14287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Mercy:  Christ paid our penalty of death</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Grace: Christ’s blood washes away our sins - Eternal </a:t>
            </a:r>
            <a:r>
              <a:rPr lang="en-US" sz="2400" dirty="0">
                <a:latin typeface="Times New Roman" panose="02020603050405020304" pitchFamily="18" charset="0"/>
                <a:ea typeface="Calibri" panose="020F0502020204030204" pitchFamily="34" charset="0"/>
                <a:cs typeface="Times New Roman" panose="02020603050405020304" pitchFamily="18" charset="0"/>
              </a:rPr>
              <a:t>Life – because the blood washes away the sin that separates from God</a:t>
            </a:r>
          </a:p>
          <a:p>
            <a:pPr marL="514350" indent="-457200">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Blood and Water - Cleansing of water always accompanies the cleansing of blood</a:t>
            </a:r>
          </a:p>
          <a:p>
            <a:pPr marL="514350" indent="-457200">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Baptism - Blood and Water – Blood of Christ received in water baptism</a:t>
            </a:r>
          </a:p>
        </p:txBody>
      </p:sp>
    </p:spTree>
    <p:extLst>
      <p:ext uri="{BB962C8B-B14F-4D97-AF65-F5344CB8AC3E}">
        <p14:creationId xmlns:p14="http://schemas.microsoft.com/office/powerpoint/2010/main" val="29272055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1D6CB76-A36E-0777-51BE-63091F2DBE98}"/>
              </a:ext>
            </a:extLst>
          </p:cNvPr>
          <p:cNvPicPr>
            <a:picLocks noChangeAspect="1"/>
          </p:cNvPicPr>
          <p:nvPr/>
        </p:nvPicPr>
        <p:blipFill>
          <a:blip r:embed="rId3"/>
          <a:stretch>
            <a:fillRect/>
          </a:stretch>
        </p:blipFill>
        <p:spPr>
          <a:xfrm>
            <a:off x="203200" y="241703"/>
            <a:ext cx="11677650" cy="3250394"/>
          </a:xfrm>
          <a:prstGeom prst="rect">
            <a:avLst/>
          </a:prstGeom>
        </p:spPr>
      </p:pic>
      <p:sp>
        <p:nvSpPr>
          <p:cNvPr id="8" name="TextBox 7">
            <a:extLst>
              <a:ext uri="{FF2B5EF4-FFF2-40B4-BE49-F238E27FC236}">
                <a16:creationId xmlns:a16="http://schemas.microsoft.com/office/drawing/2014/main" id="{351D80B2-B920-9A8E-4F79-97D2C1BF0BE4}"/>
              </a:ext>
            </a:extLst>
          </p:cNvPr>
          <p:cNvSpPr txBox="1"/>
          <p:nvPr/>
        </p:nvSpPr>
        <p:spPr>
          <a:xfrm>
            <a:off x="127000" y="3702735"/>
            <a:ext cx="11995150" cy="2862322"/>
          </a:xfrm>
          <a:prstGeom prst="rect">
            <a:avLst/>
          </a:prstGeom>
          <a:noFill/>
        </p:spPr>
        <p:txBody>
          <a:bodyPr wrap="square">
            <a:spAutoFit/>
          </a:bodyPr>
          <a:lstStyle/>
          <a:p>
            <a:r>
              <a:rPr lang="en-US" sz="2000" b="1" dirty="0">
                <a:latin typeface="Times New Roman" panose="02020603050405020304" pitchFamily="18" charset="0"/>
                <a:ea typeface="Calibri" panose="020F0502020204030204" pitchFamily="34" charset="0"/>
                <a:cs typeface="Times New Roman" panose="02020603050405020304" pitchFamily="18" charset="0"/>
              </a:rPr>
              <a:t>Joel 2:28 </a:t>
            </a:r>
            <a:r>
              <a:rPr lang="en-US" sz="2000" dirty="0">
                <a:latin typeface="Times New Roman" panose="02020603050405020304" pitchFamily="18" charset="0"/>
                <a:ea typeface="Calibri" panose="020F0502020204030204" pitchFamily="34" charset="0"/>
                <a:cs typeface="Times New Roman" panose="02020603050405020304" pitchFamily="18" charset="0"/>
              </a:rPr>
              <a:t>– Joel prophesies God’s Promise to pour out His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t>
            </a:r>
            <a:r>
              <a:rPr lang="en-US" sz="2000" b="1" u="sng" dirty="0">
                <a:highlight>
                  <a:srgbClr val="FFFF00"/>
                </a:highlight>
                <a:latin typeface="Times New Roman" panose="02020603050405020304" pitchFamily="18" charset="0"/>
                <a:cs typeface="Times New Roman" panose="02020603050405020304" pitchFamily="18" charset="0"/>
              </a:rPr>
              <a:t>Spirit </a:t>
            </a:r>
            <a:r>
              <a:rPr lang="en-US" sz="2000" dirty="0">
                <a:latin typeface="Times New Roman" panose="02020603050405020304" pitchFamily="18" charset="0"/>
                <a:cs typeface="Times New Roman" panose="02020603050405020304" pitchFamily="18" charset="0"/>
              </a:rPr>
              <a:t>on all </a:t>
            </a:r>
            <a:r>
              <a:rPr lang="en-US" sz="2000" b="1" u="sng" dirty="0">
                <a:highlight>
                  <a:srgbClr val="FFFF00"/>
                </a:highlight>
                <a:latin typeface="Times New Roman" panose="02020603050405020304" pitchFamily="18" charset="0"/>
                <a:cs typeface="Times New Roman" panose="02020603050405020304" pitchFamily="18" charset="0"/>
              </a:rPr>
              <a:t>mankind</a:t>
            </a:r>
          </a:p>
          <a:p>
            <a:r>
              <a:rPr lang="en-US" sz="2000" b="1" dirty="0">
                <a:latin typeface="Times New Roman" panose="02020603050405020304" pitchFamily="18" charset="0"/>
                <a:cs typeface="Times New Roman" panose="02020603050405020304" pitchFamily="18" charset="0"/>
              </a:rPr>
              <a:t>Psalms 45:7 </a:t>
            </a:r>
            <a:r>
              <a:rPr lang="en-US" sz="2000" dirty="0">
                <a:latin typeface="Times New Roman" panose="02020603050405020304" pitchFamily="18" charset="0"/>
                <a:cs typeface="Times New Roman" panose="02020603050405020304" pitchFamily="18" charset="0"/>
              </a:rPr>
              <a:t>– Prophesies </a:t>
            </a:r>
            <a:r>
              <a:rPr lang="en-US" sz="2000" b="1" dirty="0">
                <a:latin typeface="Times New Roman" panose="02020603050405020304" pitchFamily="18" charset="0"/>
                <a:cs typeface="Times New Roman" panose="02020603050405020304" pitchFamily="18" charset="0"/>
              </a:rPr>
              <a:t>God</a:t>
            </a:r>
            <a:r>
              <a:rPr lang="en-US" sz="2000" dirty="0">
                <a:latin typeface="Times New Roman" panose="02020603050405020304" pitchFamily="18" charset="0"/>
                <a:cs typeface="Times New Roman" panose="02020603050405020304" pitchFamily="18" charset="0"/>
              </a:rPr>
              <a:t> will </a:t>
            </a:r>
            <a:r>
              <a:rPr lang="en-US" sz="2000" b="1" u="sng" dirty="0">
                <a:highlight>
                  <a:srgbClr val="FFFF00"/>
                </a:highlight>
                <a:latin typeface="Times New Roman" panose="02020603050405020304" pitchFamily="18" charset="0"/>
                <a:cs typeface="Times New Roman" panose="02020603050405020304" pitchFamily="18" charset="0"/>
              </a:rPr>
              <a:t>anoint</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God</a:t>
            </a:r>
            <a:r>
              <a:rPr lang="en-US" sz="2000" dirty="0">
                <a:latin typeface="Times New Roman" panose="02020603050405020304" pitchFamily="18" charset="0"/>
                <a:cs typeface="Times New Roman" panose="02020603050405020304" pitchFamily="18" charset="0"/>
              </a:rPr>
              <a:t> </a:t>
            </a:r>
          </a:p>
          <a:p>
            <a:r>
              <a:rPr lang="en-US" sz="2000" b="1" dirty="0">
                <a:latin typeface="Times New Roman" panose="02020603050405020304" pitchFamily="18" charset="0"/>
                <a:cs typeface="Times New Roman" panose="02020603050405020304" pitchFamily="18" charset="0"/>
              </a:rPr>
              <a:t>Hebrews 1:8-9 </a:t>
            </a:r>
            <a:r>
              <a:rPr lang="en-US" sz="2000" dirty="0">
                <a:latin typeface="Times New Roman" panose="02020603050405020304" pitchFamily="18" charset="0"/>
                <a:cs typeface="Times New Roman" panose="02020603050405020304" pitchFamily="18" charset="0"/>
              </a:rPr>
              <a:t>– Confirms fulfillment of Psalms 45:7 – God the Father anoints God the Son</a:t>
            </a:r>
          </a:p>
          <a:p>
            <a:r>
              <a:rPr lang="en-US" sz="2000" b="1" dirty="0">
                <a:latin typeface="Times New Roman" panose="02020603050405020304" pitchFamily="18" charset="0"/>
                <a:cs typeface="Times New Roman" panose="02020603050405020304" pitchFamily="18" charset="0"/>
              </a:rPr>
              <a:t>Isaiah 61:1-3 </a:t>
            </a:r>
            <a:r>
              <a:rPr lang="en-US" sz="2000" dirty="0">
                <a:latin typeface="Times New Roman" panose="02020603050405020304" pitchFamily="18" charset="0"/>
                <a:cs typeface="Times New Roman" panose="02020603050405020304" pitchFamily="18" charset="0"/>
              </a:rPr>
              <a:t>– Isaiah prophesied the </a:t>
            </a:r>
            <a:r>
              <a:rPr lang="en-US" sz="2000" b="1" u="sng" dirty="0">
                <a:highlight>
                  <a:srgbClr val="FFFF00"/>
                </a:highlight>
                <a:latin typeface="Times New Roman" panose="02020603050405020304" pitchFamily="18" charset="0"/>
                <a:cs typeface="Times New Roman" panose="02020603050405020304" pitchFamily="18" charset="0"/>
              </a:rPr>
              <a:t>Messiah</a:t>
            </a:r>
            <a:r>
              <a:rPr lang="en-US" sz="2000" dirty="0">
                <a:latin typeface="Times New Roman" panose="02020603050405020304" pitchFamily="18" charset="0"/>
                <a:cs typeface="Times New Roman" panose="02020603050405020304" pitchFamily="18" charset="0"/>
              </a:rPr>
              <a:t> would declare God </a:t>
            </a:r>
            <a:r>
              <a:rPr lang="en-US" sz="2000" b="1" u="sng" dirty="0">
                <a:highlight>
                  <a:srgbClr val="FFFF00"/>
                </a:highlight>
                <a:latin typeface="Times New Roman" panose="02020603050405020304" pitchFamily="18" charset="0"/>
                <a:cs typeface="Times New Roman" panose="02020603050405020304" pitchFamily="18" charset="0"/>
              </a:rPr>
              <a:t>anointed</a:t>
            </a:r>
            <a:r>
              <a:rPr lang="en-US" sz="2000" dirty="0">
                <a:latin typeface="Times New Roman" panose="02020603050405020304" pitchFamily="18" charset="0"/>
                <a:cs typeface="Times New Roman" panose="02020603050405020304" pitchFamily="18" charset="0"/>
              </a:rPr>
              <a:t> Him to preach the good news.</a:t>
            </a:r>
          </a:p>
          <a:p>
            <a:r>
              <a:rPr lang="en-US" sz="2000" b="1" dirty="0">
                <a:latin typeface="Times New Roman" panose="02020603050405020304" pitchFamily="18" charset="0"/>
                <a:cs typeface="Times New Roman" panose="02020603050405020304" pitchFamily="18" charset="0"/>
              </a:rPr>
              <a:t>John 1:33-34 </a:t>
            </a:r>
            <a:r>
              <a:rPr lang="en-US" sz="2000" dirty="0">
                <a:latin typeface="Times New Roman" panose="02020603050405020304" pitchFamily="18" charset="0"/>
                <a:cs typeface="Times New Roman" panose="02020603050405020304" pitchFamily="18" charset="0"/>
              </a:rPr>
              <a:t>– God commands John </a:t>
            </a:r>
            <a:r>
              <a:rPr lang="en-US" sz="2000" b="1" u="sng" dirty="0">
                <a:highlight>
                  <a:srgbClr val="FFFF00"/>
                </a:highlight>
                <a:latin typeface="Times New Roman" panose="02020603050405020304" pitchFamily="18" charset="0"/>
                <a:cs typeface="Times New Roman" panose="02020603050405020304" pitchFamily="18" charset="0"/>
              </a:rPr>
              <a:t>baptize</a:t>
            </a:r>
            <a:r>
              <a:rPr lang="en-US" sz="2000" dirty="0">
                <a:latin typeface="Times New Roman" panose="02020603050405020304" pitchFamily="18" charset="0"/>
                <a:cs typeface="Times New Roman" panose="02020603050405020304" pitchFamily="18" charset="0"/>
              </a:rPr>
              <a:t> with water for the </a:t>
            </a:r>
            <a:r>
              <a:rPr lang="en-US" sz="2000" b="1" u="sng" dirty="0">
                <a:highlight>
                  <a:srgbClr val="FFFF00"/>
                </a:highlight>
                <a:latin typeface="Times New Roman" panose="02020603050405020304" pitchFamily="18" charset="0"/>
                <a:cs typeface="Times New Roman" panose="02020603050405020304" pitchFamily="18" charset="0"/>
              </a:rPr>
              <a:t>Holy Spirit anointing </a:t>
            </a:r>
            <a:r>
              <a:rPr lang="en-US" sz="2000" dirty="0">
                <a:latin typeface="Times New Roman" panose="02020603050405020304" pitchFamily="18" charset="0"/>
                <a:cs typeface="Times New Roman" panose="02020603050405020304" pitchFamily="18" charset="0"/>
              </a:rPr>
              <a:t>of the Messiah</a:t>
            </a:r>
          </a:p>
          <a:p>
            <a:r>
              <a:rPr lang="en-US" sz="2000" b="1" dirty="0">
                <a:latin typeface="Times New Roman" panose="02020603050405020304" pitchFamily="18" charset="0"/>
                <a:cs typeface="Times New Roman" panose="02020603050405020304" pitchFamily="18" charset="0"/>
              </a:rPr>
              <a:t>Matthew 3:13-17</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Holy Spirit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anointing of Jesus when John </a:t>
            </a:r>
            <a:r>
              <a:rPr lang="en-US" sz="2000" b="1" u="sng" dirty="0">
                <a:highlight>
                  <a:srgbClr val="FFFF00"/>
                </a:highlight>
                <a:latin typeface="Times New Roman" panose="02020603050405020304" pitchFamily="18" charset="0"/>
                <a:cs typeface="Times New Roman" panose="02020603050405020304" pitchFamily="18" charset="0"/>
              </a:rPr>
              <a:t>baptized</a:t>
            </a:r>
            <a:r>
              <a:rPr lang="en-US" sz="2000" dirty="0">
                <a:latin typeface="Times New Roman" panose="02020603050405020304" pitchFamily="18" charset="0"/>
                <a:cs typeface="Times New Roman" panose="02020603050405020304" pitchFamily="18" charset="0"/>
              </a:rPr>
              <a:t> Jesus in water</a:t>
            </a:r>
          </a:p>
          <a:p>
            <a:r>
              <a:rPr lang="en-US" sz="2000" b="1" dirty="0">
                <a:latin typeface="Times New Roman" panose="02020603050405020304" pitchFamily="18" charset="0"/>
                <a:cs typeface="Times New Roman" panose="02020603050405020304" pitchFamily="18" charset="0"/>
              </a:rPr>
              <a:t>Luke 4:17-18, 20 </a:t>
            </a:r>
            <a:r>
              <a:rPr lang="en-US" sz="2000" dirty="0">
                <a:latin typeface="Times New Roman" panose="02020603050405020304" pitchFamily="18" charset="0"/>
                <a:cs typeface="Times New Roman" panose="02020603050405020304" pitchFamily="18" charset="0"/>
              </a:rPr>
              <a:t> - Jesus proclaims He is the  </a:t>
            </a:r>
            <a:r>
              <a:rPr lang="en-US" sz="2000" b="1" u="sng" dirty="0">
                <a:highlight>
                  <a:srgbClr val="FFFF00"/>
                </a:highlight>
                <a:latin typeface="Times New Roman" panose="02020603050405020304" pitchFamily="18" charset="0"/>
                <a:cs typeface="Times New Roman" panose="02020603050405020304" pitchFamily="18" charset="0"/>
              </a:rPr>
              <a:t>anointed one</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a:t>
            </a:r>
            <a:r>
              <a:rPr lang="en-US" sz="2000" b="1" u="sng" dirty="0">
                <a:highlight>
                  <a:srgbClr val="FFFF00"/>
                </a:highlight>
                <a:latin typeface="Times New Roman" panose="02020603050405020304" pitchFamily="18" charset="0"/>
                <a:cs typeface="Times New Roman" panose="02020603050405020304" pitchFamily="18" charset="0"/>
              </a:rPr>
              <a:t>fulfillment of Isaiah’s prophecy</a:t>
            </a:r>
            <a:r>
              <a:rPr lang="en-US" sz="2000" dirty="0">
                <a:latin typeface="Times New Roman" panose="02020603050405020304" pitchFamily="18" charset="0"/>
                <a:cs typeface="Times New Roman" panose="02020603050405020304" pitchFamily="18" charset="0"/>
              </a:rPr>
              <a:t>.</a:t>
            </a:r>
          </a:p>
          <a:p>
            <a:r>
              <a:rPr lang="en-US" sz="2000" b="1" dirty="0">
                <a:latin typeface="Times New Roman" panose="02020603050405020304" pitchFamily="18" charset="0"/>
                <a:cs typeface="Times New Roman" panose="02020603050405020304" pitchFamily="18" charset="0"/>
              </a:rPr>
              <a:t>Acts 2:14-17 </a:t>
            </a:r>
            <a:r>
              <a:rPr lang="en-US" sz="2000" dirty="0">
                <a:latin typeface="Times New Roman" panose="02020603050405020304" pitchFamily="18" charset="0"/>
                <a:cs typeface="Times New Roman" panose="02020603050405020304" pitchFamily="18" charset="0"/>
              </a:rPr>
              <a:t> Peter declares fulfillment of Joel’s prophecy of God </a:t>
            </a:r>
            <a:r>
              <a:rPr lang="en-US" sz="2000" b="1" u="sng" dirty="0">
                <a:highlight>
                  <a:srgbClr val="FFFF00"/>
                </a:highlight>
                <a:latin typeface="Times New Roman" panose="02020603050405020304" pitchFamily="18" charset="0"/>
                <a:cs typeface="Times New Roman" panose="02020603050405020304" pitchFamily="18" charset="0"/>
              </a:rPr>
              <a:t>pouring out His Spirit on mankind</a:t>
            </a:r>
          </a:p>
          <a:p>
            <a:r>
              <a:rPr lang="en-US" sz="2000" b="1" dirty="0">
                <a:latin typeface="Times New Roman" panose="02020603050405020304" pitchFamily="18" charset="0"/>
                <a:cs typeface="Times New Roman" panose="02020603050405020304" pitchFamily="18" charset="0"/>
              </a:rPr>
              <a:t>Acts 10:38</a:t>
            </a:r>
            <a:r>
              <a:rPr lang="en-US" sz="2000" dirty="0">
                <a:latin typeface="Times New Roman" panose="02020603050405020304" pitchFamily="18" charset="0"/>
                <a:cs typeface="Times New Roman" panose="02020603050405020304" pitchFamily="18" charset="0"/>
              </a:rPr>
              <a:t> Peter declares </a:t>
            </a:r>
            <a:r>
              <a:rPr lang="en-US" sz="2000" b="1" u="sng" dirty="0">
                <a:highlight>
                  <a:srgbClr val="FFFF00"/>
                </a:highlight>
                <a:latin typeface="Times New Roman" panose="02020603050405020304" pitchFamily="18" charset="0"/>
                <a:cs typeface="Times New Roman" panose="02020603050405020304" pitchFamily="18" charset="0"/>
              </a:rPr>
              <a:t>God anointed Jesus </a:t>
            </a:r>
            <a:r>
              <a:rPr lang="en-US" sz="2000" dirty="0">
                <a:latin typeface="Times New Roman" panose="02020603050405020304" pitchFamily="18" charset="0"/>
                <a:cs typeface="Times New Roman" panose="02020603050405020304" pitchFamily="18" charset="0"/>
              </a:rPr>
              <a:t>with the </a:t>
            </a:r>
            <a:r>
              <a:rPr lang="en-US" sz="2000" b="1" u="sng" dirty="0">
                <a:highlight>
                  <a:srgbClr val="FFFF00"/>
                </a:highlight>
                <a:latin typeface="Times New Roman" panose="02020603050405020304" pitchFamily="18" charset="0"/>
                <a:cs typeface="Times New Roman" panose="02020603050405020304" pitchFamily="18" charset="0"/>
              </a:rPr>
              <a:t>Holy Spirit</a:t>
            </a:r>
            <a:endParaRPr lang="en-US" sz="2000" b="1" u="sng" dirty="0">
              <a:highlight>
                <a:srgbClr val="FFFF00"/>
              </a:highlight>
            </a:endParaRPr>
          </a:p>
        </p:txBody>
      </p:sp>
      <p:cxnSp>
        <p:nvCxnSpPr>
          <p:cNvPr id="14" name="Straight Arrow Connector 13">
            <a:extLst>
              <a:ext uri="{FF2B5EF4-FFF2-40B4-BE49-F238E27FC236}">
                <a16:creationId xmlns:a16="http://schemas.microsoft.com/office/drawing/2014/main" id="{45377FEA-C931-8E2F-65EA-0E2F487EC3FB}"/>
              </a:ext>
            </a:extLst>
          </p:cNvPr>
          <p:cNvCxnSpPr>
            <a:cxnSpLocks/>
          </p:cNvCxnSpPr>
          <p:nvPr/>
        </p:nvCxnSpPr>
        <p:spPr>
          <a:xfrm flipH="1">
            <a:off x="9290050" y="3892550"/>
            <a:ext cx="22733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61B345-007A-FE97-2EF2-0700C4C5D7D8}"/>
              </a:ext>
            </a:extLst>
          </p:cNvPr>
          <p:cNvCxnSpPr>
            <a:cxnSpLocks/>
          </p:cNvCxnSpPr>
          <p:nvPr/>
        </p:nvCxnSpPr>
        <p:spPr>
          <a:xfrm flipH="1">
            <a:off x="7181850" y="6350000"/>
            <a:ext cx="43815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693823C-D1BE-81C5-8162-EA44F4B8C7D0}"/>
              </a:ext>
            </a:extLst>
          </p:cNvPr>
          <p:cNvCxnSpPr>
            <a:cxnSpLocks/>
          </p:cNvCxnSpPr>
          <p:nvPr/>
        </p:nvCxnSpPr>
        <p:spPr>
          <a:xfrm>
            <a:off x="11563350" y="3892550"/>
            <a:ext cx="50800" cy="245745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65857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
        <p:nvSpPr>
          <p:cNvPr id="3" name="TextBox 2">
            <a:extLst>
              <a:ext uri="{FF2B5EF4-FFF2-40B4-BE49-F238E27FC236}">
                <a16:creationId xmlns:a16="http://schemas.microsoft.com/office/drawing/2014/main" id="{C38C3E5C-6608-7B44-8960-EC6DF1E1472E}"/>
              </a:ext>
            </a:extLst>
          </p:cNvPr>
          <p:cNvSpPr txBox="1"/>
          <p:nvPr/>
        </p:nvSpPr>
        <p:spPr>
          <a:xfrm>
            <a:off x="1762916" y="828402"/>
            <a:ext cx="9155935" cy="5324535"/>
          </a:xfrm>
          <a:prstGeom prst="rect">
            <a:avLst/>
          </a:prstGeom>
          <a:noFill/>
        </p:spPr>
        <p:txBody>
          <a:bodyPr wrap="square" rtlCol="0">
            <a:spAutoFit/>
          </a:bodyPr>
          <a:lstStyle/>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Law of Moses: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His High Priest and Other priests to serve Him with: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of the Holy Oil</a:t>
            </a:r>
          </a:p>
          <a:p>
            <a:pPr marL="57150"/>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New Covenant: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a:t>
            </a:r>
            <a:r>
              <a:rPr lang="en-US" sz="2000" b="1" dirty="0">
                <a:latin typeface="Times New Roman" panose="02020603050405020304" pitchFamily="18" charset="0"/>
                <a:ea typeface="Calibri" panose="020F0502020204030204" pitchFamily="34" charset="0"/>
                <a:cs typeface="Times New Roman" panose="02020603050405020304" pitchFamily="18" charset="0"/>
              </a:rPr>
              <a:t>Jesus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Eternal High Priest</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Holy Spirit</a:t>
            </a:r>
          </a:p>
          <a:p>
            <a:pPr marL="57150"/>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New Covenant: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His </a:t>
            </a:r>
            <a:r>
              <a:rPr lang="en-US" sz="2000" b="1" dirty="0">
                <a:latin typeface="Times New Roman" panose="02020603050405020304" pitchFamily="18" charset="0"/>
                <a:ea typeface="Calibri" panose="020F0502020204030204" pitchFamily="34" charset="0"/>
                <a:cs typeface="Times New Roman" panose="02020603050405020304" pitchFamily="18" charset="0"/>
              </a:rPr>
              <a:t>Other Sons </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Royal Priests </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ight Brace 1">
            <a:extLst>
              <a:ext uri="{FF2B5EF4-FFF2-40B4-BE49-F238E27FC236}">
                <a16:creationId xmlns:a16="http://schemas.microsoft.com/office/drawing/2014/main" id="{C1729DC2-28D5-62BC-59CD-EBFC7D1C5526}"/>
              </a:ext>
            </a:extLst>
          </p:cNvPr>
          <p:cNvSpPr/>
          <p:nvPr/>
        </p:nvSpPr>
        <p:spPr>
          <a:xfrm>
            <a:off x="3164282" y="1543306"/>
            <a:ext cx="285750" cy="512324"/>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872CE785-58A1-DB73-93BE-F8323AA21535}"/>
              </a:ext>
            </a:extLst>
          </p:cNvPr>
          <p:cNvSpPr txBox="1"/>
          <p:nvPr/>
        </p:nvSpPr>
        <p:spPr>
          <a:xfrm>
            <a:off x="3631799" y="1599413"/>
            <a:ext cx="4591451"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Poured out on the cross – John 19:34</a:t>
            </a:r>
          </a:p>
        </p:txBody>
      </p:sp>
      <p:sp>
        <p:nvSpPr>
          <p:cNvPr id="7" name="TextBox 6">
            <a:extLst>
              <a:ext uri="{FF2B5EF4-FFF2-40B4-BE49-F238E27FC236}">
                <a16:creationId xmlns:a16="http://schemas.microsoft.com/office/drawing/2014/main" id="{30722609-201B-05FE-8A60-99F2BD5F07BF}"/>
              </a:ext>
            </a:extLst>
          </p:cNvPr>
          <p:cNvSpPr txBox="1"/>
          <p:nvPr/>
        </p:nvSpPr>
        <p:spPr>
          <a:xfrm>
            <a:off x="350807" y="5178021"/>
            <a:ext cx="110252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Baptism</a:t>
            </a:r>
          </a:p>
        </p:txBody>
      </p:sp>
      <p:sp>
        <p:nvSpPr>
          <p:cNvPr id="8" name="Right Brace 7">
            <a:extLst>
              <a:ext uri="{FF2B5EF4-FFF2-40B4-BE49-F238E27FC236}">
                <a16:creationId xmlns:a16="http://schemas.microsoft.com/office/drawing/2014/main" id="{BAAE009C-0230-85F6-AC92-AD420735DEC4}"/>
              </a:ext>
            </a:extLst>
          </p:cNvPr>
          <p:cNvSpPr/>
          <p:nvPr/>
        </p:nvSpPr>
        <p:spPr>
          <a:xfrm rot="10800000">
            <a:off x="1581149" y="4882947"/>
            <a:ext cx="294480" cy="1219402"/>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D40AD3A3-A9E8-CF9F-F530-30FF7E43ECE3}"/>
              </a:ext>
            </a:extLst>
          </p:cNvPr>
          <p:cNvSpPr/>
          <p:nvPr/>
        </p:nvSpPr>
        <p:spPr>
          <a:xfrm rot="10800000">
            <a:off x="1516855" y="1273701"/>
            <a:ext cx="358774" cy="886974"/>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BFDAF14B-8667-B32C-9DD2-71AE8E1CCC54}"/>
              </a:ext>
            </a:extLst>
          </p:cNvPr>
          <p:cNvSpPr txBox="1"/>
          <p:nvPr/>
        </p:nvSpPr>
        <p:spPr>
          <a:xfrm>
            <a:off x="82153" y="1462354"/>
            <a:ext cx="158988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Crucifixion</a:t>
            </a:r>
          </a:p>
        </p:txBody>
      </p:sp>
      <p:sp>
        <p:nvSpPr>
          <p:cNvPr id="10" name="Right Brace 9">
            <a:extLst>
              <a:ext uri="{FF2B5EF4-FFF2-40B4-BE49-F238E27FC236}">
                <a16:creationId xmlns:a16="http://schemas.microsoft.com/office/drawing/2014/main" id="{5C4435EF-BE99-0798-3BE3-6472D92BF9BA}"/>
              </a:ext>
            </a:extLst>
          </p:cNvPr>
          <p:cNvSpPr/>
          <p:nvPr/>
        </p:nvSpPr>
        <p:spPr>
          <a:xfrm rot="10800000">
            <a:off x="1535878" y="3627825"/>
            <a:ext cx="363537" cy="587345"/>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FD67A38E-66DC-BBDF-98CD-E6D44EE88B9F}"/>
              </a:ext>
            </a:extLst>
          </p:cNvPr>
          <p:cNvSpPr txBox="1"/>
          <p:nvPr/>
        </p:nvSpPr>
        <p:spPr>
          <a:xfrm>
            <a:off x="350807" y="3581689"/>
            <a:ext cx="1102520" cy="707886"/>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John’s Baptism</a:t>
            </a:r>
          </a:p>
        </p:txBody>
      </p:sp>
      <p:sp>
        <p:nvSpPr>
          <p:cNvPr id="12" name="Right Brace 11">
            <a:extLst>
              <a:ext uri="{FF2B5EF4-FFF2-40B4-BE49-F238E27FC236}">
                <a16:creationId xmlns:a16="http://schemas.microsoft.com/office/drawing/2014/main" id="{BAC92A01-46AC-4F3E-A7DF-F5ADD875F5EF}"/>
              </a:ext>
            </a:extLst>
          </p:cNvPr>
          <p:cNvSpPr/>
          <p:nvPr/>
        </p:nvSpPr>
        <p:spPr>
          <a:xfrm>
            <a:off x="5478637" y="5245099"/>
            <a:ext cx="294481" cy="857249"/>
          </a:xfrm>
          <a:prstGeom prst="rightBrace">
            <a:avLst>
              <a:gd name="adj1" fmla="val 8333"/>
              <a:gd name="adj2" fmla="val 48049"/>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59E004BF-5B03-7FEB-B6B0-0B48F216DFFF}"/>
              </a:ext>
            </a:extLst>
          </p:cNvPr>
          <p:cNvSpPr txBox="1"/>
          <p:nvPr/>
        </p:nvSpPr>
        <p:spPr>
          <a:xfrm>
            <a:off x="5864000" y="5178021"/>
            <a:ext cx="5616799" cy="1015663"/>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Blood, Water, and the Spirit Testify – 1 John 5:7-8</a:t>
            </a:r>
          </a:p>
          <a:p>
            <a:r>
              <a:rPr lang="en-US" sz="2000" b="1" dirty="0">
                <a:latin typeface="Times New Roman" panose="02020603050405020304" pitchFamily="18" charset="0"/>
                <a:cs typeface="Times New Roman" panose="02020603050405020304" pitchFamily="18" charset="0"/>
              </a:rPr>
              <a:t>Testimony: Eternal Life – 1 John 5:11</a:t>
            </a:r>
          </a:p>
          <a:p>
            <a:r>
              <a:rPr lang="en-US" sz="2000" b="1" dirty="0">
                <a:latin typeface="Times New Roman" panose="02020603050405020304" pitchFamily="18" charset="0"/>
                <a:cs typeface="Times New Roman" panose="02020603050405020304" pitchFamily="18" charset="0"/>
              </a:rPr>
              <a:t>Testimony: Children of God – Romans 8:16-17</a:t>
            </a:r>
          </a:p>
        </p:txBody>
      </p:sp>
    </p:spTree>
    <p:extLst>
      <p:ext uri="{BB962C8B-B14F-4D97-AF65-F5344CB8AC3E}">
        <p14:creationId xmlns:p14="http://schemas.microsoft.com/office/powerpoint/2010/main" val="81589699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93866"/>
          </a:xfrm>
          <a:prstGeom prst="rect">
            <a:avLst/>
          </a:prstGeom>
          <a:noFill/>
        </p:spPr>
        <p:txBody>
          <a:bodyPr wrap="square" rtlCol="0">
            <a:spAutoFit/>
          </a:bodyPr>
          <a:lstStyle/>
          <a:p>
            <a:pPr marL="57150" marR="0">
              <a:spcBef>
                <a:spcPts val="0"/>
              </a:spcBef>
              <a:spcAft>
                <a:spcPts val="0"/>
              </a:spcAft>
            </a:pPr>
            <a:r>
              <a:rPr lang="en-US" sz="2800" b="1" u="sng" dirty="0">
                <a:latin typeface="Times New Roman" panose="02020603050405020304" pitchFamily="18" charset="0"/>
                <a:cs typeface="Times New Roman" panose="02020603050405020304" pitchFamily="18" charset="0"/>
              </a:rPr>
              <a:t>Jesus is the Anointed One (Messiah or Christ) of God</a:t>
            </a:r>
          </a:p>
          <a:p>
            <a:pPr marL="57150" marR="0">
              <a:spcBef>
                <a:spcPts val="0"/>
              </a:spcBef>
              <a:spcAft>
                <a:spcPts val="0"/>
              </a:spcAft>
            </a:pPr>
            <a:endParaRPr lang="en-US" sz="2800" b="1" dirty="0">
              <a:latin typeface="Times New Roman" panose="02020603050405020304" pitchFamily="18" charset="0"/>
              <a:cs typeface="Times New Roman" panose="02020603050405020304" pitchFamily="18" charset="0"/>
            </a:endParaRPr>
          </a:p>
          <a:p>
            <a:pPr marL="514350" lvl="1"/>
            <a:r>
              <a:rPr lang="en-US" sz="2800" b="1" dirty="0">
                <a:latin typeface="Times New Roman" panose="02020603050405020304" pitchFamily="18" charset="0"/>
                <a:cs typeface="Times New Roman" panose="02020603050405020304" pitchFamily="18" charset="0"/>
              </a:rPr>
              <a:t>John 1:41, Matthew 1:16 </a:t>
            </a:r>
            <a:r>
              <a:rPr lang="en-US" sz="2800" dirty="0">
                <a:latin typeface="Times New Roman" panose="02020603050405020304" pitchFamily="18" charset="0"/>
                <a:cs typeface="Times New Roman" panose="02020603050405020304" pitchFamily="18" charset="0"/>
              </a:rPr>
              <a:t>– Jesus is called the </a:t>
            </a:r>
            <a:r>
              <a:rPr lang="en-US" sz="2800" b="1" u="sng" dirty="0">
                <a:highlight>
                  <a:srgbClr val="FFFF00"/>
                </a:highlight>
                <a:latin typeface="Times New Roman" panose="02020603050405020304" pitchFamily="18" charset="0"/>
                <a:cs typeface="Times New Roman" panose="02020603050405020304" pitchFamily="18" charset="0"/>
              </a:rPr>
              <a:t>Messiah</a:t>
            </a:r>
            <a:r>
              <a:rPr lang="en-US" sz="2800" dirty="0">
                <a:latin typeface="Times New Roman" panose="02020603050405020304" pitchFamily="18" charset="0"/>
                <a:cs typeface="Times New Roman" panose="02020603050405020304" pitchFamily="18" charset="0"/>
              </a:rPr>
              <a:t> (the anointed one)</a:t>
            </a:r>
          </a:p>
          <a:p>
            <a:pPr marL="514350" lvl="1"/>
            <a:endParaRPr lang="en-US" sz="2800" dirty="0">
              <a:latin typeface="Times New Roman" panose="02020603050405020304" pitchFamily="18" charset="0"/>
              <a:cs typeface="Times New Roman" panose="02020603050405020304" pitchFamily="18" charset="0"/>
            </a:endParaRPr>
          </a:p>
          <a:p>
            <a:pPr marL="514350" lvl="1"/>
            <a:r>
              <a:rPr lang="en-US" sz="2800" b="1" dirty="0">
                <a:latin typeface="Times New Roman" panose="02020603050405020304" pitchFamily="18" charset="0"/>
                <a:cs typeface="Times New Roman" panose="02020603050405020304" pitchFamily="18" charset="0"/>
              </a:rPr>
              <a:t>Matthew 16:16 </a:t>
            </a:r>
            <a:r>
              <a:rPr lang="en-US" sz="2800" dirty="0">
                <a:latin typeface="Times New Roman" panose="02020603050405020304" pitchFamily="18" charset="0"/>
                <a:cs typeface="Times New Roman" panose="02020603050405020304" pitchFamily="18" charset="0"/>
              </a:rPr>
              <a:t>– Jesus is called the </a:t>
            </a:r>
            <a:r>
              <a:rPr lang="en-US" sz="2800" b="1" u="sng" dirty="0">
                <a:highlight>
                  <a:srgbClr val="FFFF00"/>
                </a:highlight>
                <a:latin typeface="Times New Roman" panose="02020603050405020304" pitchFamily="18" charset="0"/>
                <a:cs typeface="Times New Roman" panose="02020603050405020304" pitchFamily="18" charset="0"/>
              </a:rPr>
              <a:t>Christ</a:t>
            </a:r>
            <a:r>
              <a:rPr lang="en-US" sz="2800" dirty="0">
                <a:latin typeface="Times New Roman" panose="02020603050405020304" pitchFamily="18" charset="0"/>
                <a:cs typeface="Times New Roman" panose="02020603050405020304" pitchFamily="18" charset="0"/>
              </a:rPr>
              <a:t> (anointed one)</a:t>
            </a:r>
          </a:p>
          <a:p>
            <a:pPr marL="5715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800" b="1" u="sng"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Tree>
    <p:extLst>
      <p:ext uri="{BB962C8B-B14F-4D97-AF65-F5344CB8AC3E}">
        <p14:creationId xmlns:p14="http://schemas.microsoft.com/office/powerpoint/2010/main" val="235045172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0" y="895053"/>
            <a:ext cx="11866319" cy="4647426"/>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Joel 2:28</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(God) will pour out </a:t>
            </a:r>
            <a:r>
              <a:rPr lang="en-US" sz="2400" b="1" u="sng" dirty="0">
                <a:highlight>
                  <a:srgbClr val="FFFF00"/>
                </a:highlight>
                <a:latin typeface="Times New Roman" panose="02020603050405020304" pitchFamily="18" charset="0"/>
                <a:cs typeface="Times New Roman" panose="02020603050405020304" pitchFamily="18" charset="0"/>
              </a:rPr>
              <a:t>My Spirit </a:t>
            </a:r>
            <a:r>
              <a:rPr lang="en-US" sz="2400" dirty="0">
                <a:latin typeface="Times New Roman" panose="02020603050405020304" pitchFamily="18" charset="0"/>
                <a:cs typeface="Times New Roman" panose="02020603050405020304" pitchFamily="18" charset="0"/>
              </a:rPr>
              <a:t>on </a:t>
            </a:r>
            <a:r>
              <a:rPr lang="en-US" sz="2400" b="1" u="sng" dirty="0">
                <a:highlight>
                  <a:srgbClr val="FFFF00"/>
                </a:highlight>
                <a:latin typeface="Times New Roman" panose="02020603050405020304" pitchFamily="18" charset="0"/>
                <a:cs typeface="Times New Roman" panose="02020603050405020304" pitchFamily="18" charset="0"/>
              </a:rPr>
              <a:t>all mankind</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2:14-17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….this is what was spoken of through the prophet Joel: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a:t>
            </a:r>
            <a:r>
              <a:rPr lang="en-US" sz="24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cap="small" dirty="0">
                <a:effectLst/>
                <a:latin typeface="Times New Roman" panose="02020603050405020304" pitchFamily="18" charset="0"/>
                <a:cs typeface="Times New Roman" panose="02020603050405020304" pitchFamily="18" charset="0"/>
              </a:rPr>
              <a:t>(God) LL POUR FORTH OF</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be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in the name of Jesus Christ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the receiving of the Holy Spirit at baptism literal or figurative?</a:t>
            </a:r>
            <a:endParaRPr lang="en-US" sz="32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Other Sons of God – Royal Priesthood</a:t>
            </a:r>
          </a:p>
        </p:txBody>
      </p:sp>
    </p:spTree>
    <p:extLst>
      <p:ext uri="{BB962C8B-B14F-4D97-AF65-F5344CB8AC3E}">
        <p14:creationId xmlns:p14="http://schemas.microsoft.com/office/powerpoint/2010/main" val="74580653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93866"/>
          </a:xfrm>
          <a:prstGeom prst="rect">
            <a:avLst/>
          </a:prstGeom>
          <a:noFill/>
        </p:spPr>
        <p:txBody>
          <a:bodyPr wrap="square" rtlCol="0">
            <a:spAutoFit/>
          </a:bodyPr>
          <a:lstStyle/>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Scriptures reveal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three kinds of Holy Spirit bestowals</a:t>
            </a:r>
          </a:p>
          <a:p>
            <a:pPr marL="1143000" lvl="1" indent="-457200">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Holy Spirit Baptism (only two – possibly three occurrences in scripture)</a:t>
            </a:r>
          </a:p>
          <a:p>
            <a:pPr marL="1143000" lvl="1" indent="-457200">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Laying on of Hands of the Apostles</a:t>
            </a:r>
          </a:p>
          <a:p>
            <a:pPr marL="1143000" lvl="1" indent="-457200">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Baptism into Christ for the cleansing and forgiveness of sins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cs typeface="Times New Roman" panose="02020603050405020304" pitchFamily="18" charset="0"/>
              </a:rPr>
              <a:t>Acts 2:17 (Joel 2:28)</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I </a:t>
            </a:r>
            <a:r>
              <a:rPr lang="en-US" sz="2800" cap="small" dirty="0">
                <a:effectLst/>
                <a:latin typeface="Times New Roman" panose="02020603050405020304" pitchFamily="18" charset="0"/>
                <a:cs typeface="Times New Roman" panose="02020603050405020304" pitchFamily="18" charset="0"/>
              </a:rPr>
              <a:t>WILL </a:t>
            </a:r>
            <a:r>
              <a:rPr lang="en-US" sz="2800" b="1" u="sng" cap="small" dirty="0">
                <a:effectLst/>
                <a:highlight>
                  <a:srgbClr val="FFFF00"/>
                </a:highlight>
                <a:latin typeface="Times New Roman" panose="02020603050405020304" pitchFamily="18" charset="0"/>
                <a:cs typeface="Times New Roman" panose="02020603050405020304" pitchFamily="18" charset="0"/>
              </a:rPr>
              <a:t>POUR</a:t>
            </a:r>
            <a:r>
              <a:rPr lang="en-US" sz="2800" cap="small" dirty="0">
                <a:effectLst/>
                <a:latin typeface="Times New Roman" panose="02020603050405020304" pitchFamily="18" charset="0"/>
                <a:cs typeface="Times New Roman" panose="02020603050405020304" pitchFamily="18" charset="0"/>
              </a:rPr>
              <a:t> FORTH OF</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a:t>
            </a:r>
            <a:r>
              <a:rPr lang="en-US" sz="2800" cap="small" dirty="0">
                <a:effectLst/>
                <a:latin typeface="Times New Roman" panose="02020603050405020304" pitchFamily="18" charset="0"/>
                <a:cs typeface="Times New Roman" panose="02020603050405020304" pitchFamily="18" charset="0"/>
              </a:rPr>
              <a:t>ON ALL</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in the Last Days</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have received the Holy Spirit – Acts 2:38</a:t>
            </a:r>
          </a:p>
          <a:p>
            <a:pPr marL="228600"/>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How do we receive the Holy Spirit?</a:t>
            </a: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How does the Holy Spirit work in our lives?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57885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4400" y="858477"/>
            <a:ext cx="11743200" cy="5345181"/>
          </a:xfrm>
          <a:prstGeom prst="rect">
            <a:avLst/>
          </a:prstGeom>
          <a:noFill/>
        </p:spPr>
        <p:txBody>
          <a:bodyPr wrap="square" rtlCol="0">
            <a:spAutoFit/>
          </a:bodyPr>
          <a:lstStyle/>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 grows inpatient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She persuades Abram to marry her slave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Hagar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When Abram is 86-years old, Hagar bears Abram’s first-born son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16:15-16 –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 is Abraham’s first born descendant</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As the first born male; Ishmael is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 of Abram’s house</a:t>
            </a:r>
          </a:p>
          <a:p>
            <a:pPr marR="0" lvl="0">
              <a:lnSpc>
                <a:spcPct val="107000"/>
              </a:lnSpc>
              <a:spcBef>
                <a:spcPts val="0"/>
              </a:spcBef>
              <a:spcAft>
                <a:spcPts val="0"/>
              </a:spcAft>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God remains faithful to His promises to Abram</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Abram’s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(father of many nations): Genesis 17:5</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Sarah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(princess – because she will be a mother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of many nations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17:15</a:t>
            </a:r>
          </a:p>
          <a:p>
            <a:pPr marL="342900" indent="-342900">
              <a:lnSpc>
                <a:spcPct val="107000"/>
              </a:lnSpc>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renews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His promise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to give Abraham and Sarah a son. Genesis 17:16</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 loves Ishmael</a:t>
            </a:r>
            <a:r>
              <a:rPr lang="en-US" sz="20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and is distressed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Abraham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pleads with God that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Ishmael might live before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refuses - The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promised son will be born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his name will be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 God will establish His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everlasting covenant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 his descendants after him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17:19</a:t>
            </a:r>
          </a:p>
          <a:p>
            <a:pPr marL="342900" marR="0" lvl="0" indent="-342900">
              <a:lnSpc>
                <a:spcPct val="107000"/>
              </a:lnSpc>
              <a:spcBef>
                <a:spcPts val="0"/>
              </a:spcBef>
              <a:spcAft>
                <a:spcPts val="0"/>
              </a:spcAft>
              <a:buFont typeface="Symbol" panose="05050102010706020507" pitchFamily="18" charset="2"/>
              <a:buChar char=""/>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are the descendants of Abraham to whom God’s promises are given?</a:t>
            </a:r>
            <a:endParaRPr lang="en-US"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55865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AADC55B7-73B9-B5A1-2E32-4A93740E8EA1}"/>
              </a:ext>
            </a:extLst>
          </p:cNvPr>
          <p:cNvSpPr/>
          <p:nvPr/>
        </p:nvSpPr>
        <p:spPr>
          <a:xfrm>
            <a:off x="5467350" y="1263572"/>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237F377-EC39-9F49-D73C-82C28A81DD80}"/>
              </a:ext>
            </a:extLst>
          </p:cNvPr>
          <p:cNvSpPr txBox="1"/>
          <p:nvPr/>
        </p:nvSpPr>
        <p:spPr>
          <a:xfrm>
            <a:off x="8109268" y="933850"/>
            <a:ext cx="3804888" cy="1569660"/>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God sends </a:t>
            </a:r>
            <a:r>
              <a:rPr lang="en-US" sz="2400" b="1" dirty="0">
                <a:highlight>
                  <a:srgbClr val="FFFF00"/>
                </a:highlight>
                <a:latin typeface="Times New Roman" panose="02020603050405020304" pitchFamily="18" charset="0"/>
                <a:cs typeface="Times New Roman" panose="02020603050405020304" pitchFamily="18" charset="0"/>
              </a:rPr>
              <a:t>His</a:t>
            </a:r>
            <a:r>
              <a:rPr lang="en-US" sz="2400" b="1" dirty="0">
                <a:latin typeface="Times New Roman" panose="02020603050405020304" pitchFamily="18" charset="0"/>
                <a:cs typeface="Times New Roman" panose="02020603050405020304" pitchFamily="18" charset="0"/>
              </a:rPr>
              <a:t> Spirit at the request of </a:t>
            </a:r>
            <a:r>
              <a:rPr lang="en-US" sz="2400" b="1" dirty="0">
                <a:highlight>
                  <a:srgbClr val="FFFF00"/>
                </a:highlight>
                <a:latin typeface="Times New Roman" panose="02020603050405020304" pitchFamily="18" charset="0"/>
                <a:cs typeface="Times New Roman" panose="02020603050405020304" pitchFamily="18" charset="0"/>
              </a:rPr>
              <a:t>His</a:t>
            </a:r>
            <a:r>
              <a:rPr lang="en-US" sz="2400" b="1" dirty="0">
                <a:latin typeface="Times New Roman" panose="02020603050405020304" pitchFamily="18" charset="0"/>
                <a:cs typeface="Times New Roman" panose="02020603050405020304" pitchFamily="18" charset="0"/>
              </a:rPr>
              <a:t> Son</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Luke 24:49</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John 14:16-17; 26</a:t>
            </a:r>
          </a:p>
        </p:txBody>
      </p:sp>
      <p:sp>
        <p:nvSpPr>
          <p:cNvPr id="9" name="TextBox 8">
            <a:extLst>
              <a:ext uri="{FF2B5EF4-FFF2-40B4-BE49-F238E27FC236}">
                <a16:creationId xmlns:a16="http://schemas.microsoft.com/office/drawing/2014/main" id="{4BADE652-251F-4F12-C230-ED4E3A05B06D}"/>
              </a:ext>
            </a:extLst>
          </p:cNvPr>
          <p:cNvSpPr txBox="1"/>
          <p:nvPr/>
        </p:nvSpPr>
        <p:spPr>
          <a:xfrm>
            <a:off x="4432300" y="801907"/>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God the Father</a:t>
            </a:r>
          </a:p>
        </p:txBody>
      </p:sp>
      <p:sp>
        <p:nvSpPr>
          <p:cNvPr id="11" name="TextBox 10">
            <a:extLst>
              <a:ext uri="{FF2B5EF4-FFF2-40B4-BE49-F238E27FC236}">
                <a16:creationId xmlns:a16="http://schemas.microsoft.com/office/drawing/2014/main" id="{DA31C527-11ED-FA7B-189A-5968223429E6}"/>
              </a:ext>
            </a:extLst>
          </p:cNvPr>
          <p:cNvSpPr txBox="1"/>
          <p:nvPr/>
        </p:nvSpPr>
        <p:spPr>
          <a:xfrm>
            <a:off x="4546600" y="1905390"/>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Jesus the Son</a:t>
            </a:r>
          </a:p>
        </p:txBody>
      </p:sp>
      <p:sp>
        <p:nvSpPr>
          <p:cNvPr id="12" name="TextBox 11">
            <a:extLst>
              <a:ext uri="{FF2B5EF4-FFF2-40B4-BE49-F238E27FC236}">
                <a16:creationId xmlns:a16="http://schemas.microsoft.com/office/drawing/2014/main" id="{88232948-4730-7015-2760-8A0B70E40485}"/>
              </a:ext>
            </a:extLst>
          </p:cNvPr>
          <p:cNvSpPr txBox="1"/>
          <p:nvPr/>
        </p:nvSpPr>
        <p:spPr>
          <a:xfrm>
            <a:off x="4049839" y="3049684"/>
            <a:ext cx="3557516"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Apostles – Inspired Men</a:t>
            </a:r>
          </a:p>
        </p:txBody>
      </p:sp>
      <p:sp>
        <p:nvSpPr>
          <p:cNvPr id="13" name="Arrow: Down 12">
            <a:extLst>
              <a:ext uri="{FF2B5EF4-FFF2-40B4-BE49-F238E27FC236}">
                <a16:creationId xmlns:a16="http://schemas.microsoft.com/office/drawing/2014/main" id="{D31E3474-E813-CDD7-68C4-BDA5D2C8250F}"/>
              </a:ext>
            </a:extLst>
          </p:cNvPr>
          <p:cNvSpPr/>
          <p:nvPr/>
        </p:nvSpPr>
        <p:spPr>
          <a:xfrm>
            <a:off x="5467350" y="2379365"/>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3B7E9BC3-0E33-AC55-A048-3FC5472E8185}"/>
              </a:ext>
            </a:extLst>
          </p:cNvPr>
          <p:cNvSpPr/>
          <p:nvPr/>
        </p:nvSpPr>
        <p:spPr>
          <a:xfrm>
            <a:off x="5480051" y="3558023"/>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9EB987-BFEC-DCA0-869E-EB9924CA862A}"/>
              </a:ext>
            </a:extLst>
          </p:cNvPr>
          <p:cNvSpPr txBox="1"/>
          <p:nvPr/>
        </p:nvSpPr>
        <p:spPr>
          <a:xfrm>
            <a:off x="4374928" y="4250396"/>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Sons of God</a:t>
            </a:r>
          </a:p>
        </p:txBody>
      </p:sp>
      <p:sp>
        <p:nvSpPr>
          <p:cNvPr id="16" name="Arrow: Down 15">
            <a:extLst>
              <a:ext uri="{FF2B5EF4-FFF2-40B4-BE49-F238E27FC236}">
                <a16:creationId xmlns:a16="http://schemas.microsoft.com/office/drawing/2014/main" id="{F732FBA0-2958-9EFB-70D4-68D316C8AAE1}"/>
              </a:ext>
            </a:extLst>
          </p:cNvPr>
          <p:cNvSpPr/>
          <p:nvPr/>
        </p:nvSpPr>
        <p:spPr>
          <a:xfrm>
            <a:off x="5467350" y="4760209"/>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E4FE723-5DB7-F5E1-9D21-10AF0970ACE9}"/>
              </a:ext>
            </a:extLst>
          </p:cNvPr>
          <p:cNvSpPr txBox="1"/>
          <p:nvPr/>
        </p:nvSpPr>
        <p:spPr>
          <a:xfrm>
            <a:off x="4374928" y="5462485"/>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Sons of God</a:t>
            </a:r>
          </a:p>
        </p:txBody>
      </p:sp>
      <p:sp>
        <p:nvSpPr>
          <p:cNvPr id="18" name="Right Brace 17">
            <a:extLst>
              <a:ext uri="{FF2B5EF4-FFF2-40B4-BE49-F238E27FC236}">
                <a16:creationId xmlns:a16="http://schemas.microsoft.com/office/drawing/2014/main" id="{CA4CDC0C-C593-1D02-029A-1238B826DC19}"/>
              </a:ext>
            </a:extLst>
          </p:cNvPr>
          <p:cNvSpPr/>
          <p:nvPr/>
        </p:nvSpPr>
        <p:spPr>
          <a:xfrm>
            <a:off x="7631971" y="841294"/>
            <a:ext cx="362997" cy="2587706"/>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B7251BCF-EB39-7D8A-772B-9A4B6E303840}"/>
              </a:ext>
            </a:extLst>
          </p:cNvPr>
          <p:cNvSpPr/>
          <p:nvPr/>
        </p:nvSpPr>
        <p:spPr>
          <a:xfrm rot="10800000">
            <a:off x="3712776" y="2928710"/>
            <a:ext cx="541723" cy="2887890"/>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D2D29996-E8F1-06A4-35C7-3661F90B3B62}"/>
              </a:ext>
            </a:extLst>
          </p:cNvPr>
          <p:cNvSpPr txBox="1"/>
          <p:nvPr/>
        </p:nvSpPr>
        <p:spPr>
          <a:xfrm>
            <a:off x="155421" y="3719740"/>
            <a:ext cx="355751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Holy Spirit</a:t>
            </a:r>
          </a:p>
        </p:txBody>
      </p:sp>
    </p:spTree>
    <p:extLst>
      <p:ext uri="{BB962C8B-B14F-4D97-AF65-F5344CB8AC3E}">
        <p14:creationId xmlns:p14="http://schemas.microsoft.com/office/powerpoint/2010/main" val="12161085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AADC55B7-73B9-B5A1-2E32-4A93740E8EA1}"/>
              </a:ext>
            </a:extLst>
          </p:cNvPr>
          <p:cNvSpPr/>
          <p:nvPr/>
        </p:nvSpPr>
        <p:spPr>
          <a:xfrm>
            <a:off x="5467350" y="1263572"/>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1B739EB-0008-77CA-B265-4E0FDE99D569}"/>
              </a:ext>
            </a:extLst>
          </p:cNvPr>
          <p:cNvSpPr txBox="1"/>
          <p:nvPr/>
        </p:nvSpPr>
        <p:spPr>
          <a:xfrm>
            <a:off x="7575550" y="3282641"/>
            <a:ext cx="3625850" cy="1569660"/>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Confirmed by Signs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p:txBody>
      </p:sp>
      <p:sp>
        <p:nvSpPr>
          <p:cNvPr id="9" name="TextBox 8">
            <a:extLst>
              <a:ext uri="{FF2B5EF4-FFF2-40B4-BE49-F238E27FC236}">
                <a16:creationId xmlns:a16="http://schemas.microsoft.com/office/drawing/2014/main" id="{4BADE652-251F-4F12-C230-ED4E3A05B06D}"/>
              </a:ext>
            </a:extLst>
          </p:cNvPr>
          <p:cNvSpPr txBox="1"/>
          <p:nvPr/>
        </p:nvSpPr>
        <p:spPr>
          <a:xfrm>
            <a:off x="4432300" y="801907"/>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Holy Spirit</a:t>
            </a:r>
          </a:p>
        </p:txBody>
      </p:sp>
      <p:sp>
        <p:nvSpPr>
          <p:cNvPr id="11" name="TextBox 10">
            <a:extLst>
              <a:ext uri="{FF2B5EF4-FFF2-40B4-BE49-F238E27FC236}">
                <a16:creationId xmlns:a16="http://schemas.microsoft.com/office/drawing/2014/main" id="{DA31C527-11ED-FA7B-189A-5968223429E6}"/>
              </a:ext>
            </a:extLst>
          </p:cNvPr>
          <p:cNvSpPr txBox="1"/>
          <p:nvPr/>
        </p:nvSpPr>
        <p:spPr>
          <a:xfrm>
            <a:off x="4546600" y="1905390"/>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Apostles</a:t>
            </a:r>
          </a:p>
        </p:txBody>
      </p:sp>
      <p:sp>
        <p:nvSpPr>
          <p:cNvPr id="12" name="TextBox 11">
            <a:extLst>
              <a:ext uri="{FF2B5EF4-FFF2-40B4-BE49-F238E27FC236}">
                <a16:creationId xmlns:a16="http://schemas.microsoft.com/office/drawing/2014/main" id="{88232948-4730-7015-2760-8A0B70E40485}"/>
              </a:ext>
            </a:extLst>
          </p:cNvPr>
          <p:cNvSpPr txBox="1"/>
          <p:nvPr/>
        </p:nvSpPr>
        <p:spPr>
          <a:xfrm>
            <a:off x="4374928" y="3058113"/>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Inspired Men</a:t>
            </a:r>
          </a:p>
        </p:txBody>
      </p:sp>
      <p:sp>
        <p:nvSpPr>
          <p:cNvPr id="13" name="Arrow: Down 12">
            <a:extLst>
              <a:ext uri="{FF2B5EF4-FFF2-40B4-BE49-F238E27FC236}">
                <a16:creationId xmlns:a16="http://schemas.microsoft.com/office/drawing/2014/main" id="{D31E3474-E813-CDD7-68C4-BDA5D2C8250F}"/>
              </a:ext>
            </a:extLst>
          </p:cNvPr>
          <p:cNvSpPr/>
          <p:nvPr/>
        </p:nvSpPr>
        <p:spPr>
          <a:xfrm>
            <a:off x="5467350" y="2379365"/>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3B7E9BC3-0E33-AC55-A048-3FC5472E8185}"/>
              </a:ext>
            </a:extLst>
          </p:cNvPr>
          <p:cNvSpPr/>
          <p:nvPr/>
        </p:nvSpPr>
        <p:spPr>
          <a:xfrm>
            <a:off x="5480051" y="3558023"/>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9EB987-BFEC-DCA0-869E-EB9924CA862A}"/>
              </a:ext>
            </a:extLst>
          </p:cNvPr>
          <p:cNvSpPr txBox="1"/>
          <p:nvPr/>
        </p:nvSpPr>
        <p:spPr>
          <a:xfrm>
            <a:off x="4374928" y="4250396"/>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Faithful Men</a:t>
            </a:r>
          </a:p>
        </p:txBody>
      </p:sp>
      <p:sp>
        <p:nvSpPr>
          <p:cNvPr id="16" name="Arrow: Down 15">
            <a:extLst>
              <a:ext uri="{FF2B5EF4-FFF2-40B4-BE49-F238E27FC236}">
                <a16:creationId xmlns:a16="http://schemas.microsoft.com/office/drawing/2014/main" id="{F732FBA0-2958-9EFB-70D4-68D316C8AAE1}"/>
              </a:ext>
            </a:extLst>
          </p:cNvPr>
          <p:cNvSpPr/>
          <p:nvPr/>
        </p:nvSpPr>
        <p:spPr>
          <a:xfrm>
            <a:off x="5467350" y="4760209"/>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E4FE723-5DB7-F5E1-9D21-10AF0970ACE9}"/>
              </a:ext>
            </a:extLst>
          </p:cNvPr>
          <p:cNvSpPr txBox="1"/>
          <p:nvPr/>
        </p:nvSpPr>
        <p:spPr>
          <a:xfrm>
            <a:off x="4374928" y="5462485"/>
            <a:ext cx="2501900" cy="1200329"/>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Faithful Men</a:t>
            </a:r>
          </a:p>
          <a:p>
            <a:pPr algn="ctr"/>
            <a:endParaRPr lang="en-US" sz="2400" b="1"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Faith to Faith</a:t>
            </a:r>
          </a:p>
        </p:txBody>
      </p:sp>
      <p:sp>
        <p:nvSpPr>
          <p:cNvPr id="18" name="Right Brace 17">
            <a:extLst>
              <a:ext uri="{FF2B5EF4-FFF2-40B4-BE49-F238E27FC236}">
                <a16:creationId xmlns:a16="http://schemas.microsoft.com/office/drawing/2014/main" id="{CA4CDC0C-C593-1D02-029A-1238B826DC19}"/>
              </a:ext>
            </a:extLst>
          </p:cNvPr>
          <p:cNvSpPr/>
          <p:nvPr/>
        </p:nvSpPr>
        <p:spPr>
          <a:xfrm>
            <a:off x="6750590" y="933850"/>
            <a:ext cx="362997" cy="1380589"/>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ight Brace 18">
            <a:extLst>
              <a:ext uri="{FF2B5EF4-FFF2-40B4-BE49-F238E27FC236}">
                <a16:creationId xmlns:a16="http://schemas.microsoft.com/office/drawing/2014/main" id="{577E05F5-D611-985F-D3AC-5A2940106095}"/>
              </a:ext>
            </a:extLst>
          </p:cNvPr>
          <p:cNvSpPr/>
          <p:nvPr/>
        </p:nvSpPr>
        <p:spPr>
          <a:xfrm rot="10800000">
            <a:off x="4193429" y="2051973"/>
            <a:ext cx="362997" cy="1380589"/>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A09CDF0A-B76C-B959-4E95-C0C5C908516E}"/>
              </a:ext>
            </a:extLst>
          </p:cNvPr>
          <p:cNvSpPr txBox="1"/>
          <p:nvPr/>
        </p:nvSpPr>
        <p:spPr>
          <a:xfrm>
            <a:off x="213248" y="1389815"/>
            <a:ext cx="4025899" cy="2677656"/>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Confirmed by Signs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Laying on of Hands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 Gifts</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Inspired Men</a:t>
            </a:r>
          </a:p>
        </p:txBody>
      </p:sp>
      <p:sp>
        <p:nvSpPr>
          <p:cNvPr id="21" name="Right Brace 20">
            <a:extLst>
              <a:ext uri="{FF2B5EF4-FFF2-40B4-BE49-F238E27FC236}">
                <a16:creationId xmlns:a16="http://schemas.microsoft.com/office/drawing/2014/main" id="{D9C41884-0D22-0EA8-B1B7-088C64AA2A69}"/>
              </a:ext>
            </a:extLst>
          </p:cNvPr>
          <p:cNvSpPr/>
          <p:nvPr/>
        </p:nvSpPr>
        <p:spPr>
          <a:xfrm>
            <a:off x="6815677" y="3204696"/>
            <a:ext cx="362997" cy="1380589"/>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B7251BCF-EB39-7D8A-772B-9A4B6E303840}"/>
              </a:ext>
            </a:extLst>
          </p:cNvPr>
          <p:cNvSpPr/>
          <p:nvPr/>
        </p:nvSpPr>
        <p:spPr>
          <a:xfrm rot="10800000">
            <a:off x="4183603" y="4383317"/>
            <a:ext cx="362997" cy="1380589"/>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9981D06D-64A2-953E-7145-81A5D45FB404}"/>
              </a:ext>
            </a:extLst>
          </p:cNvPr>
          <p:cNvSpPr txBox="1"/>
          <p:nvPr/>
        </p:nvSpPr>
        <p:spPr>
          <a:xfrm>
            <a:off x="361950" y="4697169"/>
            <a:ext cx="355751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p:txBody>
      </p:sp>
      <p:sp>
        <p:nvSpPr>
          <p:cNvPr id="3" name="TextBox 2">
            <a:extLst>
              <a:ext uri="{FF2B5EF4-FFF2-40B4-BE49-F238E27FC236}">
                <a16:creationId xmlns:a16="http://schemas.microsoft.com/office/drawing/2014/main" id="{594EB58A-DBAA-6AF5-B89E-D17AB4C98505}"/>
              </a:ext>
            </a:extLst>
          </p:cNvPr>
          <p:cNvSpPr txBox="1"/>
          <p:nvPr/>
        </p:nvSpPr>
        <p:spPr>
          <a:xfrm>
            <a:off x="7504462" y="933850"/>
            <a:ext cx="4204938" cy="1938992"/>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 Witnesses</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Apostles</a:t>
            </a:r>
            <a:r>
              <a:rPr lang="en-US" sz="2400" b="1" dirty="0">
                <a:latin typeface="Times New Roman" panose="02020603050405020304" pitchFamily="18" charset="0"/>
                <a:cs typeface="Times New Roman" panose="02020603050405020304" pitchFamily="18" charset="0"/>
              </a:rPr>
              <a:t> (One exception)</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Holy Spirit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Baptism (Cornelius &amp; Paul)</a:t>
            </a:r>
          </a:p>
        </p:txBody>
      </p:sp>
    </p:spTree>
    <p:extLst>
      <p:ext uri="{BB962C8B-B14F-4D97-AF65-F5344CB8AC3E}">
        <p14:creationId xmlns:p14="http://schemas.microsoft.com/office/powerpoint/2010/main" val="384850100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8831" y="2800053"/>
            <a:ext cx="11644370" cy="1569660"/>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Holy Spirit Baptism</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51329711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Joel 2:28</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(God) will pour out </a:t>
            </a:r>
            <a:r>
              <a:rPr lang="en-US" sz="2400" b="1" u="sng" dirty="0">
                <a:highlight>
                  <a:srgbClr val="FFFF00"/>
                </a:highlight>
                <a:latin typeface="Times New Roman" panose="02020603050405020304" pitchFamily="18" charset="0"/>
                <a:cs typeface="Times New Roman" panose="02020603050405020304" pitchFamily="18" charset="0"/>
              </a:rPr>
              <a:t>My Spirit </a:t>
            </a:r>
            <a:r>
              <a:rPr lang="en-US" sz="2400" dirty="0">
                <a:latin typeface="Times New Roman" panose="02020603050405020304" pitchFamily="18" charset="0"/>
                <a:cs typeface="Times New Roman" panose="02020603050405020304" pitchFamily="18" charset="0"/>
              </a:rPr>
              <a:t>on </a:t>
            </a:r>
            <a:r>
              <a:rPr lang="en-US" sz="2400" b="1" u="sng" dirty="0">
                <a:highlight>
                  <a:srgbClr val="FFFF00"/>
                </a:highlight>
                <a:latin typeface="Times New Roman" panose="02020603050405020304" pitchFamily="18" charset="0"/>
                <a:cs typeface="Times New Roman" panose="02020603050405020304" pitchFamily="18" charset="0"/>
              </a:rPr>
              <a:t>all mankind</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Luke 24:49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behold, I am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sending forth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Father</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upon you; but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(disciples soon to be apostles) are to stay in the city until you are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clothed with power from on high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John 14:16-17</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will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ask the Father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He will give you another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Helper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may 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you forever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that is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truth</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whom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world cannot receive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because it does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see Him</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know Him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but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you know Him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because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abides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(remains) with you and will 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you</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John 14:26 </a:t>
            </a:r>
            <a:r>
              <a:rPr lang="en-US" sz="2400" dirty="0">
                <a:latin typeface="Times New Roman" panose="02020603050405020304" pitchFamily="18" charset="0"/>
                <a:cs typeface="Times New Roman" panose="02020603050405020304" pitchFamily="18" charset="0"/>
              </a:rPr>
              <a:t> "But the Helper,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the Father will send in My name</a:t>
            </a:r>
            <a:r>
              <a:rPr lang="en-US" sz="2400" dirty="0">
                <a:latin typeface="Times New Roman" panose="02020603050405020304" pitchFamily="18" charset="0"/>
                <a:cs typeface="Times New Roman" panose="02020603050405020304" pitchFamily="18" charset="0"/>
              </a:rPr>
              <a:t>, He will </a:t>
            </a:r>
            <a:r>
              <a:rPr lang="en-US" sz="2400" b="1" u="sng" dirty="0">
                <a:highlight>
                  <a:srgbClr val="FFFF00"/>
                </a:highlight>
                <a:latin typeface="Times New Roman" panose="02020603050405020304" pitchFamily="18" charset="0"/>
                <a:cs typeface="Times New Roman" panose="02020603050405020304" pitchFamily="18" charset="0"/>
              </a:rPr>
              <a:t>teach you all things</a:t>
            </a:r>
            <a:r>
              <a:rPr lang="en-US" sz="2400" dirty="0">
                <a:latin typeface="Times New Roman" panose="02020603050405020304" pitchFamily="18" charset="0"/>
                <a:cs typeface="Times New Roman" panose="02020603050405020304" pitchFamily="18" charset="0"/>
              </a:rPr>
              <a:t>, and bring to your remembrance all that I said to you. </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cxnSp>
        <p:nvCxnSpPr>
          <p:cNvPr id="5" name="Straight Connector 4">
            <a:extLst>
              <a:ext uri="{FF2B5EF4-FFF2-40B4-BE49-F238E27FC236}">
                <a16:creationId xmlns:a16="http://schemas.microsoft.com/office/drawing/2014/main" id="{0CFCEE85-8560-201A-77E2-4E2CD1E3C0C0}"/>
              </a:ext>
            </a:extLst>
          </p:cNvPr>
          <p:cNvCxnSpPr>
            <a:cxnSpLocks/>
          </p:cNvCxnSpPr>
          <p:nvPr/>
        </p:nvCxnSpPr>
        <p:spPr>
          <a:xfrm flipH="1" flipV="1">
            <a:off x="5759450" y="1333500"/>
            <a:ext cx="781050" cy="438150"/>
          </a:xfrm>
          <a:prstGeom prst="line">
            <a:avLst/>
          </a:prstGeom>
          <a:ln w="41275">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EE78B5-1C65-FF0D-7F0B-51DBC42788AD}"/>
              </a:ext>
            </a:extLst>
          </p:cNvPr>
          <p:cNvCxnSpPr>
            <a:cxnSpLocks/>
          </p:cNvCxnSpPr>
          <p:nvPr/>
        </p:nvCxnSpPr>
        <p:spPr>
          <a:xfrm flipH="1">
            <a:off x="5670550" y="2152650"/>
            <a:ext cx="2317750" cy="1028700"/>
          </a:xfrm>
          <a:prstGeom prst="line">
            <a:avLst/>
          </a:prstGeom>
          <a:ln w="41275">
            <a:solidFill>
              <a:srgbClr val="FF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70856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5993307"/>
          </a:xfrm>
          <a:prstGeom prst="rect">
            <a:avLst/>
          </a:prstGeom>
          <a:noFill/>
        </p:spPr>
        <p:txBody>
          <a:bodyPr wrap="square" rtlCol="0">
            <a:spAutoFit/>
          </a:bodyPr>
          <a:lstStyle/>
          <a:p>
            <a:pPr marR="0">
              <a:lnSpc>
                <a:spcPct val="107000"/>
              </a:lnSpc>
              <a:spcBef>
                <a:spcPts val="0"/>
              </a:spcBef>
              <a:spcAft>
                <a:spcPts val="0"/>
              </a:spcAft>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Summation</a:t>
            </a:r>
          </a:p>
          <a:p>
            <a:pPr marL="342900" marR="0" indent="-342900">
              <a:lnSpc>
                <a:spcPct val="107000"/>
              </a:lnSpc>
              <a:spcBef>
                <a:spcPts val="0"/>
              </a:spcBef>
              <a:spcAft>
                <a:spcPts val="0"/>
              </a:spcAft>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Jesus asks the Father to send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Spirit – the Helper</a:t>
            </a:r>
          </a:p>
          <a:p>
            <a:pPr marL="342900" marR="0" indent="-342900">
              <a:lnSpc>
                <a:spcPct val="107000"/>
              </a:lnSpc>
              <a:spcBef>
                <a:spcPts val="0"/>
              </a:spcBef>
              <a:spcAft>
                <a:spcPts val="0"/>
              </a:spcAft>
              <a:buFont typeface="Arial" panose="020B0604020202020204" pitchFamily="34" charset="0"/>
              <a:buChar char="•"/>
            </a:pP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Promise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of My Father: </a:t>
            </a:r>
          </a:p>
          <a:p>
            <a:pPr marL="914400" lvl="1" indent="-457200">
              <a:lnSpc>
                <a:spcPct val="107000"/>
              </a:lnSpc>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Promise of Eternal Life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Titus 1:2, 1 John 2:25; 1 John 5:11</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Promise of Holy Spirit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Joel 2:28 – Pouring out of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His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Holy Spirit</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Clothe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d with Power: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Holy Spirit sent by Jesus gives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miraculous powers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from God</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Cannot Receive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Holy Spirit: (Holy Spirit only given to the Priests of God)</a:t>
            </a:r>
          </a:p>
          <a:p>
            <a:pPr marL="800100" lvl="1"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can’t see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because it is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seen by faith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- 2 Cor 4:4; Heb 11:1</a:t>
            </a:r>
          </a:p>
          <a:p>
            <a:pPr marL="800100" lvl="1" indent="-342900">
              <a:lnSpc>
                <a:spcPct val="107000"/>
              </a:lnSpc>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can’t know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because</a:t>
            </a: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Knowledge of God requires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 1 Cor 1:21; 2 Cor 4:4; 2 Peter 1:5, Heb 11:1</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Knowledge of God requires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obedience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(substance of faith) 1 John 2:3</a:t>
            </a: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only given to those who obey God by faith</a:t>
            </a: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5304781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4412618"/>
          </a:xfrm>
          <a:prstGeom prst="rect">
            <a:avLst/>
          </a:prstGeom>
          <a:noFill/>
        </p:spPr>
        <p:txBody>
          <a:bodyPr wrap="square" rtlCol="0">
            <a:spAutoFit/>
          </a:bodyPr>
          <a:lstStyle/>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Summation Continued</a:t>
            </a:r>
          </a:p>
          <a:p>
            <a:pPr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Cannot Receive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Holy Spirit: (Holy Spirit only given to the Priests of God)</a:t>
            </a:r>
          </a:p>
          <a:p>
            <a:pPr marL="342900" indent="-342900">
              <a:lnSpc>
                <a:spcPct val="107000"/>
              </a:lnSpc>
              <a:buFont typeface="Arial" panose="020B0604020202020204" pitchFamily="34" charset="0"/>
              <a:buChar char="•"/>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 only knows those who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love Him</a:t>
            </a:r>
            <a:r>
              <a:rPr lang="en-US" sz="2400"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(love is the substance of obedience). 1 Corinthians 8:3</a:t>
            </a:r>
          </a:p>
          <a:p>
            <a:pPr lvl="1">
              <a:lnSpc>
                <a:spcPct val="107000"/>
              </a:lnSpc>
            </a:pP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John 14:15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If you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love me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will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keep My commandments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3715179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2831929"/>
          </a:xfrm>
          <a:prstGeom prst="rect">
            <a:avLst/>
          </a:prstGeom>
          <a:noFill/>
        </p:spPr>
        <p:txBody>
          <a:bodyPr wrap="square" rtlCol="0">
            <a:spAutoFit/>
          </a:bodyPr>
          <a:lstStyle/>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Summation Continued</a:t>
            </a:r>
          </a:p>
          <a:p>
            <a:pPr lvl="2">
              <a:lnSpc>
                <a:spcPct val="107000"/>
              </a:lnSpc>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remains with us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forever</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John 14:16</a:t>
            </a:r>
          </a:p>
          <a:p>
            <a:pPr>
              <a:lnSpc>
                <a:spcPct val="107000"/>
              </a:lnSpc>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abides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with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is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God’s children. - John 14:17</a:t>
            </a:r>
          </a:p>
          <a:p>
            <a:pPr>
              <a:lnSpc>
                <a:spcPct val="107000"/>
              </a:lnSpc>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teaches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us all things. -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John 14:26</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67266900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1865373" cy="5202963"/>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Teaches</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John 14:26</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Helper,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whom the Father will send in My name,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will teach you all things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bring to your remembrance all that I said to you.</a:t>
            </a: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us all things.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2400" b="1" kern="100" baseline="30000" dirty="0">
                <a:latin typeface="Times New Roman" panose="02020603050405020304" pitchFamily="18" charset="0"/>
                <a:ea typeface="Calibri" panose="020F0502020204030204" pitchFamily="34" charset="0"/>
                <a:cs typeface="Times New Roman" panose="02020603050405020304" pitchFamily="18" charset="0"/>
              </a:rPr>
              <a:t>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Peter 1:3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all things pertaining to life and godliness, i.e.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word</a:t>
            </a:r>
            <a:endPar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Spirit is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Truth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word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is truth.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John 17:17</a:t>
            </a: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rit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Testifies about Christ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 John 5:6-8, 11</a:t>
            </a:r>
          </a:p>
          <a:p>
            <a:pPr marL="285750" marR="0" indent="-285750">
              <a:lnSpc>
                <a:spcPct val="107000"/>
              </a:lnSpc>
              <a:spcBef>
                <a:spcPts val="0"/>
              </a:spcBef>
              <a:spcAft>
                <a:spcPts val="0"/>
              </a:spcAft>
              <a:buFont typeface="Arial" panose="020B0604020202020204" pitchFamily="34" charset="0"/>
              <a:buChar char="•"/>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IMPORTANT: ITS ALL ABOUT TEACHING THE WORD OF GOD</a:t>
            </a:r>
          </a:p>
          <a:p>
            <a:pPr marR="0">
              <a:lnSpc>
                <a:spcPct val="107000"/>
              </a:lnSpc>
              <a:spcBef>
                <a:spcPts val="0"/>
              </a:spcBef>
              <a:spcAft>
                <a:spcPts val="0"/>
              </a:spcAft>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WORD OF GOD       FAITH       FAITHFULNESS       SALVATION</a:t>
            </a: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5B232065-D60E-D35B-C5AB-9446D93A3F9D}"/>
              </a:ext>
            </a:extLst>
          </p:cNvPr>
          <p:cNvSpPr/>
          <p:nvPr/>
        </p:nvSpPr>
        <p:spPr>
          <a:xfrm rot="16200000">
            <a:off x="2244577" y="450741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2FB0F1D8-681D-DF64-7AB0-44899EA5C79C}"/>
              </a:ext>
            </a:extLst>
          </p:cNvPr>
          <p:cNvSpPr/>
          <p:nvPr/>
        </p:nvSpPr>
        <p:spPr>
          <a:xfrm rot="16200000">
            <a:off x="4917927" y="445026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C7DBE66C-C3B0-1A13-3795-75811686ADF5}"/>
              </a:ext>
            </a:extLst>
          </p:cNvPr>
          <p:cNvSpPr/>
          <p:nvPr/>
        </p:nvSpPr>
        <p:spPr>
          <a:xfrm rot="16200000">
            <a:off x="6410177" y="445026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2103AA72-30AD-6A72-4426-B6C782EE8624}"/>
              </a:ext>
            </a:extLst>
          </p:cNvPr>
          <p:cNvSpPr/>
          <p:nvPr/>
        </p:nvSpPr>
        <p:spPr>
          <a:xfrm rot="16200000">
            <a:off x="9267677" y="450741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743199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4807791"/>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1:4-5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Gathering them together, He commanded them not to leave Jerusalem, but to wait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what the Father had promised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He said,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heard of from Me;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John baptized with water, but you will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with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#1 – Day of Pentecost (Showing salvation had come to the Jews)</a:t>
            </a: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Acts 2:1-4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When the day of Pentecost had come, ….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suddenly there came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from heaven a noise like a violent rushing wind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it filled the whole house ….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there appeared to them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tongues as of fire</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distributing themselves, and they rested on each one of them.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they were all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filled with the Holy Spirit</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began to speak with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other tongues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was giving them utterance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28359318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785824"/>
            <a:ext cx="1164437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#2 – Cornelius and his Household (showing salvation had come to the Gentiles)</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10:44-47 </a:t>
            </a:r>
            <a:r>
              <a:rPr lang="en-US" sz="2400" baseline="30000" dirty="0">
                <a:latin typeface="Times New Roman" panose="02020603050405020304" pitchFamily="18" charset="0"/>
                <a:cs typeface="Times New Roman" panose="02020603050405020304" pitchFamily="18" charset="0"/>
              </a:rPr>
              <a:t>44 </a:t>
            </a:r>
            <a:r>
              <a:rPr lang="en-US" sz="2400" dirty="0">
                <a:latin typeface="Times New Roman" panose="02020603050405020304" pitchFamily="18" charset="0"/>
                <a:cs typeface="Times New Roman" panose="02020603050405020304" pitchFamily="18" charset="0"/>
              </a:rPr>
              <a:t> While Peter was still speaking these words, the </a:t>
            </a:r>
            <a:r>
              <a:rPr lang="en-US" sz="2400" b="1" u="sng" dirty="0">
                <a:highlight>
                  <a:srgbClr val="FFFF00"/>
                </a:highlight>
                <a:latin typeface="Times New Roman" panose="02020603050405020304" pitchFamily="18" charset="0"/>
                <a:cs typeface="Times New Roman" panose="02020603050405020304" pitchFamily="18" charset="0"/>
              </a:rPr>
              <a:t>Holy Spirit fell upon all those who were listening to the message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45 </a:t>
            </a:r>
            <a:r>
              <a:rPr lang="en-US" sz="2400" dirty="0">
                <a:latin typeface="Times New Roman" panose="02020603050405020304" pitchFamily="18" charset="0"/>
                <a:cs typeface="Times New Roman" panose="02020603050405020304" pitchFamily="18" charset="0"/>
              </a:rPr>
              <a:t> All …were amazed, because the </a:t>
            </a:r>
            <a:r>
              <a:rPr lang="en-US" sz="2400" b="1" u="sng" dirty="0">
                <a:highlight>
                  <a:srgbClr val="FFFF00"/>
                </a:highlight>
                <a:latin typeface="Times New Roman" panose="02020603050405020304" pitchFamily="18" charset="0"/>
                <a:cs typeface="Times New Roman" panose="02020603050405020304" pitchFamily="18" charset="0"/>
              </a:rPr>
              <a:t>gift of the Holy Spirit had been poured out on the Gentiles </a:t>
            </a:r>
            <a:r>
              <a:rPr lang="en-US" sz="2400" dirty="0">
                <a:latin typeface="Times New Roman" panose="02020603050405020304" pitchFamily="18" charset="0"/>
                <a:cs typeface="Times New Roman" panose="02020603050405020304" pitchFamily="18" charset="0"/>
              </a:rPr>
              <a:t>also. </a:t>
            </a:r>
            <a:r>
              <a:rPr lang="en-US" sz="2400" baseline="30000" dirty="0">
                <a:latin typeface="Times New Roman" panose="02020603050405020304" pitchFamily="18" charset="0"/>
                <a:cs typeface="Times New Roman" panose="02020603050405020304" pitchFamily="18" charset="0"/>
              </a:rPr>
              <a:t>46 </a:t>
            </a:r>
            <a:r>
              <a:rPr lang="en-US" sz="2400" dirty="0">
                <a:latin typeface="Times New Roman" panose="02020603050405020304" pitchFamily="18" charset="0"/>
                <a:cs typeface="Times New Roman" panose="02020603050405020304" pitchFamily="18" charset="0"/>
              </a:rPr>
              <a:t> For they were hearing them </a:t>
            </a:r>
            <a:r>
              <a:rPr lang="en-US" sz="2400" b="1" u="sng" dirty="0">
                <a:highlight>
                  <a:srgbClr val="FFFF00"/>
                </a:highlight>
                <a:latin typeface="Times New Roman" panose="02020603050405020304" pitchFamily="18" charset="0"/>
                <a:cs typeface="Times New Roman" panose="02020603050405020304" pitchFamily="18" charset="0"/>
              </a:rPr>
              <a:t>speaking with tongues and exalting God</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47 </a:t>
            </a:r>
            <a:r>
              <a:rPr lang="en-US" sz="2400" dirty="0">
                <a:latin typeface="Times New Roman" panose="02020603050405020304" pitchFamily="18" charset="0"/>
                <a:cs typeface="Times New Roman" panose="02020603050405020304" pitchFamily="18" charset="0"/>
              </a:rPr>
              <a:t> "Surely no one can refuse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for these to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who have </a:t>
            </a:r>
            <a:r>
              <a:rPr lang="en-US" sz="2400" b="1" u="sng" dirty="0">
                <a:highlight>
                  <a:srgbClr val="FFFF00"/>
                </a:highlight>
                <a:latin typeface="Times New Roman" panose="02020603050405020304" pitchFamily="18" charset="0"/>
                <a:cs typeface="Times New Roman" panose="02020603050405020304" pitchFamily="18" charset="0"/>
              </a:rPr>
              <a:t>received the Holy Spirit just as we </a:t>
            </a:r>
            <a:r>
              <a:rPr lang="en-US" sz="2400" b="1" i="1" u="sng" dirty="0">
                <a:highlight>
                  <a:srgbClr val="FFFF00"/>
                </a:highlight>
                <a:latin typeface="Times New Roman" panose="02020603050405020304" pitchFamily="18" charset="0"/>
                <a:cs typeface="Times New Roman" panose="02020603050405020304" pitchFamily="18" charset="0"/>
              </a:rPr>
              <a:t>did</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can he?"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Note the language “gift of the Holy Spirit” poured out on the Gentiles</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Poured out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is the language in the Prophecy of Joel</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Gift of the Holy Spirit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is the language of Acts 2:38</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Cornelius Household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received the Holy Spirit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and</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Received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Gifts of the Holy Spirit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“just as we did”</a:t>
            </a:r>
          </a:p>
          <a:p>
            <a:pPr>
              <a:lnSpc>
                <a:spcPct val="107000"/>
              </a:lnSpc>
            </a:pPr>
            <a:r>
              <a:rPr lang="en-US" sz="2400" kern="0" dirty="0">
                <a:latin typeface="Times New Roman" panose="02020603050405020304" pitchFamily="18" charset="0"/>
                <a:ea typeface="Calibri" panose="020F0502020204030204" pitchFamily="34" charset="0"/>
                <a:cs typeface="Times New Roman" panose="02020603050405020304" pitchFamily="18" charset="0"/>
              </a:rPr>
              <a:t>Baptism for remission of sins was still required – just like the Apostle Paul</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1700574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6128344"/>
          </a:xfrm>
          <a:prstGeom prst="rect">
            <a:avLst/>
          </a:prstGeom>
          <a:noFill/>
        </p:spPr>
        <p:txBody>
          <a:bodyPr wrap="square" rtlCol="0">
            <a:spAutoFit/>
          </a:bodyPr>
          <a:lstStyle/>
          <a:p>
            <a:pPr marL="0" marR="0">
              <a:lnSpc>
                <a:spcPct val="107000"/>
              </a:lnSpc>
              <a:spcBef>
                <a:spcPts val="0"/>
              </a:spcBef>
              <a:spcAft>
                <a:spcPts val="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 God had promised: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Abram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100 years old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Sarah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90</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17:16; Genesis 21:5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child of Promise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 born to Abraham and Sarah: Genesis 21:2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They named him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21:3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Ishmael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son of the slave woman Hagar began mistreating Isaac: Genesis 21:9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Sarah demanded Ishmael not be named an heir with Isaac:  Genesis 21:10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Abraham was greatly distressed: Genesis 21:11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told Abraham to drive Ishmael and Hagar away: Genesis 21:12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Genesis 21:12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God said to Abraham, </a:t>
            </a:r>
            <a:r>
              <a:rPr lang="en-US" sz="2400" dirty="0">
                <a:latin typeface="Times New Roman" panose="02020603050405020304" pitchFamily="18" charset="0"/>
                <a:cs typeface="Times New Roman" panose="02020603050405020304" pitchFamily="18" charset="0"/>
              </a:rPr>
              <a:t>"Do not let it be displeasing in your sight because of the lad or because of your bondwoman. Whatever Sarah has said to you, listen to her voice; for </a:t>
            </a:r>
            <a:r>
              <a:rPr lang="en-US" sz="2400" b="1" u="sng" dirty="0">
                <a:highlight>
                  <a:srgbClr val="FFFF00"/>
                </a:highlight>
                <a:latin typeface="Times New Roman" panose="02020603050405020304" pitchFamily="18" charset="0"/>
                <a:cs typeface="Times New Roman" panose="02020603050405020304" pitchFamily="18" charset="0"/>
              </a:rPr>
              <a:t>in Isaac your seed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(descendant) </a:t>
            </a:r>
            <a:r>
              <a:rPr lang="en-US" sz="2400" b="1" u="sng" dirty="0">
                <a:highlight>
                  <a:srgbClr val="FFFF00"/>
                </a:highlight>
                <a:latin typeface="Times New Roman" panose="02020603050405020304" pitchFamily="18" charset="0"/>
                <a:cs typeface="Times New Roman" panose="02020603050405020304" pitchFamily="18" charset="0"/>
              </a:rPr>
              <a:t> shall be called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qara – </a:t>
            </a:r>
            <a:r>
              <a:rPr lang="en-US" sz="2400" dirty="0">
                <a:latin typeface="Times New Roman" panose="02020603050405020304" pitchFamily="18" charset="0"/>
                <a:cs typeface="Times New Roman" panose="02020603050405020304" pitchFamily="18" charset="0"/>
              </a:rPr>
              <a:t>called)</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32469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785824"/>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#3 (maybe) – Apostle Paul</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9:3-6, 8 </a:t>
            </a:r>
            <a:r>
              <a:rPr lang="en-US" sz="2400" dirty="0">
                <a:latin typeface="Times New Roman" panose="02020603050405020304" pitchFamily="18" charset="0"/>
                <a:cs typeface="Times New Roman" panose="02020603050405020304" pitchFamily="18" charset="0"/>
              </a:rPr>
              <a:t>As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(Saul) was traveling, it happened that he was approaching Damascus, and suddenly a </a:t>
            </a:r>
            <a:r>
              <a:rPr lang="en-US" sz="2400" b="1" u="sng" dirty="0">
                <a:highlight>
                  <a:srgbClr val="FFFF00"/>
                </a:highlight>
                <a:latin typeface="Times New Roman" panose="02020603050405020304" pitchFamily="18" charset="0"/>
                <a:cs typeface="Times New Roman" panose="02020603050405020304" pitchFamily="18" charset="0"/>
              </a:rPr>
              <a:t>light from heaven </a:t>
            </a:r>
            <a:r>
              <a:rPr lang="en-US" sz="2400" dirty="0">
                <a:latin typeface="Times New Roman" panose="02020603050405020304" pitchFamily="18" charset="0"/>
                <a:cs typeface="Times New Roman" panose="02020603050405020304" pitchFamily="18" charset="0"/>
              </a:rPr>
              <a:t>flashed around him;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and he fell to the ground and heard a voice saying to him, "Saul, Saul, why are you persecuting Me?"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And he said, "</a:t>
            </a:r>
            <a:r>
              <a:rPr lang="en-US" sz="2400" b="1" u="sng" dirty="0">
                <a:highlight>
                  <a:srgbClr val="FFFF00"/>
                </a:highlight>
                <a:latin typeface="Times New Roman" panose="02020603050405020304" pitchFamily="18" charset="0"/>
                <a:cs typeface="Times New Roman" panose="02020603050405020304" pitchFamily="18" charset="0"/>
              </a:rPr>
              <a:t>Who are You, Lord</a:t>
            </a:r>
            <a:r>
              <a:rPr lang="en-US" sz="2400" dirty="0">
                <a:latin typeface="Times New Roman" panose="02020603050405020304" pitchFamily="18" charset="0"/>
                <a:cs typeface="Times New Roman" panose="02020603050405020304" pitchFamily="18" charset="0"/>
              </a:rPr>
              <a:t>?" And He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am Jesus </a:t>
            </a:r>
            <a:r>
              <a:rPr lang="en-US" sz="2400" dirty="0">
                <a:latin typeface="Times New Roman" panose="02020603050405020304" pitchFamily="18" charset="0"/>
                <a:cs typeface="Times New Roman" panose="02020603050405020304" pitchFamily="18" charset="0"/>
              </a:rPr>
              <a:t>whom you are persecuting,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but get up and </a:t>
            </a:r>
            <a:r>
              <a:rPr lang="en-US" sz="2400" b="1" u="sng" dirty="0">
                <a:latin typeface="Times New Roman" panose="02020603050405020304" pitchFamily="18" charset="0"/>
                <a:cs typeface="Times New Roman" panose="02020603050405020304" pitchFamily="18" charset="0"/>
              </a:rPr>
              <a:t>enter the city</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it will be told you what you must do</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Saul got up from the ground, and though his eyes were open, </a:t>
            </a:r>
            <a:r>
              <a:rPr lang="en-US" sz="2400" b="1" u="sng" dirty="0">
                <a:highlight>
                  <a:srgbClr val="FFFF00"/>
                </a:highlight>
                <a:latin typeface="Times New Roman" panose="02020603050405020304" pitchFamily="18" charset="0"/>
                <a:cs typeface="Times New Roman" panose="02020603050405020304" pitchFamily="18" charset="0"/>
              </a:rPr>
              <a:t>he could see nothing</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9:17-18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So Ananias departed and entered the house, and after </a:t>
            </a:r>
            <a:r>
              <a:rPr lang="en-US" sz="2400" b="1" u="sng" dirty="0">
                <a:highlight>
                  <a:srgbClr val="FFFF00"/>
                </a:highlight>
                <a:latin typeface="Times New Roman" panose="02020603050405020304" pitchFamily="18" charset="0"/>
                <a:cs typeface="Times New Roman" panose="02020603050405020304" pitchFamily="18" charset="0"/>
              </a:rPr>
              <a:t>laying his hands on him </a:t>
            </a:r>
            <a:r>
              <a:rPr lang="en-US" sz="2400" dirty="0">
                <a:latin typeface="Times New Roman" panose="02020603050405020304" pitchFamily="18" charset="0"/>
                <a:cs typeface="Times New Roman" panose="02020603050405020304" pitchFamily="18" charset="0"/>
              </a:rPr>
              <a:t>said, "Brother Saul, the Lord Jesus, who appeared to you on the road by which you were coming, has sent me so that you may </a:t>
            </a:r>
            <a:r>
              <a:rPr lang="en-US" sz="2400" b="1" u="sng" dirty="0">
                <a:highlight>
                  <a:srgbClr val="FFFF00"/>
                </a:highlight>
                <a:latin typeface="Times New Roman" panose="02020603050405020304" pitchFamily="18" charset="0"/>
                <a:cs typeface="Times New Roman" panose="02020603050405020304" pitchFamily="18" charset="0"/>
              </a:rPr>
              <a:t>regain your sight </a:t>
            </a:r>
            <a:r>
              <a:rPr lang="en-US" sz="2400" dirty="0">
                <a:latin typeface="Times New Roman" panose="02020603050405020304" pitchFamily="18" charset="0"/>
                <a:cs typeface="Times New Roman" panose="02020603050405020304" pitchFamily="18" charset="0"/>
              </a:rPr>
              <a:t>and </a:t>
            </a:r>
            <a:r>
              <a:rPr lang="en-US" sz="2400" b="1" u="sng" dirty="0">
                <a:highlight>
                  <a:srgbClr val="FFFF00"/>
                </a:highlight>
                <a:latin typeface="Times New Roman" panose="02020603050405020304" pitchFamily="18" charset="0"/>
                <a:cs typeface="Times New Roman" panose="02020603050405020304" pitchFamily="18" charset="0"/>
              </a:rPr>
              <a:t>be filled with the Holy Spirit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And immediately there fell from his eyes something like scales, and he </a:t>
            </a:r>
            <a:r>
              <a:rPr lang="en-US" sz="2400" b="1" u="sng" dirty="0">
                <a:highlight>
                  <a:srgbClr val="FFFF00"/>
                </a:highlight>
                <a:latin typeface="Times New Roman" panose="02020603050405020304" pitchFamily="18" charset="0"/>
                <a:cs typeface="Times New Roman" panose="02020603050405020304" pitchFamily="18" charset="0"/>
              </a:rPr>
              <a:t>regained his sight</a:t>
            </a:r>
            <a:r>
              <a:rPr lang="en-US" sz="2400" dirty="0">
                <a:latin typeface="Times New Roman" panose="02020603050405020304" pitchFamily="18" charset="0"/>
                <a:cs typeface="Times New Roman" panose="02020603050405020304" pitchFamily="18" charset="0"/>
              </a:rPr>
              <a:t>, and he got up </a:t>
            </a:r>
            <a:r>
              <a:rPr lang="en-US" sz="2400" b="1" u="sng" dirty="0">
                <a:highlight>
                  <a:srgbClr val="FFFF00"/>
                </a:highlight>
                <a:latin typeface="Times New Roman" panose="02020603050405020304" pitchFamily="18" charset="0"/>
                <a:cs typeface="Times New Roman" panose="02020603050405020304" pitchFamily="18" charset="0"/>
              </a:rPr>
              <a:t>and was baptized </a:t>
            </a:r>
            <a:r>
              <a:rPr lang="en-US" sz="2400" dirty="0">
                <a:latin typeface="Times New Roman" panose="02020603050405020304" pitchFamily="18" charset="0"/>
                <a:cs typeface="Times New Roman" panose="02020603050405020304" pitchFamily="18" charset="0"/>
              </a:rPr>
              <a:t>(for remission of sins – Acts 22:16); </a:t>
            </a:r>
            <a:endParaRPr lang="en-US" sz="2400" b="1" kern="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68939663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Summary - Holy Spirit Baptism</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Requires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no action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by the recipient – Jesus told disciples to wait for the promise</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Does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not require water baptism for cleansing of sins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before receiving the Holy Spirit but on two occasions, it was required after</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Bestowal accompanied by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Miraculous Signs and Wonders – with Paul restoration of sight</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Bestowal Brings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Miraculous Gifts</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Full knowledge of the word – John 14:26; Acts 2:22-47</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Languages – Acts 2:6-10; Acts 19:6</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Prophecy – Acts 11:28; Acts 21:11</a:t>
            </a: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Visions – Acts 10:9-10</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Healing – Acts 3:6; Acts 5:15; Acts 13:11, Acts 14:10; Acts 28:8</a:t>
            </a: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Raising the Dead back to Life – Acts 9:40 (Tabitha); Acts 20:12 (Eutychus)</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Casting out Unclean Spirits – Acts 8:6-13; </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Miraculous Gifts of the Holy Spirit ceased.</a:t>
            </a:r>
          </a:p>
          <a:p>
            <a:pPr marL="342900" marR="0" indent="-342900">
              <a:lnSpc>
                <a:spcPct val="107000"/>
              </a:lnSpc>
              <a:spcBef>
                <a:spcPts val="0"/>
              </a:spcBef>
              <a:spcAft>
                <a:spcPts val="0"/>
              </a:spcAft>
              <a:buFont typeface="Arial" panose="020B0604020202020204" pitchFamily="34" charset="0"/>
              <a:buChar char="•"/>
            </a:pP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Why?</a:t>
            </a:r>
            <a:endPar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6820424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a:t>
            </a:r>
          </a:p>
          <a:p>
            <a:pPr marL="342900" marR="0" indent="-342900">
              <a:lnSpc>
                <a:spcPct val="107000"/>
              </a:lnSpc>
              <a:spcBef>
                <a:spcPts val="0"/>
              </a:spcBef>
              <a:spcAft>
                <a:spcPts val="0"/>
              </a:spcAft>
              <a:buFont typeface="Arial" panose="020B0604020202020204" pitchFamily="34" charset="0"/>
              <a:buChar char="•"/>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Apostles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could pass on the Miraculous Gifts of the Holy Spirit.</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miraculous gifts were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attesting signs to confirm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authenticity of the word of God. Mark 16:17; 16:20; John 2:11; 20:30</a:t>
            </a: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When the Apostles died,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Miraculous Gifts of the Holy Spirit</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ceased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Acts 8:18</a:t>
            </a:r>
            <a:endPar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But they did not cease until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their purpose was accomplished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Word of God was completed, i.e., perfected</a:t>
            </a:r>
          </a:p>
          <a:p>
            <a:pPr marL="800100" lvl="1" indent="-342900">
              <a:lnSpc>
                <a:spcPct val="107000"/>
              </a:lnSpc>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1 Corinthians 13:10</a:t>
            </a:r>
            <a:r>
              <a:rPr lang="en-US" sz="2400" dirty="0">
                <a:latin typeface="Times New Roman" panose="02020603050405020304" pitchFamily="18" charset="0"/>
                <a:cs typeface="Times New Roman" panose="02020603050405020304" pitchFamily="18" charset="0"/>
              </a:rPr>
              <a:t> but when the perfect comes, the partial will be done away.</a:t>
            </a:r>
          </a:p>
          <a:p>
            <a:pPr marL="800100" lvl="1" indent="-342900">
              <a:lnSpc>
                <a:spcPct val="107000"/>
              </a:lnSpc>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Colossians 1:25 </a:t>
            </a:r>
            <a:r>
              <a:rPr lang="en-US" sz="2400" dirty="0">
                <a:latin typeface="Times New Roman" panose="02020603050405020304" pitchFamily="18" charset="0"/>
                <a:cs typeface="Times New Roman" panose="02020603050405020304" pitchFamily="18" charset="0"/>
              </a:rPr>
              <a:t>- Word of God in its fullness</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2400" b="1" kern="100" baseline="30000" dirty="0">
                <a:latin typeface="Times New Roman" panose="02020603050405020304" pitchFamily="18" charset="0"/>
                <a:ea typeface="Calibri" panose="020F0502020204030204" pitchFamily="34" charset="0"/>
                <a:cs typeface="Times New Roman" panose="02020603050405020304" pitchFamily="18" charset="0"/>
              </a:rPr>
              <a:t>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Peter 1:3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All things pertaining to life and godliness,</a:t>
            </a:r>
            <a:endPar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Question?  How do we receive the Word of God?</a:t>
            </a:r>
          </a:p>
          <a:p>
            <a:pPr>
              <a:lnSpc>
                <a:spcPct val="107000"/>
              </a:lnSpc>
            </a:pPr>
            <a:endPar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Answer: We receive the word of God through Teaching and Instruction</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67876694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30423" cy="5598136"/>
          </a:xfrm>
          <a:prstGeom prst="rect">
            <a:avLst/>
          </a:prstGeom>
          <a:noFill/>
        </p:spPr>
        <p:txBody>
          <a:bodyPr wrap="square" rtlCol="0">
            <a:spAutoFit/>
          </a:bodyPr>
          <a:lstStyle/>
          <a:p>
            <a:pPr>
              <a:lnSpc>
                <a:spcPct val="107000"/>
              </a:lnSpc>
            </a:pPr>
            <a:r>
              <a:rPr lang="en-US" sz="2400" b="1" u="sng" dirty="0">
                <a:latin typeface="Times New Roman" panose="02020603050405020304" pitchFamily="18" charset="0"/>
                <a:cs typeface="Times New Roman" panose="02020603050405020304" pitchFamily="18" charset="0"/>
              </a:rPr>
              <a:t>We receive the Word of God Non-Miraculously – it is spoken to us by faithful men</a:t>
            </a:r>
          </a:p>
          <a:p>
            <a:pPr>
              <a:lnSpc>
                <a:spcPct val="107000"/>
              </a:lnSpc>
            </a:pPr>
            <a:endParaRPr lang="en-US" sz="2400" b="1" u="sng"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10:17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So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from </a:t>
            </a:r>
            <a:r>
              <a:rPr lang="en-US" sz="2400" b="1" u="sng" dirty="0">
                <a:highlight>
                  <a:srgbClr val="FFFF00"/>
                </a:highlight>
                <a:latin typeface="Times New Roman" panose="02020603050405020304" pitchFamily="18" charset="0"/>
                <a:cs typeface="Times New Roman" panose="02020603050405020304" pitchFamily="18" charset="0"/>
              </a:rPr>
              <a:t>hearing</a:t>
            </a:r>
            <a:r>
              <a:rPr lang="en-US" sz="2400" dirty="0">
                <a:latin typeface="Times New Roman" panose="02020603050405020304" pitchFamily="18" charset="0"/>
                <a:cs typeface="Times New Roman" panose="02020603050405020304" pitchFamily="18" charset="0"/>
              </a:rPr>
              <a:t>, and hearing by the </a:t>
            </a:r>
            <a:r>
              <a:rPr lang="en-US" sz="2400" b="1" u="sng" dirty="0">
                <a:highlight>
                  <a:srgbClr val="FFFF00"/>
                </a:highlight>
                <a:latin typeface="Times New Roman" panose="02020603050405020304" pitchFamily="18" charset="0"/>
                <a:cs typeface="Times New Roman" panose="02020603050405020304" pitchFamily="18" charset="0"/>
              </a:rPr>
              <a:t>word of Christ</a:t>
            </a:r>
            <a:r>
              <a:rPr lang="en-US" sz="2400" dirty="0">
                <a:latin typeface="Times New Roman" panose="02020603050405020304" pitchFamily="18" charset="0"/>
                <a:cs typeface="Times New Roman" panose="02020603050405020304" pitchFamily="18" charset="0"/>
              </a:rPr>
              <a:t>.</a:t>
            </a:r>
          </a:p>
          <a:p>
            <a:pPr lvl="1">
              <a:lnSpc>
                <a:spcPct val="107000"/>
              </a:lnSpc>
            </a:pPr>
            <a:r>
              <a:rPr lang="en-US" sz="2400" b="1" dirty="0">
                <a:latin typeface="Times New Roman" panose="02020603050405020304" pitchFamily="18" charset="0"/>
                <a:cs typeface="Times New Roman" panose="02020603050405020304" pitchFamily="18" charset="0"/>
              </a:rPr>
              <a:t>2 Timothy 3:16 </a:t>
            </a:r>
            <a:r>
              <a:rPr lang="en-US" sz="2400" dirty="0">
                <a:latin typeface="Times New Roman" panose="02020603050405020304" pitchFamily="18" charset="0"/>
                <a:cs typeface="Times New Roman" panose="02020603050405020304" pitchFamily="18" charset="0"/>
              </a:rPr>
              <a:t> All </a:t>
            </a:r>
            <a:r>
              <a:rPr lang="en-US" sz="2400" b="1" u="sng" dirty="0">
                <a:highlight>
                  <a:srgbClr val="FFFF00"/>
                </a:highlight>
                <a:latin typeface="Times New Roman" panose="02020603050405020304" pitchFamily="18" charset="0"/>
                <a:cs typeface="Times New Roman" panose="02020603050405020304" pitchFamily="18" charset="0"/>
              </a:rPr>
              <a:t>Scripture</a:t>
            </a:r>
            <a:r>
              <a:rPr lang="en-US" sz="2400" dirty="0">
                <a:latin typeface="Times New Roman" panose="02020603050405020304" pitchFamily="18" charset="0"/>
                <a:cs typeface="Times New Roman" panose="02020603050405020304" pitchFamily="18" charset="0"/>
              </a:rPr>
              <a:t> is inspired by God and profitable for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Example of Jesus:</a:t>
            </a:r>
            <a:r>
              <a:rPr lang="en-US" sz="2400" dirty="0">
                <a:latin typeface="Times New Roman" panose="02020603050405020304" pitchFamily="18" charset="0"/>
                <a:cs typeface="Times New Roman" panose="02020603050405020304" pitchFamily="18" charset="0"/>
              </a:rPr>
              <a:t>  After receiving the Holy Spirit at baptism, the scriptures reveal</a:t>
            </a:r>
          </a:p>
          <a:p>
            <a:pPr marL="342900" indent="-342900">
              <a:lnSpc>
                <a:spcPct val="107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taught</a:t>
            </a:r>
            <a:r>
              <a:rPr lang="en-US" sz="2400" dirty="0">
                <a:latin typeface="Times New Roman" panose="02020603050405020304" pitchFamily="18" charset="0"/>
                <a:cs typeface="Times New Roman" panose="02020603050405020304" pitchFamily="18" charset="0"/>
              </a:rPr>
              <a:t> the people by </a:t>
            </a:r>
            <a:r>
              <a:rPr lang="en-US" sz="2400" b="1" u="sng" dirty="0">
                <a:highlight>
                  <a:srgbClr val="FFFF00"/>
                </a:highlight>
                <a:latin typeface="Times New Roman" panose="02020603050405020304" pitchFamily="18" charset="0"/>
                <a:cs typeface="Times New Roman" panose="02020603050405020304" pitchFamily="18" charset="0"/>
              </a:rPr>
              <a:t>speaking</a:t>
            </a:r>
            <a:r>
              <a:rPr lang="en-US" sz="2400" dirty="0">
                <a:latin typeface="Times New Roman" panose="02020603050405020304" pitchFamily="18" charset="0"/>
                <a:cs typeface="Times New Roman" panose="02020603050405020304" pitchFamily="18" charset="0"/>
              </a:rPr>
              <a:t> to them</a:t>
            </a:r>
          </a:p>
          <a:p>
            <a:pPr marL="342900" indent="-342900">
              <a:lnSpc>
                <a:spcPct val="107000"/>
              </a:lnSpc>
              <a:buFont typeface="Arial" panose="020B0604020202020204" pitchFamily="34" charset="0"/>
              <a:buChar char="•"/>
            </a:pPr>
            <a:r>
              <a:rPr lang="en-US" sz="2400" b="1" u="sng" dirty="0">
                <a:highlight>
                  <a:srgbClr val="FFFF00"/>
                </a:highlight>
                <a:latin typeface="Times New Roman" panose="02020603050405020304" pitchFamily="18" charset="0"/>
                <a:cs typeface="Times New Roman" panose="02020603050405020304" pitchFamily="18" charset="0"/>
              </a:rPr>
              <a:t>Signs and miracles </a:t>
            </a:r>
            <a:r>
              <a:rPr lang="en-US" sz="2400" dirty="0">
                <a:latin typeface="Times New Roman" panose="02020603050405020304" pitchFamily="18" charset="0"/>
                <a:cs typeface="Times New Roman" panose="02020603050405020304" pitchFamily="18" charset="0"/>
              </a:rPr>
              <a:t>accompanied His instruction to confirm their authenticity</a:t>
            </a:r>
          </a:p>
          <a:p>
            <a:pPr marL="342900" indent="-342900">
              <a:lnSpc>
                <a:spcPct val="107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Jesus </a:t>
            </a:r>
            <a:r>
              <a:rPr lang="en-US" sz="2400" b="1" u="sng" dirty="0">
                <a:highlight>
                  <a:srgbClr val="FFFF00"/>
                </a:highlight>
                <a:latin typeface="Times New Roman" panose="02020603050405020304" pitchFamily="18" charset="0"/>
                <a:cs typeface="Times New Roman" panose="02020603050405020304" pitchFamily="18" charset="0"/>
              </a:rPr>
              <a:t>did not miraculously grant knowledge </a:t>
            </a:r>
            <a:r>
              <a:rPr lang="en-US" sz="2400" dirty="0">
                <a:latin typeface="Times New Roman" panose="02020603050405020304" pitchFamily="18" charset="0"/>
                <a:cs typeface="Times New Roman" panose="02020603050405020304" pitchFamily="18" charset="0"/>
              </a:rPr>
              <a:t>of God’s word</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rPr>
              <a:t>Matthew 4:23 </a:t>
            </a:r>
            <a:r>
              <a:rPr lang="en-US" sz="2400" dirty="0">
                <a:effectLst/>
                <a:latin typeface="Times New Roman" panose="02020603050405020304" pitchFamily="18" charset="0"/>
                <a:ea typeface="Times New Roman" panose="02020603050405020304" pitchFamily="18" charset="0"/>
              </a:rPr>
              <a:t>(Following His baptism &amp; anointment) </a:t>
            </a:r>
            <a:r>
              <a:rPr lang="en-US" sz="2400" b="1" u="sng" dirty="0">
                <a:effectLst/>
                <a:highlight>
                  <a:srgbClr val="FFFF00"/>
                </a:highlight>
                <a:latin typeface="Times New Roman" panose="02020603050405020304" pitchFamily="18" charset="0"/>
                <a:ea typeface="Times New Roman" panose="02020603050405020304" pitchFamily="18" charset="0"/>
              </a:rPr>
              <a:t>Jesus</a:t>
            </a:r>
            <a:r>
              <a:rPr lang="en-US" sz="2400" dirty="0">
                <a:effectLst/>
                <a:latin typeface="Times New Roman" panose="02020603050405020304" pitchFamily="18" charset="0"/>
                <a:ea typeface="Times New Roman" panose="02020603050405020304" pitchFamily="18" charset="0"/>
              </a:rPr>
              <a:t> was going throughout all Galilee, </a:t>
            </a:r>
            <a:r>
              <a:rPr lang="en-US" sz="2400" b="1" u="sng" dirty="0">
                <a:effectLst/>
                <a:highlight>
                  <a:srgbClr val="FFFF00"/>
                </a:highlight>
                <a:latin typeface="Times New Roman" panose="02020603050405020304" pitchFamily="18" charset="0"/>
                <a:ea typeface="Times New Roman" panose="02020603050405020304" pitchFamily="18" charset="0"/>
              </a:rPr>
              <a:t>teaching</a:t>
            </a:r>
            <a:r>
              <a:rPr lang="en-US" sz="2400" dirty="0">
                <a:effectLst/>
                <a:latin typeface="Times New Roman" panose="02020603050405020304" pitchFamily="18" charset="0"/>
                <a:ea typeface="Times New Roman" panose="02020603050405020304" pitchFamily="18" charset="0"/>
              </a:rPr>
              <a:t> in their synagogues and </a:t>
            </a:r>
            <a:r>
              <a:rPr lang="en-US" sz="2400" b="1" u="sng" dirty="0">
                <a:effectLst/>
                <a:highlight>
                  <a:srgbClr val="FFFF00"/>
                </a:highlight>
                <a:latin typeface="Times New Roman" panose="02020603050405020304" pitchFamily="18" charset="0"/>
                <a:ea typeface="Times New Roman" panose="02020603050405020304" pitchFamily="18" charset="0"/>
              </a:rPr>
              <a:t>proclaiming the gospel </a:t>
            </a:r>
            <a:r>
              <a:rPr lang="en-US" sz="2400" dirty="0">
                <a:effectLst/>
                <a:latin typeface="Times New Roman" panose="02020603050405020304" pitchFamily="18" charset="0"/>
                <a:ea typeface="Times New Roman" panose="02020603050405020304" pitchFamily="18" charset="0"/>
              </a:rPr>
              <a:t>of the kingdom</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5:2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(Sermon on the Mount)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opened His mouth and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began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 teach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9228387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6388480"/>
          </a:xfrm>
          <a:prstGeom prst="rect">
            <a:avLst/>
          </a:prstGeom>
          <a:noFill/>
        </p:spPr>
        <p:txBody>
          <a:bodyPr wrap="square" rtlCol="0">
            <a:spAutoFit/>
          </a:bodyPr>
          <a:lstStyle/>
          <a:p>
            <a:pPr>
              <a:lnSpc>
                <a:spcPct val="107000"/>
              </a:lnSpc>
            </a:pPr>
            <a:r>
              <a:rPr lang="en-US" sz="2400" dirty="0">
                <a:latin typeface="Times New Roman" panose="02020603050405020304" pitchFamily="18" charset="0"/>
                <a:cs typeface="Times New Roman" panose="02020603050405020304" pitchFamily="18" charset="0"/>
              </a:rPr>
              <a:t>After His resurrection and the promise of the Holy Spirit, Jesus declared the great commission to make disciples of all nations through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His word</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Matthew 28:19-20</a:t>
            </a:r>
            <a:r>
              <a:rPr lang="en-US" sz="2400" dirty="0">
                <a:latin typeface="Times New Roman" panose="02020603050405020304" pitchFamily="18" charset="0"/>
                <a:cs typeface="Times New Roman" panose="02020603050405020304" pitchFamily="18" charset="0"/>
              </a:rPr>
              <a:t>  "Go therefore and </a:t>
            </a:r>
            <a:r>
              <a:rPr lang="en-US" sz="2400" b="1" u="sng" dirty="0">
                <a:highlight>
                  <a:srgbClr val="FFFF00"/>
                </a:highlight>
                <a:latin typeface="Times New Roman" panose="02020603050405020304" pitchFamily="18" charset="0"/>
                <a:cs typeface="Times New Roman" panose="02020603050405020304" pitchFamily="18" charset="0"/>
              </a:rPr>
              <a:t>make disciples </a:t>
            </a:r>
            <a:r>
              <a:rPr lang="en-US" sz="2400" u="sng" dirty="0">
                <a:latin typeface="Times New Roman" panose="02020603050405020304" pitchFamily="18" charset="0"/>
                <a:cs typeface="Times New Roman" panose="02020603050405020304" pitchFamily="18" charset="0"/>
              </a:rPr>
              <a:t>of all the nations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baptizing</a:t>
            </a:r>
            <a:r>
              <a:rPr lang="en-US" sz="2400" dirty="0">
                <a:latin typeface="Times New Roman" panose="02020603050405020304" pitchFamily="18" charset="0"/>
                <a:cs typeface="Times New Roman" panose="02020603050405020304" pitchFamily="18" charset="0"/>
              </a:rPr>
              <a:t> them in the name of the Father and the Son and the Holy Spirit,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them to observe </a:t>
            </a:r>
            <a:r>
              <a:rPr lang="en-US" sz="2400" b="1" u="sng" dirty="0">
                <a:highlight>
                  <a:srgbClr val="FFFF00"/>
                </a:highlight>
                <a:latin typeface="Times New Roman" panose="02020603050405020304" pitchFamily="18" charset="0"/>
                <a:cs typeface="Times New Roman" panose="02020603050405020304" pitchFamily="18" charset="0"/>
              </a:rPr>
              <a:t>all that I commanded </a:t>
            </a:r>
            <a:r>
              <a:rPr lang="en-US" sz="2400" dirty="0">
                <a:latin typeface="Times New Roman" panose="02020603050405020304" pitchFamily="18" charset="0"/>
                <a:cs typeface="Times New Roman" panose="02020603050405020304" pitchFamily="18" charset="0"/>
              </a:rPr>
              <a:t>…</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Acts 10:42 (Peter preaching to Cornelius)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a:t>
            </a:r>
            <a:r>
              <a:rPr lang="en-US" sz="2400" b="1" u="sng" dirty="0">
                <a:highlight>
                  <a:srgbClr val="FFFF00"/>
                </a:highlight>
                <a:latin typeface="Times New Roman" panose="02020603050405020304" pitchFamily="18" charset="0"/>
                <a:cs typeface="Times New Roman" panose="02020603050405020304" pitchFamily="18" charset="0"/>
              </a:rPr>
              <a:t>ordered us to preach </a:t>
            </a:r>
            <a:r>
              <a:rPr lang="en-US" sz="2400" dirty="0">
                <a:latin typeface="Times New Roman" panose="02020603050405020304" pitchFamily="18" charset="0"/>
                <a:cs typeface="Times New Roman" panose="02020603050405020304" pitchFamily="18" charset="0"/>
              </a:rPr>
              <a:t>to the people, and solemnly to </a:t>
            </a:r>
            <a:r>
              <a:rPr lang="en-US" sz="2400" b="1" u="sng" dirty="0">
                <a:highlight>
                  <a:srgbClr val="FFFF00"/>
                </a:highlight>
                <a:latin typeface="Times New Roman" panose="02020603050405020304" pitchFamily="18" charset="0"/>
                <a:cs typeface="Times New Roman" panose="02020603050405020304" pitchFamily="18" charset="0"/>
              </a:rPr>
              <a:t>testify</a:t>
            </a:r>
            <a:r>
              <a:rPr lang="en-US" sz="2400" dirty="0">
                <a:latin typeface="Times New Roman" panose="02020603050405020304" pitchFamily="18" charset="0"/>
                <a:cs typeface="Times New Roman" panose="02020603050405020304" pitchFamily="18" charset="0"/>
              </a:rPr>
              <a:t> that this is the One who has been appointed by …</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5:42 (The Apostles)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every day, in the temple and from house to house, they kept right 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teaching and preaching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Christ.</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7349186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2831929"/>
          </a:xfrm>
          <a:prstGeom prst="rect">
            <a:avLst/>
          </a:prstGeom>
          <a:noFill/>
        </p:spPr>
        <p:txBody>
          <a:bodyPr wrap="square" rtlCol="0">
            <a:spAutoFit/>
          </a:bodyPr>
          <a:lstStyle/>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Colossians 1:25 (Apostle Paul declaring God’s purpose in Him)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dirty="0">
                <a:latin typeface="Times New Roman" panose="02020603050405020304" pitchFamily="18" charset="0"/>
                <a:cs typeface="Times New Roman" panose="02020603050405020304" pitchFamily="18" charset="0"/>
              </a:rPr>
              <a:t>(Paul) have </a:t>
            </a:r>
            <a:r>
              <a:rPr lang="en-US" sz="2400" b="1" u="sng" dirty="0">
                <a:highlight>
                  <a:srgbClr val="FFFF00"/>
                </a:highlight>
                <a:latin typeface="Times New Roman" panose="02020603050405020304" pitchFamily="18" charset="0"/>
                <a:cs typeface="Times New Roman" panose="02020603050405020304" pitchFamily="18" charset="0"/>
              </a:rPr>
              <a:t>become its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servant </a:t>
            </a:r>
            <a:r>
              <a:rPr lang="en-US" sz="2400" dirty="0">
                <a:latin typeface="Times New Roman" panose="02020603050405020304" pitchFamily="18" charset="0"/>
                <a:cs typeface="Times New Roman" panose="02020603050405020304" pitchFamily="18" charset="0"/>
              </a:rPr>
              <a:t>by the </a:t>
            </a:r>
            <a:r>
              <a:rPr lang="en-US" sz="2400" b="1" u="sng" dirty="0">
                <a:highlight>
                  <a:srgbClr val="FFFF00"/>
                </a:highlight>
                <a:latin typeface="Times New Roman" panose="02020603050405020304" pitchFamily="18" charset="0"/>
                <a:cs typeface="Times New Roman" panose="02020603050405020304" pitchFamily="18" charset="0"/>
              </a:rPr>
              <a:t>commission God </a:t>
            </a:r>
            <a:r>
              <a:rPr lang="en-US" sz="2400" dirty="0">
                <a:latin typeface="Times New Roman" panose="02020603050405020304" pitchFamily="18" charset="0"/>
                <a:cs typeface="Times New Roman" panose="02020603050405020304" pitchFamily="18" charset="0"/>
              </a:rPr>
              <a:t>gave me </a:t>
            </a:r>
            <a:r>
              <a:rPr lang="en-US" sz="2400" b="1" u="sng" dirty="0">
                <a:highlight>
                  <a:srgbClr val="FFFF00"/>
                </a:highlight>
                <a:latin typeface="Times New Roman" panose="02020603050405020304" pitchFamily="18" charset="0"/>
                <a:cs typeface="Times New Roman" panose="02020603050405020304" pitchFamily="18" charset="0"/>
              </a:rPr>
              <a:t>to present to you the word of God in its fullness</a:t>
            </a:r>
            <a:r>
              <a:rPr lang="en-US" sz="2400"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2:42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(saints) were continually devoting themselves to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apostles' teaching</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nSpc>
                <a:spcPct val="107000"/>
              </a:lnSpc>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98187067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865965"/>
          </a:xfrm>
          <a:prstGeom prst="rect">
            <a:avLst/>
          </a:prstGeom>
          <a:noFill/>
        </p:spPr>
        <p:txBody>
          <a:bodyPr wrap="square" rtlCol="0">
            <a:spAutoFit/>
          </a:bodyPr>
          <a:lstStyle/>
          <a:p>
            <a:pPr marR="0">
              <a:lnSpc>
                <a:spcPct val="107000"/>
              </a:lnSpc>
              <a:spcBef>
                <a:spcPts val="0"/>
              </a:spcBef>
              <a:spcAft>
                <a:spcPts val="0"/>
              </a:spcAft>
            </a:pPr>
            <a:r>
              <a:rPr lang="en-US" sz="2400" dirty="0">
                <a:latin typeface="Times New Roman" panose="02020603050405020304" pitchFamily="18" charset="0"/>
                <a:cs typeface="Times New Roman" panose="02020603050405020304" pitchFamily="18" charset="0"/>
              </a:rPr>
              <a:t>With the passing of the Apostles, the </a:t>
            </a:r>
            <a:r>
              <a:rPr lang="en-US" sz="2400" b="1" u="sng" dirty="0">
                <a:latin typeface="Times New Roman" panose="02020603050405020304" pitchFamily="18" charset="0"/>
                <a:cs typeface="Times New Roman" panose="02020603050405020304" pitchFamily="18" charset="0"/>
              </a:rPr>
              <a:t>saints in the church have now become God’s servants to preach </a:t>
            </a:r>
            <a:r>
              <a:rPr lang="en-US" sz="2400" dirty="0">
                <a:latin typeface="Times New Roman" panose="02020603050405020304" pitchFamily="18" charset="0"/>
                <a:cs typeface="Times New Roman" panose="02020603050405020304" pitchFamily="18" charset="0"/>
              </a:rPr>
              <a:t>the word of God, i.e., the Apostles passed the word down to us and we are to pass it on to others</a:t>
            </a:r>
          </a:p>
          <a:p>
            <a:pPr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4:1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 man regard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(Paul and the saints) in this manner, 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servants of Christ</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stewards</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mysteries of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Therefore, we have instruction to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teach God’s word to faithful men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who will be able to teach others</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Timothy 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things which you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heard from me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(gospel message – revealed mystery of </a:t>
            </a:r>
            <a:r>
              <a:rPr lang="en-US" sz="2400" dirty="0">
                <a:latin typeface="Times New Roman" panose="02020603050405020304" pitchFamily="18" charset="0"/>
                <a:ea typeface="Calibri" panose="020F0502020204030204" pitchFamily="34" charset="0"/>
                <a:cs typeface="Times New Roman" panose="02020603050405020304" pitchFamily="18" charset="0"/>
              </a:rPr>
              <a:t>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entrust</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(stewardship)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these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faithful men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who will be able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 others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74874075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533310"/>
          </a:xfrm>
          <a:prstGeom prst="rect">
            <a:avLst/>
          </a:prstGeom>
          <a:noFill/>
        </p:spPr>
        <p:txBody>
          <a:bodyPr wrap="square" rtlCol="0">
            <a:spAutoFit/>
          </a:bodyPr>
          <a:lstStyle/>
          <a:p>
            <a:pPr>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Thus, God’s exhortation to preach the word of God from generation to generation</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10:14-15 </a:t>
            </a:r>
            <a:r>
              <a:rPr lang="en-US" sz="2400" dirty="0">
                <a:latin typeface="Times New Roman" panose="02020603050405020304" pitchFamily="18" charset="0"/>
                <a:cs typeface="Times New Roman" panose="02020603050405020304" pitchFamily="18" charset="0"/>
              </a:rPr>
              <a:t> How then will they </a:t>
            </a:r>
            <a:r>
              <a:rPr lang="en-US" sz="2400" b="1" u="sng" dirty="0">
                <a:highlight>
                  <a:srgbClr val="FFFF00"/>
                </a:highlight>
                <a:latin typeface="Times New Roman" panose="02020603050405020304" pitchFamily="18" charset="0"/>
                <a:cs typeface="Times New Roman" panose="02020603050405020304" pitchFamily="18" charset="0"/>
              </a:rPr>
              <a:t>call on Him </a:t>
            </a:r>
            <a:r>
              <a:rPr lang="en-US" sz="2400" dirty="0">
                <a:latin typeface="Times New Roman" panose="02020603050405020304" pitchFamily="18" charset="0"/>
                <a:cs typeface="Times New Roman" panose="02020603050405020304" pitchFamily="18" charset="0"/>
              </a:rPr>
              <a:t>in whom they have not </a:t>
            </a:r>
            <a:r>
              <a:rPr lang="en-US" sz="2400" b="1" u="sng" dirty="0">
                <a:highlight>
                  <a:srgbClr val="FFFF00"/>
                </a:highlight>
                <a:latin typeface="Times New Roman" panose="02020603050405020304" pitchFamily="18" charset="0"/>
                <a:cs typeface="Times New Roman" panose="02020603050405020304" pitchFamily="18" charset="0"/>
              </a:rPr>
              <a:t>believed</a:t>
            </a:r>
            <a:r>
              <a:rPr lang="en-US" sz="2400" dirty="0">
                <a:latin typeface="Times New Roman" panose="02020603050405020304" pitchFamily="18" charset="0"/>
                <a:cs typeface="Times New Roman" panose="02020603050405020304" pitchFamily="18" charset="0"/>
              </a:rPr>
              <a:t>? How will they believe in Him whom </a:t>
            </a:r>
            <a:r>
              <a:rPr lang="en-US" sz="2400" b="1" u="sng" dirty="0">
                <a:highlight>
                  <a:srgbClr val="FFFF00"/>
                </a:highlight>
                <a:latin typeface="Times New Roman" panose="02020603050405020304" pitchFamily="18" charset="0"/>
                <a:cs typeface="Times New Roman" panose="02020603050405020304" pitchFamily="18" charset="0"/>
              </a:rPr>
              <a:t>they have not heard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how will they hear </a:t>
            </a:r>
            <a:r>
              <a:rPr lang="en-US" sz="2400" b="1" u="sng" dirty="0">
                <a:highlight>
                  <a:srgbClr val="FFFF00"/>
                </a:highlight>
                <a:latin typeface="Times New Roman" panose="02020603050405020304" pitchFamily="18" charset="0"/>
                <a:cs typeface="Times New Roman" panose="02020603050405020304" pitchFamily="18" charset="0"/>
              </a:rPr>
              <a:t>without a preacher</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15 </a:t>
            </a:r>
            <a:r>
              <a:rPr lang="en-US" sz="2400" dirty="0">
                <a:latin typeface="Times New Roman" panose="02020603050405020304" pitchFamily="18" charset="0"/>
                <a:cs typeface="Times New Roman" panose="02020603050405020304" pitchFamily="18" charset="0"/>
              </a:rPr>
              <a:t> How will they </a:t>
            </a:r>
            <a:r>
              <a:rPr lang="en-US" sz="2400" b="1" u="sng" dirty="0">
                <a:latin typeface="Times New Roman" panose="02020603050405020304" pitchFamily="18" charset="0"/>
                <a:cs typeface="Times New Roman" panose="02020603050405020304" pitchFamily="18" charset="0"/>
              </a:rPr>
              <a:t>preach</a:t>
            </a:r>
            <a:r>
              <a:rPr lang="en-US" sz="2400" dirty="0">
                <a:latin typeface="Times New Roman" panose="02020603050405020304" pitchFamily="18" charset="0"/>
                <a:cs typeface="Times New Roman" panose="02020603050405020304" pitchFamily="18" charset="0"/>
              </a:rPr>
              <a:t> unless </a:t>
            </a:r>
            <a:r>
              <a:rPr lang="en-US" sz="2400" b="1" u="sng" dirty="0">
                <a:highlight>
                  <a:srgbClr val="FFFF00"/>
                </a:highlight>
                <a:latin typeface="Times New Roman" panose="02020603050405020304" pitchFamily="18" charset="0"/>
                <a:cs typeface="Times New Roman" panose="02020603050405020304" pitchFamily="18" charset="0"/>
              </a:rPr>
              <a:t>they are sent</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1:16-17 </a:t>
            </a:r>
            <a:r>
              <a:rPr lang="en-US" sz="2400" dirty="0">
                <a:latin typeface="Times New Roman" panose="02020603050405020304" pitchFamily="18" charset="0"/>
                <a:cs typeface="Times New Roman" panose="02020603050405020304" pitchFamily="18" charset="0"/>
              </a:rPr>
              <a:t>For I am not ashamed of </a:t>
            </a:r>
            <a:r>
              <a:rPr lang="en-US" sz="2400" b="1" u="sng" dirty="0">
                <a:latin typeface="Times New Roman" panose="02020603050405020304" pitchFamily="18" charset="0"/>
                <a:cs typeface="Times New Roman" panose="02020603050405020304" pitchFamily="18" charset="0"/>
              </a:rPr>
              <a:t>the gospel</a:t>
            </a:r>
            <a:r>
              <a:rPr lang="en-US" sz="2400" dirty="0">
                <a:latin typeface="Times New Roman" panose="02020603050405020304" pitchFamily="18" charset="0"/>
                <a:cs typeface="Times New Roman" panose="02020603050405020304" pitchFamily="18" charset="0"/>
              </a:rPr>
              <a:t>, for it is the </a:t>
            </a:r>
            <a:r>
              <a:rPr lang="en-US" sz="2400" b="1" u="sng" dirty="0">
                <a:latin typeface="Times New Roman" panose="02020603050405020304" pitchFamily="18" charset="0"/>
                <a:cs typeface="Times New Roman" panose="02020603050405020304" pitchFamily="18" charset="0"/>
              </a:rPr>
              <a:t>power of God for salvation </a:t>
            </a:r>
            <a:r>
              <a:rPr lang="en-US" sz="2400" dirty="0">
                <a:latin typeface="Times New Roman" panose="02020603050405020304" pitchFamily="18" charset="0"/>
                <a:cs typeface="Times New Roman" panose="02020603050405020304" pitchFamily="18" charset="0"/>
              </a:rPr>
              <a:t>to everyone who believes, to the Jew first and also to the Greek.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For in it </a:t>
            </a:r>
            <a:r>
              <a:rPr lang="en-US" sz="2400" i="1" dirty="0">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righteousness of God is revealed </a:t>
            </a:r>
            <a:r>
              <a:rPr lang="en-US" sz="2400" b="1" u="sng" dirty="0">
                <a:highlight>
                  <a:srgbClr val="FFFF00"/>
                </a:highlight>
                <a:latin typeface="Times New Roman" panose="02020603050405020304" pitchFamily="18" charset="0"/>
                <a:cs typeface="Times New Roman" panose="02020603050405020304" pitchFamily="18" charset="0"/>
              </a:rPr>
              <a:t>from faith to faith</a:t>
            </a:r>
            <a:r>
              <a:rPr lang="en-US" sz="2400" dirty="0">
                <a:latin typeface="Times New Roman" panose="02020603050405020304" pitchFamily="18" charset="0"/>
                <a:cs typeface="Times New Roman" panose="02020603050405020304" pitchFamily="18" charset="0"/>
              </a:rPr>
              <a:t>; as it is written, "</a:t>
            </a:r>
            <a:r>
              <a:rPr lang="en-US" sz="2400" b="1" u="sng" cap="small" dirty="0">
                <a:effectLst/>
                <a:latin typeface="Times New Roman" panose="02020603050405020304" pitchFamily="18" charset="0"/>
                <a:cs typeface="Times New Roman" panose="02020603050405020304" pitchFamily="18" charset="0"/>
              </a:rPr>
              <a:t>BUT THE RIGHTEOUS</a:t>
            </a:r>
            <a:r>
              <a:rPr lang="en-US" sz="2400" b="1" u="sng" dirty="0">
                <a:latin typeface="Times New Roman" panose="02020603050405020304" pitchFamily="18" charset="0"/>
                <a:cs typeface="Times New Roman" panose="02020603050405020304" pitchFamily="18" charset="0"/>
              </a:rPr>
              <a:t> </a:t>
            </a:r>
            <a:r>
              <a:rPr lang="en-US" sz="2400" b="1" i="1" u="sng" dirty="0">
                <a:latin typeface="Times New Roman" panose="02020603050405020304" pitchFamily="18" charset="0"/>
                <a:cs typeface="Times New Roman" panose="02020603050405020304" pitchFamily="18" charset="0"/>
              </a:rPr>
              <a:t>man</a:t>
            </a:r>
            <a:r>
              <a:rPr lang="en-US" sz="2400" b="1" u="sng" dirty="0">
                <a:latin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cs typeface="Times New Roman" panose="02020603050405020304" pitchFamily="18" charset="0"/>
              </a:rPr>
              <a:t>SHALL </a:t>
            </a:r>
            <a:r>
              <a:rPr lang="en-US" sz="2400" b="1" u="sng" cap="small" dirty="0">
                <a:effectLst/>
                <a:highlight>
                  <a:srgbClr val="FFFF00"/>
                </a:highlight>
                <a:latin typeface="Times New Roman" panose="02020603050405020304" pitchFamily="18" charset="0"/>
                <a:cs typeface="Times New Roman" panose="02020603050405020304" pitchFamily="18" charset="0"/>
              </a:rPr>
              <a:t>LIVE BY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Hebrews 11:1</a:t>
            </a:r>
            <a:r>
              <a:rPr lang="en-US" sz="2400" dirty="0">
                <a:latin typeface="Times New Roman" panose="02020603050405020304" pitchFamily="18" charset="0"/>
                <a:cs typeface="Times New Roman" panose="02020603050405020304" pitchFamily="18" charset="0"/>
              </a:rPr>
              <a:t> Now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is the </a:t>
            </a:r>
            <a:r>
              <a:rPr lang="en-US" sz="2400" b="1" u="sng" dirty="0">
                <a:highlight>
                  <a:srgbClr val="FFFF00"/>
                </a:highlight>
                <a:latin typeface="Times New Roman" panose="02020603050405020304" pitchFamily="18" charset="0"/>
                <a:cs typeface="Times New Roman" panose="02020603050405020304" pitchFamily="18" charset="0"/>
              </a:rPr>
              <a:t>assurance</a:t>
            </a:r>
            <a:r>
              <a:rPr lang="en-US" sz="2400" dirty="0">
                <a:latin typeface="Times New Roman" panose="02020603050405020304" pitchFamily="18" charset="0"/>
                <a:cs typeface="Times New Roman" panose="02020603050405020304" pitchFamily="18" charset="0"/>
              </a:rPr>
              <a:t> of </a:t>
            </a:r>
            <a:r>
              <a:rPr lang="en-US" sz="2400" i="1" dirty="0">
                <a:latin typeface="Times New Roman" panose="02020603050405020304" pitchFamily="18" charset="0"/>
                <a:cs typeface="Times New Roman" panose="02020603050405020304" pitchFamily="18" charset="0"/>
              </a:rPr>
              <a:t>things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hoped for</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conviction</a:t>
            </a:r>
            <a:r>
              <a:rPr lang="en-US" sz="2400" dirty="0">
                <a:latin typeface="Times New Roman" panose="02020603050405020304" pitchFamily="18" charset="0"/>
                <a:cs typeface="Times New Roman" panose="02020603050405020304" pitchFamily="18" charset="0"/>
              </a:rPr>
              <a:t> (evidence) of things </a:t>
            </a:r>
            <a:r>
              <a:rPr lang="en-US" sz="2400" b="1" u="sng" dirty="0">
                <a:highlight>
                  <a:srgbClr val="FFFF00"/>
                </a:highlight>
                <a:latin typeface="Times New Roman" panose="02020603050405020304" pitchFamily="18" charset="0"/>
                <a:cs typeface="Times New Roman" panose="02020603050405020304" pitchFamily="18" charset="0"/>
              </a:rPr>
              <a:t>not seen</a:t>
            </a:r>
            <a:r>
              <a:rPr lang="en-US" sz="2400" dirty="0">
                <a:latin typeface="Times New Roman" panose="02020603050405020304" pitchFamily="18" charset="0"/>
                <a:cs typeface="Times New Roman" panose="02020603050405020304" pitchFamily="18" charset="0"/>
              </a:rPr>
              <a:t>. (Hidden by God but revealed by faith in God’s word)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173555482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1801873" cy="5598136"/>
          </a:xfrm>
          <a:prstGeom prst="rect">
            <a:avLst/>
          </a:prstGeom>
          <a:noFill/>
        </p:spPr>
        <p:txBody>
          <a:bodyPr wrap="square" rtlCol="0">
            <a:spAutoFit/>
          </a:bodyPr>
          <a:lstStyle/>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Conclusion: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07000"/>
              </a:lnSpc>
              <a:buFont typeface="+mj-lt"/>
              <a:buAutoNum type="arabicPeriod"/>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Through Holy Spirit baptism</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miraculously bestowed upon His Apostles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fullness of His word</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bestowal was accompanied by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miraculous signs</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bestowal granted to the recipients’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miraculous powers used as signs</a:t>
            </a:r>
          </a:p>
          <a:p>
            <a:pPr marL="914400" lvl="1" indent="-457200">
              <a:lnSpc>
                <a:spcPct val="107000"/>
              </a:lnSpc>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07000"/>
              </a:lnSpc>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Purpose: The Apostles wer</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e appointed to teach God’s word to all</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speaking of the word of God was accompanied by miraculous signs to con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firm the word</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Apostles never miraculously granted full knowledge of God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 word with one exception</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Apostles laid hands upon a few select men to give them both</a:t>
            </a:r>
          </a:p>
          <a:p>
            <a:pPr marL="1257300" lvl="2"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complete word of God in all its fullness</a:t>
            </a:r>
          </a:p>
          <a:p>
            <a:pPr marL="1257300" lvl="2" indent="-3429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Miraculous powers used as signs to confirm the authenticity of God’s word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1184918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66931" y="1460203"/>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Bestowal of the Holy Spirit by Laying on of Hands </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938562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601855"/>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This is an extremely important revelation: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Abraham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Ishmael and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are Abraham’s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Ishmael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Abraham’s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“Child of Promise”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Isaac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Esau and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Abraham’s and Isacc’s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Esau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Isaac’s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renamed Israel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God raised up Israel’s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to become the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28858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66277" y="785824"/>
            <a:ext cx="1189996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Laying on of Hands is </a:t>
            </a:r>
            <a:r>
              <a:rPr lang="en-US" sz="2400" b="1" kern="1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the bestowal of the Holy Spirit to give supernatural</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gifts of the Holy Spirit. Example: Acts 6 – the first deacons</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6:5-6, 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(choosing of the “seven” to serve widows)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Stephen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martyr - Acts chapter 7) a man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full of faith and of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evangelist – Acts 8:5-25; 26-40; 21:8), Prochorus, Nicanor, Timon, Parmenas and Nicolas, a proselyte from Antioch.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these they brought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before the apostles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after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laid their hands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on them.</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Stephen, full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 and powe</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was performing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wonders and signs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among the people.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Stephen (who was baptized) is noted as alre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ady being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full of the Holy Spirit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(Acts 2:38)</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Stephen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did not have miraculous powers</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Note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Philip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was also among the seven who received the laying on of hands</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Stephen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received miraculous gifts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of the Holy Spirit after the laying on of the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Apostles hands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331917318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6002412"/>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Acts 8:4-8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(result of Saul’s great persecutions), those who had been scattered went about preaching the word.</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Philip</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(one of the 7 deacons appointed in Acts 6)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went down to the city of Samaria and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began</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proclaiming Christ to them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crowds with one accord were giving attention to what was said by Philip, 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they heard and saw the signs which he was performing</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For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in the case of</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many who had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unclean spirits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they were coming out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of them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shouting with a loud voice; and many who had been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paralyzed and lame</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were healed.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when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believed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Philip preaching the good news about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 name of Jesus Christ,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were being 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men and women alike.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Even Simon himself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after being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he continued on with Philip, and as 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observed signs and great miracles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taking place, he was constantly amazed.</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Note:  None of the New Converts received miraculous gifts of the Holy Spirit</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Note:  Philip was not an Apostle – He had gifts of the Holy Spirit but could not bestow them</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ote: Philip received the gifts of the Holy Spirit by laying on of hands – Acts 6:5-8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25841556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210144"/>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8:14-16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Now when the apostles in Jerusalem heard that Samaria had received the word of God,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sent them Peter and John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came down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prayed for them that they might receive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had not yet fallen upon any of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had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simply been baptized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in the name of the Lord Jesus.</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he Apostles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prayed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for the new saints to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receive the Holy Spirit</a:t>
            </a:r>
            <a:endParaRPr lang="en-US" sz="24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Question: 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is given to all baptized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believers,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why did the Apostles pray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 the saints to receive the Holy Spirit?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Indicates the bestowal of the </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Holy Spirit (as used here) actually </a:t>
            </a:r>
            <a:r>
              <a:rPr lang="en-US" sz="2400" b="1" u="sng" kern="0" dirty="0">
                <a:latin typeface="Times New Roman" panose="02020603050405020304" pitchFamily="18" charset="0"/>
                <a:ea typeface="Times New Roman" panose="02020603050405020304" pitchFamily="18" charset="0"/>
                <a:cs typeface="Times New Roman" panose="02020603050405020304" pitchFamily="18" charset="0"/>
              </a:rPr>
              <a:t>means the bestowal of </a:t>
            </a:r>
            <a:r>
              <a:rPr lang="en-US" sz="2400" b="1" u="sng" kern="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iraculous gifts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of the Holy Spirit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(reference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Acts 6</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lnSpc>
                <a:spcPct val="107000"/>
              </a:lnSpc>
              <a:buFont typeface="Arial" panose="020B0604020202020204" pitchFamily="34" charset="0"/>
              <a:buChar char="•"/>
            </a:pPr>
            <a:r>
              <a:rPr lang="en-US" sz="2400" b="1" u="sng" kern="0" dirty="0">
                <a:latin typeface="Times New Roman" panose="02020603050405020304" pitchFamily="18" charset="0"/>
                <a:ea typeface="Times New Roman" panose="02020603050405020304" pitchFamily="18" charset="0"/>
                <a:cs typeface="Times New Roman" panose="02020603050405020304" pitchFamily="18" charset="0"/>
              </a:rPr>
              <a:t>N</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ot the gift of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Holy Spirit Himself</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Bestowal of Miraculous Gifts was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at the sole discretion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the Apostles</a:t>
            </a: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Calibri" panose="020F0502020204030204" pitchFamily="34" charset="0"/>
                <a:cs typeface="Times New Roman" panose="02020603050405020304" pitchFamily="18" charset="0"/>
              </a:rPr>
              <a:t>By prayer, the Apostles </a:t>
            </a:r>
            <a:r>
              <a:rPr lang="en-US" sz="2400" b="1" u="sng" kern="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asked God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to give them gifts of the Holy Spirit. </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322190132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6000489"/>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8:17-18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Then they (Peter and John)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began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laying their hands 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they were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receiving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Now when Simon saw that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was bestowed through the laying on of the apostles' hands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he offered them money,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Apostles </a:t>
            </a: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prayed to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asking Him to bestow the Holy Spirit upon the newly baptized.</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bestowal of the Holy Spirit was by the Apostles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laying their hands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upon the new converts.</a:t>
            </a: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all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of the baptized “received the Holy Spirit”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Simon did not and asked to buy “this authority.” Authority for what? Authority to exercise powers fro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 the Holy Spirit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Conclusion: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reference to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Holy Spirit in Acts 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is to the bestowal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spiritual gifts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not the Holy Spirit Himself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Reference Acts 6:5-8</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is further confirmed at Romans 1:11 and Acts 19:5-6</a:t>
            </a:r>
            <a:endParaRPr lang="en-US" sz="2400" b="1" u="sng" kern="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is further confirmed at Romans 1:11 and Acts 19:5-6</a:t>
            </a:r>
            <a:endParaRPr lang="en-US" sz="2400" b="1" u="sng" kern="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403352088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59813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Romans 1:11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(Apostle Paul) long to see you so that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impart some spiritual gift to 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be established;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19:5-6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(Paul meets disciples who were baptized into John’s baptism) When they heard this, they were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the name of the Lord Jesus.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when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Paul had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laid his hands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upon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came 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they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began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speaking with tongues and prophesying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Something prompted Paul to ask these disciples if they had received the Holy Spirit when they were baptized.</a:t>
            </a:r>
          </a:p>
          <a:p>
            <a:pPr marL="457200" marR="0" indent="-4572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Paul learns they were baptized into John’s baptism of repentance – note their baptism was long after baptism into Christ for remission of sins was inaugurated</a:t>
            </a:r>
          </a:p>
          <a:p>
            <a:pPr marL="457200" marR="0" indent="-4572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Therefore, Paul baptized them into Christ. Why? Cleansing of sin</a:t>
            </a:r>
          </a:p>
          <a:p>
            <a:pPr marL="457200" marR="0" indent="-4572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Then Paul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laidd</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his hands on them upon which they manifested the miraculous gits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191222416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598136"/>
          </a:xfrm>
          <a:prstGeom prst="rect">
            <a:avLst/>
          </a:prstGeom>
          <a:noFill/>
        </p:spPr>
        <p:txBody>
          <a:bodyPr wrap="square" rtlCol="0">
            <a:spAutoFit/>
          </a:bodyPr>
          <a:lstStyle/>
          <a:p>
            <a:pPr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Summarize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baptized, we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receive the Holy Spirit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Acts 2:38, Acts 6:5</a:t>
            </a:r>
          </a:p>
          <a:p>
            <a:pPr marL="457200" marR="0" indent="-457200">
              <a:lnSpc>
                <a:spcPct val="107000"/>
              </a:lnSpc>
              <a:spcBef>
                <a:spcPts val="0"/>
              </a:spcBef>
              <a:spcAft>
                <a:spcPts val="0"/>
              </a:spcAft>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When baptized, we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do not receive miraculous gifts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of the Holy Spirit  -  Acts 6:5; 8:4-16</a:t>
            </a:r>
          </a:p>
          <a:p>
            <a:pPr marL="457200" marR="0" indent="-457200">
              <a:lnSpc>
                <a:spcPct val="107000"/>
              </a:lnSpc>
              <a:spcBef>
                <a:spcPts val="0"/>
              </a:spcBef>
              <a:spcAft>
                <a:spcPts val="0"/>
              </a:spcAft>
              <a:buFont typeface="+mj-lt"/>
              <a:buAutoNum type="arabicPeriod"/>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Apostles were able to bestow miraculous gifts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of the Holy Spirit through the laying on of hands – Acts 8;17-18; Acts 19:5-6, Romans 1:11</a:t>
            </a:r>
          </a:p>
          <a:p>
            <a:pPr marL="457200" marR="0" indent="-457200">
              <a:lnSpc>
                <a:spcPct val="107000"/>
              </a:lnSpc>
              <a:spcBef>
                <a:spcPts val="0"/>
              </a:spcBef>
              <a:spcAft>
                <a:spcPts val="0"/>
              </a:spcAft>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Only Apostles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could bestow gifts of the Holy Spirit </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Once the Apostles died, miraculous gifts of 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he Holy Spirit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ceased</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Other non-Apostles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who received gifts of the Holy Spirit are known as the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other inspired men.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In addition to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Stephen and Philip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among others were:</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Mark</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wrote the Gospel of Mark</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Luke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wrote the Gospel of Luke and the Book of Acts</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James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(brother of Jesus) who wrote the book of James</a:t>
            </a:r>
          </a:p>
          <a:p>
            <a:pPr marL="800100" lvl="1"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Jude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who wrote the book of Jude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155398403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1166842"/>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Baptism into Christ and Receiving the Holy Spirit</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80796195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2017773" cy="5632311"/>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Acts 2:17 (Jude 2:28)</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p>
          <a:p>
            <a:endParaRPr lang="en-US" sz="2400" cap="small" dirty="0">
              <a:effectLst/>
              <a:latin typeface="Times New Roman" panose="02020603050405020304" pitchFamily="18" charset="0"/>
              <a:cs typeface="Times New Roman" panose="02020603050405020304" pitchFamily="18" charset="0"/>
            </a:endParaRPr>
          </a:p>
          <a:p>
            <a:r>
              <a:rPr lang="en-US" sz="2400" b="1" u="sng" dirty="0">
                <a:latin typeface="Times New Roman" panose="02020603050405020304" pitchFamily="18" charset="0"/>
                <a:cs typeface="Times New Roman" panose="02020603050405020304" pitchFamily="18" charset="0"/>
              </a:rPr>
              <a:t>Jesus Christ – the Son of God</a:t>
            </a:r>
            <a:r>
              <a:rPr lang="en-US" sz="2400" b="1" dirty="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received the Holy Spirit anointing at baptism – the consecration requirement of High Priest</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After being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Jesus came up immediately from </a:t>
            </a:r>
            <a:r>
              <a:rPr lang="en-US" sz="2400" b="1" u="sng" dirty="0">
                <a:highlight>
                  <a:srgbClr val="FFFF00"/>
                </a:highlight>
                <a:latin typeface="Times New Roman" panose="02020603050405020304" pitchFamily="18" charset="0"/>
                <a:cs typeface="Times New Roman" panose="02020603050405020304" pitchFamily="18" charset="0"/>
              </a:rPr>
              <a:t>the water</a:t>
            </a:r>
            <a:r>
              <a:rPr lang="en-US" sz="2400" dirty="0">
                <a:latin typeface="Times New Roman" panose="02020603050405020304" pitchFamily="18" charset="0"/>
                <a:cs typeface="Times New Roman" panose="02020603050405020304" pitchFamily="18" charset="0"/>
              </a:rPr>
              <a:t>; and behold, the heavens were opened, and he saw the </a:t>
            </a:r>
            <a:r>
              <a:rPr lang="en-US" sz="2400" b="1" u="sng" dirty="0">
                <a:highlight>
                  <a:srgbClr val="FFFF00"/>
                </a:highlight>
                <a:latin typeface="Times New Roman" panose="02020603050405020304" pitchFamily="18" charset="0"/>
                <a:cs typeface="Times New Roman" panose="02020603050405020304" pitchFamily="18" charset="0"/>
              </a:rPr>
              <a:t>Spirit of God </a:t>
            </a:r>
            <a:r>
              <a:rPr lang="en-US" sz="2400" b="1" u="sng" dirty="0">
                <a:latin typeface="Times New Roman" panose="02020603050405020304" pitchFamily="18" charset="0"/>
                <a:cs typeface="Times New Roman" panose="02020603050405020304" pitchFamily="18" charset="0"/>
              </a:rPr>
              <a:t>descending as a dove </a:t>
            </a:r>
            <a:r>
              <a:rPr lang="en-US" sz="2400" b="1" i="1" u="sng" dirty="0">
                <a:latin typeface="Times New Roman" panose="02020603050405020304" pitchFamily="18" charset="0"/>
                <a:cs typeface="Times New Roman" panose="02020603050405020304" pitchFamily="18" charset="0"/>
              </a:rPr>
              <a:t>and</a:t>
            </a:r>
            <a:r>
              <a:rPr lang="en-US" sz="2400" b="1" u="sng" dirty="0">
                <a:latin typeface="Times New Roman" panose="02020603050405020304" pitchFamily="18" charset="0"/>
                <a:cs typeface="Times New Roman" panose="02020603050405020304" pitchFamily="18" charset="0"/>
              </a:rPr>
              <a:t> lighting on Him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u="sng" dirty="0">
                <a:latin typeface="Times New Roman" panose="02020603050405020304" pitchFamily="18" charset="0"/>
                <a:cs typeface="Times New Roman" panose="02020603050405020304" pitchFamily="18" charset="0"/>
              </a:rPr>
              <a:t>The other sons of God </a:t>
            </a:r>
            <a:r>
              <a:rPr lang="en-US" sz="2400" dirty="0">
                <a:latin typeface="Times New Roman" panose="02020603050405020304" pitchFamily="18" charset="0"/>
                <a:cs typeface="Times New Roman" panose="02020603050405020304" pitchFamily="18" charset="0"/>
              </a:rPr>
              <a:t>received the Holy Spirit anointing at baptism – consecration requirement of Royal Priesthood</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2:38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b="1" u="sng" dirty="0">
                <a:latin typeface="Times New Roman" panose="02020603050405020304" pitchFamily="18" charset="0"/>
                <a:cs typeface="Times New Roman" panose="02020603050405020304" pitchFamily="18" charset="0"/>
              </a:rPr>
              <a:t>in the name of Jesus Christ</a:t>
            </a:r>
            <a:r>
              <a:rPr lang="en-US" sz="2400" dirty="0">
                <a:latin typeface="Times New Roman" panose="02020603050405020304" pitchFamily="18" charset="0"/>
                <a:cs typeface="Times New Roman" panose="02020603050405020304" pitchFamily="18" charset="0"/>
              </a:rPr>
              <a: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you will </a:t>
            </a:r>
            <a:r>
              <a:rPr lang="en-US" sz="2400" b="1" u="sng" dirty="0">
                <a:highlight>
                  <a:srgbClr val="FFFF00"/>
                </a:highlight>
                <a:latin typeface="Times New Roman" panose="02020603050405020304" pitchFamily="18" charset="0"/>
                <a:cs typeface="Times New Roman" panose="02020603050405020304" pitchFamily="18" charset="0"/>
              </a:rPr>
              <a:t>receive the gift of the Holy Spirit</a:t>
            </a:r>
            <a:r>
              <a:rPr lang="en-US" sz="2400" dirty="0">
                <a:latin typeface="Times New Roman" panose="02020603050405020304" pitchFamily="18" charset="0"/>
                <a:cs typeface="Times New Roman" panose="02020603050405020304" pitchFamily="18" charset="0"/>
              </a:rPr>
              <a:t>. </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of the Holy Spirit at Baptism</a:t>
            </a:r>
          </a:p>
        </p:txBody>
      </p:sp>
    </p:spTree>
    <p:extLst>
      <p:ext uri="{BB962C8B-B14F-4D97-AF65-F5344CB8AC3E}">
        <p14:creationId xmlns:p14="http://schemas.microsoft.com/office/powerpoint/2010/main" val="352441416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2017773" cy="3416320"/>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a:t>
            </a:r>
            <a:r>
              <a:rPr lang="en-US" sz="2800" dirty="0">
                <a:latin typeface="Times New Roman" panose="02020603050405020304" pitchFamily="18" charset="0"/>
                <a:cs typeface="Times New Roman" panose="02020603050405020304" pitchFamily="18" charset="0"/>
              </a:rPr>
              <a:t>  Is the receiving of the Holy Spirit literal or</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a:t>
            </a:r>
            <a:r>
              <a:rPr lang="en-US" sz="2800" dirty="0">
                <a:latin typeface="Times New Roman" panose="02020603050405020304" pitchFamily="18" charset="0"/>
                <a:cs typeface="Times New Roman" panose="02020603050405020304" pitchFamily="18" charset="0"/>
              </a:rPr>
              <a:t> Is the receiving of the Holy Spirit figurative (metonymy), i.e., is the indwelling of the Holy Spirit simply having knowledge of the word of God</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You decide.   </a:t>
            </a:r>
            <a:endParaRPr lang="en-US" sz="28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of the Holy Spirit at Baptism</a:t>
            </a:r>
          </a:p>
        </p:txBody>
      </p:sp>
    </p:spTree>
    <p:extLst>
      <p:ext uri="{BB962C8B-B14F-4D97-AF65-F5344CB8AC3E}">
        <p14:creationId xmlns:p14="http://schemas.microsoft.com/office/powerpoint/2010/main" val="36220634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940088"/>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Acts 2:17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a:t>
            </a:r>
            <a:r>
              <a:rPr lang="en-US" sz="2400" cap="small" dirty="0">
                <a:effectLst/>
                <a:latin typeface="Times New Roman" panose="02020603050405020304" pitchFamily="18" charset="0"/>
                <a:cs typeface="Times New Roman" panose="02020603050405020304" pitchFamily="18" charset="0"/>
              </a:rPr>
              <a:t> FORTH OF</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ALL</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5:5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hope does not disappoint, because the love of God has been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poured out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to us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saved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according to His mercy,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of regeneration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(born again)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renewing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poured out upon us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 Jesus Christ our Savior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Regeneration</a:t>
            </a:r>
          </a:p>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Greek Word: </a:t>
            </a:r>
            <a:r>
              <a:rPr lang="en-US" sz="2400" b="1" i="1" dirty="0" err="1">
                <a:effectLst/>
                <a:latin typeface="Times New Roman" panose="02020603050405020304" pitchFamily="18" charset="0"/>
                <a:cs typeface="Times New Roman" panose="02020603050405020304" pitchFamily="18" charset="0"/>
              </a:rPr>
              <a:t>paliggenesia</a:t>
            </a:r>
            <a:r>
              <a:rPr lang="en-US" sz="2400" dirty="0">
                <a:latin typeface="Times New Roman" panose="02020603050405020304" pitchFamily="18" charset="0"/>
                <a:cs typeface="Times New Roman" panose="02020603050405020304" pitchFamily="18" charset="0"/>
              </a:rPr>
              <a:t> – rebirth; from </a:t>
            </a:r>
            <a:r>
              <a:rPr lang="en-US" sz="2400" b="1" i="1" dirty="0" err="1">
                <a:latin typeface="Times New Roman" panose="02020603050405020304" pitchFamily="18" charset="0"/>
                <a:cs typeface="Times New Roman" panose="02020603050405020304" pitchFamily="18" charset="0"/>
              </a:rPr>
              <a:t>palin</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meaning again and </a:t>
            </a:r>
            <a:r>
              <a:rPr lang="en-US" sz="2400" b="1" i="1" dirty="0">
                <a:latin typeface="Times New Roman" panose="02020603050405020304" pitchFamily="18" charset="0"/>
                <a:cs typeface="Times New Roman" panose="02020603050405020304" pitchFamily="18" charset="0"/>
              </a:rPr>
              <a:t>genesis</a:t>
            </a:r>
            <a:r>
              <a:rPr lang="en-US" sz="2400" dirty="0">
                <a:latin typeface="Times New Roman" panose="02020603050405020304" pitchFamily="18" charset="0"/>
                <a:cs typeface="Times New Roman" panose="02020603050405020304" pitchFamily="18" charset="0"/>
              </a:rPr>
              <a:t> meaning birth or beginning</a:t>
            </a:r>
          </a:p>
          <a:p>
            <a:pPr marL="571500" marR="0" indent="-342900">
              <a:spcBef>
                <a:spcPts val="0"/>
              </a:spcBef>
              <a:spcAft>
                <a:spcPts val="0"/>
              </a:spcAft>
              <a:buFont typeface="Arial" panose="020B0604020202020204" pitchFamily="34" charset="0"/>
              <a:buChar char="•"/>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John 3:3 Jesus</a:t>
            </a:r>
            <a:r>
              <a:rPr lang="en-US" sz="2400" dirty="0">
                <a:latin typeface="Times New Roman" panose="02020603050405020304" pitchFamily="18" charset="0"/>
                <a:cs typeface="Times New Roman" panose="02020603050405020304" pitchFamily="18" charset="0"/>
              </a:rPr>
              <a:t> answered and said to him (Nicodemus), "Truly, truly, I say to you, unless one is </a:t>
            </a:r>
            <a:r>
              <a:rPr lang="en-US" sz="2400" b="1" u="sng" dirty="0">
                <a:highlight>
                  <a:srgbClr val="FFFF00"/>
                </a:highlight>
                <a:latin typeface="Times New Roman" panose="02020603050405020304" pitchFamily="18" charset="0"/>
                <a:cs typeface="Times New Roman" panose="02020603050405020304" pitchFamily="18" charset="0"/>
              </a:rPr>
              <a:t>born again </a:t>
            </a:r>
            <a:r>
              <a:rPr lang="en-US" sz="2400" dirty="0">
                <a:latin typeface="Times New Roman" panose="02020603050405020304" pitchFamily="18" charset="0"/>
                <a:cs typeface="Times New Roman" panose="02020603050405020304" pitchFamily="18" charset="0"/>
              </a:rPr>
              <a:t>he cannot see the </a:t>
            </a:r>
            <a:r>
              <a:rPr lang="en-US" sz="2400" b="1" u="sng" dirty="0">
                <a:highlight>
                  <a:srgbClr val="FFFF00"/>
                </a:highlight>
                <a:latin typeface="Times New Roman" panose="02020603050405020304" pitchFamily="18" charset="0"/>
                <a:cs typeface="Times New Roman" panose="02020603050405020304" pitchFamily="18" charset="0"/>
              </a:rPr>
              <a:t>kingdom of God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cxnSp>
        <p:nvCxnSpPr>
          <p:cNvPr id="5" name="Straight Arrow Connector 4">
            <a:extLst>
              <a:ext uri="{FF2B5EF4-FFF2-40B4-BE49-F238E27FC236}">
                <a16:creationId xmlns:a16="http://schemas.microsoft.com/office/drawing/2014/main" id="{019ED2EE-50DC-2371-E31D-AFE993B70E12}"/>
              </a:ext>
            </a:extLst>
          </p:cNvPr>
          <p:cNvCxnSpPr>
            <a:cxnSpLocks/>
          </p:cNvCxnSpPr>
          <p:nvPr/>
        </p:nvCxnSpPr>
        <p:spPr>
          <a:xfrm>
            <a:off x="10745815" y="1459149"/>
            <a:ext cx="0" cy="46692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037AF1B-52CE-339D-097D-810870E44290}"/>
              </a:ext>
            </a:extLst>
          </p:cNvPr>
          <p:cNvCxnSpPr>
            <a:cxnSpLocks/>
          </p:cNvCxnSpPr>
          <p:nvPr/>
        </p:nvCxnSpPr>
        <p:spPr>
          <a:xfrm>
            <a:off x="10752306" y="2490173"/>
            <a:ext cx="0" cy="9388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56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4794646"/>
          </a:xfrm>
          <a:prstGeom prst="rect">
            <a:avLst/>
          </a:prstGeom>
          <a:noFill/>
        </p:spPr>
        <p:txBody>
          <a:bodyPr wrap="square" rtlCol="0">
            <a:spAutoFit/>
          </a:bodyPr>
          <a:lstStyle/>
          <a:p>
            <a:pPr marL="0" marR="0">
              <a:lnSpc>
                <a:spcPct val="107000"/>
              </a:lnSpc>
              <a:spcBef>
                <a:spcPts val="0"/>
              </a:spcBef>
              <a:spcAft>
                <a:spcPts val="0"/>
              </a:spcAft>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Thus through Abraham, Isaac, and Jacob (Israel), God fulfilled His promises: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Multiplied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Blessed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Gave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the Promised Land of Canaan</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Made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a great nation – Kingdom of Israel</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And raised up the “the Promised blessing to all Nations” –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Messiah through Kingdom of Israel</a:t>
            </a:r>
          </a:p>
        </p:txBody>
      </p:sp>
    </p:spTree>
    <p:extLst>
      <p:ext uri="{BB962C8B-B14F-4D97-AF65-F5344CB8AC3E}">
        <p14:creationId xmlns:p14="http://schemas.microsoft.com/office/powerpoint/2010/main" val="252025191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62979"/>
          </a:xfrm>
          <a:prstGeom prst="rect">
            <a:avLst/>
          </a:prstGeom>
          <a:noFill/>
        </p:spPr>
        <p:txBody>
          <a:bodyPr wrap="square" rtlCol="0">
            <a:spAutoFit/>
          </a:bodyPr>
          <a:lstStyle/>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br>
              <a:rPr lang="en-US" sz="2400" dirty="0">
                <a:latin typeface="Times New Roman" panose="02020603050405020304" pitchFamily="18" charset="0"/>
                <a:cs typeface="Times New Roman" panose="02020603050405020304" pitchFamily="18" charset="0"/>
              </a:rPr>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Timothy 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Guard, through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who dwells in 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treasure (word of God) which has been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entrusted to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6:4-6 </a:t>
            </a:r>
            <a:r>
              <a:rPr lang="en-US" sz="2400" dirty="0">
                <a:latin typeface="Times New Roman" panose="02020603050405020304" pitchFamily="18" charset="0"/>
                <a:ea typeface="Calibri" panose="020F0502020204030204" pitchFamily="34" charset="0"/>
                <a:cs typeface="Times New Roman" panose="02020603050405020304" pitchFamily="18" charset="0"/>
              </a:rPr>
              <a:t>(Warning about falling away)</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in the case of those who have once been enlightened and have tasted of the heavenly gift and have been made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partakers of</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(sharers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3:24</a:t>
            </a:r>
            <a:r>
              <a:rPr lang="en-US" sz="2400" dirty="0">
                <a:latin typeface="Times New Roman" panose="02020603050405020304" pitchFamily="18" charset="0"/>
                <a:cs typeface="Times New Roman" panose="02020603050405020304" pitchFamily="18" charset="0"/>
              </a:rPr>
              <a:t> … We know by </a:t>
            </a:r>
            <a:r>
              <a:rPr lang="en-US" sz="2400" b="1" u="sng" dirty="0">
                <a:highlight>
                  <a:srgbClr val="FFFF00"/>
                </a:highlight>
                <a:latin typeface="Times New Roman" panose="02020603050405020304" pitchFamily="18" charset="0"/>
                <a:cs typeface="Times New Roman" panose="02020603050405020304" pitchFamily="18" charset="0"/>
              </a:rPr>
              <a:t>this</a:t>
            </a:r>
            <a:r>
              <a:rPr lang="en-US" sz="2400" dirty="0">
                <a:latin typeface="Times New Roman" panose="02020603050405020304" pitchFamily="18" charset="0"/>
                <a:cs typeface="Times New Roman" panose="02020603050405020304" pitchFamily="18" charset="0"/>
              </a:rPr>
              <a:t> (keeping commandments) that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a:t>
            </a:r>
            <a:r>
              <a:rPr lang="en-US" sz="2400" b="1" u="sng" dirty="0">
                <a:latin typeface="Times New Roman" panose="02020603050405020304" pitchFamily="18" charset="0"/>
                <a:cs typeface="Times New Roman" panose="02020603050405020304" pitchFamily="18" charset="0"/>
              </a:rPr>
              <a:t> abides in us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the Spirit whom He</a:t>
            </a:r>
            <a:r>
              <a:rPr lang="en-US" sz="2400" dirty="0">
                <a:latin typeface="Times New Roman" panose="02020603050405020304" pitchFamily="18" charset="0"/>
                <a:cs typeface="Times New Roman" panose="02020603050405020304" pitchFamily="18" charset="0"/>
              </a:rPr>
              <a:t> (God) </a:t>
            </a:r>
            <a:r>
              <a:rPr lang="en-US" sz="2400" b="1" u="sng" dirty="0">
                <a:highlight>
                  <a:srgbClr val="FFFF00"/>
                </a:highlight>
                <a:latin typeface="Times New Roman" panose="02020603050405020304" pitchFamily="18" charset="0"/>
                <a:cs typeface="Times New Roman" panose="02020603050405020304" pitchFamily="18" charset="0"/>
              </a:rPr>
              <a:t> has given us</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73301263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893647"/>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1 John 4:13</a:t>
            </a:r>
            <a:r>
              <a:rPr lang="en-US" sz="2400" dirty="0">
                <a:latin typeface="Times New Roman" panose="02020603050405020304" pitchFamily="18" charset="0"/>
                <a:cs typeface="Times New Roman" panose="02020603050405020304" pitchFamily="18" charset="0"/>
              </a:rPr>
              <a:t> By </a:t>
            </a:r>
            <a:r>
              <a:rPr lang="en-US" sz="2400" b="1" u="sng" dirty="0">
                <a:highlight>
                  <a:srgbClr val="FFFF00"/>
                </a:highlight>
                <a:latin typeface="Times New Roman" panose="02020603050405020304" pitchFamily="18" charset="0"/>
                <a:cs typeface="Times New Roman" panose="02020603050405020304" pitchFamily="18" charset="0"/>
              </a:rPr>
              <a:t>this</a:t>
            </a:r>
            <a:r>
              <a:rPr lang="en-US" sz="2400" dirty="0">
                <a:latin typeface="Times New Roman" panose="02020603050405020304" pitchFamily="18" charset="0"/>
                <a:cs typeface="Times New Roman" panose="02020603050405020304" pitchFamily="18" charset="0"/>
              </a:rPr>
              <a:t> (loving one another) we know that we abide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(God)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in us, because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a:t>
            </a:r>
            <a:r>
              <a:rPr lang="en-US" sz="2400" b="1" u="sng" dirty="0">
                <a:highlight>
                  <a:srgbClr val="FFFF00"/>
                </a:highlight>
                <a:latin typeface="Times New Roman" panose="02020603050405020304" pitchFamily="18" charset="0"/>
                <a:cs typeface="Times New Roman" panose="02020603050405020304" pitchFamily="18" charset="0"/>
              </a:rPr>
              <a:t> has given us of His</a:t>
            </a:r>
            <a:r>
              <a:rPr lang="en-US" sz="2400" dirty="0">
                <a:latin typeface="Times New Roman" panose="02020603050405020304" pitchFamily="18" charset="0"/>
                <a:cs typeface="Times New Roman" panose="02020603050405020304" pitchFamily="18" charset="0"/>
              </a:rPr>
              <a:t> (God’s)</a:t>
            </a:r>
            <a:r>
              <a:rPr lang="en-US" sz="2400" b="1" u="sng" dirty="0">
                <a:highlight>
                  <a:srgbClr val="FFFF00"/>
                </a:highlight>
                <a:latin typeface="Times New Roman" panose="02020603050405020304" pitchFamily="18" charset="0"/>
                <a:cs typeface="Times New Roman" panose="02020603050405020304" pitchFamily="18" charset="0"/>
              </a:rPr>
              <a:t> Spirit</a:t>
            </a:r>
            <a:r>
              <a:rPr lang="en-US" sz="24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However,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 are not in the flesh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if indeed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dwells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Galatians 2:20 </a:t>
            </a:r>
            <a:r>
              <a:rPr lang="en-US" sz="2400" dirty="0">
                <a:latin typeface="Times New Roman" panose="02020603050405020304" pitchFamily="18" charset="0"/>
                <a:cs typeface="Times New Roman" panose="02020603050405020304" pitchFamily="18" charset="0"/>
              </a:rPr>
              <a:t> "I have been crucified with Christ; and it is no longer I who live, but </a:t>
            </a:r>
            <a:r>
              <a:rPr lang="en-US" sz="2400" b="1" u="sng" dirty="0">
                <a:highlight>
                  <a:srgbClr val="FFFF00"/>
                </a:highlight>
                <a:latin typeface="Times New Roman" panose="02020603050405020304" pitchFamily="18" charset="0"/>
                <a:cs typeface="Times New Roman" panose="02020603050405020304" pitchFamily="18" charset="0"/>
              </a:rPr>
              <a:t>Christ lives in me</a:t>
            </a:r>
            <a:r>
              <a:rPr lang="en-US" sz="2400" dirty="0">
                <a:latin typeface="Times New Roman" panose="02020603050405020304" pitchFamily="18" charset="0"/>
                <a:cs typeface="Times New Roman" panose="02020603050405020304" pitchFamily="18" charset="0"/>
              </a:rPr>
              <a:t>; …</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Colossians 1:27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whom God willed to make known what is the riches of the </a:t>
            </a:r>
            <a:r>
              <a:rPr lang="en-US" sz="2400" b="1" u="sng" dirty="0">
                <a:highlight>
                  <a:srgbClr val="FFFF00"/>
                </a:highlight>
                <a:latin typeface="Times New Roman" panose="02020603050405020304" pitchFamily="18" charset="0"/>
                <a:cs typeface="Times New Roman" panose="02020603050405020304" pitchFamily="18" charset="0"/>
              </a:rPr>
              <a:t>glory of this mystery</a:t>
            </a:r>
            <a:r>
              <a:rPr lang="en-US" sz="2400" dirty="0">
                <a:latin typeface="Times New Roman" panose="02020603050405020304" pitchFamily="18" charset="0"/>
                <a:cs typeface="Times New Roman" panose="02020603050405020304" pitchFamily="18" charset="0"/>
              </a:rPr>
              <a:t> among the Gentiles, which is </a:t>
            </a:r>
            <a:r>
              <a:rPr lang="en-US" sz="2400" b="1" u="sng" dirty="0">
                <a:highlight>
                  <a:srgbClr val="FFFF00"/>
                </a:highlight>
                <a:latin typeface="Times New Roman" panose="02020603050405020304" pitchFamily="18" charset="0"/>
                <a:cs typeface="Times New Roman" panose="02020603050405020304" pitchFamily="18" charset="0"/>
              </a:rPr>
              <a:t>Christ in you</a:t>
            </a:r>
            <a:r>
              <a:rPr lang="en-US" sz="2400" dirty="0">
                <a:latin typeface="Times New Roman" panose="02020603050405020304" pitchFamily="18" charset="0"/>
                <a:cs typeface="Times New Roman" panose="02020603050405020304" pitchFamily="18" charset="0"/>
              </a:rPr>
              <a:t>, the hope of glory.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407853164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893647"/>
          </a:xfrm>
          <a:prstGeom prst="rect">
            <a:avLst/>
          </a:prstGeom>
          <a:noFill/>
        </p:spPr>
        <p:txBody>
          <a:bodyPr wrap="square" rtlCol="0">
            <a:spAutoFit/>
          </a:bodyPr>
          <a:lstStyle/>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6:19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Or do you not know that your body is a temple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Holy Spirit who is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you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have from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that you are not your own?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Him, you also, after listening to the message of truth, the gospel of your salvation—having also believed, you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sealed in Him with the Holy 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promise,</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4:30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Do not grieve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God,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whom you were sealed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the day of redemption.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Thessalonians 4:7-8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God has not called us for the purpose of impurity, but in sanctification.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he who rejects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not rejecting man but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who gives His Holy Spirit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2025893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Activity of the Holy Spirit in our Lives Today</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38633697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25648"/>
            <a:ext cx="11644370" cy="6370975"/>
          </a:xfrm>
          <a:prstGeom prst="rect">
            <a:avLst/>
          </a:prstGeom>
          <a:noFill/>
        </p:spPr>
        <p:txBody>
          <a:bodyPr wrap="square" rtlCol="0">
            <a:spAutoFit/>
          </a:bodyPr>
          <a:lstStyle/>
          <a:p>
            <a:pPr marL="228600"/>
            <a:r>
              <a:rPr lang="en-US" sz="2400" u="sng" dirty="0">
                <a:latin typeface="Times New Roman" panose="02020603050405020304" pitchFamily="18" charset="0"/>
                <a:ea typeface="Calibri" panose="020F0502020204030204" pitchFamily="34" charset="0"/>
                <a:cs typeface="Times New Roman" panose="02020603050405020304" pitchFamily="18" charset="0"/>
              </a:rPr>
              <a:t>God influences man through His word that speaks to men</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u="sng" dirty="0">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Mind or Intellect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Matt 22:37. Romans 7:23; 12:2, 1 Cor 2:11-16, Eph 4:23</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Heart</a:t>
            </a:r>
            <a:r>
              <a:rPr lang="en-US" sz="2400" dirty="0">
                <a:latin typeface="Times New Roman" panose="02020603050405020304" pitchFamily="18" charset="0"/>
                <a:ea typeface="Calibri" panose="020F0502020204030204" pitchFamily="34" charset="0"/>
                <a:cs typeface="Times New Roman" panose="02020603050405020304" pitchFamily="18" charset="0"/>
              </a:rPr>
              <a:t> – Matt 5:8; 15:8;  22:37; Acts 2:37; Romans 6:17</a:t>
            </a:r>
          </a:p>
          <a:p>
            <a:pPr marL="571500"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Conscience</a:t>
            </a:r>
            <a:r>
              <a:rPr lang="en-US" sz="2400" dirty="0">
                <a:latin typeface="Times New Roman" panose="02020603050405020304" pitchFamily="18" charset="0"/>
                <a:ea typeface="Calibri" panose="020F0502020204030204" pitchFamily="34" charset="0"/>
                <a:cs typeface="Times New Roman" panose="02020603050405020304" pitchFamily="18" charset="0"/>
              </a:rPr>
              <a:t> – Acts 24:16; Romans 2:15; 1 Timothy 1:5; Hebrews 9:14; 1 Peter 3:21</a:t>
            </a:r>
          </a:p>
          <a:p>
            <a:pPr marL="571500"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u="sng" dirty="0">
                <a:latin typeface="Times New Roman" panose="02020603050405020304" pitchFamily="18" charset="0"/>
                <a:ea typeface="Calibri" panose="020F0502020204030204" pitchFamily="34" charset="0"/>
                <a:cs typeface="Times New Roman" panose="02020603050405020304" pitchFamily="18" charset="0"/>
              </a:rPr>
              <a:t>Satan influences man through</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Desires of the flesh – Temptation </a:t>
            </a:r>
            <a:r>
              <a:rPr lang="en-US" sz="2400" dirty="0">
                <a:latin typeface="Times New Roman" panose="02020603050405020304" pitchFamily="18" charset="0"/>
                <a:ea typeface="Calibri" panose="020F0502020204030204" pitchFamily="34" charset="0"/>
                <a:cs typeface="Times New Roman" panose="02020603050405020304" pitchFamily="18" charset="0"/>
              </a:rPr>
              <a:t>– Romans 7:23; Romans 8:6-7; James 1:14-15</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And allurements of the world that satisfy those desires – Sin </a:t>
            </a:r>
            <a:r>
              <a:rPr lang="en-US" sz="2400" dirty="0">
                <a:latin typeface="Times New Roman" panose="02020603050405020304" pitchFamily="18" charset="0"/>
                <a:ea typeface="Calibri" panose="020F0502020204030204" pitchFamily="34" charset="0"/>
                <a:cs typeface="Times New Roman" panose="02020603050405020304" pitchFamily="18" charset="0"/>
              </a:rPr>
              <a:t>– Romans 12:2; Ephesians 2:2; Galatians 4:3; James 1:27; 4:4; 1 John 2:15-16</a:t>
            </a:r>
          </a:p>
          <a:p>
            <a:pPr marL="571500"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u="sng" dirty="0">
                <a:latin typeface="Times New Roman" panose="02020603050405020304" pitchFamily="18" charset="0"/>
                <a:ea typeface="Calibri" panose="020F0502020204030204" pitchFamily="34" charset="0"/>
                <a:cs typeface="Times New Roman" panose="02020603050405020304" pitchFamily="18" charset="0"/>
              </a:rPr>
              <a:t>Seared or Calloused Conscience </a:t>
            </a:r>
            <a:r>
              <a:rPr lang="en-US" sz="2400" dirty="0">
                <a:latin typeface="Times New Roman" panose="02020603050405020304" pitchFamily="18" charset="0"/>
                <a:ea typeface="Calibri" panose="020F0502020204030204" pitchFamily="34" charset="0"/>
                <a:cs typeface="Times New Roman" panose="02020603050405020304" pitchFamily="18" charset="0"/>
              </a:rPr>
              <a:t>– 1 Timothy 4:2; Ephesians 4:19; Romans 8:6</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84931857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04716" y="1026660"/>
            <a:ext cx="11568648" cy="5632311"/>
          </a:xfrm>
          <a:prstGeom prst="rect">
            <a:avLst/>
          </a:prstGeom>
          <a:noFill/>
        </p:spPr>
        <p:txBody>
          <a:bodyPr wrap="square" rtlCol="0">
            <a:spAutoFit/>
          </a:bodyPr>
          <a:lstStyle/>
          <a:p>
            <a:pPr marL="685800" lvl="1"/>
            <a:r>
              <a:rPr lang="en-US" sz="2400" b="1" dirty="0">
                <a:latin typeface="Times New Roman" panose="02020603050405020304" pitchFamily="18" charset="0"/>
                <a:cs typeface="Times New Roman" panose="02020603050405020304" pitchFamily="18" charset="0"/>
              </a:rPr>
              <a:t>Hebrews 4:12</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FFFF00"/>
                </a:highlight>
                <a:latin typeface="Times New Roman" panose="02020603050405020304" pitchFamily="18" charset="0"/>
                <a:cs typeface="Times New Roman" panose="02020603050405020304" pitchFamily="18" charset="0"/>
              </a:rPr>
              <a:t>word of God </a:t>
            </a:r>
            <a:r>
              <a:rPr lang="en-US" sz="2400" dirty="0">
                <a:latin typeface="Times New Roman" panose="02020603050405020304" pitchFamily="18" charset="0"/>
                <a:cs typeface="Times New Roman" panose="02020603050405020304" pitchFamily="18" charset="0"/>
              </a:rPr>
              <a:t>is </a:t>
            </a:r>
            <a:r>
              <a:rPr lang="en-US" sz="2400" b="1" u="sng" dirty="0">
                <a:highlight>
                  <a:srgbClr val="FFFF00"/>
                </a:highlight>
                <a:latin typeface="Times New Roman" panose="02020603050405020304" pitchFamily="18" charset="0"/>
                <a:cs typeface="Times New Roman" panose="02020603050405020304" pitchFamily="18" charset="0"/>
              </a:rPr>
              <a:t>living</a:t>
            </a:r>
            <a:r>
              <a:rPr lang="en-US" sz="2400" dirty="0">
                <a:latin typeface="Times New Roman" panose="02020603050405020304" pitchFamily="18" charset="0"/>
                <a:cs typeface="Times New Roman" panose="02020603050405020304" pitchFamily="18" charset="0"/>
              </a:rPr>
              <a:t> (God breathed) </a:t>
            </a:r>
            <a:r>
              <a:rPr lang="en-US" sz="2400" b="1" u="sng" dirty="0">
                <a:highlight>
                  <a:srgbClr val="FFFF00"/>
                </a:highlight>
                <a:latin typeface="Times New Roman" panose="02020603050405020304" pitchFamily="18" charset="0"/>
                <a:cs typeface="Times New Roman" panose="02020603050405020304" pitchFamily="18" charset="0"/>
              </a:rPr>
              <a:t>and active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able to judge</a:t>
            </a:r>
            <a:r>
              <a:rPr lang="en-US" sz="2400" dirty="0">
                <a:latin typeface="Times New Roman" panose="02020603050405020304" pitchFamily="18" charset="0"/>
                <a:cs typeface="Times New Roman" panose="02020603050405020304" pitchFamily="18" charset="0"/>
              </a:rPr>
              <a:t> (discern, know, understand) the </a:t>
            </a:r>
            <a:r>
              <a:rPr lang="en-US" sz="2400" b="1" u="sng" dirty="0">
                <a:highlight>
                  <a:srgbClr val="FFFF00"/>
                </a:highlight>
                <a:latin typeface="Times New Roman" panose="02020603050405020304" pitchFamily="18" charset="0"/>
                <a:cs typeface="Times New Roman" panose="02020603050405020304" pitchFamily="18" charset="0"/>
              </a:rPr>
              <a:t>thoughts and intentions </a:t>
            </a:r>
            <a:r>
              <a:rPr lang="en-US" sz="2400" dirty="0">
                <a:latin typeface="Times New Roman" panose="02020603050405020304" pitchFamily="18" charset="0"/>
                <a:cs typeface="Times New Roman" panose="02020603050405020304" pitchFamily="18" charset="0"/>
              </a:rPr>
              <a:t>of the heart (see 1 Corinthians 2:11.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dirty="0">
                <a:latin typeface="Times New Roman" panose="02020603050405020304" pitchFamily="18" charset="0"/>
                <a:cs typeface="Times New Roman" panose="02020603050405020304" pitchFamily="18" charset="0"/>
              </a:rPr>
              <a:t>God’s word is not a passive lifeless abstraction but is </a:t>
            </a:r>
            <a:r>
              <a:rPr lang="en-US" sz="2400" u="sng" dirty="0">
                <a:latin typeface="Times New Roman" panose="02020603050405020304" pitchFamily="18" charset="0"/>
                <a:cs typeface="Times New Roman" panose="02020603050405020304" pitchFamily="18" charset="0"/>
              </a:rPr>
              <a:t>described as a </a:t>
            </a:r>
            <a:r>
              <a:rPr lang="en-US" sz="2400" b="1" u="sng" dirty="0">
                <a:latin typeface="Times New Roman" panose="02020603050405020304" pitchFamily="18" charset="0"/>
                <a:cs typeface="Times New Roman" panose="02020603050405020304" pitchFamily="18" charset="0"/>
              </a:rPr>
              <a:t>personified being </a:t>
            </a:r>
            <a:r>
              <a:rPr lang="en-US" sz="2400" dirty="0">
                <a:latin typeface="Times New Roman" panose="02020603050405020304" pitchFamily="18" charset="0"/>
                <a:cs typeface="Times New Roman" panose="02020603050405020304" pitchFamily="18" charset="0"/>
              </a:rPr>
              <a:t>who is alive and has power: </a:t>
            </a:r>
            <a:r>
              <a:rPr lang="en-US" sz="2400" b="1" dirty="0">
                <a:latin typeface="Times New Roman" panose="02020603050405020304" pitchFamily="18" charset="0"/>
                <a:cs typeface="Times New Roman" panose="02020603050405020304" pitchFamily="18" charset="0"/>
              </a:rPr>
              <a:t>Word</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(John 1:1)? </a:t>
            </a:r>
            <a:r>
              <a:rPr lang="en-US" sz="2400" b="1" dirty="0">
                <a:latin typeface="Times New Roman" panose="02020603050405020304" pitchFamily="18" charset="0"/>
                <a:cs typeface="Times New Roman" panose="02020603050405020304" pitchFamily="18" charset="0"/>
              </a:rPr>
              <a:t>Holy Spirit </a:t>
            </a:r>
            <a:r>
              <a:rPr lang="en-US" sz="2400" dirty="0">
                <a:latin typeface="Times New Roman" panose="02020603050405020304" pitchFamily="18" charset="0"/>
                <a:cs typeface="Times New Roman" panose="02020603050405020304" pitchFamily="18" charset="0"/>
              </a:rPr>
              <a:t>(2 Timothy 1:14)?</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Living:</a:t>
            </a:r>
            <a:endParaRPr lang="en-US" sz="2400" dirty="0">
              <a:latin typeface="Times New Roman" panose="02020603050405020304" pitchFamily="18" charset="0"/>
              <a:cs typeface="Times New Roman" panose="02020603050405020304" pitchFamily="18" charset="0"/>
            </a:endParaRPr>
          </a:p>
          <a:p>
            <a:pPr marL="1028700" lvl="1"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2 Timothy 3:16 </a:t>
            </a:r>
            <a:r>
              <a:rPr lang="en-US" sz="2400" dirty="0">
                <a:latin typeface="Times New Roman" panose="02020603050405020304" pitchFamily="18" charset="0"/>
                <a:cs typeface="Times New Roman" panose="02020603050405020304" pitchFamily="18" charset="0"/>
              </a:rPr>
              <a:t> All </a:t>
            </a:r>
            <a:r>
              <a:rPr lang="en-US" sz="2400" b="1" u="sng" dirty="0">
                <a:highlight>
                  <a:srgbClr val="FFFF00"/>
                </a:highlight>
                <a:latin typeface="Times New Roman" panose="02020603050405020304" pitchFamily="18" charset="0"/>
                <a:cs typeface="Times New Roman" panose="02020603050405020304" pitchFamily="18" charset="0"/>
              </a:rPr>
              <a:t>Scripture</a:t>
            </a:r>
            <a:r>
              <a:rPr lang="en-US" sz="2400" dirty="0">
                <a:latin typeface="Times New Roman" panose="02020603050405020304" pitchFamily="18" charset="0"/>
                <a:cs typeface="Times New Roman" panose="02020603050405020304" pitchFamily="18" charset="0"/>
              </a:rPr>
              <a:t> (God’s word) is </a:t>
            </a:r>
            <a:r>
              <a:rPr lang="en-US" sz="2400" b="1" u="sng" dirty="0">
                <a:highlight>
                  <a:srgbClr val="FFFF00"/>
                </a:highlight>
                <a:latin typeface="Times New Roman" panose="02020603050405020304" pitchFamily="18" charset="0"/>
                <a:cs typeface="Times New Roman" panose="02020603050405020304" pitchFamily="18" charset="0"/>
              </a:rPr>
              <a:t>inspired by God</a:t>
            </a:r>
            <a:r>
              <a:rPr lang="en-US" sz="2400" b="1"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(God breathed)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Active:</a:t>
            </a:r>
          </a:p>
          <a:p>
            <a:pPr marL="685800" lvl="1"/>
            <a:endParaRPr lang="en-US" sz="2400" dirty="0">
              <a:latin typeface="Times New Roman" panose="02020603050405020304" pitchFamily="18" charset="0"/>
              <a:cs typeface="Times New Roman" panose="02020603050405020304" pitchFamily="18" charset="0"/>
            </a:endParaRPr>
          </a:p>
          <a:p>
            <a:pPr marL="1028700" lvl="1" indent="-342900">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we also thank God continually because, when you received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word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you accepted it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not as the word of men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as it actually is,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at work in you who believe</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the Word</a:t>
            </a:r>
          </a:p>
        </p:txBody>
      </p:sp>
      <p:cxnSp>
        <p:nvCxnSpPr>
          <p:cNvPr id="6" name="Straight Arrow Connector 5">
            <a:extLst>
              <a:ext uri="{FF2B5EF4-FFF2-40B4-BE49-F238E27FC236}">
                <a16:creationId xmlns:a16="http://schemas.microsoft.com/office/drawing/2014/main" id="{6B35991F-EB25-A92E-1417-3FA40BBA44C6}"/>
              </a:ext>
            </a:extLst>
          </p:cNvPr>
          <p:cNvCxnSpPr>
            <a:cxnSpLocks/>
          </p:cNvCxnSpPr>
          <p:nvPr/>
        </p:nvCxnSpPr>
        <p:spPr>
          <a:xfrm>
            <a:off x="6096000" y="1501254"/>
            <a:ext cx="1567218" cy="2558955"/>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5E206FD-B881-680B-EA75-A9DAA9FA0EA1}"/>
              </a:ext>
            </a:extLst>
          </p:cNvPr>
          <p:cNvCxnSpPr>
            <a:cxnSpLocks/>
          </p:cNvCxnSpPr>
          <p:nvPr/>
        </p:nvCxnSpPr>
        <p:spPr>
          <a:xfrm flipH="1">
            <a:off x="6735170" y="1412543"/>
            <a:ext cx="2688609" cy="4913194"/>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58271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04716" y="1026660"/>
            <a:ext cx="11568648" cy="3046988"/>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Psalm 1:1-3 </a:t>
            </a:r>
            <a:r>
              <a:rPr lang="en-US" sz="3200" dirty="0">
                <a:latin typeface="Times New Roman" panose="02020603050405020304" pitchFamily="18" charset="0"/>
                <a:cs typeface="Times New Roman" panose="02020603050405020304" pitchFamily="18" charset="0"/>
              </a:rPr>
              <a:t>How </a:t>
            </a:r>
            <a:r>
              <a:rPr lang="en-US" sz="3200" b="1" u="sng" dirty="0">
                <a:highlight>
                  <a:srgbClr val="FFFF00"/>
                </a:highlight>
                <a:latin typeface="Times New Roman" panose="02020603050405020304" pitchFamily="18" charset="0"/>
                <a:cs typeface="Times New Roman" panose="02020603050405020304" pitchFamily="18" charset="0"/>
              </a:rPr>
              <a:t>blessed is the man </a:t>
            </a:r>
            <a:r>
              <a:rPr lang="en-US" sz="3200" dirty="0">
                <a:latin typeface="Times New Roman" panose="02020603050405020304" pitchFamily="18" charset="0"/>
                <a:cs typeface="Times New Roman" panose="02020603050405020304" pitchFamily="18" charset="0"/>
              </a:rPr>
              <a:t>who does not walk in the counsel of the wicked, Nor stand in the path of sinners, Nor sit in the seat of scoffers! </a:t>
            </a:r>
            <a:r>
              <a:rPr lang="en-US" sz="3200" baseline="30000" dirty="0">
                <a:latin typeface="Times New Roman" panose="02020603050405020304" pitchFamily="18" charset="0"/>
                <a:cs typeface="Times New Roman" panose="02020603050405020304" pitchFamily="18" charset="0"/>
              </a:rPr>
              <a:t>2 </a:t>
            </a:r>
            <a:r>
              <a:rPr lang="en-US" sz="3200" dirty="0">
                <a:latin typeface="Times New Roman" panose="02020603050405020304" pitchFamily="18" charset="0"/>
                <a:cs typeface="Times New Roman" panose="02020603050405020304" pitchFamily="18" charset="0"/>
              </a:rPr>
              <a:t> But his delight is in the </a:t>
            </a:r>
            <a:r>
              <a:rPr lang="en-US" sz="3200" b="1" u="sng" dirty="0">
                <a:highlight>
                  <a:srgbClr val="FFFF00"/>
                </a:highlight>
                <a:latin typeface="Times New Roman" panose="02020603050405020304" pitchFamily="18" charset="0"/>
                <a:cs typeface="Times New Roman" panose="02020603050405020304" pitchFamily="18" charset="0"/>
              </a:rPr>
              <a:t>law of the </a:t>
            </a:r>
            <a:r>
              <a:rPr lang="en-US" sz="3200" b="1" u="sng" cap="small" dirty="0">
                <a:effectLst/>
                <a:highlight>
                  <a:srgbClr val="FFFF00"/>
                </a:highlight>
                <a:latin typeface="Times New Roman" panose="02020603050405020304" pitchFamily="18" charset="0"/>
                <a:cs typeface="Times New Roman" panose="02020603050405020304" pitchFamily="18" charset="0"/>
              </a:rPr>
              <a:t>LORD</a:t>
            </a:r>
            <a:r>
              <a:rPr lang="en-US" sz="3200" dirty="0">
                <a:latin typeface="Times New Roman" panose="02020603050405020304" pitchFamily="18" charset="0"/>
                <a:cs typeface="Times New Roman" panose="02020603050405020304" pitchFamily="18" charset="0"/>
              </a:rPr>
              <a:t>, And in His law he </a:t>
            </a:r>
            <a:r>
              <a:rPr lang="en-US" sz="3200" b="1" u="sng" dirty="0">
                <a:highlight>
                  <a:srgbClr val="FFFF00"/>
                </a:highlight>
                <a:latin typeface="Times New Roman" panose="02020603050405020304" pitchFamily="18" charset="0"/>
                <a:cs typeface="Times New Roman" panose="02020603050405020304" pitchFamily="18" charset="0"/>
              </a:rPr>
              <a:t>meditates day and night</a:t>
            </a:r>
            <a:r>
              <a:rPr lang="en-US" sz="3200" dirty="0">
                <a:latin typeface="Times New Roman" panose="02020603050405020304" pitchFamily="18" charset="0"/>
                <a:cs typeface="Times New Roman" panose="02020603050405020304" pitchFamily="18" charset="0"/>
              </a:rPr>
              <a:t>. </a:t>
            </a:r>
            <a:r>
              <a:rPr lang="en-US" sz="3200" baseline="30000" dirty="0">
                <a:latin typeface="Times New Roman" panose="02020603050405020304" pitchFamily="18" charset="0"/>
                <a:cs typeface="Times New Roman" panose="02020603050405020304" pitchFamily="18" charset="0"/>
              </a:rPr>
              <a:t>3 </a:t>
            </a:r>
            <a:r>
              <a:rPr lang="en-US" sz="3200" dirty="0">
                <a:latin typeface="Times New Roman" panose="02020603050405020304" pitchFamily="18" charset="0"/>
                <a:cs typeface="Times New Roman" panose="02020603050405020304" pitchFamily="18" charset="0"/>
              </a:rPr>
              <a:t> He will be like a </a:t>
            </a:r>
            <a:r>
              <a:rPr lang="en-US" sz="3200" b="1" u="sng" dirty="0">
                <a:highlight>
                  <a:srgbClr val="FFFF00"/>
                </a:highlight>
                <a:latin typeface="Times New Roman" panose="02020603050405020304" pitchFamily="18" charset="0"/>
                <a:cs typeface="Times New Roman" panose="02020603050405020304" pitchFamily="18" charset="0"/>
              </a:rPr>
              <a:t>tree </a:t>
            </a:r>
            <a:r>
              <a:rPr lang="en-US" sz="3200" b="1" i="1" u="sng" dirty="0">
                <a:highlight>
                  <a:srgbClr val="FFFF00"/>
                </a:highlight>
                <a:latin typeface="Times New Roman" panose="02020603050405020304" pitchFamily="18" charset="0"/>
                <a:cs typeface="Times New Roman" panose="02020603050405020304" pitchFamily="18" charset="0"/>
              </a:rPr>
              <a:t>firmly</a:t>
            </a:r>
            <a:r>
              <a:rPr lang="en-US" sz="3200" b="1" u="sng" dirty="0">
                <a:highlight>
                  <a:srgbClr val="FFFF00"/>
                </a:highlight>
                <a:latin typeface="Times New Roman" panose="02020603050405020304" pitchFamily="18" charset="0"/>
                <a:cs typeface="Times New Roman" panose="02020603050405020304" pitchFamily="18" charset="0"/>
              </a:rPr>
              <a:t> planted</a:t>
            </a:r>
            <a:r>
              <a:rPr lang="en-US" sz="3200" b="1" u="sng"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by streams of water, Which </a:t>
            </a:r>
            <a:r>
              <a:rPr lang="en-US" sz="3200" b="1" u="sng" dirty="0">
                <a:highlight>
                  <a:srgbClr val="FFFF00"/>
                </a:highlight>
                <a:latin typeface="Times New Roman" panose="02020603050405020304" pitchFamily="18" charset="0"/>
                <a:cs typeface="Times New Roman" panose="02020603050405020304" pitchFamily="18" charset="0"/>
              </a:rPr>
              <a:t>yields its fruit </a:t>
            </a:r>
            <a:r>
              <a:rPr lang="en-US" sz="3200" dirty="0">
                <a:latin typeface="Times New Roman" panose="02020603050405020304" pitchFamily="18" charset="0"/>
                <a:cs typeface="Times New Roman" panose="02020603050405020304" pitchFamily="18" charset="0"/>
              </a:rPr>
              <a:t>in its season And its leaf does </a:t>
            </a:r>
            <a:r>
              <a:rPr lang="en-US" sz="3200" b="1" u="sng" dirty="0">
                <a:highlight>
                  <a:srgbClr val="FFFF00"/>
                </a:highlight>
                <a:latin typeface="Times New Roman" panose="02020603050405020304" pitchFamily="18" charset="0"/>
                <a:cs typeface="Times New Roman" panose="02020603050405020304" pitchFamily="18" charset="0"/>
              </a:rPr>
              <a:t>not wither</a:t>
            </a:r>
            <a:r>
              <a:rPr lang="en-US" sz="3200" dirty="0">
                <a:latin typeface="Times New Roman" panose="02020603050405020304" pitchFamily="18" charset="0"/>
                <a:cs typeface="Times New Roman" panose="02020603050405020304" pitchFamily="18" charset="0"/>
              </a:rPr>
              <a:t>; And in whatever he does, </a:t>
            </a:r>
            <a:r>
              <a:rPr lang="en-US" sz="3200" b="1" u="sng" dirty="0">
                <a:highlight>
                  <a:srgbClr val="FFFF00"/>
                </a:highlight>
                <a:latin typeface="Times New Roman" panose="02020603050405020304" pitchFamily="18" charset="0"/>
                <a:cs typeface="Times New Roman" panose="02020603050405020304" pitchFamily="18" charset="0"/>
              </a:rPr>
              <a:t>he prospers</a:t>
            </a:r>
            <a:r>
              <a:rPr lang="en-US" sz="3200" dirty="0">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the Word</a:t>
            </a:r>
          </a:p>
        </p:txBody>
      </p:sp>
    </p:spTree>
    <p:extLst>
      <p:ext uri="{BB962C8B-B14F-4D97-AF65-F5344CB8AC3E}">
        <p14:creationId xmlns:p14="http://schemas.microsoft.com/office/powerpoint/2010/main" val="287668013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6001643"/>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Holy Spirit Teaches</a:t>
            </a:r>
            <a:r>
              <a:rPr lang="en-US" sz="2400" dirty="0">
                <a:latin typeface="Times New Roman" panose="02020603050405020304" pitchFamily="18" charset="0"/>
                <a:cs typeface="Times New Roman" panose="02020603050405020304" pitchFamily="18" charset="0"/>
              </a:rPr>
              <a:t>  - Difference between giving the word and teaching the word</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Many know the word but don’t understand it.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Holy Spirit gives understanding</a:t>
            </a:r>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2:11 </a:t>
            </a:r>
            <a:r>
              <a:rPr lang="en-US" sz="2400" dirty="0">
                <a:latin typeface="Times New Roman" panose="02020603050405020304" pitchFamily="18" charset="0"/>
                <a:cs typeface="Times New Roman" panose="02020603050405020304" pitchFamily="18" charset="0"/>
              </a:rPr>
              <a:t> For who among men knows the </a:t>
            </a:r>
            <a:r>
              <a:rPr lang="en-US" sz="2400" b="1" i="1" u="sng" dirty="0">
                <a:highlight>
                  <a:srgbClr val="FFFF00"/>
                </a:highlight>
                <a:latin typeface="Times New Roman" panose="02020603050405020304" pitchFamily="18" charset="0"/>
                <a:cs typeface="Times New Roman" panose="02020603050405020304" pitchFamily="18" charset="0"/>
              </a:rPr>
              <a:t>thoughts</a:t>
            </a:r>
            <a:r>
              <a:rPr lang="en-US" sz="2400" b="1" u="sng" dirty="0">
                <a:highlight>
                  <a:srgbClr val="FFFF00"/>
                </a:highlight>
                <a:latin typeface="Times New Roman" panose="02020603050405020304" pitchFamily="18" charset="0"/>
                <a:cs typeface="Times New Roman" panose="02020603050405020304" pitchFamily="18" charset="0"/>
              </a:rPr>
              <a:t> of a man except the spirit of the man</a:t>
            </a:r>
            <a:r>
              <a:rPr lang="en-US" sz="2400" dirty="0">
                <a:latin typeface="Times New Roman" panose="02020603050405020304" pitchFamily="18" charset="0"/>
                <a:cs typeface="Times New Roman" panose="02020603050405020304" pitchFamily="18" charset="0"/>
              </a:rPr>
              <a:t> which is in him? Even so the </a:t>
            </a:r>
            <a:r>
              <a:rPr lang="en-US" sz="2400" b="1" i="1" u="sng" dirty="0">
                <a:highlight>
                  <a:srgbClr val="FFFF00"/>
                </a:highlight>
                <a:latin typeface="Times New Roman" panose="02020603050405020304" pitchFamily="18" charset="0"/>
                <a:cs typeface="Times New Roman" panose="02020603050405020304" pitchFamily="18" charset="0"/>
              </a:rPr>
              <a:t>thoughts</a:t>
            </a:r>
            <a:r>
              <a:rPr lang="en-US" sz="2400" b="1" u="sng" dirty="0">
                <a:highlight>
                  <a:srgbClr val="FFFF00"/>
                </a:highlight>
                <a:latin typeface="Times New Roman" panose="02020603050405020304" pitchFamily="18" charset="0"/>
                <a:cs typeface="Times New Roman" panose="02020603050405020304" pitchFamily="18" charset="0"/>
              </a:rPr>
              <a:t> of God no one knows except the Spirit of God</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2:12-13 </a:t>
            </a:r>
            <a:r>
              <a:rPr lang="en-US" sz="2400" dirty="0">
                <a:latin typeface="Times New Roman" panose="02020603050405020304" pitchFamily="18" charset="0"/>
                <a:cs typeface="Times New Roman" panose="02020603050405020304" pitchFamily="18" charset="0"/>
              </a:rPr>
              <a:t> Now we have </a:t>
            </a:r>
            <a:r>
              <a:rPr lang="en-US" sz="2400" b="1" u="sng" dirty="0">
                <a:highlight>
                  <a:srgbClr val="FFFF00"/>
                </a:highlight>
                <a:latin typeface="Times New Roman" panose="02020603050405020304" pitchFamily="18" charset="0"/>
                <a:cs typeface="Times New Roman" panose="02020603050405020304" pitchFamily="18" charset="0"/>
              </a:rPr>
              <a:t>received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 who is from God</a:t>
            </a:r>
            <a:r>
              <a:rPr lang="en-US" sz="2400" dirty="0">
                <a:latin typeface="Times New Roman" panose="02020603050405020304" pitchFamily="18" charset="0"/>
                <a:cs typeface="Times New Roman" panose="02020603050405020304" pitchFamily="18" charset="0"/>
              </a:rPr>
              <a:t>, so that </a:t>
            </a:r>
            <a:r>
              <a:rPr lang="en-US" sz="2400" b="1" u="sng" dirty="0">
                <a:highlight>
                  <a:srgbClr val="FFFF00"/>
                </a:highlight>
                <a:latin typeface="Times New Roman" panose="02020603050405020304" pitchFamily="18" charset="0"/>
                <a:cs typeface="Times New Roman" panose="02020603050405020304" pitchFamily="18" charset="0"/>
              </a:rPr>
              <a:t>we may know the things freely given to us by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which things we also speak, not in words taught by human wisdom, but in those </a:t>
            </a:r>
            <a:r>
              <a:rPr lang="en-US" sz="2400" b="1" u="sng" dirty="0">
                <a:highlight>
                  <a:srgbClr val="FFFF00"/>
                </a:highlight>
                <a:latin typeface="Times New Roman" panose="02020603050405020304" pitchFamily="18" charset="0"/>
                <a:cs typeface="Times New Roman" panose="02020603050405020304" pitchFamily="18" charset="0"/>
              </a:rPr>
              <a:t>taught by the Spirit</a:t>
            </a:r>
            <a:r>
              <a:rPr lang="en-US" sz="2400" dirty="0">
                <a:latin typeface="Times New Roman" panose="02020603050405020304" pitchFamily="18" charset="0"/>
                <a:cs typeface="Times New Roman" panose="02020603050405020304" pitchFamily="18" charset="0"/>
              </a:rPr>
              <a:t>, combining </a:t>
            </a:r>
            <a:r>
              <a:rPr lang="en-US" sz="2400" b="1" u="sng" dirty="0">
                <a:highlight>
                  <a:srgbClr val="FFFF00"/>
                </a:highlight>
                <a:latin typeface="Times New Roman" panose="02020603050405020304" pitchFamily="18" charset="0"/>
                <a:cs typeface="Times New Roman" panose="02020603050405020304" pitchFamily="18" charset="0"/>
              </a:rPr>
              <a:t>spiritual </a:t>
            </a:r>
            <a:r>
              <a:rPr lang="en-US" sz="2400" b="1" i="1" u="sng" dirty="0">
                <a:highlight>
                  <a:srgbClr val="FFFF00"/>
                </a:highlight>
                <a:latin typeface="Times New Roman" panose="02020603050405020304" pitchFamily="18" charset="0"/>
                <a:cs typeface="Times New Roman" panose="02020603050405020304" pitchFamily="18" charset="0"/>
              </a:rPr>
              <a:t>thoughts</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t>
            </a:r>
            <a:r>
              <a:rPr lang="en-US" sz="2400" b="1" u="sng" dirty="0">
                <a:highlight>
                  <a:srgbClr val="FFFF00"/>
                </a:highlight>
                <a:latin typeface="Times New Roman" panose="02020603050405020304" pitchFamily="18" charset="0"/>
                <a:cs typeface="Times New Roman" panose="02020603050405020304" pitchFamily="18" charset="0"/>
              </a:rPr>
              <a:t>spiritual </a:t>
            </a:r>
            <a:r>
              <a:rPr lang="en-US" sz="2400" b="1" i="1" u="sng" dirty="0">
                <a:highlight>
                  <a:srgbClr val="FFFF00"/>
                </a:highlight>
                <a:latin typeface="Times New Roman" panose="02020603050405020304" pitchFamily="18" charset="0"/>
                <a:cs typeface="Times New Roman" panose="02020603050405020304" pitchFamily="18" charset="0"/>
              </a:rPr>
              <a:t>words</a:t>
            </a:r>
            <a:r>
              <a:rPr lang="en-US" sz="2400" i="1" dirty="0">
                <a:latin typeface="Times New Roman" panose="02020603050405020304" pitchFamily="18" charset="0"/>
                <a:cs typeface="Times New Roman" panose="02020603050405020304" pitchFamily="18" charset="0"/>
              </a:rPr>
              <a:t>.</a:t>
            </a:r>
            <a:r>
              <a:rPr lang="en-US" sz="2400" dirty="0"/>
              <a:t>.</a:t>
            </a:r>
          </a:p>
          <a:p>
            <a:endParaRPr lang="en-US" sz="2400" dirty="0"/>
          </a:p>
          <a:p>
            <a:r>
              <a:rPr lang="en-US" sz="2400" b="1" dirty="0">
                <a:latin typeface="Times New Roman" panose="02020603050405020304" pitchFamily="18" charset="0"/>
                <a:cs typeface="Times New Roman" panose="02020603050405020304" pitchFamily="18" charset="0"/>
              </a:rPr>
              <a:t>Colossians 1:9</a:t>
            </a:r>
            <a:r>
              <a:rPr lang="en-US" sz="2400" dirty="0">
                <a:latin typeface="Times New Roman" panose="02020603050405020304" pitchFamily="18" charset="0"/>
                <a:cs typeface="Times New Roman" panose="02020603050405020304" pitchFamily="18" charset="0"/>
              </a:rPr>
              <a:t> For this reason also, since the day we heard </a:t>
            </a:r>
            <a:r>
              <a:rPr lang="en-US" sz="2400" i="1" dirty="0">
                <a:latin typeface="Times New Roman" panose="02020603050405020304" pitchFamily="18" charset="0"/>
                <a:cs typeface="Times New Roman" panose="02020603050405020304" pitchFamily="18" charset="0"/>
              </a:rPr>
              <a:t>of </a:t>
            </a:r>
            <a:r>
              <a:rPr lang="en-US" sz="2400" b="1" i="1" u="sng" dirty="0">
                <a:highlight>
                  <a:srgbClr val="FFFF00"/>
                </a:highlight>
                <a:latin typeface="Times New Roman" panose="02020603050405020304" pitchFamily="18" charset="0"/>
                <a:cs typeface="Times New Roman" panose="02020603050405020304" pitchFamily="18" charset="0"/>
              </a:rPr>
              <a:t>it</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(love in the Spirit)</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we have not ceased to </a:t>
            </a:r>
            <a:r>
              <a:rPr lang="en-US" sz="2400" b="1" u="sng" dirty="0">
                <a:highlight>
                  <a:srgbClr val="FFFF00"/>
                </a:highlight>
                <a:latin typeface="Times New Roman" panose="02020603050405020304" pitchFamily="18" charset="0"/>
                <a:cs typeface="Times New Roman" panose="02020603050405020304" pitchFamily="18" charset="0"/>
              </a:rPr>
              <a:t>pray</a:t>
            </a:r>
            <a:r>
              <a:rPr lang="en-US" sz="2400" dirty="0">
                <a:latin typeface="Times New Roman" panose="02020603050405020304" pitchFamily="18" charset="0"/>
                <a:cs typeface="Times New Roman" panose="02020603050405020304" pitchFamily="18" charset="0"/>
              </a:rPr>
              <a:t> for you and to </a:t>
            </a:r>
            <a:r>
              <a:rPr lang="en-US" sz="2400" b="1" u="sng" dirty="0">
                <a:highlight>
                  <a:srgbClr val="FFFF00"/>
                </a:highlight>
                <a:latin typeface="Times New Roman" panose="02020603050405020304" pitchFamily="18" charset="0"/>
                <a:cs typeface="Times New Roman" panose="02020603050405020304" pitchFamily="18" charset="0"/>
              </a:rPr>
              <a:t>ask</a:t>
            </a:r>
            <a:r>
              <a:rPr lang="en-US" sz="2400" dirty="0">
                <a:latin typeface="Times New Roman" panose="02020603050405020304" pitchFamily="18" charset="0"/>
                <a:cs typeface="Times New Roman" panose="02020603050405020304" pitchFamily="18" charset="0"/>
              </a:rPr>
              <a:t> that you may be </a:t>
            </a:r>
            <a:r>
              <a:rPr lang="en-US" sz="2400" b="1" u="sng" dirty="0">
                <a:highlight>
                  <a:srgbClr val="FFFF00"/>
                </a:highlight>
                <a:latin typeface="Times New Roman" panose="02020603050405020304" pitchFamily="18" charset="0"/>
                <a:cs typeface="Times New Roman" panose="02020603050405020304" pitchFamily="18" charset="0"/>
              </a:rPr>
              <a:t>filled with the knowledge of His will </a:t>
            </a:r>
            <a:r>
              <a:rPr lang="en-US" sz="2400" dirty="0">
                <a:latin typeface="Times New Roman" panose="02020603050405020304" pitchFamily="18" charset="0"/>
                <a:cs typeface="Times New Roman" panose="02020603050405020304" pitchFamily="18" charset="0"/>
              </a:rPr>
              <a:t>in all </a:t>
            </a:r>
            <a:r>
              <a:rPr lang="en-US" sz="2400" b="1" u="sng" dirty="0">
                <a:highlight>
                  <a:srgbClr val="FFFF00"/>
                </a:highlight>
                <a:latin typeface="Times New Roman" panose="02020603050405020304" pitchFamily="18" charset="0"/>
                <a:cs typeface="Times New Roman" panose="02020603050405020304" pitchFamily="18" charset="0"/>
              </a:rPr>
              <a:t>spiritual wisdom and understanding</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Instruction</a:t>
            </a:r>
          </a:p>
        </p:txBody>
      </p:sp>
    </p:spTree>
    <p:extLst>
      <p:ext uri="{BB962C8B-B14F-4D97-AF65-F5344CB8AC3E}">
        <p14:creationId xmlns:p14="http://schemas.microsoft.com/office/powerpoint/2010/main" val="36287755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1 John 2:27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As for you, </a:t>
            </a:r>
            <a:r>
              <a:rPr lang="en-US" sz="2400" b="1"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anointing</a:t>
            </a:r>
            <a:r>
              <a:rPr lang="en-US" sz="2400" b="1" dirty="0">
                <a:latin typeface="Times New Roman" panose="02020603050405020304" pitchFamily="18" charset="0"/>
                <a:cs typeface="Times New Roman" panose="02020603050405020304" pitchFamily="18" charset="0"/>
              </a:rPr>
              <a:t> which you received from Him </a:t>
            </a:r>
            <a:r>
              <a:rPr lang="en-US" sz="2400" b="1" u="sng" dirty="0">
                <a:highlight>
                  <a:srgbClr val="FFFF00"/>
                </a:highlight>
                <a:latin typeface="Times New Roman" panose="02020603050405020304" pitchFamily="18" charset="0"/>
                <a:cs typeface="Times New Roman" panose="02020603050405020304" pitchFamily="18" charset="0"/>
              </a:rPr>
              <a:t>abides in you</a:t>
            </a:r>
            <a:r>
              <a:rPr lang="en-US" sz="2400" dirty="0">
                <a:latin typeface="Times New Roman" panose="02020603050405020304" pitchFamily="18" charset="0"/>
                <a:cs typeface="Times New Roman" panose="02020603050405020304" pitchFamily="18" charset="0"/>
              </a:rPr>
              <a:t>, and you have no need for anyone to teach you; but as </a:t>
            </a:r>
            <a:r>
              <a:rPr lang="en-US" sz="2400" b="1" u="sng" dirty="0">
                <a:highlight>
                  <a:srgbClr val="FFFF00"/>
                </a:highlight>
                <a:latin typeface="Times New Roman" panose="02020603050405020304" pitchFamily="18" charset="0"/>
                <a:cs typeface="Times New Roman" panose="02020603050405020304" pitchFamily="18" charset="0"/>
              </a:rPr>
              <a:t>His anointing teaches you about all things</a:t>
            </a:r>
            <a:r>
              <a:rPr lang="en-US" sz="2400" dirty="0">
                <a:latin typeface="Times New Roman" panose="02020603050405020304" pitchFamily="18" charset="0"/>
                <a:cs typeface="Times New Roman" panose="02020603050405020304" pitchFamily="18" charset="0"/>
              </a:rPr>
              <a:t>, and is true and is not a lie, and just as </a:t>
            </a:r>
            <a:r>
              <a:rPr lang="en-US" sz="2400" b="1" u="sng" dirty="0">
                <a:highlight>
                  <a:srgbClr val="FFFF00"/>
                </a:highlight>
                <a:latin typeface="Times New Roman" panose="02020603050405020304" pitchFamily="18" charset="0"/>
                <a:cs typeface="Times New Roman" panose="02020603050405020304" pitchFamily="18" charset="0"/>
              </a:rPr>
              <a:t>it has taught you</a:t>
            </a:r>
            <a:r>
              <a:rPr lang="en-US" sz="2400" dirty="0">
                <a:latin typeface="Times New Roman" panose="02020603050405020304" pitchFamily="18" charset="0"/>
                <a:cs typeface="Times New Roman" panose="02020603050405020304" pitchFamily="18" charset="0"/>
              </a:rPr>
              <a:t>, you abide in Him.  </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119:130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unfolding</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(literally opening) of your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words gives light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it gives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understanding</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to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simple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19:7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law of the </a:t>
            </a:r>
            <a:r>
              <a:rPr lang="en-US" sz="2400" b="1" u="sng" kern="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is perfect, restoring the soul; The testimony of the </a:t>
            </a:r>
            <a:r>
              <a:rPr lang="en-US" sz="2400" kern="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is sure,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making wise the simple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1 Peter 2:2 </a:t>
            </a:r>
            <a:r>
              <a:rPr lang="en-US" sz="2400" dirty="0">
                <a:latin typeface="Times New Roman" panose="02020603050405020304" pitchFamily="18" charset="0"/>
                <a:cs typeface="Times New Roman" panose="02020603050405020304" pitchFamily="18" charset="0"/>
              </a:rPr>
              <a:t>like newborn babies, long for the pure milk of </a:t>
            </a:r>
            <a:r>
              <a:rPr lang="en-US" sz="2400" b="1" u="sng" dirty="0">
                <a:highlight>
                  <a:srgbClr val="FFFF00"/>
                </a:highlight>
                <a:latin typeface="Times New Roman" panose="02020603050405020304" pitchFamily="18" charset="0"/>
                <a:cs typeface="Times New Roman" panose="02020603050405020304" pitchFamily="18" charset="0"/>
              </a:rPr>
              <a:t>the word</a:t>
            </a:r>
            <a:r>
              <a:rPr lang="en-US" sz="2400" dirty="0">
                <a:latin typeface="Times New Roman" panose="02020603050405020304" pitchFamily="18" charset="0"/>
                <a:cs typeface="Times New Roman" panose="02020603050405020304" pitchFamily="18" charset="0"/>
              </a:rPr>
              <a:t>, so that by it you may </a:t>
            </a:r>
            <a:r>
              <a:rPr lang="en-US" sz="2400" b="1" u="sng" dirty="0">
                <a:highlight>
                  <a:srgbClr val="FFFF00"/>
                </a:highlight>
                <a:latin typeface="Times New Roman" panose="02020603050405020304" pitchFamily="18" charset="0"/>
                <a:cs typeface="Times New Roman" panose="02020603050405020304" pitchFamily="18" charset="0"/>
              </a:rPr>
              <a:t>grow in respect to salvation</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2 Peter 3:18</a:t>
            </a:r>
            <a:r>
              <a:rPr lang="en-US" sz="2400" dirty="0">
                <a:latin typeface="Times New Roman" panose="02020603050405020304" pitchFamily="18" charset="0"/>
                <a:cs typeface="Times New Roman" panose="02020603050405020304" pitchFamily="18" charset="0"/>
              </a:rPr>
              <a:t> But </a:t>
            </a:r>
            <a:r>
              <a:rPr lang="en-US" sz="2400" b="1" u="sng" dirty="0">
                <a:highlight>
                  <a:srgbClr val="FFFF00"/>
                </a:highlight>
                <a:latin typeface="Times New Roman" panose="02020603050405020304" pitchFamily="18" charset="0"/>
                <a:cs typeface="Times New Roman" panose="02020603050405020304" pitchFamily="18" charset="0"/>
              </a:rPr>
              <a:t>grow</a:t>
            </a:r>
            <a:r>
              <a:rPr lang="en-US" sz="2400" dirty="0">
                <a:latin typeface="Times New Roman" panose="02020603050405020304" pitchFamily="18" charset="0"/>
                <a:cs typeface="Times New Roman" panose="02020603050405020304" pitchFamily="18" charset="0"/>
              </a:rPr>
              <a:t> in the grace </a:t>
            </a:r>
            <a:r>
              <a:rPr lang="en-US" sz="2400" b="1" u="sng" dirty="0">
                <a:highlight>
                  <a:srgbClr val="FFFF00"/>
                </a:highlight>
                <a:latin typeface="Times New Roman" panose="02020603050405020304" pitchFamily="18" charset="0"/>
                <a:cs typeface="Times New Roman" panose="02020603050405020304" pitchFamily="18" charset="0"/>
              </a:rPr>
              <a:t>and knowledge </a:t>
            </a:r>
            <a:r>
              <a:rPr lang="en-US" sz="2400" dirty="0">
                <a:latin typeface="Times New Roman" panose="02020603050405020304" pitchFamily="18" charset="0"/>
                <a:cs typeface="Times New Roman" panose="02020603050405020304" pitchFamily="18" charset="0"/>
              </a:rPr>
              <a:t>of our Lord and Savior Jesus Christ.</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Instruction</a:t>
            </a:r>
          </a:p>
        </p:txBody>
      </p:sp>
    </p:spTree>
    <p:extLst>
      <p:ext uri="{BB962C8B-B14F-4D97-AF65-F5344CB8AC3E}">
        <p14:creationId xmlns:p14="http://schemas.microsoft.com/office/powerpoint/2010/main" val="415366206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6001643"/>
          </a:xfrm>
          <a:prstGeom prst="rect">
            <a:avLst/>
          </a:prstGeom>
          <a:noFill/>
        </p:spPr>
        <p:txBody>
          <a:bodyPr wrap="square" rtlCol="0">
            <a:spAutoFit/>
          </a:bodyPr>
          <a:lstStyle/>
          <a:p>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John 14:16-17</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will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ask the Father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He will give you another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Helper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that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may be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you forever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that is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truth</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whom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world cannot receive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5:32 </a:t>
            </a:r>
            <a:r>
              <a:rPr lang="en-US" sz="2400" dirty="0">
                <a:latin typeface="Times New Roman" panose="02020603050405020304" pitchFamily="18" charset="0"/>
                <a:cs typeface="Times New Roman" panose="02020603050405020304" pitchFamily="18" charset="0"/>
              </a:rPr>
              <a:t>"And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Holy Spirit</a:t>
            </a:r>
            <a:r>
              <a:rPr lang="en-US" sz="2400"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8:14 </a:t>
            </a:r>
            <a:r>
              <a:rPr lang="en-US" sz="2400" dirty="0">
                <a:latin typeface="Times New Roman" panose="02020603050405020304" pitchFamily="18" charset="0"/>
                <a:cs typeface="Times New Roman" panose="02020603050405020304" pitchFamily="18" charset="0"/>
              </a:rPr>
              <a:t>For all who are being </a:t>
            </a:r>
            <a:r>
              <a:rPr lang="en-US" sz="2400" b="1" u="sng" dirty="0">
                <a:highlight>
                  <a:srgbClr val="FFFF00"/>
                </a:highlight>
                <a:latin typeface="Times New Roman" panose="02020603050405020304" pitchFamily="18" charset="0"/>
                <a:cs typeface="Times New Roman" panose="02020603050405020304" pitchFamily="18" charset="0"/>
              </a:rPr>
              <a:t>led by the Spirit of God</a:t>
            </a:r>
            <a:r>
              <a:rPr lang="en-US" sz="2400" dirty="0">
                <a:latin typeface="Times New Roman" panose="02020603050405020304" pitchFamily="18" charset="0"/>
                <a:cs typeface="Times New Roman" panose="02020603050405020304" pitchFamily="18" charset="0"/>
              </a:rPr>
              <a:t>, these are </a:t>
            </a:r>
            <a:r>
              <a:rPr lang="en-US" sz="2400" b="1" u="sng" dirty="0">
                <a:highlight>
                  <a:srgbClr val="FFFF00"/>
                </a:highlight>
                <a:latin typeface="Times New Roman" panose="02020603050405020304" pitchFamily="18" charset="0"/>
                <a:cs typeface="Times New Roman" panose="02020603050405020304" pitchFamily="18" charset="0"/>
              </a:rPr>
              <a:t>sons of God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8:1-7 </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FFFF00"/>
                </a:highlight>
                <a:latin typeface="Times New Roman" panose="02020603050405020304" pitchFamily="18" charset="0"/>
                <a:cs typeface="Times New Roman" panose="02020603050405020304" pitchFamily="18" charset="0"/>
              </a:rPr>
              <a:t>mind set on the flesh is death</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mind set on the Spirit </a:t>
            </a:r>
            <a:r>
              <a:rPr lang="en-US" sz="2400" dirty="0">
                <a:latin typeface="Times New Roman" panose="02020603050405020304" pitchFamily="18" charset="0"/>
                <a:cs typeface="Times New Roman" panose="02020603050405020304" pitchFamily="18" charset="0"/>
              </a:rPr>
              <a:t>is life and peace,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because the mind set on the flesh is </a:t>
            </a:r>
            <a:r>
              <a:rPr lang="en-US" sz="2400" b="1" u="sng" dirty="0">
                <a:highlight>
                  <a:srgbClr val="FFFF00"/>
                </a:highlight>
                <a:latin typeface="Times New Roman" panose="02020603050405020304" pitchFamily="18" charset="0"/>
                <a:cs typeface="Times New Roman" panose="02020603050405020304" pitchFamily="18" charset="0"/>
              </a:rPr>
              <a:t>hostile toward God</a:t>
            </a:r>
            <a:r>
              <a:rPr lang="en-US" sz="2400" dirty="0">
                <a:latin typeface="Times New Roman" panose="02020603050405020304" pitchFamily="18" charset="0"/>
                <a:cs typeface="Times New Roman" panose="02020603050405020304" pitchFamily="18" charset="0"/>
              </a:rPr>
              <a:t>; for it does </a:t>
            </a:r>
            <a:r>
              <a:rPr lang="en-US" sz="2400" b="1" u="sng" dirty="0">
                <a:highlight>
                  <a:srgbClr val="FFFF00"/>
                </a:highlight>
                <a:latin typeface="Times New Roman" panose="02020603050405020304" pitchFamily="18" charset="0"/>
                <a:cs typeface="Times New Roman" panose="02020603050405020304" pitchFamily="18" charset="0"/>
              </a:rPr>
              <a:t>not subject itself</a:t>
            </a:r>
            <a:r>
              <a:rPr lang="en-US" sz="2400" dirty="0">
                <a:latin typeface="Times New Roman" panose="02020603050405020304" pitchFamily="18" charset="0"/>
                <a:cs typeface="Times New Roman" panose="02020603050405020304" pitchFamily="18" charset="0"/>
              </a:rPr>
              <a:t> to the law of God, for it is </a:t>
            </a:r>
            <a:r>
              <a:rPr lang="en-US" sz="2400" b="1" u="sng" dirty="0">
                <a:highlight>
                  <a:srgbClr val="FFFF00"/>
                </a:highlight>
                <a:latin typeface="Times New Roman" panose="02020603050405020304" pitchFamily="18" charset="0"/>
                <a:cs typeface="Times New Roman" panose="02020603050405020304" pitchFamily="18" charset="0"/>
              </a:rPr>
              <a:t>not even able </a:t>
            </a:r>
            <a:r>
              <a:rPr lang="en-US" sz="2400" b="1" i="1" u="sng" dirty="0">
                <a:highlight>
                  <a:srgbClr val="FFFF00"/>
                </a:highlight>
                <a:latin typeface="Times New Roman" panose="02020603050405020304" pitchFamily="18" charset="0"/>
                <a:cs typeface="Times New Roman" panose="02020603050405020304" pitchFamily="18" charset="0"/>
              </a:rPr>
              <a:t>to do so</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2:14 </a:t>
            </a:r>
            <a:r>
              <a:rPr lang="en-US" sz="2400" dirty="0">
                <a:latin typeface="Times New Roman" panose="02020603050405020304" pitchFamily="18" charset="0"/>
                <a:cs typeface="Times New Roman" panose="02020603050405020304" pitchFamily="18" charset="0"/>
              </a:rPr>
              <a:t> But a natural man does </a:t>
            </a:r>
            <a:r>
              <a:rPr lang="en-US" sz="2400" b="1" u="sng" dirty="0">
                <a:highlight>
                  <a:srgbClr val="FFFF00"/>
                </a:highlight>
                <a:latin typeface="Times New Roman" panose="02020603050405020304" pitchFamily="18" charset="0"/>
                <a:cs typeface="Times New Roman" panose="02020603050405020304" pitchFamily="18" charset="0"/>
              </a:rPr>
              <a:t>not accept </a:t>
            </a:r>
            <a:r>
              <a:rPr lang="en-US" sz="2400" dirty="0">
                <a:latin typeface="Times New Roman" panose="02020603050405020304" pitchFamily="18" charset="0"/>
                <a:cs typeface="Times New Roman" panose="02020603050405020304" pitchFamily="18" charset="0"/>
              </a:rPr>
              <a:t>the things of the Spirit of God, for they are </a:t>
            </a:r>
            <a:r>
              <a:rPr lang="en-US" sz="2400" b="1" u="sng" dirty="0">
                <a:highlight>
                  <a:srgbClr val="FFFF00"/>
                </a:highlight>
                <a:latin typeface="Times New Roman" panose="02020603050405020304" pitchFamily="18" charset="0"/>
                <a:cs typeface="Times New Roman" panose="02020603050405020304" pitchFamily="18" charset="0"/>
              </a:rPr>
              <a:t>foolishness</a:t>
            </a:r>
            <a:r>
              <a:rPr lang="en-US" sz="2400" dirty="0">
                <a:latin typeface="Times New Roman" panose="02020603050405020304" pitchFamily="18" charset="0"/>
                <a:cs typeface="Times New Roman" panose="02020603050405020304" pitchFamily="18" charset="0"/>
              </a:rPr>
              <a:t> to him; and he </a:t>
            </a:r>
            <a:r>
              <a:rPr lang="en-US" sz="2400" b="1" u="sng" dirty="0">
                <a:highlight>
                  <a:srgbClr val="FFFF00"/>
                </a:highlight>
                <a:latin typeface="Times New Roman" panose="02020603050405020304" pitchFamily="18" charset="0"/>
                <a:cs typeface="Times New Roman" panose="02020603050405020304" pitchFamily="18" charset="0"/>
              </a:rPr>
              <a:t>cannot understand them</a:t>
            </a:r>
            <a:r>
              <a:rPr lang="en-US" sz="2400" dirty="0">
                <a:latin typeface="Times New Roman" panose="02020603050405020304" pitchFamily="18" charset="0"/>
                <a:cs typeface="Times New Roman" panose="02020603050405020304" pitchFamily="18" charset="0"/>
              </a:rPr>
              <a:t>, because they are </a:t>
            </a:r>
            <a:r>
              <a:rPr lang="en-US" sz="2400" b="1" u="sng" dirty="0">
                <a:highlight>
                  <a:srgbClr val="FFFF00"/>
                </a:highlight>
                <a:latin typeface="Times New Roman" panose="02020603050405020304" pitchFamily="18" charset="0"/>
                <a:cs typeface="Times New Roman" panose="02020603050405020304" pitchFamily="18" charset="0"/>
              </a:rPr>
              <a:t>spiritually appraised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Instruction</a:t>
            </a:r>
          </a:p>
        </p:txBody>
      </p:sp>
      <p:cxnSp>
        <p:nvCxnSpPr>
          <p:cNvPr id="5" name="Straight Connector 4">
            <a:extLst>
              <a:ext uri="{FF2B5EF4-FFF2-40B4-BE49-F238E27FC236}">
                <a16:creationId xmlns:a16="http://schemas.microsoft.com/office/drawing/2014/main" id="{CA3083E9-9D44-9F7E-06A6-194FF79245E5}"/>
              </a:ext>
            </a:extLst>
          </p:cNvPr>
          <p:cNvCxnSpPr>
            <a:cxnSpLocks/>
          </p:cNvCxnSpPr>
          <p:nvPr/>
        </p:nvCxnSpPr>
        <p:spPr>
          <a:xfrm flipH="1">
            <a:off x="5588758" y="1562100"/>
            <a:ext cx="3018667" cy="22251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80B2436-8E73-9938-A16A-7E5E506EB818}"/>
              </a:ext>
            </a:extLst>
          </p:cNvPr>
          <p:cNvCxnSpPr>
            <a:cxnSpLocks/>
          </p:cNvCxnSpPr>
          <p:nvPr/>
        </p:nvCxnSpPr>
        <p:spPr>
          <a:xfrm flipH="1">
            <a:off x="5650173" y="1562100"/>
            <a:ext cx="2985827" cy="30030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3930663-9C6D-78D0-0B0F-59FD59C76AAB}"/>
              </a:ext>
            </a:extLst>
          </p:cNvPr>
          <p:cNvCxnSpPr>
            <a:cxnSpLocks/>
          </p:cNvCxnSpPr>
          <p:nvPr/>
        </p:nvCxnSpPr>
        <p:spPr>
          <a:xfrm>
            <a:off x="8607425" y="1612900"/>
            <a:ext cx="1246259" cy="40372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99F817D-78A2-844C-6863-77D133C17A7A}"/>
              </a:ext>
            </a:extLst>
          </p:cNvPr>
          <p:cNvCxnSpPr>
            <a:cxnSpLocks/>
          </p:cNvCxnSpPr>
          <p:nvPr/>
        </p:nvCxnSpPr>
        <p:spPr>
          <a:xfrm>
            <a:off x="9350428" y="2349500"/>
            <a:ext cx="711147" cy="6794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6009E33-AF8F-EFBD-A473-47C21006BAEE}"/>
              </a:ext>
            </a:extLst>
          </p:cNvPr>
          <p:cNvCxnSpPr>
            <a:cxnSpLocks/>
          </p:cNvCxnSpPr>
          <p:nvPr/>
        </p:nvCxnSpPr>
        <p:spPr>
          <a:xfrm>
            <a:off x="10280454" y="3429000"/>
            <a:ext cx="44646" cy="7048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319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836439"/>
            <a:ext cx="117432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King David – in a similar way as Abraham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 David is the descendant of Abraham through Isaac. Matthew 1:2-6; Luke 3:31-34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Through King David, God promised He would: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Raise up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 the Promised Blessing: 2 Samuel 7:12, Gal 3:16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(Kingdom of Christ): 2 Samuel 7:12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will build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for God’s name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2 Samuel 7:11; 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the throne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(Kingdom of Christ).  2 Samuel 7:13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stablish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David’s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(Kingdom of Christ). 2 Samuel 7:16</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(the promise) is King David’s descendant from Isaac.  Matthew 1: 6-16; Luke 3:23-31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Thus, Jesus is called 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Son of David.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Matthew 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9377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228600"/>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saved us, … according to His mercy, by the washing (baptism) </a:t>
            </a: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regeneration (born again)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renewing by 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poured out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upon 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 Jesus Christ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our Savior,</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cs typeface="Times New Roman" panose="02020603050405020304" pitchFamily="18" charset="0"/>
              </a:rPr>
              <a:t>anakainôsis</a:t>
            </a:r>
            <a:r>
              <a:rPr lang="en-US" sz="2400" dirty="0">
                <a:effectLst/>
                <a:latin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cs typeface="Times New Roman" panose="02020603050405020304" pitchFamily="18" charset="0"/>
              </a:rPr>
              <a:t>renewal</a:t>
            </a:r>
          </a:p>
          <a:p>
            <a:pPr marL="0" marR="0">
              <a:spcBef>
                <a:spcPts val="0"/>
              </a:spcBef>
              <a:spcAft>
                <a:spcPts val="0"/>
              </a:spcAft>
            </a:pPr>
            <a:r>
              <a:rPr lang="en-US" sz="2400" b="1" dirty="0">
                <a:latin typeface="Times New Roman" panose="02020603050405020304" pitchFamily="18" charset="0"/>
                <a:cs typeface="Times New Roman" panose="02020603050405020304" pitchFamily="18" charset="0"/>
              </a:rPr>
              <a:t>Root Greek Words: </a:t>
            </a:r>
            <a:r>
              <a:rPr lang="en-US" sz="2400" i="1" dirty="0">
                <a:latin typeface="Times New Roman" panose="02020603050405020304" pitchFamily="18" charset="0"/>
                <a:cs typeface="Times New Roman" panose="02020603050405020304" pitchFamily="18" charset="0"/>
              </a:rPr>
              <a:t>ana </a:t>
            </a:r>
            <a:r>
              <a:rPr lang="en-US" sz="2400" dirty="0">
                <a:latin typeface="Times New Roman" panose="02020603050405020304" pitchFamily="18" charset="0"/>
                <a:cs typeface="Times New Roman" panose="02020603050405020304" pitchFamily="18" charset="0"/>
              </a:rPr>
              <a:t>(again) and </a:t>
            </a:r>
            <a:r>
              <a:rPr lang="en-US" sz="2400" i="1" dirty="0" err="1">
                <a:latin typeface="Times New Roman" panose="02020603050405020304" pitchFamily="18" charset="0"/>
                <a:cs typeface="Times New Roman" panose="02020603050405020304" pitchFamily="18" charset="0"/>
              </a:rPr>
              <a:t>kainos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(new or fresh</a:t>
            </a:r>
            <a:r>
              <a:rPr lang="en-US" sz="2400" dirty="0"/>
              <a:t>)</a:t>
            </a:r>
            <a:endParaRPr lang="en-US" sz="2400" b="1" dirty="0">
              <a:effectLst/>
            </a:endParaRPr>
          </a:p>
          <a:p>
            <a:br>
              <a:rPr lang="en-US" sz="2400" dirty="0"/>
            </a:br>
            <a:r>
              <a:rPr lang="en-US" sz="2400" dirty="0">
                <a:latin typeface="Times New Roman" panose="02020603050405020304" pitchFamily="18" charset="0"/>
                <a:cs typeface="Times New Roman" panose="02020603050405020304" pitchFamily="18" charset="0"/>
              </a:rPr>
              <a:t>Remember this:</a:t>
            </a: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God speaks intellectually to us through </a:t>
            </a:r>
            <a:r>
              <a:rPr lang="en-US" sz="2400" b="1" dirty="0">
                <a:latin typeface="Times New Roman" panose="02020603050405020304" pitchFamily="18" charset="0"/>
                <a:ea typeface="Calibri" panose="020F0502020204030204" pitchFamily="34" charset="0"/>
                <a:cs typeface="Times New Roman" panose="02020603050405020304" pitchFamily="18" charset="0"/>
              </a:rPr>
              <a:t>the mind – the heart – our conscience</a:t>
            </a: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Satan influences us through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desires of the flesh</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Transformation</a:t>
            </a:r>
          </a:p>
        </p:txBody>
      </p:sp>
    </p:spTree>
    <p:extLst>
      <p:ext uri="{BB962C8B-B14F-4D97-AF65-F5344CB8AC3E}">
        <p14:creationId xmlns:p14="http://schemas.microsoft.com/office/powerpoint/2010/main" val="147569789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What is renewing by the Holy Spirit?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renewal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transformation of the person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from one who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practices </a:t>
            </a:r>
            <a:r>
              <a:rPr lang="en-US" sz="2400" b="1" u="sng" kern="0" dirty="0" err="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unrigteouness</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(sin)</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to one who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practices righteousness (holiness)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Romans 12:2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do not be conformed to this world, but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transformed</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by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renewing</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cs typeface="Times New Roman" panose="02020603050405020304" pitchFamily="18" charset="0"/>
              </a:rPr>
              <a:t>anakainôsis</a:t>
            </a:r>
            <a:r>
              <a:rPr lang="en-US" sz="2400" i="1" dirty="0">
                <a:effectLst/>
                <a:latin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your mind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so that you may prove what the will of God is, that which is good and acceptable and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perfect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Ephesians 4:22-24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in reference to your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former manner of life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 aside the old 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is being corrupted in accordance with the lusts of deceit,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that you be </a:t>
            </a:r>
            <a:r>
              <a:rPr lang="en-US" sz="2400" b="1" u="sng" dirty="0">
                <a:highlight>
                  <a:srgbClr val="FFFF00"/>
                </a:highlight>
                <a:latin typeface="Times New Roman" panose="02020603050405020304" pitchFamily="18" charset="0"/>
                <a:cs typeface="Times New Roman" panose="02020603050405020304" pitchFamily="18" charset="0"/>
              </a:rPr>
              <a:t>renewed</a:t>
            </a:r>
            <a:r>
              <a:rPr lang="en-US" sz="2400" dirty="0">
                <a:latin typeface="Times New Roman" panose="02020603050405020304" pitchFamily="18" charset="0"/>
                <a:cs typeface="Times New Roman" panose="02020603050405020304" pitchFamily="18" charset="0"/>
              </a:rPr>
              <a:t> (transformed – Romans 12:2) in the </a:t>
            </a:r>
            <a:r>
              <a:rPr lang="en-US" sz="2400" b="1" u="sng" dirty="0">
                <a:highlight>
                  <a:srgbClr val="FF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(pneuma – eternal spirit)</a:t>
            </a:r>
            <a:r>
              <a:rPr lang="en-US" sz="2400" b="1" u="sng"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of your mind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put on the new self</a:t>
            </a:r>
            <a:r>
              <a:rPr lang="en-US" sz="2400" dirty="0">
                <a:latin typeface="Times New Roman" panose="02020603050405020304" pitchFamily="18" charset="0"/>
                <a:cs typeface="Times New Roman" panose="02020603050405020304" pitchFamily="18" charset="0"/>
              </a:rPr>
              <a:t>, which in </a:t>
            </a:r>
            <a:r>
              <a:rPr lang="en-US" sz="2400" i="1" dirty="0">
                <a:latin typeface="Times New Roman" panose="02020603050405020304" pitchFamily="18" charset="0"/>
                <a:cs typeface="Times New Roman" panose="02020603050405020304" pitchFamily="18" charset="0"/>
              </a:rPr>
              <a:t>the likeness of</a:t>
            </a:r>
            <a:r>
              <a:rPr lang="en-US" sz="2400" dirty="0">
                <a:latin typeface="Times New Roman" panose="02020603050405020304" pitchFamily="18" charset="0"/>
                <a:cs typeface="Times New Roman" panose="02020603050405020304" pitchFamily="18" charset="0"/>
              </a:rPr>
              <a:t> God has been </a:t>
            </a:r>
            <a:r>
              <a:rPr lang="en-US" sz="2400" b="1" u="sng" dirty="0">
                <a:highlight>
                  <a:srgbClr val="FFFF00"/>
                </a:highlight>
                <a:latin typeface="Times New Roman" panose="02020603050405020304" pitchFamily="18" charset="0"/>
                <a:cs typeface="Times New Roman" panose="02020603050405020304" pitchFamily="18" charset="0"/>
              </a:rPr>
              <a:t>created in righteousness and holiness</a:t>
            </a:r>
            <a:r>
              <a:rPr lang="en-US" sz="2400" dirty="0">
                <a:latin typeface="Times New Roman" panose="02020603050405020304" pitchFamily="18" charset="0"/>
                <a:cs typeface="Times New Roman" panose="02020603050405020304" pitchFamily="18" charset="0"/>
              </a:rPr>
              <a:t> of the truth. </a:t>
            </a:r>
          </a:p>
          <a:p>
            <a:pPr>
              <a:lnSpc>
                <a:spcPct val="107000"/>
              </a:lnSpc>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dirty="0">
                <a:latin typeface="Times New Roman" panose="02020603050405020304" pitchFamily="18" charset="0"/>
                <a:ea typeface="Calibri" panose="020F0502020204030204" pitchFamily="34" charset="0"/>
                <a:cs typeface="Times New Roman" panose="02020603050405020304" pitchFamily="18" charset="0"/>
              </a:rPr>
              <a:t>Note:  The mind is of the spirit – see Romans 8:27; 1 Corinthians 2:11; 14:15</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Transformation</a:t>
            </a:r>
          </a:p>
        </p:txBody>
      </p:sp>
      <p:cxnSp>
        <p:nvCxnSpPr>
          <p:cNvPr id="4" name="Straight Connector 3">
            <a:extLst>
              <a:ext uri="{FF2B5EF4-FFF2-40B4-BE49-F238E27FC236}">
                <a16:creationId xmlns:a16="http://schemas.microsoft.com/office/drawing/2014/main" id="{DEA4496C-F262-1CFC-1CFF-8D3F143EDDEF}"/>
              </a:ext>
            </a:extLst>
          </p:cNvPr>
          <p:cNvCxnSpPr>
            <a:cxnSpLocks/>
          </p:cNvCxnSpPr>
          <p:nvPr/>
        </p:nvCxnSpPr>
        <p:spPr>
          <a:xfrm flipH="1">
            <a:off x="3009331" y="2415085"/>
            <a:ext cx="4684974" cy="212961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4705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726440"/>
            <a:ext cx="11644370" cy="5202963"/>
          </a:xfrm>
          <a:prstGeom prst="rect">
            <a:avLst/>
          </a:prstGeom>
          <a:noFill/>
        </p:spPr>
        <p:txBody>
          <a:bodyPr wrap="square" rtlCol="0">
            <a:spAutoFit/>
          </a:bodyPr>
          <a:lstStyle/>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Corinthians 6:9-11</a:t>
            </a:r>
            <a:r>
              <a:rPr lang="en-US" sz="2400" dirty="0">
                <a:latin typeface="Times New Roman" panose="02020603050405020304" pitchFamily="18" charset="0"/>
                <a:cs typeface="Times New Roman" panose="02020603050405020304" pitchFamily="18" charset="0"/>
              </a:rPr>
              <a:t> Or do you not know that the unrighteous will not inherit the kingdom of God? Do not be deceived; neither fornicators, nor idolaters, nor adulterers, nor effeminate, nor homosexuals,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nor thieves, nor </a:t>
            </a:r>
            <a:r>
              <a:rPr lang="en-US" sz="2400" i="1" dirty="0">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covetous, nor drunkards, nor revilers, nor swindlers, will inherit the kingdom of God. </a:t>
            </a: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Such were some of you</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washed</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sanctified</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justified</a:t>
            </a:r>
            <a:r>
              <a:rPr lang="en-US" sz="2400" dirty="0">
                <a:latin typeface="Times New Roman" panose="02020603050405020304" pitchFamily="18" charset="0"/>
                <a:cs typeface="Times New Roman" panose="02020603050405020304" pitchFamily="18" charset="0"/>
              </a:rPr>
              <a:t> in the name of the Lord Jesus Christ and in the </a:t>
            </a:r>
            <a:r>
              <a:rPr lang="en-US" sz="2400" b="1" u="sng" dirty="0">
                <a:highlight>
                  <a:srgbClr val="FFFF00"/>
                </a:highlight>
                <a:latin typeface="Times New Roman" panose="02020603050405020304" pitchFamily="18" charset="0"/>
                <a:cs typeface="Times New Roman" panose="02020603050405020304" pitchFamily="18" charset="0"/>
              </a:rPr>
              <a:t>Spirit of our God</a:t>
            </a:r>
            <a:r>
              <a:rPr lang="en-US" sz="2400" dirty="0">
                <a:latin typeface="Times New Roman" panose="02020603050405020304" pitchFamily="18" charset="0"/>
                <a:cs typeface="Times New Roman" panose="02020603050405020304" pitchFamily="18" charset="0"/>
              </a:rPr>
              <a:t>. </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John 3:7-10 </a:t>
            </a:r>
            <a:r>
              <a:rPr lang="en-US" sz="2400" dirty="0">
                <a:latin typeface="Times New Roman" panose="02020603050405020304" pitchFamily="18" charset="0"/>
                <a:cs typeface="Times New Roman" panose="02020603050405020304" pitchFamily="18" charset="0"/>
              </a:rPr>
              <a:t>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 righteousness is righteous</a:t>
            </a:r>
            <a:r>
              <a:rPr lang="en-US" sz="2400" dirty="0">
                <a:latin typeface="Times New Roman" panose="02020603050405020304" pitchFamily="18" charset="0"/>
                <a:cs typeface="Times New Roman" panose="02020603050405020304" pitchFamily="18" charset="0"/>
              </a:rPr>
              <a:t>, just as </a:t>
            </a:r>
            <a:r>
              <a:rPr lang="en-US" sz="2400" b="1" u="sng" dirty="0">
                <a:latin typeface="Times New Roman" panose="02020603050405020304" pitchFamily="18" charset="0"/>
                <a:cs typeface="Times New Roman" panose="02020603050405020304" pitchFamily="18" charset="0"/>
              </a:rPr>
              <a:t>He is righteous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sin </a:t>
            </a:r>
            <a:r>
              <a:rPr lang="en-US" sz="2400" dirty="0">
                <a:latin typeface="Times New Roman" panose="02020603050405020304" pitchFamily="18" charset="0"/>
                <a:cs typeface="Times New Roman" panose="02020603050405020304" pitchFamily="18" charset="0"/>
              </a:rPr>
              <a:t>is of the </a:t>
            </a:r>
            <a:r>
              <a:rPr lang="en-US" sz="2400" b="1" u="sng" dirty="0">
                <a:highlight>
                  <a:srgbClr val="FFFF00"/>
                </a:highlight>
                <a:latin typeface="Times New Roman" panose="02020603050405020304" pitchFamily="18" charset="0"/>
                <a:cs typeface="Times New Roman" panose="02020603050405020304" pitchFamily="18" charset="0"/>
              </a:rPr>
              <a:t>devil</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this the children of God and the children of the devil are obvious</a:t>
            </a:r>
            <a:r>
              <a:rPr lang="en-US" sz="2400" dirty="0">
                <a:latin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Transformation</a:t>
            </a:r>
          </a:p>
        </p:txBody>
      </p:sp>
    </p:spTree>
    <p:extLst>
      <p:ext uri="{BB962C8B-B14F-4D97-AF65-F5344CB8AC3E}">
        <p14:creationId xmlns:p14="http://schemas.microsoft.com/office/powerpoint/2010/main" val="395240015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9161"/>
          </a:xfrm>
          <a:prstGeom prst="rect">
            <a:avLst/>
          </a:prstGeom>
          <a:noFill/>
        </p:spPr>
        <p:txBody>
          <a:bodyPr wrap="square" rtlCol="0">
            <a:spAutoFit/>
          </a:bodyPr>
          <a:lstStyle/>
          <a:p>
            <a:pPr>
              <a:lnSpc>
                <a:spcPct val="107000"/>
              </a:lnSpc>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0" marR="0">
              <a:lnSpc>
                <a:spcPct val="107000"/>
              </a:lnSpc>
              <a:spcBef>
                <a:spcPts val="0"/>
              </a:spcBef>
              <a:spcAft>
                <a:spcPts val="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Two scriptural examples of transformation: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15:9-10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 I am the least of the apostles, and not fit to be called an apostle, because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persecuted the church of God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(to the death – Acts 22:4),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by the grace of God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am what I am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His grace toward me did not prove vain; but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labored even more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than all of them, yet not I, but the grace of God with me.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2 Corinthians 7:10-11 </a:t>
            </a:r>
            <a:r>
              <a:rPr lang="en-US" sz="2400" dirty="0">
                <a:latin typeface="Times New Roman" panose="02020603050405020304" pitchFamily="18" charset="0"/>
                <a:cs typeface="Times New Roman" panose="02020603050405020304" pitchFamily="18" charset="0"/>
              </a:rPr>
              <a:t>For the </a:t>
            </a:r>
            <a:r>
              <a:rPr lang="en-US" sz="2400" b="1" u="sng" dirty="0">
                <a:highlight>
                  <a:srgbClr val="FFFF00"/>
                </a:highlight>
                <a:latin typeface="Times New Roman" panose="02020603050405020304" pitchFamily="18" charset="0"/>
                <a:cs typeface="Times New Roman" panose="02020603050405020304" pitchFamily="18" charset="0"/>
              </a:rPr>
              <a:t>sorrow that is according to </a:t>
            </a:r>
            <a:r>
              <a:rPr lang="en-US" sz="2400" b="1" i="1" u="sng" dirty="0">
                <a:highlight>
                  <a:srgbClr val="FFFF00"/>
                </a:highlight>
                <a:latin typeface="Times New Roman" panose="02020603050405020304" pitchFamily="18" charset="0"/>
                <a:cs typeface="Times New Roman" panose="02020603050405020304" pitchFamily="18" charset="0"/>
              </a:rPr>
              <a:t>the will of</a:t>
            </a:r>
            <a:r>
              <a:rPr lang="en-US" sz="2400" b="1" u="sng" dirty="0">
                <a:highlight>
                  <a:srgbClr val="FFFF00"/>
                </a:highlight>
                <a:latin typeface="Times New Roman" panose="02020603050405020304" pitchFamily="18" charset="0"/>
                <a:cs typeface="Times New Roman" panose="02020603050405020304" pitchFamily="18" charset="0"/>
              </a:rPr>
              <a:t> God </a:t>
            </a:r>
            <a:r>
              <a:rPr lang="en-US" sz="2400" dirty="0">
                <a:latin typeface="Times New Roman" panose="02020603050405020304" pitchFamily="18" charset="0"/>
                <a:cs typeface="Times New Roman" panose="02020603050405020304" pitchFamily="18" charset="0"/>
              </a:rPr>
              <a:t>produces a </a:t>
            </a:r>
            <a:r>
              <a:rPr lang="en-US" sz="2400" b="1" u="sng" dirty="0">
                <a:highlight>
                  <a:srgbClr val="FFFF00"/>
                </a:highlight>
                <a:latin typeface="Times New Roman" panose="02020603050405020304" pitchFamily="18" charset="0"/>
                <a:cs typeface="Times New Roman" panose="02020603050405020304" pitchFamily="18" charset="0"/>
              </a:rPr>
              <a:t>repentance</a:t>
            </a:r>
            <a:r>
              <a:rPr lang="en-US" sz="2400" dirty="0">
                <a:latin typeface="Times New Roman" panose="02020603050405020304" pitchFamily="18" charset="0"/>
                <a:cs typeface="Times New Roman" panose="02020603050405020304" pitchFamily="18" charset="0"/>
              </a:rPr>
              <a:t> without regret, </a:t>
            </a:r>
            <a:r>
              <a:rPr lang="en-US" sz="2400" b="1" i="1" u="sng" dirty="0">
                <a:highlight>
                  <a:srgbClr val="FFFF00"/>
                </a:highlight>
                <a:latin typeface="Times New Roman" panose="02020603050405020304" pitchFamily="18" charset="0"/>
                <a:cs typeface="Times New Roman" panose="02020603050405020304" pitchFamily="18" charset="0"/>
              </a:rPr>
              <a:t>leading</a:t>
            </a:r>
            <a:r>
              <a:rPr lang="en-US" sz="2400" b="1" u="sng" dirty="0">
                <a:highlight>
                  <a:srgbClr val="FFFF00"/>
                </a:highlight>
                <a:latin typeface="Times New Roman" panose="02020603050405020304" pitchFamily="18" charset="0"/>
                <a:cs typeface="Times New Roman" panose="02020603050405020304" pitchFamily="18" charset="0"/>
              </a:rPr>
              <a:t> to salvation</a:t>
            </a:r>
            <a:r>
              <a:rPr lang="en-US" sz="2400" dirty="0">
                <a:latin typeface="Times New Roman" panose="02020603050405020304" pitchFamily="18" charset="0"/>
                <a:cs typeface="Times New Roman" panose="02020603050405020304" pitchFamily="18" charset="0"/>
              </a:rPr>
              <a:t>, but the sorrow of the world produces death.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For behold what earnestness this very thing, this </a:t>
            </a:r>
            <a:r>
              <a:rPr lang="en-US" sz="2400" b="1" u="sng" dirty="0">
                <a:highlight>
                  <a:srgbClr val="FFFF00"/>
                </a:highlight>
                <a:latin typeface="Times New Roman" panose="02020603050405020304" pitchFamily="18" charset="0"/>
                <a:cs typeface="Times New Roman" panose="02020603050405020304" pitchFamily="18" charset="0"/>
              </a:rPr>
              <a:t>godly sorrow</a:t>
            </a:r>
            <a:r>
              <a:rPr lang="en-US" sz="2400" dirty="0">
                <a:latin typeface="Times New Roman" panose="02020603050405020304" pitchFamily="18" charset="0"/>
                <a:cs typeface="Times New Roman" panose="02020603050405020304" pitchFamily="18" charset="0"/>
              </a:rPr>
              <a:t>, has produced in you: what vindication of yourselves, what </a:t>
            </a:r>
            <a:r>
              <a:rPr lang="en-US" sz="2400" b="1" u="sng" dirty="0">
                <a:highlight>
                  <a:srgbClr val="FFFF00"/>
                </a:highlight>
                <a:latin typeface="Times New Roman" panose="02020603050405020304" pitchFamily="18" charset="0"/>
                <a:cs typeface="Times New Roman" panose="02020603050405020304" pitchFamily="18" charset="0"/>
              </a:rPr>
              <a:t>indignation</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fear</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longing</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zeal</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avenging of wrong</a:t>
            </a:r>
            <a:r>
              <a:rPr lang="en-US" sz="2400" dirty="0">
                <a:latin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Transformation</a:t>
            </a:r>
          </a:p>
        </p:txBody>
      </p:sp>
    </p:spTree>
    <p:extLst>
      <p:ext uri="{BB962C8B-B14F-4D97-AF65-F5344CB8AC3E}">
        <p14:creationId xmlns:p14="http://schemas.microsoft.com/office/powerpoint/2010/main" val="300580077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62979"/>
          </a:xfrm>
          <a:prstGeom prst="rect">
            <a:avLst/>
          </a:prstGeom>
          <a:noFill/>
        </p:spPr>
        <p:txBody>
          <a:bodyPr wrap="square" rtlCol="0">
            <a:spAutoFit/>
          </a:bodyPr>
          <a:lstStyle/>
          <a:p>
            <a:pPr marL="685800" lvl="1"/>
            <a:r>
              <a:rPr lang="en-US" sz="2400" b="1" dirty="0">
                <a:latin typeface="Times New Roman" panose="02020603050405020304" pitchFamily="18" charset="0"/>
                <a:cs typeface="Times New Roman" panose="02020603050405020304" pitchFamily="18" charset="0"/>
              </a:rPr>
              <a:t>Romans 8:14 </a:t>
            </a:r>
            <a:r>
              <a:rPr lang="en-US" sz="2400" dirty="0">
                <a:latin typeface="Times New Roman" panose="02020603050405020304" pitchFamily="18" charset="0"/>
                <a:cs typeface="Times New Roman" panose="02020603050405020304" pitchFamily="18" charset="0"/>
              </a:rPr>
              <a:t>For all who are being </a:t>
            </a:r>
            <a:r>
              <a:rPr lang="en-US" sz="2400" b="1" u="sng" dirty="0">
                <a:highlight>
                  <a:srgbClr val="FFFF00"/>
                </a:highlight>
                <a:latin typeface="Times New Roman" panose="02020603050405020304" pitchFamily="18" charset="0"/>
                <a:cs typeface="Times New Roman" panose="02020603050405020304" pitchFamily="18" charset="0"/>
              </a:rPr>
              <a:t>led by the Spirit of God</a:t>
            </a:r>
            <a:r>
              <a:rPr lang="en-US" sz="2400" dirty="0">
                <a:latin typeface="Times New Roman" panose="02020603050405020304" pitchFamily="18" charset="0"/>
                <a:cs typeface="Times New Roman" panose="02020603050405020304" pitchFamily="18" charset="0"/>
              </a:rPr>
              <a:t>, these are sons of God.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5:16 </a:t>
            </a:r>
            <a:r>
              <a:rPr lang="en-US" sz="2400" dirty="0">
                <a:latin typeface="Times New Roman" panose="02020603050405020304" pitchFamily="18" charset="0"/>
                <a:cs typeface="Times New Roman" panose="02020603050405020304" pitchFamily="18" charset="0"/>
              </a:rPr>
              <a:t>But I say, </a:t>
            </a:r>
            <a:r>
              <a:rPr lang="en-US" sz="2400" b="1" u="sng" dirty="0">
                <a:highlight>
                  <a:srgbClr val="FFFF00"/>
                </a:highlight>
                <a:latin typeface="Times New Roman" panose="02020603050405020304" pitchFamily="18" charset="0"/>
                <a:cs typeface="Times New Roman" panose="02020603050405020304" pitchFamily="18" charset="0"/>
              </a:rPr>
              <a:t>walk by the Spirit</a:t>
            </a:r>
            <a:r>
              <a:rPr lang="en-US" sz="2400" dirty="0">
                <a:latin typeface="Times New Roman" panose="02020603050405020304" pitchFamily="18" charset="0"/>
                <a:cs typeface="Times New Roman" panose="02020603050405020304" pitchFamily="18" charset="0"/>
              </a:rPr>
              <a:t>, and you will not carry out the desire of the flesh.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fruit of the Spirit </a:t>
            </a:r>
            <a:r>
              <a:rPr lang="en-US" sz="2400" dirty="0">
                <a:latin typeface="Times New Roman" panose="02020603050405020304" pitchFamily="18" charset="0"/>
                <a:cs typeface="Times New Roman" panose="02020603050405020304" pitchFamily="18" charset="0"/>
              </a:rPr>
              <a:t>is love, joy, peace, patience, kindness, goodness, faithfulness, </a:t>
            </a:r>
          </a:p>
          <a:p>
            <a:pPr marL="685800" lvl="1"/>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Matthew 13:23 </a:t>
            </a:r>
            <a:r>
              <a:rPr lang="en-US" sz="2400" dirty="0">
                <a:latin typeface="Times New Roman" panose="02020603050405020304" pitchFamily="18" charset="0"/>
                <a:cs typeface="Times New Roman" panose="02020603050405020304" pitchFamily="18" charset="0"/>
              </a:rPr>
              <a:t> "And the one on whom </a:t>
            </a:r>
            <a:r>
              <a:rPr lang="en-US" sz="2400" b="1" u="sng" dirty="0">
                <a:highlight>
                  <a:srgbClr val="FFFF00"/>
                </a:highlight>
                <a:latin typeface="Times New Roman" panose="02020603050405020304" pitchFamily="18" charset="0"/>
                <a:cs typeface="Times New Roman" panose="02020603050405020304" pitchFamily="18" charset="0"/>
              </a:rPr>
              <a:t>seed</a:t>
            </a:r>
            <a:r>
              <a:rPr lang="en-US" sz="2400" dirty="0">
                <a:latin typeface="Times New Roman" panose="02020603050405020304" pitchFamily="18" charset="0"/>
                <a:cs typeface="Times New Roman" panose="02020603050405020304" pitchFamily="18" charset="0"/>
              </a:rPr>
              <a:t> (word) was sown on the </a:t>
            </a:r>
            <a:r>
              <a:rPr lang="en-US" sz="2400" b="1" u="sng" dirty="0">
                <a:highlight>
                  <a:srgbClr val="FFFF00"/>
                </a:highlight>
                <a:latin typeface="Times New Roman" panose="02020603050405020304" pitchFamily="18" charset="0"/>
                <a:cs typeface="Times New Roman" panose="02020603050405020304" pitchFamily="18" charset="0"/>
              </a:rPr>
              <a:t>good soil</a:t>
            </a:r>
            <a:r>
              <a:rPr lang="en-US" sz="2400" dirty="0">
                <a:latin typeface="Times New Roman" panose="02020603050405020304" pitchFamily="18" charset="0"/>
                <a:cs typeface="Times New Roman" panose="02020603050405020304" pitchFamily="18" charset="0"/>
              </a:rPr>
              <a:t>, this is the man who </a:t>
            </a:r>
            <a:r>
              <a:rPr lang="en-US" sz="2400" b="1" u="sng" dirty="0">
                <a:highlight>
                  <a:srgbClr val="FFFF00"/>
                </a:highlight>
                <a:latin typeface="Times New Roman" panose="02020603050405020304" pitchFamily="18" charset="0"/>
                <a:cs typeface="Times New Roman" panose="02020603050405020304" pitchFamily="18" charset="0"/>
              </a:rPr>
              <a:t>hears</a:t>
            </a:r>
            <a:r>
              <a:rPr lang="en-US" sz="2400" b="1" u="sng" dirty="0">
                <a:latin typeface="Times New Roman" panose="02020603050405020304" pitchFamily="18" charset="0"/>
                <a:cs typeface="Times New Roman" panose="02020603050405020304" pitchFamily="18" charset="0"/>
              </a:rPr>
              <a:t> the word  </a:t>
            </a:r>
            <a:r>
              <a:rPr lang="en-US" sz="2400" b="1" dirty="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understands</a:t>
            </a:r>
            <a:r>
              <a:rPr lang="en-US" sz="2400" b="1" u="sng" dirty="0">
                <a:latin typeface="Times New Roman" panose="02020603050405020304" pitchFamily="18" charset="0"/>
                <a:cs typeface="Times New Roman" panose="02020603050405020304" pitchFamily="18" charset="0"/>
              </a:rPr>
              <a:t> it</a:t>
            </a:r>
            <a:r>
              <a:rPr lang="en-US" sz="2400" dirty="0">
                <a:latin typeface="Times New Roman" panose="02020603050405020304" pitchFamily="18" charset="0"/>
                <a:cs typeface="Times New Roman" panose="02020603050405020304" pitchFamily="18" charset="0"/>
              </a:rPr>
              <a:t>; who indeed </a:t>
            </a:r>
            <a:r>
              <a:rPr lang="en-US" sz="2400" b="1" u="sng" dirty="0">
                <a:highlight>
                  <a:srgbClr val="FFFF00"/>
                </a:highlight>
                <a:latin typeface="Times New Roman" panose="02020603050405020304" pitchFamily="18" charset="0"/>
                <a:cs typeface="Times New Roman" panose="02020603050405020304" pitchFamily="18" charset="0"/>
              </a:rPr>
              <a:t>bears fruit </a:t>
            </a:r>
            <a:r>
              <a:rPr lang="en-US" sz="2400" dirty="0">
                <a:latin typeface="Times New Roman" panose="02020603050405020304" pitchFamily="18" charset="0"/>
                <a:cs typeface="Times New Roman" panose="02020603050405020304" pitchFamily="18" charset="0"/>
              </a:rPr>
              <a:t>….</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John 15:1-2, 16 </a:t>
            </a:r>
            <a:r>
              <a:rPr lang="en-US" sz="2400" dirty="0">
                <a:latin typeface="Times New Roman" panose="02020603050405020304" pitchFamily="18" charset="0"/>
                <a:cs typeface="Times New Roman" panose="02020603050405020304" pitchFamily="18" charset="0"/>
              </a:rPr>
              <a:t> "I am the true vine, and My Father is the vinedresser.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"Every branch </a:t>
            </a:r>
            <a:r>
              <a:rPr lang="en-US" sz="2400" b="1" u="sng" dirty="0">
                <a:highlight>
                  <a:srgbClr val="FFFF00"/>
                </a:highlight>
                <a:latin typeface="Times New Roman" panose="02020603050405020304" pitchFamily="18" charset="0"/>
                <a:cs typeface="Times New Roman" panose="02020603050405020304" pitchFamily="18" charset="0"/>
              </a:rPr>
              <a:t>in Me </a:t>
            </a:r>
            <a:r>
              <a:rPr lang="en-US" sz="2400" dirty="0">
                <a:latin typeface="Times New Roman" panose="02020603050405020304" pitchFamily="18" charset="0"/>
                <a:cs typeface="Times New Roman" panose="02020603050405020304" pitchFamily="18" charset="0"/>
              </a:rPr>
              <a:t>that does </a:t>
            </a:r>
            <a:r>
              <a:rPr lang="en-US" sz="2400" b="1" u="sng" dirty="0">
                <a:highlight>
                  <a:srgbClr val="FFFF00"/>
                </a:highlight>
                <a:latin typeface="Times New Roman" panose="02020603050405020304" pitchFamily="18" charset="0"/>
                <a:cs typeface="Times New Roman" panose="02020603050405020304" pitchFamily="18" charset="0"/>
              </a:rPr>
              <a:t>not bear fruit</a:t>
            </a:r>
            <a:r>
              <a:rPr lang="en-US" sz="2400" dirty="0">
                <a:highlight>
                  <a:srgbClr val="FFFF00"/>
                </a:highlight>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takes away</a:t>
            </a:r>
            <a:r>
              <a:rPr lang="en-US" sz="2400" dirty="0">
                <a:latin typeface="Times New Roman" panose="02020603050405020304" pitchFamily="18" charset="0"/>
                <a:cs typeface="Times New Roman" panose="02020603050405020304" pitchFamily="18" charset="0"/>
              </a:rPr>
              <a:t>; …You did not choose Me but I chose you, and appointed you that </a:t>
            </a:r>
            <a:r>
              <a:rPr lang="en-US" sz="2400" b="1" u="sng" dirty="0">
                <a:highlight>
                  <a:srgbClr val="FFFF00"/>
                </a:highlight>
                <a:latin typeface="Times New Roman" panose="02020603050405020304" pitchFamily="18" charset="0"/>
                <a:cs typeface="Times New Roman" panose="02020603050405020304" pitchFamily="18" charset="0"/>
              </a:rPr>
              <a:t>you would go and bear fruit</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Leading Us (Transformation)</a:t>
            </a:r>
          </a:p>
        </p:txBody>
      </p:sp>
      <p:sp>
        <p:nvSpPr>
          <p:cNvPr id="4" name="Oval 3">
            <a:extLst>
              <a:ext uri="{FF2B5EF4-FFF2-40B4-BE49-F238E27FC236}">
                <a16:creationId xmlns:a16="http://schemas.microsoft.com/office/drawing/2014/main" id="{CEDE5621-8683-F04D-5492-87025EDAC9A7}"/>
              </a:ext>
            </a:extLst>
          </p:cNvPr>
          <p:cNvSpPr/>
          <p:nvPr/>
        </p:nvSpPr>
        <p:spPr>
          <a:xfrm>
            <a:off x="4524234" y="4210334"/>
            <a:ext cx="648268" cy="477671"/>
          </a:xfrm>
          <a:prstGeom prst="ellipse">
            <a:avLst/>
          </a:prstGeom>
          <a:noFill/>
          <a:ln w="444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375061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6001643"/>
          </a:xfrm>
          <a:prstGeom prst="rect">
            <a:avLst/>
          </a:prstGeom>
          <a:noFill/>
        </p:spPr>
        <p:txBody>
          <a:bodyPr wrap="square" rtlCol="0">
            <a:spAutoFit/>
          </a:bodyPr>
          <a:lstStyle/>
          <a:p>
            <a:pPr marL="685800" lvl="1"/>
            <a:r>
              <a:rPr lang="en-US" sz="2400" b="1" dirty="0">
                <a:latin typeface="Times New Roman" panose="02020603050405020304" pitchFamily="18" charset="0"/>
                <a:cs typeface="Times New Roman" panose="02020603050405020304" pitchFamily="18" charset="0"/>
              </a:rPr>
              <a:t>Matthew 7:16-20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"You will </a:t>
            </a:r>
            <a:r>
              <a:rPr lang="en-US" sz="2400" b="1" u="sng" dirty="0">
                <a:latin typeface="Times New Roman" panose="02020603050405020304" pitchFamily="18" charset="0"/>
                <a:cs typeface="Times New Roman" panose="02020603050405020304" pitchFamily="18" charset="0"/>
              </a:rPr>
              <a:t>know them </a:t>
            </a:r>
            <a:r>
              <a:rPr lang="en-US" sz="2400" dirty="0">
                <a:latin typeface="Times New Roman" panose="02020603050405020304" pitchFamily="18" charset="0"/>
                <a:cs typeface="Times New Roman" panose="02020603050405020304" pitchFamily="18" charset="0"/>
              </a:rPr>
              <a:t>(false prophets) </a:t>
            </a:r>
            <a:r>
              <a:rPr lang="en-US" sz="2400" b="1" u="sng" dirty="0">
                <a:highlight>
                  <a:srgbClr val="FFFF00"/>
                </a:highlight>
                <a:latin typeface="Times New Roman" panose="02020603050405020304" pitchFamily="18" charset="0"/>
                <a:cs typeface="Times New Roman" panose="02020603050405020304" pitchFamily="18" charset="0"/>
              </a:rPr>
              <a:t>by their fruits</a:t>
            </a:r>
            <a:r>
              <a:rPr lang="en-US" sz="2400" dirty="0">
                <a:latin typeface="Times New Roman" panose="02020603050405020304" pitchFamily="18" charset="0"/>
                <a:cs typeface="Times New Roman" panose="02020603050405020304" pitchFamily="18" charset="0"/>
              </a:rPr>
              <a:t>. Grapes are not gathered from thorn </a:t>
            </a:r>
            <a:r>
              <a:rPr lang="en-US" sz="2400" i="1" dirty="0">
                <a:latin typeface="Times New Roman" panose="02020603050405020304" pitchFamily="18" charset="0"/>
                <a:cs typeface="Times New Roman" panose="02020603050405020304" pitchFamily="18" charset="0"/>
              </a:rPr>
              <a:t>bushes</a:t>
            </a:r>
            <a:r>
              <a:rPr lang="en-US" sz="2400" dirty="0">
                <a:latin typeface="Times New Roman" panose="02020603050405020304" pitchFamily="18" charset="0"/>
                <a:cs typeface="Times New Roman" panose="02020603050405020304" pitchFamily="18" charset="0"/>
              </a:rPr>
              <a:t> nor figs from thistles, are they?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"So every </a:t>
            </a:r>
            <a:r>
              <a:rPr lang="en-US" sz="2400" b="1" u="sng" dirty="0">
                <a:highlight>
                  <a:srgbClr val="FFFF00"/>
                </a:highlight>
                <a:latin typeface="Times New Roman" panose="02020603050405020304" pitchFamily="18" charset="0"/>
                <a:cs typeface="Times New Roman" panose="02020603050405020304" pitchFamily="18" charset="0"/>
              </a:rPr>
              <a:t>good tree bears good fruit</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bad tree bears bad fruit</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 good tree cannot produce bad fruit, nor can a bad tree produce good fruit. </a:t>
            </a:r>
            <a:r>
              <a:rPr lang="en-US" sz="2400" baseline="30000"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 "Every tree that does not bear good fruit </a:t>
            </a:r>
            <a:r>
              <a:rPr lang="en-US" sz="2400" b="1" u="sng" dirty="0">
                <a:highlight>
                  <a:srgbClr val="FFFF00"/>
                </a:highlight>
                <a:latin typeface="Times New Roman" panose="02020603050405020304" pitchFamily="18" charset="0"/>
                <a:cs typeface="Times New Roman" panose="02020603050405020304" pitchFamily="18" charset="0"/>
              </a:rPr>
              <a:t>is cut down and thrown into the fire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"So then, you will know them by their fruits. </a:t>
            </a:r>
          </a:p>
          <a:p>
            <a:pPr marL="685800" lvl="1"/>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5:19-21 </a:t>
            </a:r>
            <a:r>
              <a:rPr lang="en-US" sz="2400" dirty="0">
                <a:latin typeface="Times New Roman" panose="02020603050405020304" pitchFamily="18" charset="0"/>
                <a:cs typeface="Times New Roman" panose="02020603050405020304" pitchFamily="18" charset="0"/>
              </a:rPr>
              <a:t>Now the </a:t>
            </a:r>
            <a:r>
              <a:rPr lang="en-US" sz="2400" b="1" u="sng" dirty="0">
                <a:highlight>
                  <a:srgbClr val="FFFF00"/>
                </a:highlight>
                <a:latin typeface="Times New Roman" panose="02020603050405020304" pitchFamily="18" charset="0"/>
                <a:cs typeface="Times New Roman" panose="02020603050405020304" pitchFamily="18" charset="0"/>
              </a:rPr>
              <a:t>deeds of the flesh </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mind not led by the Spirit – Romans 8:6) are evident, which are: immorality, impurity, sensuality,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idolatry, sorcery, enmities, strife, jealousy, outbursts of anger, disputes, dissensions, factions,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envying, drunkenness, carousing, and things like these, of which I forewarn you, … that those who practice such things </a:t>
            </a:r>
            <a:r>
              <a:rPr lang="en-US" sz="2400" b="1" u="sng" dirty="0">
                <a:highlight>
                  <a:srgbClr val="FFFF00"/>
                </a:highlight>
                <a:latin typeface="Times New Roman" panose="02020603050405020304" pitchFamily="18" charset="0"/>
                <a:cs typeface="Times New Roman" panose="02020603050405020304" pitchFamily="18" charset="0"/>
              </a:rPr>
              <a:t>will not inherit the kingdom of God</a:t>
            </a:r>
            <a:r>
              <a:rPr lang="en-US" sz="2400" dirty="0">
                <a:latin typeface="Times New Roman" panose="02020603050405020304" pitchFamily="18" charset="0"/>
                <a:cs typeface="Times New Roman" panose="02020603050405020304" pitchFamily="18" charset="0"/>
              </a:rPr>
              <a:t>. </a:t>
            </a:r>
          </a:p>
          <a:p>
            <a:pPr marL="685800" lvl="1"/>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3:7-10 </a:t>
            </a:r>
            <a:r>
              <a:rPr lang="en-US" sz="2400" dirty="0">
                <a:latin typeface="Times New Roman" panose="02020603050405020304" pitchFamily="18" charset="0"/>
                <a:cs typeface="Times New Roman" panose="02020603050405020304" pitchFamily="18" charset="0"/>
              </a:rPr>
              <a:t>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 righteousness is righteous</a:t>
            </a:r>
            <a:r>
              <a:rPr lang="en-US" sz="2400" dirty="0">
                <a:latin typeface="Times New Roman" panose="02020603050405020304" pitchFamily="18" charset="0"/>
                <a:cs typeface="Times New Roman" panose="02020603050405020304" pitchFamily="18" charset="0"/>
              </a:rPr>
              <a:t>, just as </a:t>
            </a:r>
            <a:r>
              <a:rPr lang="en-US" sz="2400" b="1" u="sng" dirty="0">
                <a:latin typeface="Times New Roman" panose="02020603050405020304" pitchFamily="18" charset="0"/>
                <a:cs typeface="Times New Roman" panose="02020603050405020304" pitchFamily="18" charset="0"/>
              </a:rPr>
              <a:t>He is righteous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sin </a:t>
            </a:r>
            <a:r>
              <a:rPr lang="en-US" sz="2400" dirty="0">
                <a:latin typeface="Times New Roman" panose="02020603050405020304" pitchFamily="18" charset="0"/>
                <a:cs typeface="Times New Roman" panose="02020603050405020304" pitchFamily="18" charset="0"/>
              </a:rPr>
              <a:t>is of the </a:t>
            </a:r>
            <a:r>
              <a:rPr lang="en-US" sz="2400" b="1" u="sng" dirty="0">
                <a:highlight>
                  <a:srgbClr val="FFFF00"/>
                </a:highlight>
                <a:latin typeface="Times New Roman" panose="02020603050405020304" pitchFamily="18" charset="0"/>
                <a:cs typeface="Times New Roman" panose="02020603050405020304" pitchFamily="18" charset="0"/>
              </a:rPr>
              <a:t>devil</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this the children of God and the children of the devil are obvious</a:t>
            </a:r>
            <a:r>
              <a:rPr lang="en-US" sz="2400" dirty="0">
                <a:latin typeface="Times New Roman" panose="02020603050405020304" pitchFamily="18" charset="0"/>
                <a:cs typeface="Times New Roman" panose="02020603050405020304" pitchFamily="18" charset="0"/>
              </a:rPr>
              <a:t>…</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Leading Us</a:t>
            </a:r>
          </a:p>
        </p:txBody>
      </p:sp>
    </p:spTree>
    <p:extLst>
      <p:ext uri="{BB962C8B-B14F-4D97-AF65-F5344CB8AC3E}">
        <p14:creationId xmlns:p14="http://schemas.microsoft.com/office/powerpoint/2010/main" val="246843181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785652"/>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latin typeface="Times New Roman" panose="02020603050405020304" pitchFamily="18" charset="0"/>
                <a:cs typeface="Times New Roman" panose="02020603050405020304" pitchFamily="18" charset="0"/>
              </a:rPr>
              <a:t>Holy Spirit Testifies to Us</a:t>
            </a:r>
          </a:p>
          <a:p>
            <a:pPr marL="228600"/>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685800" lvl="1"/>
            <a:endParaRPr lang="en-US" sz="2400" b="1"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Romans 8:16</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Himself </a:t>
            </a:r>
            <a:r>
              <a:rPr lang="en-US" sz="2400" b="1" u="sng" dirty="0">
                <a:highlight>
                  <a:srgbClr val="FFFF00"/>
                </a:highlight>
                <a:latin typeface="Times New Roman" panose="02020603050405020304" pitchFamily="18" charset="0"/>
                <a:cs typeface="Times New Roman" panose="02020603050405020304" pitchFamily="18" charset="0"/>
              </a:rPr>
              <a:t>testifies with our spirit </a:t>
            </a:r>
            <a:r>
              <a:rPr lang="en-US" sz="2400" dirty="0">
                <a:latin typeface="Times New Roman" panose="02020603050405020304" pitchFamily="18" charset="0"/>
                <a:cs typeface="Times New Roman" panose="02020603050405020304" pitchFamily="18" charset="0"/>
              </a:rPr>
              <a:t>that 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400" dirty="0">
                <a:latin typeface="Times New Roman" panose="02020603050405020304" pitchFamily="18" charset="0"/>
                <a:cs typeface="Times New Roman" panose="02020603050405020304" pitchFamily="18" charset="0"/>
              </a:rPr>
              <a:t>,</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5:11</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testimony</a:t>
            </a:r>
            <a:r>
              <a:rPr lang="en-US" sz="2400" dirty="0">
                <a:latin typeface="Times New Roman" panose="02020603050405020304" pitchFamily="18" charset="0"/>
                <a:cs typeface="Times New Roman" panose="02020603050405020304" pitchFamily="18" charset="0"/>
              </a:rPr>
              <a:t> (of the Holy Spirit) is this, that </a:t>
            </a:r>
            <a:r>
              <a:rPr lang="en-US" sz="2400" b="1" u="sng" dirty="0">
                <a:highlight>
                  <a:srgbClr val="FFFF00"/>
                </a:highlight>
                <a:latin typeface="Times New Roman" panose="02020603050405020304" pitchFamily="18" charset="0"/>
                <a:cs typeface="Times New Roman" panose="02020603050405020304" pitchFamily="18" charset="0"/>
              </a:rPr>
              <a:t>God has given us eternal life</a:t>
            </a:r>
            <a:r>
              <a:rPr lang="en-US" sz="2400" dirty="0">
                <a:latin typeface="Times New Roman" panose="02020603050405020304" pitchFamily="18" charset="0"/>
                <a:cs typeface="Times New Roman" panose="02020603050405020304" pitchFamily="18" charset="0"/>
              </a:rPr>
              <a:t>, and this life is in His Son.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Testimony</a:t>
            </a:r>
          </a:p>
        </p:txBody>
      </p:sp>
    </p:spTree>
    <p:extLst>
      <p:ext uri="{BB962C8B-B14F-4D97-AF65-F5344CB8AC3E}">
        <p14:creationId xmlns:p14="http://schemas.microsoft.com/office/powerpoint/2010/main" val="191354572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02963"/>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Psalm 119:24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testimonies</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also are my delight; </a:t>
            </a:r>
            <a:r>
              <a:rPr lang="en-US" sz="2400" b="1" i="1" u="sng" kern="100" dirty="0">
                <a:effectLst/>
                <a:latin typeface="Times New Roman" panose="02020603050405020304" pitchFamily="18" charset="0"/>
                <a:ea typeface="Calibri" panose="020F0502020204030204" pitchFamily="34" charset="0"/>
                <a:cs typeface="Times New Roman" panose="02020603050405020304" pitchFamily="18" charset="0"/>
              </a:rPr>
              <a:t>They are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my counselors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Romans 2:15</a:t>
            </a:r>
            <a:r>
              <a:rPr lang="en-US" sz="2400" dirty="0">
                <a:latin typeface="Times New Roman" panose="02020603050405020304" pitchFamily="18" charset="0"/>
                <a:cs typeface="Times New Roman" panose="02020603050405020304" pitchFamily="18" charset="0"/>
              </a:rPr>
              <a:t> (Gentiles who are doers of the Law) in that they show the work of the </a:t>
            </a:r>
            <a:r>
              <a:rPr lang="en-US" sz="2400" b="1" u="sng" dirty="0">
                <a:latin typeface="Times New Roman" panose="02020603050405020304" pitchFamily="18" charset="0"/>
                <a:cs typeface="Times New Roman" panose="02020603050405020304" pitchFamily="18" charset="0"/>
              </a:rPr>
              <a:t>Law written in their </a:t>
            </a:r>
            <a:r>
              <a:rPr lang="en-US" sz="2400" b="1" u="sng" dirty="0">
                <a:highlight>
                  <a:srgbClr val="FFFF00"/>
                </a:highlight>
                <a:latin typeface="Times New Roman" panose="02020603050405020304" pitchFamily="18" charset="0"/>
                <a:cs typeface="Times New Roman" panose="02020603050405020304" pitchFamily="18" charset="0"/>
              </a:rPr>
              <a:t>hearts</a:t>
            </a:r>
            <a:r>
              <a:rPr lang="en-US" sz="2400" dirty="0">
                <a:latin typeface="Times New Roman" panose="02020603050405020304" pitchFamily="18" charset="0"/>
                <a:cs typeface="Times New Roman" panose="02020603050405020304" pitchFamily="18" charset="0"/>
              </a:rPr>
              <a:t>, their </a:t>
            </a:r>
            <a:r>
              <a:rPr lang="en-US" sz="2400" b="1" u="sng" dirty="0">
                <a:latin typeface="Times New Roman" panose="02020603050405020304" pitchFamily="18" charset="0"/>
                <a:cs typeface="Times New Roman" panose="02020603050405020304" pitchFamily="18" charset="0"/>
              </a:rPr>
              <a:t>conscience bearing </a:t>
            </a:r>
            <a:r>
              <a:rPr lang="en-US" sz="2400" b="1" u="sng" dirty="0">
                <a:highlight>
                  <a:srgbClr val="FFFF00"/>
                </a:highlight>
                <a:latin typeface="Times New Roman" panose="02020603050405020304" pitchFamily="18" charset="0"/>
                <a:cs typeface="Times New Roman" panose="02020603050405020304" pitchFamily="18" charset="0"/>
              </a:rPr>
              <a:t>witness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Hebrews 8:10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FOR THIS IS </a:t>
            </a:r>
            <a:r>
              <a:rPr lang="en-US" sz="2400" b="1" u="sng" cap="small" dirty="0">
                <a:effectLst/>
                <a:highlight>
                  <a:srgbClr val="FFFF00"/>
                </a:highlight>
                <a:latin typeface="Times New Roman" panose="02020603050405020304" pitchFamily="18" charset="0"/>
                <a:cs typeface="Times New Roman" panose="02020603050405020304" pitchFamily="18" charset="0"/>
              </a:rPr>
              <a:t>THE COVENANT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 WILL</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MAKE WITH THE HOUSE OF</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ISRAEL</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AFTER THOSE DAYS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SAYS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PUT</a:t>
            </a:r>
            <a:r>
              <a:rPr lang="en-US" sz="2400" dirty="0">
                <a:latin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cs typeface="Times New Roman" panose="02020603050405020304" pitchFamily="18" charset="0"/>
              </a:rPr>
              <a:t>MY LAWS INTO THEIR </a:t>
            </a:r>
            <a:r>
              <a:rPr lang="en-US" sz="2400" b="1" u="sng" cap="small" dirty="0">
                <a:effectLst/>
                <a:highlight>
                  <a:srgbClr val="FFFF00"/>
                </a:highlight>
                <a:latin typeface="Times New Roman" panose="02020603050405020304" pitchFamily="18" charset="0"/>
                <a:cs typeface="Times New Roman" panose="02020603050405020304" pitchFamily="18" charset="0"/>
              </a:rPr>
              <a:t>MINDS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latin typeface="Times New Roman" panose="02020603050405020304" pitchFamily="18" charset="0"/>
                <a:cs typeface="Times New Roman" panose="02020603050405020304" pitchFamily="18" charset="0"/>
              </a:rPr>
              <a:t>WRITE THEM</a:t>
            </a:r>
            <a:r>
              <a:rPr lang="en-US" sz="2400" b="1" u="sng" dirty="0">
                <a:latin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cs typeface="Times New Roman" panose="02020603050405020304" pitchFamily="18" charset="0"/>
              </a:rPr>
              <a:t>ON THEIR </a:t>
            </a:r>
            <a:r>
              <a:rPr lang="en-US" sz="2400" b="1" u="sng" cap="small" dirty="0">
                <a:effectLst/>
                <a:highlight>
                  <a:srgbClr val="FFFF00"/>
                </a:highlight>
                <a:latin typeface="Times New Roman" panose="02020603050405020304" pitchFamily="18" charset="0"/>
                <a:cs typeface="Times New Roman" panose="02020603050405020304" pitchFamily="18" charset="0"/>
              </a:rPr>
              <a:t>HEARTS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BE THEIR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THEY SHALL BE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MY PEOPLE</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5:6 </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 </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5:10 </a:t>
            </a:r>
            <a:r>
              <a:rPr lang="en-US" sz="2400" dirty="0">
                <a:latin typeface="Times New Roman" panose="02020603050405020304" pitchFamily="18" charset="0"/>
                <a:cs typeface="Times New Roman" panose="02020603050405020304" pitchFamily="18" charset="0"/>
              </a:rPr>
              <a:t>The one who believes in the Son of God has the </a:t>
            </a:r>
            <a:r>
              <a:rPr lang="en-US" sz="2400" b="1" u="sng" dirty="0">
                <a:highlight>
                  <a:srgbClr val="FFFF00"/>
                </a:highlight>
                <a:latin typeface="Times New Roman" panose="02020603050405020304" pitchFamily="18" charset="0"/>
                <a:cs typeface="Times New Roman" panose="02020603050405020304" pitchFamily="18" charset="0"/>
              </a:rPr>
              <a:t>testimony in himself</a:t>
            </a:r>
            <a:r>
              <a:rPr lang="en-US" sz="2400" dirty="0">
                <a:latin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Conscience</a:t>
            </a:r>
          </a:p>
        </p:txBody>
      </p:sp>
    </p:spTree>
    <p:extLst>
      <p:ext uri="{BB962C8B-B14F-4D97-AF65-F5344CB8AC3E}">
        <p14:creationId xmlns:p14="http://schemas.microsoft.com/office/powerpoint/2010/main" val="362396928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02963"/>
          </a:xfrm>
          <a:prstGeom prst="rect">
            <a:avLst/>
          </a:prstGeom>
          <a:noFill/>
        </p:spPr>
        <p:txBody>
          <a:bodyPr wrap="square" rtlCol="0">
            <a:spAutoFit/>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what is the Testimony of the Spirit?</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By the Word</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5:11-13 </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testimony is this</a:t>
            </a:r>
            <a:r>
              <a:rPr lang="en-US" sz="2400" dirty="0">
                <a:latin typeface="Times New Roman" panose="02020603050405020304" pitchFamily="18" charset="0"/>
                <a:cs typeface="Times New Roman" panose="02020603050405020304" pitchFamily="18" charset="0"/>
              </a:rPr>
              <a:t>, that </a:t>
            </a:r>
            <a:r>
              <a:rPr lang="en-US" sz="2400" b="1" u="sng" dirty="0">
                <a:latin typeface="Times New Roman" panose="02020603050405020304" pitchFamily="18" charset="0"/>
                <a:cs typeface="Times New Roman" panose="02020603050405020304" pitchFamily="18" charset="0"/>
              </a:rPr>
              <a:t>God has given us eternal life</a:t>
            </a:r>
            <a:r>
              <a:rPr lang="en-US" sz="2400" dirty="0">
                <a:latin typeface="Times New Roman" panose="02020603050405020304" pitchFamily="18" charset="0"/>
                <a:cs typeface="Times New Roman" panose="02020603050405020304" pitchFamily="18" charset="0"/>
              </a:rPr>
              <a:t>, and this life is in His Son. </a:t>
            </a:r>
            <a:r>
              <a:rPr lang="en-US" sz="2400" baseline="30000" dirty="0">
                <a:latin typeface="Times New Roman" panose="02020603050405020304" pitchFamily="18" charset="0"/>
                <a:cs typeface="Times New Roman" panose="02020603050405020304" pitchFamily="18" charset="0"/>
              </a:rPr>
              <a:t>12 </a:t>
            </a:r>
            <a:r>
              <a:rPr lang="en-US" sz="2400" dirty="0">
                <a:latin typeface="Times New Roman" panose="02020603050405020304" pitchFamily="18" charset="0"/>
                <a:cs typeface="Times New Roman" panose="02020603050405020304" pitchFamily="18" charset="0"/>
              </a:rPr>
              <a:t> He who has the Son has the life; ….</a:t>
            </a:r>
            <a:r>
              <a:rPr lang="en-US" sz="2400" baseline="30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These things </a:t>
            </a:r>
            <a:r>
              <a:rPr lang="en-US" sz="2400" b="1" u="sng" dirty="0">
                <a:highlight>
                  <a:srgbClr val="FFFF00"/>
                </a:highlight>
                <a:latin typeface="Times New Roman" panose="02020603050405020304" pitchFamily="18" charset="0"/>
                <a:cs typeface="Times New Roman" panose="02020603050405020304" pitchFamily="18" charset="0"/>
              </a:rPr>
              <a:t>I have written to you </a:t>
            </a:r>
            <a:r>
              <a:rPr lang="en-US" sz="2400" dirty="0">
                <a:latin typeface="Times New Roman" panose="02020603050405020304" pitchFamily="18" charset="0"/>
                <a:cs typeface="Times New Roman" panose="02020603050405020304" pitchFamily="18" charset="0"/>
              </a:rPr>
              <a:t>who believe in the name of the Son of God, so that </a:t>
            </a:r>
            <a:r>
              <a:rPr lang="en-US" sz="2400" b="1" u="sng" dirty="0">
                <a:latin typeface="Times New Roman" panose="02020603050405020304" pitchFamily="18" charset="0"/>
                <a:cs typeface="Times New Roman" panose="02020603050405020304" pitchFamily="18" charset="0"/>
              </a:rPr>
              <a:t>you may know that you have eternal life.</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u="sng" dirty="0">
                <a:latin typeface="Times New Roman" panose="02020603050405020304" pitchFamily="18" charset="0"/>
                <a:cs typeface="Times New Roman" panose="02020603050405020304" pitchFamily="18" charset="0"/>
              </a:rPr>
              <a:t>By the Holy Spirit within Us</a:t>
            </a:r>
            <a:r>
              <a:rPr lang="en-US" sz="2400" b="1" dirty="0">
                <a:latin typeface="Times New Roman" panose="02020603050405020304" pitchFamily="18" charset="0"/>
                <a:cs typeface="Times New Roman" panose="02020603050405020304" pitchFamily="18" charset="0"/>
              </a:rPr>
              <a:t>:</a:t>
            </a: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Romans 8:16-17</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 Himself testifies with our spirit </a:t>
            </a:r>
            <a:r>
              <a:rPr lang="en-US" sz="2400" dirty="0">
                <a:latin typeface="Times New Roman" panose="02020603050405020304" pitchFamily="18" charset="0"/>
                <a:cs typeface="Times New Roman" panose="02020603050405020304" pitchFamily="18" charset="0"/>
              </a:rPr>
              <a:t>that we are children of God,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and if children, heirs also, heirs of God and fellow heirs with Christ, if indeed we suffer with </a:t>
            </a:r>
            <a:r>
              <a:rPr lang="en-US" sz="2400" i="1" dirty="0">
                <a:latin typeface="Times New Roman" panose="02020603050405020304" pitchFamily="18" charset="0"/>
                <a:cs typeface="Times New Roman" panose="02020603050405020304" pitchFamily="18" charset="0"/>
              </a:rPr>
              <a:t>Him</a:t>
            </a:r>
            <a:r>
              <a:rPr lang="en-US" sz="2400" dirty="0">
                <a:latin typeface="Times New Roman" panose="02020603050405020304" pitchFamily="18" charset="0"/>
                <a:cs typeface="Times New Roman" panose="02020603050405020304" pitchFamily="18" charset="0"/>
              </a:rPr>
              <a:t> so that we may also be glorified with </a:t>
            </a:r>
            <a:r>
              <a:rPr lang="en-US" sz="2400" i="1" dirty="0">
                <a:latin typeface="Times New Roman" panose="02020603050405020304" pitchFamily="18" charset="0"/>
                <a:cs typeface="Times New Roman" panose="02020603050405020304" pitchFamily="18" charset="0"/>
              </a:rPr>
              <a:t>Him.</a:t>
            </a:r>
            <a:r>
              <a:rPr lang="en-US" sz="2400" dirty="0">
                <a:latin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Conscience</a:t>
            </a:r>
          </a:p>
        </p:txBody>
      </p:sp>
    </p:spTree>
    <p:extLst>
      <p:ext uri="{BB962C8B-B14F-4D97-AF65-F5344CB8AC3E}">
        <p14:creationId xmlns:p14="http://schemas.microsoft.com/office/powerpoint/2010/main" val="345468180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00861" y="856357"/>
            <a:ext cx="11644370" cy="6186309"/>
          </a:xfrm>
          <a:prstGeom prst="rect">
            <a:avLst/>
          </a:prstGeom>
          <a:noFill/>
        </p:spPr>
        <p:txBody>
          <a:bodyPr wrap="square" rtlCol="0">
            <a:spAutoFit/>
          </a:bodyPr>
          <a:lstStyle/>
          <a:p>
            <a:pPr marL="228600"/>
            <a:endParaRPr lang="en-US" sz="20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Ephesians 3:16 </a:t>
            </a:r>
            <a:r>
              <a:rPr lang="en-US" sz="2400" dirty="0">
                <a:latin typeface="Times New Roman" panose="02020603050405020304" pitchFamily="18" charset="0"/>
                <a:cs typeface="Times New Roman" panose="02020603050405020304" pitchFamily="18" charset="0"/>
              </a:rPr>
              <a:t>(Paul’s prayer)</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that He would grant you, according to the riches of His glory, </a:t>
            </a:r>
            <a:r>
              <a:rPr lang="en-US" sz="2400" b="1" u="sng" dirty="0">
                <a:highlight>
                  <a:srgbClr val="FFFF00"/>
                </a:highlight>
                <a:latin typeface="Times New Roman" panose="02020603050405020304" pitchFamily="18" charset="0"/>
                <a:cs typeface="Times New Roman" panose="02020603050405020304" pitchFamily="18" charset="0"/>
              </a:rPr>
              <a:t>to be strengthened </a:t>
            </a:r>
            <a:r>
              <a:rPr lang="en-US" sz="2400" dirty="0">
                <a:latin typeface="Times New Roman" panose="02020603050405020304" pitchFamily="18" charset="0"/>
                <a:cs typeface="Times New Roman" panose="02020603050405020304" pitchFamily="18" charset="0"/>
              </a:rPr>
              <a:t>with power </a:t>
            </a:r>
            <a:r>
              <a:rPr lang="en-US" sz="2400" b="1" u="sng" dirty="0">
                <a:highlight>
                  <a:srgbClr val="FFFF00"/>
                </a:highlight>
                <a:latin typeface="Times New Roman" panose="02020603050405020304" pitchFamily="18" charset="0"/>
                <a:cs typeface="Times New Roman" panose="02020603050405020304" pitchFamily="18" charset="0"/>
              </a:rPr>
              <a:t>through His Spirit in the inner man</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u="sng" dirty="0">
                <a:latin typeface="Times New Roman" panose="02020603050405020304" pitchFamily="18" charset="0"/>
                <a:cs typeface="Times New Roman" panose="02020603050405020304" pitchFamily="18" charset="0"/>
              </a:rPr>
              <a:t>Holy Spirit gives strength to stand firm when Satan attacks us</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Ephesians 6:13-17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Therefore, take up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full armor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so that you will be able to resist in the evil day, and having done everything,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 stand firm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Stand firm therefore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cap="small"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take </a:t>
            </a:r>
            <a:r>
              <a:rPr lang="en-US" sz="2400" kern="100" cap="small"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sword of the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is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With all prayer and petition </a:t>
            </a:r>
            <a:r>
              <a:rPr lang="en-US" sz="2400" b="1" u="sng" dirty="0">
                <a:highlight>
                  <a:srgbClr val="FFFF00"/>
                </a:highlight>
                <a:latin typeface="Times New Roman" panose="02020603050405020304" pitchFamily="18" charset="0"/>
                <a:cs typeface="Times New Roman" panose="02020603050405020304" pitchFamily="18" charset="0"/>
              </a:rPr>
              <a:t>pray at all times in the Spirit</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u="sng" dirty="0">
                <a:latin typeface="Times New Roman" panose="02020603050405020304" pitchFamily="18" charset="0"/>
                <a:cs typeface="Times New Roman" panose="02020603050405020304" pitchFamily="18" charset="0"/>
              </a:rPr>
              <a:t>Holy Spirit Intercedes for us in our prayers</a:t>
            </a:r>
          </a:p>
          <a:p>
            <a:pPr marL="685800" lvl="1"/>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Romans 8:26 </a:t>
            </a:r>
            <a:r>
              <a:rPr lang="en-US" sz="2400" dirty="0">
                <a:latin typeface="Times New Roman" panose="02020603050405020304" pitchFamily="18" charset="0"/>
                <a:cs typeface="Times New Roman" panose="02020603050405020304" pitchFamily="18" charset="0"/>
              </a:rPr>
              <a:t>We do not know </a:t>
            </a:r>
            <a:r>
              <a:rPr lang="en-US" sz="2400" b="1" u="sng" dirty="0">
                <a:latin typeface="Times New Roman" panose="02020603050405020304" pitchFamily="18" charset="0"/>
                <a:cs typeface="Times New Roman" panose="02020603050405020304" pitchFamily="18" charset="0"/>
              </a:rPr>
              <a:t>what we ought to </a:t>
            </a:r>
            <a:r>
              <a:rPr lang="en-US" sz="2400" b="1" u="sng" dirty="0">
                <a:highlight>
                  <a:srgbClr val="FFFF00"/>
                </a:highlight>
                <a:latin typeface="Times New Roman" panose="02020603050405020304" pitchFamily="18" charset="0"/>
                <a:cs typeface="Times New Roman" panose="02020603050405020304" pitchFamily="18" charset="0"/>
              </a:rPr>
              <a:t>pray</a:t>
            </a:r>
            <a:r>
              <a:rPr lang="en-US" sz="2400" b="1" u="sng" dirty="0">
                <a:latin typeface="Times New Roman" panose="02020603050405020304" pitchFamily="18" charset="0"/>
                <a:cs typeface="Times New Roman" panose="02020603050405020304" pitchFamily="18" charset="0"/>
              </a:rPr>
              <a:t> for</a:t>
            </a:r>
            <a:r>
              <a:rPr lang="en-US" sz="2400" dirty="0">
                <a:latin typeface="Times New Roman" panose="02020603050405020304" pitchFamily="18" charset="0"/>
                <a:cs typeface="Times New Roman" panose="02020603050405020304" pitchFamily="18" charset="0"/>
              </a:rPr>
              <a:t>, but the </a:t>
            </a:r>
            <a:r>
              <a:rPr lang="en-US" sz="2400" b="1" u="sng" dirty="0">
                <a:latin typeface="Times New Roman" panose="02020603050405020304" pitchFamily="18" charset="0"/>
                <a:cs typeface="Times New Roman" panose="02020603050405020304" pitchFamily="18" charset="0"/>
              </a:rPr>
              <a:t>Spirit himself </a:t>
            </a:r>
            <a:r>
              <a:rPr lang="en-US" sz="2400" b="1" u="sng" dirty="0">
                <a:highlight>
                  <a:srgbClr val="FFFF00"/>
                </a:highlight>
                <a:latin typeface="Times New Roman" panose="02020603050405020304" pitchFamily="18" charset="0"/>
                <a:cs typeface="Times New Roman" panose="02020603050405020304" pitchFamily="18" charset="0"/>
              </a:rPr>
              <a:t>intercedes</a:t>
            </a:r>
            <a:r>
              <a:rPr lang="en-US" sz="2400" b="1" u="sng" dirty="0">
                <a:latin typeface="Times New Roman" panose="02020603050405020304" pitchFamily="18" charset="0"/>
                <a:cs typeface="Times New Roman" panose="02020603050405020304" pitchFamily="18" charset="0"/>
              </a:rPr>
              <a:t> for us </a:t>
            </a:r>
            <a:r>
              <a:rPr lang="en-US" sz="2400" dirty="0">
                <a:latin typeface="Times New Roman" panose="02020603050405020304" pitchFamily="18" charset="0"/>
                <a:cs typeface="Times New Roman" panose="02020603050405020304" pitchFamily="18" charset="0"/>
              </a:rPr>
              <a:t>with groans that words cannot express. </a:t>
            </a:r>
          </a:p>
          <a:p>
            <a:pPr marL="228600"/>
            <a:br>
              <a:rPr lang="en-US" sz="2000" dirty="0">
                <a:latin typeface="Times New Roman" panose="02020603050405020304" pitchFamily="18" charset="0"/>
                <a:cs typeface="Times New Roman" panose="02020603050405020304" pitchFamily="18" charset="0"/>
              </a:rPr>
            </a:b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Strength &amp; Intercession</a:t>
            </a:r>
          </a:p>
        </p:txBody>
      </p:sp>
    </p:spTree>
    <p:extLst>
      <p:ext uri="{BB962C8B-B14F-4D97-AF65-F5344CB8AC3E}">
        <p14:creationId xmlns:p14="http://schemas.microsoft.com/office/powerpoint/2010/main" val="409801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0" y="2763477"/>
            <a:ext cx="11743200" cy="781111"/>
          </a:xfrm>
          <a:prstGeom prst="rect">
            <a:avLst/>
          </a:prstGeom>
          <a:noFill/>
        </p:spPr>
        <p:txBody>
          <a:bodyPr wrap="square" rtlCol="0">
            <a:spAutoFit/>
          </a:bodyPr>
          <a:lstStyle/>
          <a:p>
            <a:pPr marL="0" marR="0" algn="ctr">
              <a:lnSpc>
                <a:spcPct val="107000"/>
              </a:lnSpc>
              <a:spcBef>
                <a:spcPts val="0"/>
              </a:spcBef>
              <a:spcAft>
                <a:spcPts val="0"/>
              </a:spcAft>
            </a:pPr>
            <a:r>
              <a:rPr lang="en-US" sz="4400" b="1" kern="100" dirty="0">
                <a:latin typeface="Times New Roman" panose="02020603050405020304" pitchFamily="18" charset="0"/>
                <a:ea typeface="Calibri" panose="020F0502020204030204" pitchFamily="34" charset="0"/>
                <a:cs typeface="Times New Roman" panose="02020603050405020304" pitchFamily="18" charset="0"/>
              </a:rPr>
              <a:t>W</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ho are the descendants of Abraham today?</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17637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00861" y="856357"/>
            <a:ext cx="1164437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8:26 </a:t>
            </a:r>
            <a:r>
              <a:rPr lang="en-US" sz="2400" dirty="0">
                <a:latin typeface="Times New Roman" panose="02020603050405020304" pitchFamily="18" charset="0"/>
                <a:cs typeface="Times New Roman" panose="02020603050405020304" pitchFamily="18" charset="0"/>
              </a:rPr>
              <a:t>(Referring to sufferings) In the same way, the </a:t>
            </a:r>
            <a:r>
              <a:rPr lang="en-US" sz="2400" b="1" u="sng" dirty="0">
                <a:highlight>
                  <a:srgbClr val="FFFF00"/>
                </a:highlight>
                <a:latin typeface="Times New Roman" panose="02020603050405020304" pitchFamily="18" charset="0"/>
                <a:cs typeface="Times New Roman" panose="02020603050405020304" pitchFamily="18" charset="0"/>
              </a:rPr>
              <a:t>Spirit helps us in our weakness</a:t>
            </a:r>
            <a:r>
              <a:rPr lang="en-US" sz="2400" dirty="0">
                <a:latin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2 Corinthians 5:1-5 </a:t>
            </a:r>
            <a:r>
              <a:rPr lang="en-US" sz="2400" dirty="0">
                <a:latin typeface="Times New Roman" panose="02020603050405020304" pitchFamily="18" charset="0"/>
                <a:cs typeface="Times New Roman" panose="02020603050405020304" pitchFamily="18" charset="0"/>
              </a:rPr>
              <a:t>For we know that if the </a:t>
            </a:r>
            <a:r>
              <a:rPr lang="en-US" sz="2400" b="1" u="sng" dirty="0">
                <a:highlight>
                  <a:srgbClr val="FFFF00"/>
                </a:highlight>
                <a:latin typeface="Times New Roman" panose="02020603050405020304" pitchFamily="18" charset="0"/>
                <a:cs typeface="Times New Roman" panose="02020603050405020304" pitchFamily="18" charset="0"/>
              </a:rPr>
              <a:t>earthly tent </a:t>
            </a:r>
            <a:r>
              <a:rPr lang="en-US" sz="2400" dirty="0">
                <a:latin typeface="Times New Roman" panose="02020603050405020304" pitchFamily="18" charset="0"/>
                <a:cs typeface="Times New Roman" panose="02020603050405020304" pitchFamily="18" charset="0"/>
              </a:rPr>
              <a:t>(fleshly body) which is our </a:t>
            </a:r>
            <a:r>
              <a:rPr lang="en-US" sz="2400" b="1" u="sng" dirty="0">
                <a:highlight>
                  <a:srgbClr val="FFFF00"/>
                </a:highlight>
                <a:latin typeface="Times New Roman" panose="02020603050405020304" pitchFamily="18" charset="0"/>
                <a:cs typeface="Times New Roman" panose="02020603050405020304" pitchFamily="18" charset="0"/>
              </a:rPr>
              <a:t>house is torn down </a:t>
            </a:r>
            <a:r>
              <a:rPr lang="en-US" sz="2400" dirty="0">
                <a:latin typeface="Times New Roman" panose="02020603050405020304" pitchFamily="18" charset="0"/>
                <a:cs typeface="Times New Roman" panose="02020603050405020304" pitchFamily="18" charset="0"/>
              </a:rPr>
              <a:t>(death) , we have a </a:t>
            </a:r>
            <a:r>
              <a:rPr lang="en-US" sz="2400" b="1" u="sng" dirty="0">
                <a:highlight>
                  <a:srgbClr val="FFFF00"/>
                </a:highlight>
                <a:latin typeface="Times New Roman" panose="02020603050405020304" pitchFamily="18" charset="0"/>
                <a:cs typeface="Times New Roman" panose="02020603050405020304" pitchFamily="18" charset="0"/>
              </a:rPr>
              <a:t>building from God</a:t>
            </a:r>
            <a:r>
              <a:rPr lang="en-US" sz="2400" dirty="0">
                <a:latin typeface="Times New Roman" panose="02020603050405020304" pitchFamily="18" charset="0"/>
                <a:cs typeface="Times New Roman" panose="02020603050405020304" pitchFamily="18" charset="0"/>
              </a:rPr>
              <a:t>, a house not made with hands, </a:t>
            </a:r>
            <a:r>
              <a:rPr lang="en-US" sz="2400" b="1" u="sng" dirty="0">
                <a:highlight>
                  <a:srgbClr val="FFFF00"/>
                </a:highlight>
                <a:latin typeface="Times New Roman" panose="02020603050405020304" pitchFamily="18" charset="0"/>
                <a:cs typeface="Times New Roman" panose="02020603050405020304" pitchFamily="18" charset="0"/>
              </a:rPr>
              <a:t>eternal in the heavens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For indeed </a:t>
            </a:r>
            <a:r>
              <a:rPr lang="en-US" sz="2400" b="1" u="sng" dirty="0">
                <a:highlight>
                  <a:srgbClr val="FFFF00"/>
                </a:highlight>
                <a:latin typeface="Times New Roman" panose="02020603050405020304" pitchFamily="18" charset="0"/>
                <a:cs typeface="Times New Roman" panose="02020603050405020304" pitchFamily="18" charset="0"/>
              </a:rPr>
              <a:t>in this </a:t>
            </a:r>
            <a:r>
              <a:rPr lang="en-US" sz="2400" b="1" i="1" u="sng" dirty="0">
                <a:highlight>
                  <a:srgbClr val="FFFF00"/>
                </a:highlight>
                <a:latin typeface="Times New Roman" panose="02020603050405020304" pitchFamily="18" charset="0"/>
                <a:cs typeface="Times New Roman" panose="02020603050405020304" pitchFamily="18" charset="0"/>
              </a:rPr>
              <a:t>house</a:t>
            </a:r>
            <a:r>
              <a:rPr lang="en-US" sz="2400" b="1" u="sng" dirty="0">
                <a:highlight>
                  <a:srgbClr val="FFFF00"/>
                </a:highlight>
                <a:latin typeface="Times New Roman" panose="02020603050405020304" pitchFamily="18" charset="0"/>
                <a:cs typeface="Times New Roman" panose="02020603050405020304" pitchFamily="18" charset="0"/>
              </a:rPr>
              <a:t> we groan</a:t>
            </a:r>
            <a:r>
              <a:rPr lang="en-US" sz="2400" dirty="0">
                <a:latin typeface="Times New Roman" panose="02020603050405020304" pitchFamily="18" charset="0"/>
                <a:cs typeface="Times New Roman" panose="02020603050405020304" pitchFamily="18" charset="0"/>
              </a:rPr>
              <a:t>, longing to be clothed with our </a:t>
            </a:r>
            <a:r>
              <a:rPr lang="en-US" sz="2400" b="1" u="sng" dirty="0">
                <a:highlight>
                  <a:srgbClr val="FFFF00"/>
                </a:highlight>
                <a:latin typeface="Times New Roman" panose="02020603050405020304" pitchFamily="18" charset="0"/>
                <a:cs typeface="Times New Roman" panose="02020603050405020304" pitchFamily="18" charset="0"/>
              </a:rPr>
              <a:t>dwelling from heaven</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 inasmuch as we, having put it on, will not be found naked.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For indeed while </a:t>
            </a:r>
            <a:r>
              <a:rPr lang="en-US" sz="2400" b="1" u="sng" dirty="0">
                <a:highlight>
                  <a:srgbClr val="FFFF00"/>
                </a:highlight>
                <a:latin typeface="Times New Roman" panose="02020603050405020304" pitchFamily="18" charset="0"/>
                <a:cs typeface="Times New Roman" panose="02020603050405020304" pitchFamily="18" charset="0"/>
              </a:rPr>
              <a:t>we are in this tent, we groan</a:t>
            </a:r>
            <a:r>
              <a:rPr lang="en-US" sz="2400" dirty="0">
                <a:latin typeface="Times New Roman" panose="02020603050405020304" pitchFamily="18" charset="0"/>
                <a:cs typeface="Times New Roman" panose="02020603050405020304" pitchFamily="18" charset="0"/>
              </a:rPr>
              <a:t>, being burdened, because we do not want to be unclothed but to be clothed, so that </a:t>
            </a:r>
            <a:r>
              <a:rPr lang="en-US" sz="2400" b="1" u="sng" dirty="0">
                <a:highlight>
                  <a:srgbClr val="FFFF00"/>
                </a:highlight>
                <a:latin typeface="Times New Roman" panose="02020603050405020304" pitchFamily="18" charset="0"/>
                <a:cs typeface="Times New Roman" panose="02020603050405020304" pitchFamily="18" charset="0"/>
              </a:rPr>
              <a:t>what is mortal </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(fleshly bodies) will be swallowed up </a:t>
            </a:r>
            <a:r>
              <a:rPr lang="en-US" sz="2400" b="1" u="sng" dirty="0">
                <a:highlight>
                  <a:srgbClr val="FFFF00"/>
                </a:highlight>
                <a:latin typeface="Times New Roman" panose="02020603050405020304" pitchFamily="18" charset="0"/>
                <a:cs typeface="Times New Roman" panose="02020603050405020304" pitchFamily="18" charset="0"/>
              </a:rPr>
              <a:t>by life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 Corinthians 15:35-58 – earthly/heavenly – perishable/imperishable - weak/power – dishonor/glory – natural/spiritual – mortal/immortality ).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Now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prepared us for this </a:t>
            </a:r>
            <a:r>
              <a:rPr lang="en-US" sz="2400" b="1" u="sng" dirty="0">
                <a:highlight>
                  <a:srgbClr val="FFFF00"/>
                </a:highlight>
                <a:latin typeface="Times New Roman" panose="02020603050405020304" pitchFamily="18" charset="0"/>
                <a:cs typeface="Times New Roman" panose="02020603050405020304" pitchFamily="18" charset="0"/>
              </a:rPr>
              <a:t>very purpose </a:t>
            </a:r>
            <a:r>
              <a:rPr lang="en-US" sz="2400" dirty="0">
                <a:latin typeface="Times New Roman" panose="02020603050405020304" pitchFamily="18" charset="0"/>
                <a:cs typeface="Times New Roman" panose="02020603050405020304" pitchFamily="18" charset="0"/>
              </a:rPr>
              <a:t>is God, who </a:t>
            </a:r>
            <a:r>
              <a:rPr lang="en-US" sz="2400" b="1" u="sng" dirty="0">
                <a:highlight>
                  <a:srgbClr val="FFFF00"/>
                </a:highlight>
                <a:latin typeface="Times New Roman" panose="02020603050405020304" pitchFamily="18" charset="0"/>
                <a:cs typeface="Times New Roman" panose="02020603050405020304" pitchFamily="18" charset="0"/>
              </a:rPr>
              <a:t>gave to us the Spirit as a pledge </a:t>
            </a:r>
            <a:r>
              <a:rPr lang="en-US" sz="2400" dirty="0">
                <a:latin typeface="Times New Roman" panose="02020603050405020304" pitchFamily="18" charset="0"/>
                <a:cs typeface="Times New Roman" panose="02020603050405020304" pitchFamily="18" charset="0"/>
              </a:rPr>
              <a:t>(guarantee of eternal life, glorified body, and dwelling in heaven)</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Strength &amp; Intercession</a:t>
            </a:r>
          </a:p>
        </p:txBody>
      </p:sp>
    </p:spTree>
    <p:extLst>
      <p:ext uri="{BB962C8B-B14F-4D97-AF65-F5344CB8AC3E}">
        <p14:creationId xmlns:p14="http://schemas.microsoft.com/office/powerpoint/2010/main" val="2966183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471370"/>
          </a:xfrm>
          <a:prstGeom prst="rect">
            <a:avLst/>
          </a:prstGeom>
          <a:noFill/>
        </p:spPr>
        <p:txBody>
          <a:bodyPr wrap="square" rtlCol="0">
            <a:spAutoFit/>
          </a:bodyPr>
          <a:lstStyle/>
          <a:p>
            <a:pPr>
              <a:lnSpc>
                <a:spcPct val="107000"/>
              </a:lnSpc>
            </a:pPr>
            <a:r>
              <a:rPr lang="en-US" sz="2800" b="1" dirty="0">
                <a:latin typeface="Times New Roman" panose="02020603050405020304" pitchFamily="18" charset="0"/>
                <a:cs typeface="Times New Roman" panose="02020603050405020304" pitchFamily="18" charset="0"/>
              </a:rPr>
              <a:t>2 Corinthians 1:21-22</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a:t>
            </a:r>
            <a:r>
              <a:rPr lang="en-US" sz="2800" dirty="0">
                <a:latin typeface="Times New Roman" panose="02020603050405020304" pitchFamily="18" charset="0"/>
                <a:cs typeface="Times New Roman" panose="02020603050405020304" pitchFamily="18" charset="0"/>
              </a:rPr>
              <a:t>is God,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a:t>
            </a:r>
            <a:r>
              <a:rPr lang="en-US" sz="2800" b="1" u="sng" dirty="0">
                <a:highlight>
                  <a:srgbClr val="FFFF00"/>
                </a:highlight>
                <a:latin typeface="Times New Roman" panose="02020603050405020304" pitchFamily="18" charset="0"/>
                <a:cs typeface="Times New Roman" panose="02020603050405020304" pitchFamily="18" charset="0"/>
              </a:rPr>
              <a:t>sealed us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a:t>
            </a:r>
            <a:r>
              <a:rPr lang="en-US" sz="2800" b="1" u="sng" dirty="0">
                <a:highlight>
                  <a:srgbClr val="FFFF00"/>
                </a:highlight>
                <a:latin typeface="Times New Roman" panose="02020603050405020304" pitchFamily="18" charset="0"/>
                <a:cs typeface="Times New Roman" panose="02020603050405020304" pitchFamily="18" charset="0"/>
              </a:rPr>
              <a:t>hearts as a pledge</a:t>
            </a:r>
            <a:r>
              <a:rPr lang="en-US" sz="2800" dirty="0">
                <a:latin typeface="Times New Roman" panose="02020603050405020304" pitchFamily="18" charset="0"/>
                <a:cs typeface="Times New Roman" panose="02020603050405020304" pitchFamily="18" charset="0"/>
              </a:rPr>
              <a:t>. </a:t>
            </a:r>
          </a:p>
          <a:p>
            <a:pPr>
              <a:lnSpc>
                <a:spcPct val="107000"/>
              </a:lnSpc>
            </a:pPr>
            <a:endParaRPr lang="en-US" sz="2800" b="1" dirty="0">
              <a:latin typeface="Times New Roman" panose="02020603050405020304" pitchFamily="18" charset="0"/>
              <a:cs typeface="Times New Roman" panose="02020603050405020304" pitchFamily="18" charset="0"/>
            </a:endParaRPr>
          </a:p>
          <a:p>
            <a:pPr>
              <a:lnSpc>
                <a:spcPct val="107000"/>
              </a:lnSpc>
            </a:pPr>
            <a:r>
              <a:rPr lang="en-US" sz="2800" b="1" dirty="0">
                <a:latin typeface="Times New Roman" panose="02020603050405020304" pitchFamily="18" charset="0"/>
                <a:cs typeface="Times New Roman" panose="02020603050405020304" pitchFamily="18" charset="0"/>
              </a:rPr>
              <a:t>Ephesians 1:13 </a:t>
            </a:r>
            <a:r>
              <a:rPr lang="en-US" sz="2800" dirty="0">
                <a:latin typeface="Times New Roman" panose="02020603050405020304" pitchFamily="18" charset="0"/>
                <a:cs typeface="Times New Roman" panose="02020603050405020304" pitchFamily="18" charset="0"/>
              </a:rPr>
              <a:t>In Him, you also, after listening to the message of truth, the gospel of your salvation—having also believed, you were </a:t>
            </a:r>
            <a:r>
              <a:rPr lang="en-US" sz="2800" b="1" u="sng" dirty="0">
                <a:highlight>
                  <a:srgbClr val="FFFF00"/>
                </a:highlight>
                <a:latin typeface="Times New Roman" panose="02020603050405020304" pitchFamily="18" charset="0"/>
                <a:cs typeface="Times New Roman" panose="02020603050405020304" pitchFamily="18" charset="0"/>
              </a:rPr>
              <a:t>sealed in Him with the Holy Spirit of promise</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14 </a:t>
            </a:r>
            <a:r>
              <a:rPr lang="en-US" sz="2800" dirty="0">
                <a:latin typeface="Times New Roman" panose="02020603050405020304" pitchFamily="18" charset="0"/>
                <a:cs typeface="Times New Roman" panose="02020603050405020304" pitchFamily="18" charset="0"/>
              </a:rPr>
              <a:t> who is given as a </a:t>
            </a:r>
            <a:r>
              <a:rPr lang="en-US" sz="2800" b="1" u="sng" dirty="0">
                <a:highlight>
                  <a:srgbClr val="FFFF00"/>
                </a:highlight>
                <a:latin typeface="Times New Roman" panose="02020603050405020304" pitchFamily="18" charset="0"/>
                <a:cs typeface="Times New Roman" panose="02020603050405020304" pitchFamily="18" charset="0"/>
              </a:rPr>
              <a:t>pledge of our inheritance</a:t>
            </a:r>
            <a:r>
              <a:rPr lang="en-US" sz="2800" dirty="0">
                <a:latin typeface="Times New Roman" panose="02020603050405020304" pitchFamily="18" charset="0"/>
                <a:cs typeface="Times New Roman" panose="02020603050405020304" pitchFamily="18" charset="0"/>
              </a:rPr>
              <a:t>, with a view to the redemption of </a:t>
            </a:r>
            <a:r>
              <a:rPr lang="en-US" sz="2800" i="1" dirty="0">
                <a:latin typeface="Times New Roman" panose="02020603050405020304" pitchFamily="18" charset="0"/>
                <a:cs typeface="Times New Roman" panose="02020603050405020304" pitchFamily="18" charset="0"/>
              </a:rPr>
              <a:t>God's own</a:t>
            </a:r>
            <a:r>
              <a:rPr lang="en-US" sz="2800" dirty="0">
                <a:latin typeface="Times New Roman" panose="02020603050405020304" pitchFamily="18" charset="0"/>
                <a:cs typeface="Times New Roman" panose="02020603050405020304" pitchFamily="18" charset="0"/>
              </a:rPr>
              <a:t> possession, to the praise of His glory. </a:t>
            </a:r>
          </a:p>
          <a:p>
            <a:pPr>
              <a:lnSpc>
                <a:spcPct val="107000"/>
              </a:lnSpc>
            </a:pPr>
            <a:endParaRPr lang="en-US" sz="28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Strength &amp; Intercession</a:t>
            </a:r>
          </a:p>
        </p:txBody>
      </p:sp>
    </p:spTree>
    <p:extLst>
      <p:ext uri="{BB962C8B-B14F-4D97-AF65-F5344CB8AC3E}">
        <p14:creationId xmlns:p14="http://schemas.microsoft.com/office/powerpoint/2010/main" val="18509972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8136"/>
          </a:xfrm>
          <a:prstGeom prst="rect">
            <a:avLst/>
          </a:prstGeom>
          <a:noFill/>
        </p:spPr>
        <p:txBody>
          <a:bodyPr wrap="square" rtlCol="0">
            <a:spAutoFit/>
          </a:bodyPr>
          <a:lstStyle/>
          <a:p>
            <a:pPr>
              <a:lnSpc>
                <a:spcPct val="107000"/>
              </a:lnSpc>
            </a:pPr>
            <a:r>
              <a:rPr lang="en-US" sz="2400" b="1" dirty="0">
                <a:latin typeface="Times New Roman" panose="02020603050405020304" pitchFamily="18" charset="0"/>
                <a:cs typeface="Times New Roman" panose="02020603050405020304" pitchFamily="18" charset="0"/>
              </a:rPr>
              <a:t>Matthew 8:28-29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When He came to the other side into the country of the Gadarenes, two men who were </a:t>
            </a:r>
            <a:r>
              <a:rPr lang="en-US" sz="2400" b="1" u="sng" dirty="0">
                <a:highlight>
                  <a:srgbClr val="FFFF00"/>
                </a:highlight>
                <a:latin typeface="Times New Roman" panose="02020603050405020304" pitchFamily="18" charset="0"/>
                <a:cs typeface="Times New Roman" panose="02020603050405020304" pitchFamily="18" charset="0"/>
              </a:rPr>
              <a:t>demon-possessed</a:t>
            </a:r>
            <a:r>
              <a:rPr lang="en-US" sz="2400" dirty="0">
                <a:latin typeface="Times New Roman" panose="02020603050405020304" pitchFamily="18" charset="0"/>
                <a:cs typeface="Times New Roman" panose="02020603050405020304" pitchFamily="18" charset="0"/>
              </a:rPr>
              <a:t> met Him as they were coming out of the tombs. </a:t>
            </a:r>
            <a:r>
              <a:rPr lang="en-US" sz="2400" i="1" dirty="0">
                <a:latin typeface="Times New Roman" panose="02020603050405020304" pitchFamily="18" charset="0"/>
                <a:cs typeface="Times New Roman" panose="02020603050405020304" pitchFamily="18" charset="0"/>
              </a:rPr>
              <a:t>…</a:t>
            </a:r>
            <a:r>
              <a:rPr lang="en-US" sz="2400" baseline="30000" dirty="0">
                <a:latin typeface="Times New Roman" panose="02020603050405020304" pitchFamily="18" charset="0"/>
                <a:cs typeface="Times New Roman" panose="02020603050405020304" pitchFamily="18" charset="0"/>
              </a:rPr>
              <a:t>29 </a:t>
            </a:r>
            <a:r>
              <a:rPr lang="en-US" sz="2400" dirty="0">
                <a:latin typeface="Times New Roman" panose="02020603050405020304" pitchFamily="18" charset="0"/>
                <a:cs typeface="Times New Roman" panose="02020603050405020304" pitchFamily="18" charset="0"/>
              </a:rPr>
              <a:t> And they cried out, saying, "</a:t>
            </a:r>
            <a:r>
              <a:rPr lang="en-US" sz="2400" b="1" u="sng" dirty="0">
                <a:latin typeface="Times New Roman" panose="02020603050405020304" pitchFamily="18" charset="0"/>
                <a:cs typeface="Times New Roman" panose="02020603050405020304" pitchFamily="18" charset="0"/>
              </a:rPr>
              <a:t>What business do we have with each other, </a:t>
            </a:r>
            <a:r>
              <a:rPr lang="en-US" sz="2400" b="1" u="sng" dirty="0">
                <a:highlight>
                  <a:srgbClr val="FFFF00"/>
                </a:highlight>
                <a:latin typeface="Times New Roman" panose="02020603050405020304" pitchFamily="18" charset="0"/>
                <a:cs typeface="Times New Roman" panose="02020603050405020304" pitchFamily="18" charset="0"/>
              </a:rPr>
              <a:t>Son of God</a:t>
            </a:r>
            <a:r>
              <a:rPr lang="en-US" sz="2400" dirty="0">
                <a:latin typeface="Times New Roman" panose="02020603050405020304" pitchFamily="18" charset="0"/>
                <a:cs typeface="Times New Roman" panose="02020603050405020304" pitchFamily="18" charset="0"/>
              </a:rPr>
              <a:t>? Have You come here to torment us before the time?" </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Luke 4:33-34</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In the synagogue there was a man possessed by the </a:t>
            </a:r>
            <a:r>
              <a:rPr lang="en-US" sz="2400" b="1" u="sng" dirty="0">
                <a:highlight>
                  <a:srgbClr val="FFFF00"/>
                </a:highlight>
                <a:latin typeface="Times New Roman" panose="02020603050405020304" pitchFamily="18" charset="0"/>
                <a:cs typeface="Times New Roman" panose="02020603050405020304" pitchFamily="18" charset="0"/>
              </a:rPr>
              <a:t>spirit of an unclean demon</a:t>
            </a:r>
            <a:r>
              <a:rPr lang="en-US" sz="2400" dirty="0">
                <a:latin typeface="Times New Roman" panose="02020603050405020304" pitchFamily="18" charset="0"/>
                <a:cs typeface="Times New Roman" panose="02020603050405020304" pitchFamily="18" charset="0"/>
              </a:rPr>
              <a:t>, and he cried out with a loud voice, </a:t>
            </a:r>
            <a:r>
              <a:rPr lang="en-US" sz="2400" baseline="30000" dirty="0">
                <a:latin typeface="Times New Roman" panose="02020603050405020304" pitchFamily="18" charset="0"/>
                <a:cs typeface="Times New Roman" panose="02020603050405020304" pitchFamily="18" charset="0"/>
              </a:rPr>
              <a:t>34 </a:t>
            </a:r>
            <a:r>
              <a:rPr lang="en-US" sz="2400" dirty="0">
                <a:latin typeface="Times New Roman" panose="02020603050405020304" pitchFamily="18" charset="0"/>
                <a:cs typeface="Times New Roman" panose="02020603050405020304" pitchFamily="18" charset="0"/>
              </a:rPr>
              <a:t> "Let us alone! What business do we have with each other, Jesus of Nazareth? Have You come to destroy us? </a:t>
            </a:r>
            <a:r>
              <a:rPr lang="en-US" sz="2400" b="1" u="sng" dirty="0">
                <a:highlight>
                  <a:srgbClr val="FFFF00"/>
                </a:highlight>
                <a:latin typeface="Times New Roman" panose="02020603050405020304" pitchFamily="18" charset="0"/>
                <a:cs typeface="Times New Roman" panose="02020603050405020304" pitchFamily="18" charset="0"/>
              </a:rPr>
              <a:t>I know who You are—the Holy One of God</a:t>
            </a:r>
            <a:r>
              <a:rPr lang="en-US" sz="2400" dirty="0">
                <a:latin typeface="Times New Roman" panose="02020603050405020304" pitchFamily="18" charset="0"/>
                <a:cs typeface="Times New Roman" panose="02020603050405020304" pitchFamily="18" charset="0"/>
              </a:rPr>
              <a:t>!" (Note:  A saint is a holy one</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Acts 19:15-16</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(Seven Sons of </a:t>
            </a:r>
            <a:r>
              <a:rPr lang="en-US" sz="2400" dirty="0" err="1">
                <a:latin typeface="Times New Roman" panose="02020603050405020304" pitchFamily="18" charset="0"/>
                <a:cs typeface="Times New Roman" panose="02020603050405020304" pitchFamily="18" charset="0"/>
              </a:rPr>
              <a:t>Sceva</a:t>
            </a:r>
            <a:r>
              <a:rPr lang="en-US" sz="2400" dirty="0">
                <a:latin typeface="Times New Roman" panose="02020603050405020304" pitchFamily="18" charset="0"/>
                <a:cs typeface="Times New Roman" panose="02020603050405020304" pitchFamily="18" charset="0"/>
              </a:rPr>
              <a:t> practicing exorcism) And the </a:t>
            </a:r>
            <a:r>
              <a:rPr lang="en-US" sz="2400" b="1" u="sng" dirty="0">
                <a:highlight>
                  <a:srgbClr val="FFFF00"/>
                </a:highlight>
                <a:latin typeface="Times New Roman" panose="02020603050405020304" pitchFamily="18" charset="0"/>
                <a:cs typeface="Times New Roman" panose="02020603050405020304" pitchFamily="18" charset="0"/>
              </a:rPr>
              <a:t>evil spirit </a:t>
            </a:r>
            <a:r>
              <a:rPr lang="en-US" sz="2400" dirty="0">
                <a:latin typeface="Times New Roman" panose="02020603050405020304" pitchFamily="18" charset="0"/>
                <a:cs typeface="Times New Roman" panose="02020603050405020304" pitchFamily="18" charset="0"/>
              </a:rPr>
              <a:t>answered and said to them, "</a:t>
            </a:r>
            <a:r>
              <a:rPr lang="en-US" sz="2400" b="1" u="sng" dirty="0">
                <a:highlight>
                  <a:srgbClr val="FFFF00"/>
                </a:highlight>
                <a:latin typeface="Times New Roman" panose="02020603050405020304" pitchFamily="18" charset="0"/>
                <a:cs typeface="Times New Roman" panose="02020603050405020304" pitchFamily="18" charset="0"/>
              </a:rPr>
              <a:t>I recognize Jesus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I know about Paul</a:t>
            </a:r>
            <a:r>
              <a:rPr lang="en-US" sz="2400" dirty="0">
                <a:latin typeface="Times New Roman" panose="02020603050405020304" pitchFamily="18" charset="0"/>
                <a:cs typeface="Times New Roman" panose="02020603050405020304" pitchFamily="18" charset="0"/>
              </a:rPr>
              <a:t>, but </a:t>
            </a:r>
            <a:r>
              <a:rPr lang="en-US" sz="2400" b="1" u="sng" dirty="0">
                <a:highlight>
                  <a:srgbClr val="FFFF00"/>
                </a:highlight>
                <a:latin typeface="Times New Roman" panose="02020603050405020304" pitchFamily="18" charset="0"/>
                <a:cs typeface="Times New Roman" panose="02020603050405020304" pitchFamily="18" charset="0"/>
              </a:rPr>
              <a:t>who are you</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 And the man, in whom was the </a:t>
            </a:r>
            <a:r>
              <a:rPr lang="en-US" sz="2400" b="1" u="sng" dirty="0">
                <a:highlight>
                  <a:srgbClr val="FFFF00"/>
                </a:highlight>
                <a:latin typeface="Times New Roman" panose="02020603050405020304" pitchFamily="18" charset="0"/>
                <a:cs typeface="Times New Roman" panose="02020603050405020304" pitchFamily="18" charset="0"/>
              </a:rPr>
              <a:t>evil spirit</a:t>
            </a:r>
            <a:r>
              <a:rPr lang="en-US" sz="2400" dirty="0">
                <a:latin typeface="Times New Roman" panose="02020603050405020304" pitchFamily="18" charset="0"/>
                <a:cs typeface="Times New Roman" panose="02020603050405020304" pitchFamily="18" charset="0"/>
              </a:rPr>
              <a:t>, leaped on them and subdued all of them and </a:t>
            </a:r>
            <a:r>
              <a:rPr lang="en-US" sz="2400" b="1" u="sng" dirty="0">
                <a:highlight>
                  <a:srgbClr val="FFFF00"/>
                </a:highlight>
                <a:latin typeface="Times New Roman" panose="02020603050405020304" pitchFamily="18" charset="0"/>
                <a:cs typeface="Times New Roman" panose="02020603050405020304" pitchFamily="18" charset="0"/>
              </a:rPr>
              <a:t>overpowered them</a:t>
            </a:r>
            <a:r>
              <a:rPr lang="en-US" sz="2400" dirty="0">
                <a:latin typeface="Times New Roman" panose="02020603050405020304" pitchFamily="18" charset="0"/>
                <a:cs typeface="Times New Roman" panose="02020603050405020304" pitchFamily="18" charset="0"/>
              </a:rPr>
              <a:t>, so that they fled out of that house naked and wounded.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Strength &amp; Intercession</a:t>
            </a:r>
          </a:p>
        </p:txBody>
      </p:sp>
    </p:spTree>
    <p:extLst>
      <p:ext uri="{BB962C8B-B14F-4D97-AF65-F5344CB8AC3E}">
        <p14:creationId xmlns:p14="http://schemas.microsoft.com/office/powerpoint/2010/main" val="302462527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62979"/>
          </a:xfrm>
          <a:prstGeom prst="rect">
            <a:avLst/>
          </a:prstGeom>
          <a:noFill/>
        </p:spPr>
        <p:txBody>
          <a:bodyPr wrap="square" rtlCol="0">
            <a:spAutoFit/>
          </a:bodyPr>
          <a:lstStyle/>
          <a:p>
            <a:pPr marL="228600" marR="0">
              <a:spcBef>
                <a:spcPts val="0"/>
              </a:spcBef>
              <a:spcAft>
                <a:spcPts val="0"/>
              </a:spcAft>
            </a:pPr>
            <a:r>
              <a:rPr lang="en-US" sz="2400" b="1" u="sng" dirty="0">
                <a:latin typeface="Times New Roman" panose="02020603050405020304" pitchFamily="18" charset="0"/>
                <a:cs typeface="Times New Roman" panose="02020603050405020304" pitchFamily="18" charset="0"/>
              </a:rPr>
              <a:t>Holy Spirit gives gifts for service to God</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12:7-11 </a:t>
            </a:r>
            <a:r>
              <a:rPr lang="en-US" sz="2400" dirty="0">
                <a:latin typeface="Times New Roman" panose="02020603050405020304" pitchFamily="18" charset="0"/>
                <a:cs typeface="Times New Roman" panose="02020603050405020304" pitchFamily="18" charset="0"/>
              </a:rPr>
              <a:t> But to each one is given the </a:t>
            </a:r>
            <a:r>
              <a:rPr lang="en-US" sz="2400" b="1" u="sng" dirty="0">
                <a:highlight>
                  <a:srgbClr val="FFFF00"/>
                </a:highlight>
                <a:latin typeface="Times New Roman" panose="02020603050405020304" pitchFamily="18" charset="0"/>
                <a:cs typeface="Times New Roman" panose="02020603050405020304" pitchFamily="18" charset="0"/>
              </a:rPr>
              <a:t>manifestation of the Spirit </a:t>
            </a:r>
            <a:r>
              <a:rPr lang="en-US" sz="2400" dirty="0">
                <a:latin typeface="Times New Roman" panose="02020603050405020304" pitchFamily="18" charset="0"/>
                <a:cs typeface="Times New Roman" panose="02020603050405020304" pitchFamily="18" charset="0"/>
              </a:rPr>
              <a:t>for the common good. … But one and </a:t>
            </a:r>
            <a:r>
              <a:rPr lang="en-US" sz="2400" b="1" u="sng" dirty="0">
                <a:highlight>
                  <a:srgbClr val="FFFF00"/>
                </a:highlight>
                <a:latin typeface="Times New Roman" panose="02020603050405020304" pitchFamily="18" charset="0"/>
                <a:cs typeface="Times New Roman" panose="02020603050405020304" pitchFamily="18" charset="0"/>
              </a:rPr>
              <a:t>the same Spirit works all these things,</a:t>
            </a:r>
            <a:r>
              <a:rPr lang="en-US" sz="2400" dirty="0">
                <a:latin typeface="Times New Roman" panose="02020603050405020304" pitchFamily="18" charset="0"/>
                <a:cs typeface="Times New Roman" panose="02020603050405020304" pitchFamily="18" charset="0"/>
              </a:rPr>
              <a:t> distributing </a:t>
            </a:r>
            <a:r>
              <a:rPr lang="en-US" sz="2400" b="1" u="sng" dirty="0">
                <a:highlight>
                  <a:srgbClr val="FFFF00"/>
                </a:highlight>
                <a:latin typeface="Times New Roman" panose="02020603050405020304" pitchFamily="18" charset="0"/>
                <a:cs typeface="Times New Roman" panose="02020603050405020304" pitchFamily="18" charset="0"/>
              </a:rPr>
              <a:t>to each one individually just as He wills</a:t>
            </a:r>
            <a:r>
              <a:rPr lang="en-US" sz="2400" dirty="0">
                <a:latin typeface="Times New Roman" panose="02020603050405020304" pitchFamily="18" charset="0"/>
                <a:cs typeface="Times New Roman" panose="02020603050405020304" pitchFamily="18" charset="0"/>
              </a:rPr>
              <a:t>. </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12:27-28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Now you are the </a:t>
            </a:r>
            <a:r>
              <a:rPr lang="en-US" sz="2400" b="1" u="sng" dirty="0">
                <a:highlight>
                  <a:srgbClr val="FFFF00"/>
                </a:highlight>
                <a:latin typeface="Times New Roman" panose="02020603050405020304" pitchFamily="18" charset="0"/>
                <a:cs typeface="Times New Roman" panose="02020603050405020304" pitchFamily="18" charset="0"/>
              </a:rPr>
              <a:t>body of Christ</a:t>
            </a:r>
            <a:r>
              <a:rPr lang="en-US" sz="2400" dirty="0">
                <a:latin typeface="Times New Roman" panose="02020603050405020304" pitchFamily="18" charset="0"/>
                <a:cs typeface="Times New Roman" panose="02020603050405020304" pitchFamily="18" charset="0"/>
              </a:rPr>
              <a:t>, and each one of you is a part of it. </a:t>
            </a:r>
            <a:r>
              <a:rPr lang="en-US" sz="2400" baseline="30000" dirty="0">
                <a:latin typeface="Times New Roman" panose="02020603050405020304" pitchFamily="18" charset="0"/>
                <a:cs typeface="Times New Roman" panose="02020603050405020304" pitchFamily="18" charset="0"/>
              </a:rPr>
              <a:t>28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in the church God has appointed </a:t>
            </a:r>
            <a:r>
              <a:rPr lang="en-US" sz="2400" dirty="0">
                <a:latin typeface="Times New Roman" panose="02020603050405020304" pitchFamily="18" charset="0"/>
                <a:cs typeface="Times New Roman" panose="02020603050405020304" pitchFamily="18" charset="0"/>
              </a:rPr>
              <a:t>first of all apostles, second prophets, third </a:t>
            </a:r>
            <a:r>
              <a:rPr lang="en-US" sz="2400" b="1" u="sng" dirty="0">
                <a:highlight>
                  <a:srgbClr val="FFFF00"/>
                </a:highlight>
                <a:latin typeface="Times New Roman" panose="02020603050405020304" pitchFamily="18" charset="0"/>
                <a:cs typeface="Times New Roman" panose="02020603050405020304" pitchFamily="18" charset="0"/>
              </a:rPr>
              <a:t>teachers</a:t>
            </a:r>
            <a:r>
              <a:rPr lang="en-US" sz="2400" dirty="0">
                <a:latin typeface="Times New Roman" panose="02020603050405020304" pitchFamily="18" charset="0"/>
                <a:cs typeface="Times New Roman" panose="02020603050405020304" pitchFamily="18" charset="0"/>
              </a:rPr>
              <a:t>, then workers of miracles, also those having gifts of healing, </a:t>
            </a:r>
            <a:r>
              <a:rPr lang="en-US" sz="2400" b="1" u="sng" dirty="0">
                <a:highlight>
                  <a:srgbClr val="FFFF00"/>
                </a:highlight>
                <a:latin typeface="Times New Roman" panose="02020603050405020304" pitchFamily="18" charset="0"/>
                <a:cs typeface="Times New Roman" panose="02020603050405020304" pitchFamily="18" charset="0"/>
              </a:rPr>
              <a:t>those able to help others</a:t>
            </a:r>
            <a:r>
              <a:rPr lang="en-US" sz="2400" dirty="0">
                <a:latin typeface="Times New Roman" panose="02020603050405020304" pitchFamily="18" charset="0"/>
                <a:cs typeface="Times New Roman" panose="02020603050405020304" pitchFamily="18" charset="0"/>
              </a:rPr>
              <a:t>, those with gifts of </a:t>
            </a:r>
            <a:r>
              <a:rPr lang="en-US" sz="2400" b="1" u="sng" dirty="0">
                <a:highlight>
                  <a:srgbClr val="FFFF00"/>
                </a:highlight>
                <a:latin typeface="Times New Roman" panose="02020603050405020304" pitchFamily="18" charset="0"/>
                <a:cs typeface="Times New Roman" panose="02020603050405020304" pitchFamily="18" charset="0"/>
              </a:rPr>
              <a:t>administration</a:t>
            </a:r>
            <a:r>
              <a:rPr lang="en-US" sz="2400" b="1" dirty="0">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kubernêsis</a:t>
            </a:r>
            <a:r>
              <a:rPr lang="en-US" sz="2400" dirty="0">
                <a:latin typeface="Times New Roman" panose="02020603050405020304" pitchFamily="18" charset="0"/>
                <a:cs typeface="Times New Roman" panose="02020603050405020304" pitchFamily="18" charset="0"/>
              </a:rPr>
              <a:t> – leadership)</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4:11-12</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gave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apostles,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prophets,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evangelists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pastors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teachers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12 </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FFFF00"/>
                </a:highlight>
                <a:latin typeface="Times New Roman" panose="02020603050405020304" pitchFamily="18" charset="0"/>
                <a:cs typeface="Times New Roman" panose="02020603050405020304" pitchFamily="18" charset="0"/>
              </a:rPr>
              <a:t>equipping of the saints </a:t>
            </a:r>
            <a:r>
              <a:rPr lang="en-US" sz="2400" dirty="0">
                <a:latin typeface="Times New Roman" panose="02020603050405020304" pitchFamily="18" charset="0"/>
                <a:cs typeface="Times New Roman" panose="02020603050405020304" pitchFamily="18" charset="0"/>
              </a:rPr>
              <a:t>for the </a:t>
            </a:r>
            <a:r>
              <a:rPr lang="en-US" sz="2400" b="1" u="sng" dirty="0">
                <a:highlight>
                  <a:srgbClr val="FFFF00"/>
                </a:highlight>
                <a:latin typeface="Times New Roman" panose="02020603050405020304" pitchFamily="18" charset="0"/>
                <a:cs typeface="Times New Roman" panose="02020603050405020304" pitchFamily="18" charset="0"/>
              </a:rPr>
              <a:t>work of service</a:t>
            </a:r>
            <a:r>
              <a:rPr lang="en-US" sz="2400" dirty="0">
                <a:latin typeface="Times New Roman" panose="02020603050405020304" pitchFamily="18" charset="0"/>
                <a:cs typeface="Times New Roman" panose="02020603050405020304" pitchFamily="18" charset="0"/>
              </a:rPr>
              <a:t>, to the building up of the body of Christ;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Church</a:t>
            </a:r>
          </a:p>
        </p:txBody>
      </p:sp>
    </p:spTree>
    <p:extLst>
      <p:ext uri="{BB962C8B-B14F-4D97-AF65-F5344CB8AC3E}">
        <p14:creationId xmlns:p14="http://schemas.microsoft.com/office/powerpoint/2010/main" val="299619347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1569660"/>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20:28 </a:t>
            </a:r>
            <a:r>
              <a:rPr lang="en-US" sz="2400" dirty="0">
                <a:latin typeface="Times New Roman" panose="02020603050405020304" pitchFamily="18" charset="0"/>
                <a:cs typeface="Times New Roman" panose="02020603050405020304" pitchFamily="18" charset="0"/>
              </a:rPr>
              <a:t>(Paul talking to the Philippian Elders) "Be on guard for yourselves and for all the flock, among which </a:t>
            </a:r>
            <a:r>
              <a:rPr lang="en-US" sz="2400" b="1" u="sng" dirty="0">
                <a:highlight>
                  <a:srgbClr val="FFFF00"/>
                </a:highlight>
                <a:latin typeface="Times New Roman" panose="02020603050405020304" pitchFamily="18" charset="0"/>
                <a:cs typeface="Times New Roman" panose="02020603050405020304" pitchFamily="18" charset="0"/>
              </a:rPr>
              <a:t>the Holy Spirit has made you overseers</a:t>
            </a:r>
            <a:r>
              <a:rPr lang="en-US" sz="2400" dirty="0">
                <a:latin typeface="Times New Roman" panose="02020603050405020304" pitchFamily="18" charset="0"/>
                <a:cs typeface="Times New Roman" panose="02020603050405020304" pitchFamily="18" charset="0"/>
              </a:rPr>
              <a:t>, to shepherd the church of God which He purchased with His own blood.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Church</a:t>
            </a:r>
          </a:p>
        </p:txBody>
      </p:sp>
    </p:spTree>
    <p:extLst>
      <p:ext uri="{BB962C8B-B14F-4D97-AF65-F5344CB8AC3E}">
        <p14:creationId xmlns:p14="http://schemas.microsoft.com/office/powerpoint/2010/main" val="291849712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3046988"/>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Union with Christ at Baptism</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321067818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5201424"/>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Union with Christ at Baptism</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Remember two points:</a:t>
            </a:r>
          </a:p>
          <a:p>
            <a:pPr marL="6858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Sin separates from God = Eternal Spiritual Death</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Washing sins away brings union = Eternal Spiritual Life</a:t>
            </a:r>
          </a:p>
          <a:p>
            <a:pPr marL="6858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Look for the “In Christ” verses; example see Ephesians chapter 1</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382364986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5262979"/>
          </a:xfrm>
          <a:prstGeom prst="rect">
            <a:avLst/>
          </a:prstGeom>
          <a:noFill/>
        </p:spPr>
        <p:txBody>
          <a:bodyPr wrap="square" rtlCol="0">
            <a:sp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all of you who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clothed yourselves with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Clothed yourselves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Literally “put on”</a:t>
            </a: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enduô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enter, clothe,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be clothed with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sense of sinking into a garment), to put 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meaning in, on, with, by</a:t>
            </a:r>
          </a:p>
          <a:p>
            <a:pPr marL="171450" marR="0">
              <a:spcBef>
                <a:spcPts val="0"/>
              </a:spcBef>
              <a:spcAft>
                <a:spcPts val="0"/>
              </a:spcAft>
            </a:pP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dunô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duo to sink) meaning to enter, to sink into</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3:27 (NKJV)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as many of you as were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baptized into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put on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Literal or Figurative?</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419723033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644370" cy="4832092"/>
          </a:xfrm>
          <a:prstGeom prst="rect">
            <a:avLst/>
          </a:prstGeom>
          <a:noFill/>
        </p:spPr>
        <p:txBody>
          <a:bodyPr wrap="square" rtlCol="0">
            <a:spAutoFit/>
          </a:bodyPr>
          <a:lstStyle/>
          <a:p>
            <a:pPr marL="17145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17:21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they may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all be 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even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Father, </a:t>
            </a:r>
            <a:r>
              <a:rPr lang="en-US" sz="28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are</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in Me</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in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also may be in Us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17:23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in them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in Me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may be perfected in unity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Corinthians 1:30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(God’s) doing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are in Christ Jesus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became to us wisdom from God,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righteousness and sanctification, and redemption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Romans 8:10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If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 is in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though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body is dead</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because of sin, yet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spirit is alive</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because of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righteousness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382563740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644370" cy="6124754"/>
          </a:xfrm>
          <a:prstGeom prst="rect">
            <a:avLst/>
          </a:prstGeom>
          <a:noFill/>
        </p:spPr>
        <p:txBody>
          <a:bodyPr wrap="square" rtlCol="0">
            <a:spAutoFit/>
          </a:bodyPr>
          <a:lstStyle/>
          <a:p>
            <a:pPr marL="17145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800" dirty="0">
                <a:latin typeface="Times New Roman" panose="02020603050405020304" pitchFamily="18" charset="0"/>
                <a:ea typeface="Calibri" panose="020F0502020204030204" pitchFamily="34" charset="0"/>
                <a:cs typeface="Times New Roman" panose="02020603050405020304" pitchFamily="18" charset="0"/>
              </a:rPr>
              <a:t>If sin separates us from God, how then are sinners united to Christ?</a:t>
            </a:r>
          </a:p>
          <a:p>
            <a:pPr marL="17145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Our Sins are Washed Away:</a:t>
            </a:r>
          </a:p>
          <a:p>
            <a:pPr marL="62865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Baptism – Acts 22:16; Ephesians 5:26</a:t>
            </a:r>
          </a:p>
          <a:p>
            <a:pPr marL="62865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Blood – 1 John 1:7; Revelations 1:5</a:t>
            </a:r>
          </a:p>
          <a:p>
            <a:pPr marL="17145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Our Sins are Forgiven:</a:t>
            </a:r>
          </a:p>
          <a:p>
            <a:pPr marL="62865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Baptism – Acts 2:38</a:t>
            </a:r>
          </a:p>
          <a:p>
            <a:pPr marL="62865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Blood – Matthew 26:28, Ephesians 1:7, Hebrews 9:22</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We are Saved:</a:t>
            </a:r>
          </a:p>
          <a:p>
            <a:pPr marL="62865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Baptism – Mark 16:16; 1 Peter 3:21</a:t>
            </a:r>
          </a:p>
          <a:p>
            <a:pPr marL="62865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Blood – 1 John 1:7; Romans 5:9; Hebrews 13:12</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4036613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5155"/>
          </a:xfrm>
          <a:prstGeom prst="rect">
            <a:avLst/>
          </a:prstGeom>
          <a:noFill/>
        </p:spPr>
        <p:txBody>
          <a:bodyPr wrap="square" rtlCol="0">
            <a:spAutoFit/>
          </a:bodyPr>
          <a:lstStyle/>
          <a:p>
            <a:pPr marL="0" marR="0">
              <a:lnSpc>
                <a:spcPct val="107000"/>
              </a:lnSpc>
              <a:spcBef>
                <a:spcPts val="0"/>
              </a:spcBef>
              <a:spcAft>
                <a:spcPts val="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Romans 9:6-11 (Speaking to the Israelites’ rejection of the Messiah)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But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not as though the word of God has failed. For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they are not all Israel who are </a:t>
            </a:r>
            <a:r>
              <a:rPr lang="en-US" sz="2000" b="1" i="1" u="sng" kern="100" dirty="0">
                <a:effectLst/>
                <a:latin typeface="Times New Roman" panose="02020603050405020304" pitchFamily="18" charset="0"/>
                <a:ea typeface="Calibri" panose="020F0502020204030204" pitchFamily="34" charset="0"/>
                <a:cs typeface="Times New Roman" panose="02020603050405020304" pitchFamily="18" charset="0"/>
              </a:rPr>
              <a:t>descended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from Israel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nor are they all children because they are Abraham's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ISAAC YOUR</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DESCENDANTS WILL BE NAMED</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kern="100" cap="small" dirty="0">
                <a:effectLst/>
                <a:latin typeface="Times New Roman" panose="02020603050405020304" pitchFamily="18" charset="0"/>
                <a:ea typeface="Calibri" panose="020F0502020204030204" pitchFamily="34" charset="0"/>
                <a:cs typeface="Times New Roman" panose="02020603050405020304" pitchFamily="18" charset="0"/>
              </a:rPr>
              <a:t>kaleo</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 called)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That is, it is not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flesh who are children of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promise are regarded as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this is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word of promise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AT THIS TIME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WILL COME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SARAH SHALL HAVE A SON</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chose the second born Isaac over Ishmael) and not only this, but there was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Rebekah also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(wife of Isaac) when she had conceived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by one man (Esau and Jacob), our father Isaac;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though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the 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were not yet born and had not done anything good or bad, so that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purpose according to </a:t>
            </a:r>
            <a:r>
              <a:rPr lang="en-US" sz="20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choice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would stand, not because of works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but because of Him who calls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(God chose the second born and not the first).  </a:t>
            </a: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How does God Call and Choose Abraham’s Descendants?</a:t>
            </a:r>
            <a:endParaRPr lang="en-US" sz="3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5335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3908762"/>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Become Children of God at Baptism</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46474626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644370" cy="4401205"/>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(Geek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gar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because)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are all sons of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through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faith in Christ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Why?</a:t>
            </a:r>
          </a:p>
          <a:p>
            <a:pPr marL="228600" marR="0">
              <a:spcBef>
                <a:spcPts val="0"/>
              </a:spcBef>
              <a:spcAft>
                <a:spcPts val="0"/>
              </a:spcAft>
            </a:pP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3:27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(Geek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gar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because) all of you who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clothed yourselves with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put on) 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hrist.</a:t>
            </a:r>
          </a:p>
          <a:p>
            <a:pPr marL="17145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242390158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32311"/>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When baptized:</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aved – Mark 16:16; 1 Peter 3:21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Sins are washed away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Acts 22:16; Ephesians 5:26</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ins are forgiven – Acts 2:38</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United to the Holy Spirit – Acts 2:38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United to Christ and God – Galatians 3:27; John 17:21, 23; 1 Cor 1:30;  Romans 8:10</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We become Sons of God – Galatians 3:26-27</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2 Thessalonians 2:13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a:t>
            </a:r>
            <a:r>
              <a:rPr lang="en-US" sz="2400" b="1" u="sng" dirty="0">
                <a:highlight>
                  <a:srgbClr val="FFFF00"/>
                </a:highlight>
                <a:latin typeface="Times New Roman" panose="02020603050405020304" pitchFamily="18" charset="0"/>
                <a:cs typeface="Times New Roman" panose="02020603050405020304" pitchFamily="18" charset="0"/>
              </a:rPr>
              <a:t>God has chosen you </a:t>
            </a:r>
            <a:r>
              <a:rPr lang="en-US" sz="2400" b="1" u="sng" dirty="0">
                <a:latin typeface="Times New Roman" panose="02020603050405020304" pitchFamily="18" charset="0"/>
                <a:cs typeface="Times New Roman" panose="02020603050405020304" pitchFamily="18" charset="0"/>
              </a:rPr>
              <a:t>from the beginning </a:t>
            </a:r>
            <a:r>
              <a:rPr lang="en-US" sz="2400" b="1" u="sng" dirty="0">
                <a:highlight>
                  <a:srgbClr val="FFFF00"/>
                </a:highlight>
                <a:latin typeface="Times New Roman" panose="02020603050405020304" pitchFamily="18" charset="0"/>
                <a:cs typeface="Times New Roman" panose="02020603050405020304" pitchFamily="18" charset="0"/>
              </a:rPr>
              <a:t>for salvation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Question: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does God choose for salvation?</a:t>
            </a:r>
          </a:p>
          <a:p>
            <a:pPr marL="17145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Answer: </a:t>
            </a:r>
            <a:r>
              <a:rPr lang="en-US" sz="2400" dirty="0">
                <a:latin typeface="Times New Roman" panose="02020603050405020304" pitchFamily="18" charset="0"/>
                <a:ea typeface="Calibri" panose="020F0502020204030204" pitchFamily="34" charset="0"/>
                <a:cs typeface="Times New Roman" panose="02020603050405020304" pitchFamily="18" charset="0"/>
              </a:rPr>
              <a:t>Those </a:t>
            </a:r>
            <a:r>
              <a:rPr lang="en-US" sz="2400" b="1" dirty="0">
                <a:latin typeface="Times New Roman" panose="02020603050405020304" pitchFamily="18" charset="0"/>
                <a:ea typeface="Calibri" panose="020F0502020204030204" pitchFamily="34" charset="0"/>
                <a:cs typeface="Times New Roman" panose="02020603050405020304" pitchFamily="18" charset="0"/>
              </a:rPr>
              <a:t>in Christ </a:t>
            </a:r>
            <a:r>
              <a:rPr lang="en-US" sz="2400" dirty="0">
                <a:latin typeface="Times New Roman" panose="02020603050405020304" pitchFamily="18" charset="0"/>
                <a:ea typeface="Calibri" panose="020F0502020204030204" pitchFamily="34" charset="0"/>
                <a:cs typeface="Times New Roman" panose="02020603050405020304" pitchFamily="18" charset="0"/>
              </a:rPr>
              <a:t>who have been washed, forgiven, and saved</a:t>
            </a:r>
          </a:p>
          <a:p>
            <a:pPr marL="1714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400" dirty="0">
                <a:latin typeface="Times New Roman" panose="02020603050405020304" pitchFamily="18" charset="0"/>
                <a:ea typeface="Calibri" panose="020F0502020204030204" pitchFamily="34" charset="0"/>
                <a:cs typeface="Times New Roman" panose="02020603050405020304" pitchFamily="18" charset="0"/>
              </a:rPr>
              <a:t>How do we get into Christ to be united to Christ, God, and Holy Spirit</a:t>
            </a: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Answer: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Baptism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4226993652"/>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0101" y="757409"/>
            <a:ext cx="12031798" cy="6247864"/>
          </a:xfrm>
          <a:prstGeom prst="rect">
            <a:avLst/>
          </a:prstGeom>
          <a:noFill/>
        </p:spPr>
        <p:txBody>
          <a:bodyPr wrap="square" rtlCol="0">
            <a:spAutoFit/>
          </a:bodyPr>
          <a:lstStyle/>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Mark 16:16</a:t>
            </a:r>
            <a:r>
              <a:rPr lang="en-US" sz="2000" dirty="0">
                <a:latin typeface="Times New Roman" panose="02020603050405020304" pitchFamily="18" charset="0"/>
                <a:cs typeface="Times New Roman" panose="02020603050405020304" pitchFamily="18" charset="0"/>
              </a:rPr>
              <a:t> "He who has believed and has been </a:t>
            </a:r>
            <a:r>
              <a:rPr lang="en-US" sz="2000" b="1" u="sng" dirty="0">
                <a:highlight>
                  <a:srgbClr val="00FF00"/>
                </a:highlight>
                <a:latin typeface="Times New Roman" panose="02020603050405020304" pitchFamily="18" charset="0"/>
                <a:cs typeface="Times New Roman" panose="02020603050405020304" pitchFamily="18" charset="0"/>
              </a:rPr>
              <a:t>baptized</a:t>
            </a:r>
            <a:r>
              <a:rPr lang="en-US" sz="2000" dirty="0">
                <a:latin typeface="Times New Roman" panose="02020603050405020304" pitchFamily="18" charset="0"/>
                <a:cs typeface="Times New Roman" panose="02020603050405020304" pitchFamily="18" charset="0"/>
              </a:rPr>
              <a:t> shall be </a:t>
            </a:r>
            <a:r>
              <a:rPr lang="en-US" sz="2000" b="1" u="sng" dirty="0">
                <a:highlight>
                  <a:srgbClr val="00FF00"/>
                </a:highlight>
                <a:latin typeface="Times New Roman" panose="02020603050405020304" pitchFamily="18" charset="0"/>
                <a:cs typeface="Times New Roman" panose="02020603050405020304" pitchFamily="18" charset="0"/>
              </a:rPr>
              <a:t>saved</a:t>
            </a:r>
            <a:r>
              <a:rPr lang="en-US" sz="20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Acts 22:16 </a:t>
            </a:r>
            <a:r>
              <a:rPr lang="en-US" sz="2000" dirty="0">
                <a:latin typeface="Times New Roman" panose="02020603050405020304" pitchFamily="18" charset="0"/>
                <a:cs typeface="Times New Roman" panose="02020603050405020304" pitchFamily="18" charset="0"/>
              </a:rPr>
              <a:t>… be </a:t>
            </a:r>
            <a:r>
              <a:rPr lang="en-US" sz="2000" b="1" u="sng" dirty="0">
                <a:highlight>
                  <a:srgbClr val="00FF00"/>
                </a:highlight>
                <a:latin typeface="Times New Roman" panose="02020603050405020304" pitchFamily="18" charset="0"/>
                <a:cs typeface="Times New Roman" panose="02020603050405020304" pitchFamily="18" charset="0"/>
              </a:rPr>
              <a:t>baptized</a:t>
            </a:r>
            <a:r>
              <a:rPr lang="en-US" sz="2000" dirty="0">
                <a:latin typeface="Times New Roman" panose="02020603050405020304" pitchFamily="18" charset="0"/>
                <a:cs typeface="Times New Roman" panose="02020603050405020304" pitchFamily="18" charset="0"/>
              </a:rPr>
              <a:t> and </a:t>
            </a:r>
            <a:r>
              <a:rPr lang="en-US" sz="2000" b="1" u="sng" dirty="0">
                <a:highlight>
                  <a:srgbClr val="00FF00"/>
                </a:highlight>
                <a:latin typeface="Times New Roman" panose="02020603050405020304" pitchFamily="18" charset="0"/>
                <a:cs typeface="Times New Roman" panose="02020603050405020304" pitchFamily="18" charset="0"/>
              </a:rPr>
              <a:t>wash away your sins</a:t>
            </a:r>
            <a:r>
              <a:rPr lang="en-US" sz="20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Galatians 3:26-27</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For you are all </a:t>
            </a:r>
            <a:r>
              <a:rPr lang="en-US" sz="2000" b="1" u="sng" dirty="0">
                <a:highlight>
                  <a:srgbClr val="00FF00"/>
                </a:highlight>
                <a:latin typeface="Times New Roman" panose="02020603050405020304" pitchFamily="18" charset="0"/>
                <a:cs typeface="Times New Roman" panose="02020603050405020304" pitchFamily="18" charset="0"/>
              </a:rPr>
              <a:t>sons of God </a:t>
            </a:r>
            <a:r>
              <a:rPr lang="en-US" sz="2000" dirty="0">
                <a:latin typeface="Times New Roman" panose="02020603050405020304" pitchFamily="18" charset="0"/>
                <a:cs typeface="Times New Roman" panose="02020603050405020304" pitchFamily="18" charset="0"/>
              </a:rPr>
              <a:t>through faith in Christ Jesus. </a:t>
            </a:r>
            <a:r>
              <a:rPr lang="en-US" sz="2000" baseline="30000" dirty="0">
                <a:latin typeface="Times New Roman" panose="02020603050405020304" pitchFamily="18" charset="0"/>
                <a:cs typeface="Times New Roman" panose="02020603050405020304" pitchFamily="18" charset="0"/>
              </a:rPr>
              <a:t>27 </a:t>
            </a:r>
            <a:r>
              <a:rPr lang="en-US" sz="2000" dirty="0">
                <a:latin typeface="Times New Roman" panose="02020603050405020304" pitchFamily="18" charset="0"/>
                <a:cs typeface="Times New Roman" panose="02020603050405020304" pitchFamily="18" charset="0"/>
              </a:rPr>
              <a:t> For all of you who were </a:t>
            </a:r>
            <a:r>
              <a:rPr lang="en-US" sz="2000" b="1" u="sng" dirty="0">
                <a:highlight>
                  <a:srgbClr val="00FF00"/>
                </a:highlight>
                <a:latin typeface="Times New Roman" panose="02020603050405020304" pitchFamily="18" charset="0"/>
                <a:cs typeface="Times New Roman" panose="02020603050405020304" pitchFamily="18" charset="0"/>
              </a:rPr>
              <a:t>baptized</a:t>
            </a:r>
            <a:r>
              <a:rPr lang="en-US" sz="2000" dirty="0">
                <a:latin typeface="Times New Roman" panose="02020603050405020304" pitchFamily="18" charset="0"/>
                <a:cs typeface="Times New Roman" panose="02020603050405020304" pitchFamily="18" charset="0"/>
              </a:rPr>
              <a:t> </a:t>
            </a:r>
            <a:r>
              <a:rPr lang="en-US" sz="2000" b="1" u="sng" dirty="0">
                <a:highlight>
                  <a:srgbClr val="00FF00"/>
                </a:highlight>
                <a:latin typeface="Times New Roman" panose="02020603050405020304" pitchFamily="18" charset="0"/>
                <a:cs typeface="Times New Roman" panose="02020603050405020304" pitchFamily="18" charset="0"/>
              </a:rPr>
              <a:t>into Christ </a:t>
            </a:r>
            <a:r>
              <a:rPr lang="en-US" sz="2000" dirty="0">
                <a:latin typeface="Times New Roman" panose="02020603050405020304" pitchFamily="18" charset="0"/>
                <a:cs typeface="Times New Roman" panose="02020603050405020304" pitchFamily="18" charset="0"/>
              </a:rPr>
              <a:t>have </a:t>
            </a:r>
            <a:r>
              <a:rPr lang="en-US" sz="2000" b="1" u="sng" dirty="0">
                <a:highlight>
                  <a:srgbClr val="00FF00"/>
                </a:highlight>
                <a:latin typeface="Times New Roman" panose="02020603050405020304" pitchFamily="18" charset="0"/>
                <a:cs typeface="Times New Roman" panose="02020603050405020304" pitchFamily="18" charset="0"/>
              </a:rPr>
              <a:t>put on Christ</a:t>
            </a:r>
            <a:r>
              <a:rPr lang="en-US" sz="2000" dirty="0">
                <a:highlight>
                  <a:srgbClr val="00FF00"/>
                </a:highlight>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highlight>
                <a:srgbClr val="00FF00"/>
              </a:highlight>
              <a:latin typeface="Times New Roman" panose="02020603050405020304" pitchFamily="18" charset="0"/>
              <a:cs typeface="Times New Roman" panose="02020603050405020304" pitchFamily="18" charset="0"/>
            </a:endParaRPr>
          </a:p>
          <a:p>
            <a:pPr marL="228600"/>
            <a:r>
              <a:rPr lang="en-US" sz="2000" b="1" dirty="0">
                <a:latin typeface="Times New Roman" panose="02020603050405020304" pitchFamily="18" charset="0"/>
                <a:cs typeface="Times New Roman" panose="02020603050405020304" pitchFamily="18" charset="0"/>
              </a:rPr>
              <a:t>2 Thessalonians 2:13</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  </a:t>
            </a:r>
            <a:r>
              <a:rPr lang="en-US" sz="2000" b="1" u="sng" dirty="0">
                <a:latin typeface="Times New Roman" panose="02020603050405020304" pitchFamily="18" charset="0"/>
                <a:cs typeface="Times New Roman" panose="02020603050405020304" pitchFamily="18" charset="0"/>
              </a:rPr>
              <a:t>God has </a:t>
            </a:r>
            <a:r>
              <a:rPr lang="en-US" sz="2000" b="1" u="sng" dirty="0">
                <a:highlight>
                  <a:srgbClr val="00FFFF"/>
                </a:highlight>
                <a:latin typeface="Times New Roman" panose="02020603050405020304" pitchFamily="18" charset="0"/>
                <a:cs typeface="Times New Roman" panose="02020603050405020304" pitchFamily="18" charset="0"/>
              </a:rPr>
              <a:t>chosen you </a:t>
            </a:r>
            <a:r>
              <a:rPr lang="en-US" sz="2000" b="1" u="sng" dirty="0">
                <a:highlight>
                  <a:srgbClr val="FFFF00"/>
                </a:highlight>
                <a:latin typeface="Times New Roman" panose="02020603050405020304" pitchFamily="18" charset="0"/>
                <a:cs typeface="Times New Roman" panose="02020603050405020304" pitchFamily="18" charset="0"/>
              </a:rPr>
              <a:t>from the beginning </a:t>
            </a:r>
            <a:r>
              <a:rPr lang="en-US" sz="2000" b="1" u="sng" dirty="0">
                <a:latin typeface="Times New Roman" panose="02020603050405020304" pitchFamily="18" charset="0"/>
                <a:cs typeface="Times New Roman" panose="02020603050405020304" pitchFamily="18" charset="0"/>
              </a:rPr>
              <a:t>for </a:t>
            </a:r>
            <a:r>
              <a:rPr lang="en-US" sz="2000" b="1" u="sng" dirty="0">
                <a:highlight>
                  <a:srgbClr val="00FF00"/>
                </a:highlight>
                <a:latin typeface="Times New Roman" panose="02020603050405020304" pitchFamily="18" charset="0"/>
                <a:cs typeface="Times New Roman" panose="02020603050405020304" pitchFamily="18" charset="0"/>
              </a:rPr>
              <a:t>salvation</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When baptized, we are </a:t>
            </a:r>
            <a:r>
              <a:rPr lang="en-US" sz="2000" b="1" u="sng" dirty="0">
                <a:highlight>
                  <a:srgbClr val="00FF00"/>
                </a:highlight>
                <a:latin typeface="Times New Roman" panose="02020603050405020304" pitchFamily="18" charset="0"/>
                <a:cs typeface="Times New Roman" panose="02020603050405020304" pitchFamily="18" charset="0"/>
              </a:rPr>
              <a:t>saved</a:t>
            </a:r>
            <a:r>
              <a:rPr lang="en-US" sz="2000" dirty="0">
                <a:latin typeface="Times New Roman" panose="02020603050405020304" pitchFamily="18" charset="0"/>
                <a:cs typeface="Times New Roman" panose="02020603050405020304" pitchFamily="18" charset="0"/>
              </a:rPr>
              <a:t> – Mark 16:16</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When baptized, our sins are </a:t>
            </a:r>
            <a:r>
              <a:rPr lang="en-US" sz="2000" b="1" u="sng" dirty="0">
                <a:highlight>
                  <a:srgbClr val="00FF00"/>
                </a:highlight>
                <a:latin typeface="Times New Roman" panose="02020603050405020304" pitchFamily="18" charset="0"/>
                <a:cs typeface="Times New Roman" panose="02020603050405020304" pitchFamily="18" charset="0"/>
              </a:rPr>
              <a:t>washed away </a:t>
            </a:r>
            <a:r>
              <a:rPr lang="en-US" sz="2000" dirty="0">
                <a:latin typeface="Times New Roman" panose="02020603050405020304" pitchFamily="18" charset="0"/>
                <a:cs typeface="Times New Roman" panose="02020603050405020304" pitchFamily="18" charset="0"/>
              </a:rPr>
              <a:t>(holy &amp; blameless) Acts 22:16, Ephesians 5:26</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When baptized, we put on Christ – “</a:t>
            </a:r>
            <a:r>
              <a:rPr lang="en-US" sz="2000" b="1" u="sng" dirty="0">
                <a:highlight>
                  <a:srgbClr val="00FF00"/>
                </a:highlight>
                <a:latin typeface="Times New Roman" panose="02020603050405020304" pitchFamily="18" charset="0"/>
                <a:cs typeface="Times New Roman" panose="02020603050405020304" pitchFamily="18" charset="0"/>
              </a:rPr>
              <a:t>in Christ</a:t>
            </a:r>
            <a:r>
              <a:rPr lang="en-US" sz="2000" dirty="0">
                <a:latin typeface="Times New Roman" panose="02020603050405020304" pitchFamily="18" charset="0"/>
                <a:cs typeface="Times New Roman" panose="02020603050405020304" pitchFamily="18" charset="0"/>
              </a:rPr>
              <a:t>” Galatians 3:27</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When baptized, we become the </a:t>
            </a:r>
            <a:r>
              <a:rPr lang="en-US" sz="2000" b="1" u="sng" dirty="0">
                <a:highlight>
                  <a:srgbClr val="00FF00"/>
                </a:highlight>
                <a:latin typeface="Times New Roman" panose="02020603050405020304" pitchFamily="18" charset="0"/>
                <a:cs typeface="Times New Roman" panose="02020603050405020304" pitchFamily="18" charset="0"/>
              </a:rPr>
              <a:t>sons of God </a:t>
            </a:r>
            <a:r>
              <a:rPr lang="en-US" sz="2000" dirty="0">
                <a:latin typeface="Times New Roman" panose="02020603050405020304" pitchFamily="18" charset="0"/>
                <a:cs typeface="Times New Roman" panose="02020603050405020304" pitchFamily="18" charset="0"/>
              </a:rPr>
              <a:t>– Galatians 3:26-27</a:t>
            </a:r>
          </a:p>
          <a:p>
            <a:pPr marL="5715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When baptized, God </a:t>
            </a:r>
            <a:r>
              <a:rPr lang="en-US" sz="2000" b="1" u="sng" dirty="0">
                <a:highlight>
                  <a:srgbClr val="00FFFF"/>
                </a:highlight>
                <a:latin typeface="Times New Roman" panose="02020603050405020304" pitchFamily="18" charset="0"/>
                <a:cs typeface="Times New Roman" panose="02020603050405020304" pitchFamily="18" charset="0"/>
              </a:rPr>
              <a:t>chooses</a:t>
            </a:r>
            <a:r>
              <a:rPr lang="en-US" sz="2000" dirty="0">
                <a:latin typeface="Times New Roman" panose="02020603050405020304" pitchFamily="18" charset="0"/>
                <a:cs typeface="Times New Roman" panose="02020603050405020304" pitchFamily="18" charset="0"/>
              </a:rPr>
              <a:t> us for </a:t>
            </a:r>
            <a:r>
              <a:rPr lang="en-US" sz="2000" b="1" u="sng" dirty="0">
                <a:highlight>
                  <a:srgbClr val="00FF00"/>
                </a:highlight>
                <a:latin typeface="Times New Roman" panose="02020603050405020304" pitchFamily="18" charset="0"/>
                <a:cs typeface="Times New Roman" panose="02020603050405020304" pitchFamily="18" charset="0"/>
              </a:rPr>
              <a:t>salvation</a:t>
            </a:r>
            <a:r>
              <a:rPr lang="en-US" sz="2000" dirty="0">
                <a:latin typeface="Times New Roman" panose="02020603050405020304" pitchFamily="18" charset="0"/>
                <a:cs typeface="Times New Roman" panose="02020603050405020304" pitchFamily="18" charset="0"/>
              </a:rPr>
              <a:t> – 2 Thessalonians 2:13</a:t>
            </a:r>
          </a:p>
          <a:p>
            <a:pPr marL="5715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God chooses us to be His sons </a:t>
            </a:r>
            <a:r>
              <a:rPr lang="en-US" sz="2000" b="1" u="sng" dirty="0">
                <a:highlight>
                  <a:srgbClr val="FF00FF"/>
                </a:highlight>
                <a:latin typeface="Times New Roman" panose="02020603050405020304" pitchFamily="18" charset="0"/>
                <a:cs typeface="Times New Roman" panose="02020603050405020304" pitchFamily="18" charset="0"/>
              </a:rPr>
              <a:t>just as </a:t>
            </a:r>
            <a:r>
              <a:rPr lang="en-US" sz="2000" dirty="0">
                <a:latin typeface="Times New Roman" panose="02020603050405020304" pitchFamily="18" charset="0"/>
                <a:cs typeface="Times New Roman" panose="02020603050405020304" pitchFamily="18" charset="0"/>
              </a:rPr>
              <a:t>(in the same way) He chooses us for salvation – in Christ by baptism</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Ephesians 1:4-5 </a:t>
            </a:r>
            <a:r>
              <a:rPr lang="en-US" sz="2000" b="1" dirty="0">
                <a:latin typeface="Times New Roman" panose="02020603050405020304" pitchFamily="18" charset="0"/>
                <a:cs typeface="Times New Roman" panose="02020603050405020304" pitchFamily="18" charset="0"/>
              </a:rPr>
              <a:t> </a:t>
            </a:r>
            <a:r>
              <a:rPr lang="en-US" sz="2000" b="1" dirty="0">
                <a:highlight>
                  <a:srgbClr val="FF00FF"/>
                </a:highlight>
                <a:latin typeface="Times New Roman" panose="02020603050405020304" pitchFamily="18" charset="0"/>
                <a:cs typeface="Times New Roman" panose="02020603050405020304" pitchFamily="18" charset="0"/>
              </a:rPr>
              <a:t>just as </a:t>
            </a:r>
            <a:r>
              <a:rPr lang="en-US" sz="2000" b="1" u="sng" dirty="0">
                <a:latin typeface="Times New Roman" panose="02020603050405020304" pitchFamily="18" charset="0"/>
                <a:cs typeface="Times New Roman" panose="02020603050405020304" pitchFamily="18" charset="0"/>
              </a:rPr>
              <a:t>He</a:t>
            </a:r>
            <a:r>
              <a:rPr lang="en-US" sz="2000" dirty="0">
                <a:latin typeface="Times New Roman" panose="02020603050405020304" pitchFamily="18" charset="0"/>
                <a:cs typeface="Times New Roman" panose="02020603050405020304" pitchFamily="18" charset="0"/>
              </a:rPr>
              <a:t> (God) </a:t>
            </a:r>
            <a:r>
              <a:rPr lang="en-US" sz="2000" b="1" u="sng" dirty="0">
                <a:highlight>
                  <a:srgbClr val="00FFFF"/>
                </a:highlight>
                <a:latin typeface="Times New Roman" panose="02020603050405020304" pitchFamily="18" charset="0"/>
                <a:cs typeface="Times New Roman" panose="02020603050405020304" pitchFamily="18" charset="0"/>
              </a:rPr>
              <a:t>chose us </a:t>
            </a:r>
            <a:r>
              <a:rPr lang="en-US" sz="2000" dirty="0">
                <a:latin typeface="Times New Roman" panose="02020603050405020304" pitchFamily="18" charset="0"/>
                <a:cs typeface="Times New Roman" panose="02020603050405020304" pitchFamily="18" charset="0"/>
              </a:rPr>
              <a:t>(for salvation - 2 Thess 2:13) </a:t>
            </a:r>
            <a:r>
              <a:rPr lang="en-US" sz="2000" b="1" u="sng" dirty="0">
                <a:highlight>
                  <a:srgbClr val="00FF00"/>
                </a:highlight>
                <a:latin typeface="Times New Roman" panose="02020603050405020304" pitchFamily="18" charset="0"/>
                <a:cs typeface="Times New Roman" panose="02020603050405020304" pitchFamily="18" charset="0"/>
              </a:rPr>
              <a:t>in Him</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(baptism - Galatians 3:27, Mark 16:16) </a:t>
            </a:r>
            <a:r>
              <a:rPr lang="en-US" sz="2000" b="1" u="sng" dirty="0">
                <a:highlight>
                  <a:srgbClr val="FFFF00"/>
                </a:highlight>
                <a:latin typeface="Times New Roman" panose="02020603050405020304" pitchFamily="18" charset="0"/>
                <a:cs typeface="Times New Roman" panose="02020603050405020304" pitchFamily="18" charset="0"/>
              </a:rPr>
              <a:t>before the foundation of the world </a:t>
            </a:r>
            <a:r>
              <a:rPr lang="en-US" sz="2000" dirty="0">
                <a:latin typeface="Times New Roman" panose="02020603050405020304" pitchFamily="18" charset="0"/>
                <a:cs typeface="Times New Roman" panose="02020603050405020304" pitchFamily="18" charset="0"/>
              </a:rPr>
              <a:t>, that we would be </a:t>
            </a:r>
            <a:r>
              <a:rPr lang="en-US" sz="2000" b="1" u="sng" dirty="0">
                <a:highlight>
                  <a:srgbClr val="00FF00"/>
                </a:highlight>
                <a:latin typeface="Times New Roman" panose="02020603050405020304" pitchFamily="18" charset="0"/>
                <a:cs typeface="Times New Roman" panose="02020603050405020304" pitchFamily="18" charset="0"/>
              </a:rPr>
              <a:t>holy and blameless</a:t>
            </a:r>
            <a:r>
              <a:rPr lang="en-US" sz="2000" dirty="0">
                <a:latin typeface="Times New Roman" panose="02020603050405020304" pitchFamily="18" charset="0"/>
                <a:cs typeface="Times New Roman" panose="02020603050405020304" pitchFamily="18" charset="0"/>
              </a:rPr>
              <a:t> (baptism – Acts 22:16) before Him. In love </a:t>
            </a:r>
            <a:r>
              <a:rPr lang="en-US" sz="2000" baseline="30000" dirty="0">
                <a:latin typeface="Times New Roman" panose="02020603050405020304" pitchFamily="18" charset="0"/>
                <a:cs typeface="Times New Roman" panose="02020603050405020304" pitchFamily="18" charset="0"/>
              </a:rPr>
              <a:t>5 </a:t>
            </a:r>
            <a:r>
              <a:rPr lang="en-US" sz="2000" dirty="0">
                <a:latin typeface="Times New Roman" panose="02020603050405020304" pitchFamily="18" charset="0"/>
                <a:cs typeface="Times New Roman" panose="02020603050405020304" pitchFamily="18" charset="0"/>
              </a:rPr>
              <a:t> He </a:t>
            </a:r>
            <a:r>
              <a:rPr lang="en-US" sz="2000" b="1" u="sng" dirty="0">
                <a:highlight>
                  <a:srgbClr val="FFFF00"/>
                </a:highlight>
                <a:latin typeface="Times New Roman" panose="02020603050405020304" pitchFamily="18" charset="0"/>
                <a:cs typeface="Times New Roman" panose="02020603050405020304" pitchFamily="18" charset="0"/>
              </a:rPr>
              <a:t>predestined</a:t>
            </a:r>
            <a:r>
              <a:rPr lang="en-US" sz="2000" dirty="0">
                <a:latin typeface="Times New Roman" panose="02020603050405020304" pitchFamily="18" charset="0"/>
                <a:cs typeface="Times New Roman" panose="02020603050405020304" pitchFamily="18" charset="0"/>
              </a:rPr>
              <a:t> us to </a:t>
            </a:r>
            <a:r>
              <a:rPr lang="en-US" sz="2000" b="1" u="sng" dirty="0">
                <a:highlight>
                  <a:srgbClr val="00FF00"/>
                </a:highlight>
                <a:latin typeface="Times New Roman" panose="02020603050405020304" pitchFamily="18" charset="0"/>
                <a:cs typeface="Times New Roman" panose="02020603050405020304" pitchFamily="18" charset="0"/>
              </a:rPr>
              <a:t>adoption as sons through Jesus Christ </a:t>
            </a:r>
            <a:r>
              <a:rPr lang="en-US" sz="2000" dirty="0">
                <a:latin typeface="Times New Roman" panose="02020603050405020304" pitchFamily="18" charset="0"/>
                <a:cs typeface="Times New Roman" panose="02020603050405020304" pitchFamily="18" charset="0"/>
              </a:rPr>
              <a:t>(baptism – Galatians 3:26-27)…</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cxnSp>
        <p:nvCxnSpPr>
          <p:cNvPr id="6" name="Straight Arrow Connector 5">
            <a:extLst>
              <a:ext uri="{FF2B5EF4-FFF2-40B4-BE49-F238E27FC236}">
                <a16:creationId xmlns:a16="http://schemas.microsoft.com/office/drawing/2014/main" id="{02D8804D-4915-494C-7D97-3481237C3A57}"/>
              </a:ext>
            </a:extLst>
          </p:cNvPr>
          <p:cNvCxnSpPr>
            <a:cxnSpLocks/>
          </p:cNvCxnSpPr>
          <p:nvPr/>
        </p:nvCxnSpPr>
        <p:spPr>
          <a:xfrm flipH="1">
            <a:off x="7963468" y="4916604"/>
            <a:ext cx="288650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65F05DD-BB67-6D84-8240-FFCBA209D4D6}"/>
              </a:ext>
            </a:extLst>
          </p:cNvPr>
          <p:cNvCxnSpPr>
            <a:cxnSpLocks/>
          </p:cNvCxnSpPr>
          <p:nvPr/>
        </p:nvCxnSpPr>
        <p:spPr>
          <a:xfrm flipH="1">
            <a:off x="10986447" y="3664422"/>
            <a:ext cx="1016759"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3309822-C750-8900-16E8-FB6B4EB0B828}"/>
              </a:ext>
            </a:extLst>
          </p:cNvPr>
          <p:cNvCxnSpPr>
            <a:cxnSpLocks/>
          </p:cNvCxnSpPr>
          <p:nvPr/>
        </p:nvCxnSpPr>
        <p:spPr>
          <a:xfrm flipH="1">
            <a:off x="7256549" y="4357047"/>
            <a:ext cx="4746657"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959740F-B516-9588-CD1E-6EEC9A4CFE23}"/>
              </a:ext>
            </a:extLst>
          </p:cNvPr>
          <p:cNvCxnSpPr>
            <a:cxnSpLocks/>
          </p:cNvCxnSpPr>
          <p:nvPr/>
        </p:nvCxnSpPr>
        <p:spPr>
          <a:xfrm>
            <a:off x="12003206" y="3691719"/>
            <a:ext cx="0" cy="16650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07DA9AD-D4CF-3250-32FE-6A119A477C9F}"/>
              </a:ext>
            </a:extLst>
          </p:cNvPr>
          <p:cNvCxnSpPr>
            <a:cxnSpLocks/>
          </p:cNvCxnSpPr>
          <p:nvPr/>
        </p:nvCxnSpPr>
        <p:spPr>
          <a:xfrm>
            <a:off x="10849970" y="3664422"/>
            <a:ext cx="0" cy="12351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E221379-3D04-2240-5440-47CE05CB37F1}"/>
              </a:ext>
            </a:extLst>
          </p:cNvPr>
          <p:cNvCxnSpPr>
            <a:cxnSpLocks/>
          </p:cNvCxnSpPr>
          <p:nvPr/>
        </p:nvCxnSpPr>
        <p:spPr>
          <a:xfrm flipH="1">
            <a:off x="5476164" y="3691719"/>
            <a:ext cx="5373806"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663002-44AD-B4A2-1222-C52ABF110860}"/>
              </a:ext>
            </a:extLst>
          </p:cNvPr>
          <p:cNvCxnSpPr>
            <a:cxnSpLocks/>
          </p:cNvCxnSpPr>
          <p:nvPr/>
        </p:nvCxnSpPr>
        <p:spPr>
          <a:xfrm flipH="1">
            <a:off x="11684758" y="5331725"/>
            <a:ext cx="318448"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3763F26-CA53-8CFC-C6F1-DD298A13C682}"/>
              </a:ext>
            </a:extLst>
          </p:cNvPr>
          <p:cNvCxnSpPr>
            <a:cxnSpLocks/>
          </p:cNvCxnSpPr>
          <p:nvPr/>
        </p:nvCxnSpPr>
        <p:spPr>
          <a:xfrm flipH="1">
            <a:off x="7445343" y="4628866"/>
            <a:ext cx="4557863"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96692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001643"/>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2 Thessalonians 2:13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a:t>
            </a:r>
            <a:r>
              <a:rPr lang="en-US" sz="2400" b="1" u="sng" dirty="0">
                <a:latin typeface="Times New Roman" panose="02020603050405020304" pitchFamily="18" charset="0"/>
                <a:cs typeface="Times New Roman" panose="02020603050405020304" pitchFamily="18" charset="0"/>
              </a:rPr>
              <a:t>God has </a:t>
            </a:r>
            <a:r>
              <a:rPr lang="en-US" sz="2400" b="1" u="sng" dirty="0">
                <a:highlight>
                  <a:srgbClr val="00FFFF"/>
                </a:highlight>
                <a:latin typeface="Times New Roman" panose="02020603050405020304" pitchFamily="18" charset="0"/>
                <a:cs typeface="Times New Roman" panose="02020603050405020304" pitchFamily="18" charset="0"/>
              </a:rPr>
              <a:t>chosen you </a:t>
            </a:r>
            <a:r>
              <a:rPr lang="en-US" sz="2400" b="1" u="sng" dirty="0">
                <a:highlight>
                  <a:srgbClr val="FFFF00"/>
                </a:highlight>
                <a:latin typeface="Times New Roman" panose="02020603050405020304" pitchFamily="18" charset="0"/>
                <a:cs typeface="Times New Roman" panose="02020603050405020304" pitchFamily="18" charset="0"/>
              </a:rPr>
              <a:t>from the beginning </a:t>
            </a:r>
            <a:r>
              <a:rPr lang="en-US" sz="2400" b="1" u="sng" dirty="0">
                <a:latin typeface="Times New Roman" panose="02020603050405020304" pitchFamily="18" charset="0"/>
                <a:cs typeface="Times New Roman" panose="02020603050405020304" pitchFamily="18" charset="0"/>
              </a:rPr>
              <a:t>for </a:t>
            </a:r>
            <a:r>
              <a:rPr lang="en-US" sz="2400" b="1" u="sng" dirty="0">
                <a:highlight>
                  <a:srgbClr val="00FF00"/>
                </a:highlight>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a:t>
            </a:r>
            <a:r>
              <a:rPr lang="en-US" sz="2400" b="1" dirty="0">
                <a:highlight>
                  <a:srgbClr val="FF00FF"/>
                </a:highlight>
                <a:latin typeface="Times New Roman" panose="02020603050405020304" pitchFamily="18" charset="0"/>
                <a:cs typeface="Times New Roman" panose="02020603050405020304" pitchFamily="18" charset="0"/>
              </a:rPr>
              <a:t>just as </a:t>
            </a:r>
            <a:r>
              <a:rPr lang="en-US" sz="2400" b="1" u="sng" dirty="0">
                <a:latin typeface="Times New Roman" panose="02020603050405020304" pitchFamily="18" charset="0"/>
                <a:cs typeface="Times New Roman" panose="02020603050405020304" pitchFamily="18" charset="0"/>
              </a:rPr>
              <a:t>He </a:t>
            </a:r>
            <a:r>
              <a:rPr lang="en-US" sz="2400" b="1" u="sng" dirty="0">
                <a:highlight>
                  <a:srgbClr val="00FFFF"/>
                </a:highlight>
                <a:latin typeface="Times New Roman" panose="02020603050405020304" pitchFamily="18" charset="0"/>
                <a:cs typeface="Times New Roman" panose="02020603050405020304" pitchFamily="18" charset="0"/>
              </a:rPr>
              <a:t>chose us </a:t>
            </a:r>
            <a:r>
              <a:rPr lang="en-US" sz="2400" b="1" u="sng" dirty="0">
                <a:highlight>
                  <a:srgbClr val="FF0000"/>
                </a:highlight>
                <a:latin typeface="Times New Roman" panose="02020603050405020304" pitchFamily="18" charset="0"/>
                <a:cs typeface="Times New Roman" panose="02020603050405020304" pitchFamily="18" charset="0"/>
              </a:rPr>
              <a:t>in Him</a:t>
            </a:r>
            <a:r>
              <a:rPr lang="en-US" sz="2400" b="1" dirty="0">
                <a:highlight>
                  <a:srgbClr val="FF0000"/>
                </a:highlight>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before the foundation of the world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that we would be </a:t>
            </a:r>
            <a:r>
              <a:rPr lang="en-US" sz="2400" b="1" u="sng" dirty="0">
                <a:highlight>
                  <a:srgbClr val="00FF00"/>
                </a:highlight>
                <a:latin typeface="Times New Roman" panose="02020603050405020304" pitchFamily="18" charset="0"/>
                <a:cs typeface="Times New Roman" panose="02020603050405020304" pitchFamily="18" charset="0"/>
              </a:rPr>
              <a:t>holy and blameless</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before Him. In love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predestined us </a:t>
            </a:r>
            <a:r>
              <a:rPr lang="en-US" sz="2400" b="1" u="sng" dirty="0">
                <a:latin typeface="Times New Roman" panose="02020603050405020304" pitchFamily="18" charset="0"/>
                <a:cs typeface="Times New Roman" panose="02020603050405020304" pitchFamily="18" charset="0"/>
              </a:rPr>
              <a:t>to adoption as </a:t>
            </a:r>
            <a:r>
              <a:rPr lang="en-US" sz="2400" b="1" u="sng" dirty="0">
                <a:highlight>
                  <a:srgbClr val="00FF00"/>
                </a:highlight>
                <a:latin typeface="Times New Roman" panose="02020603050405020304" pitchFamily="18" charset="0"/>
                <a:cs typeface="Times New Roman" panose="02020603050405020304" pitchFamily="18" charset="0"/>
              </a:rPr>
              <a:t>sons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through Jesus Christ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highlight>
                  <a:srgbClr val="FFFF00"/>
                </a:highlight>
                <a:latin typeface="Times New Roman" panose="02020603050405020304" pitchFamily="18" charset="0"/>
                <a:cs typeface="Times New Roman" panose="02020603050405020304" pitchFamily="18" charset="0"/>
              </a:rPr>
              <a:t>From the beginning </a:t>
            </a:r>
            <a:r>
              <a:rPr lang="en-US" sz="2000" dirty="0">
                <a:latin typeface="Times New Roman" panose="02020603050405020304" pitchFamily="18" charset="0"/>
                <a:cs typeface="Times New Roman" panose="02020603050405020304" pitchFamily="18" charset="0"/>
              </a:rPr>
              <a:t>– God chose us for </a:t>
            </a:r>
            <a:r>
              <a:rPr lang="en-US" sz="2000" b="1" dirty="0">
                <a:highlight>
                  <a:srgbClr val="00FF00"/>
                </a:highlight>
                <a:latin typeface="Times New Roman" panose="02020603050405020304" pitchFamily="18" charset="0"/>
                <a:cs typeface="Times New Roman" panose="02020603050405020304" pitchFamily="18" charset="0"/>
              </a:rPr>
              <a:t>salvation</a:t>
            </a:r>
            <a:r>
              <a:rPr lang="en-US" sz="2000" dirty="0">
                <a:latin typeface="Times New Roman" panose="02020603050405020304" pitchFamily="18" charset="0"/>
                <a:cs typeface="Times New Roman" panose="02020603050405020304" pitchFamily="18" charset="0"/>
              </a:rPr>
              <a:t>. 2 Thess 2:13</a:t>
            </a:r>
          </a:p>
          <a:p>
            <a:pPr marL="228600" marR="0">
              <a:spcBef>
                <a:spcPts val="0"/>
              </a:spcBef>
              <a:spcAft>
                <a:spcPts val="0"/>
              </a:spcAft>
            </a:pPr>
            <a:r>
              <a:rPr lang="en-US" sz="2000" b="1" dirty="0">
                <a:highlight>
                  <a:srgbClr val="FFFF00"/>
                </a:highlight>
                <a:latin typeface="Times New Roman" panose="02020603050405020304" pitchFamily="18" charset="0"/>
                <a:cs typeface="Times New Roman" panose="02020603050405020304" pitchFamily="18" charset="0"/>
              </a:rPr>
              <a:t>Before the foundation of the world </a:t>
            </a:r>
            <a:r>
              <a:rPr lang="en-US" sz="2000" dirty="0">
                <a:latin typeface="Times New Roman" panose="02020603050405020304" pitchFamily="18" charset="0"/>
                <a:cs typeface="Times New Roman" panose="02020603050405020304" pitchFamily="18" charset="0"/>
              </a:rPr>
              <a:t>– God </a:t>
            </a:r>
            <a:r>
              <a:rPr lang="en-US" sz="2000" b="1" dirty="0">
                <a:highlight>
                  <a:srgbClr val="00FFFF"/>
                </a:highlight>
                <a:latin typeface="Times New Roman" panose="02020603050405020304" pitchFamily="18" charset="0"/>
                <a:cs typeface="Times New Roman" panose="02020603050405020304" pitchFamily="18" charset="0"/>
              </a:rPr>
              <a:t>chose us </a:t>
            </a:r>
            <a:r>
              <a:rPr lang="en-US" sz="2000" b="1" dirty="0">
                <a:highlight>
                  <a:srgbClr val="FF0000"/>
                </a:highlight>
                <a:latin typeface="Times New Roman" panose="02020603050405020304" pitchFamily="18" charset="0"/>
                <a:cs typeface="Times New Roman" panose="02020603050405020304" pitchFamily="18" charset="0"/>
              </a:rPr>
              <a:t>in Him</a:t>
            </a:r>
            <a:r>
              <a:rPr lang="en-US" sz="2000" dirty="0">
                <a:latin typeface="Times New Roman" panose="02020603050405020304" pitchFamily="18" charset="0"/>
                <a:cs typeface="Times New Roman" panose="02020603050405020304" pitchFamily="18" charset="0"/>
              </a:rPr>
              <a:t>. Ephesians 1:4</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a:t>
            </a:r>
            <a:r>
              <a:rPr lang="en-US" sz="2000" b="1" dirty="0">
                <a:highlight>
                  <a:srgbClr val="00FFFF"/>
                </a:highlight>
                <a:latin typeface="Times New Roman" panose="02020603050405020304" pitchFamily="18" charset="0"/>
                <a:cs typeface="Times New Roman" panose="02020603050405020304" pitchFamily="18" charset="0"/>
              </a:rPr>
              <a:t>Chose us </a:t>
            </a:r>
            <a:r>
              <a:rPr lang="en-US" sz="2000" b="1" dirty="0">
                <a:highlight>
                  <a:srgbClr val="FF0000"/>
                </a:highlight>
                <a:latin typeface="Times New Roman" panose="02020603050405020304" pitchFamily="18" charset="0"/>
                <a:cs typeface="Times New Roman" panose="02020603050405020304" pitchFamily="18" charset="0"/>
              </a:rPr>
              <a:t>in Him </a:t>
            </a:r>
            <a:r>
              <a:rPr lang="en-US" sz="2000" dirty="0">
                <a:latin typeface="Times New Roman" panose="02020603050405020304" pitchFamily="18" charset="0"/>
                <a:cs typeface="Times New Roman" panose="02020603050405020304" pitchFamily="18" charset="0"/>
              </a:rPr>
              <a:t>for what? </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 </a:t>
            </a:r>
            <a:r>
              <a:rPr lang="en-US" sz="2000" b="1" dirty="0">
                <a:highlight>
                  <a:srgbClr val="00FF00"/>
                </a:highlight>
                <a:latin typeface="Times New Roman" panose="02020603050405020304" pitchFamily="18" charset="0"/>
                <a:cs typeface="Times New Roman" panose="02020603050405020304" pitchFamily="18" charset="0"/>
              </a:rPr>
              <a:t>Salvation</a:t>
            </a:r>
            <a:r>
              <a:rPr lang="en-US" sz="2000" dirty="0">
                <a:latin typeface="Times New Roman" panose="02020603050405020304" pitchFamily="18" charset="0"/>
                <a:cs typeface="Times New Roman" panose="02020603050405020304" pitchFamily="18" charset="0"/>
              </a:rPr>
              <a:t> – 2 Thessalonians 2:13</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Who are the us “</a:t>
            </a:r>
            <a:r>
              <a:rPr lang="en-US" sz="2000" b="1" dirty="0">
                <a:highlight>
                  <a:srgbClr val="FF0000"/>
                </a:highlight>
                <a:latin typeface="Times New Roman" panose="02020603050405020304" pitchFamily="18" charset="0"/>
                <a:cs typeface="Times New Roman" panose="02020603050405020304" pitchFamily="18" charset="0"/>
              </a:rPr>
              <a:t>in Him</a:t>
            </a:r>
            <a:r>
              <a:rPr lang="en-US" sz="2000" dirty="0">
                <a:latin typeface="Times New Roman" panose="02020603050405020304" pitchFamily="18" charset="0"/>
                <a:cs typeface="Times New Roman" panose="02020603050405020304" pitchFamily="18" charset="0"/>
              </a:rPr>
              <a:t>”?</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a:t>
            </a:r>
            <a:r>
              <a:rPr lang="en-US" sz="2000" dirty="0">
                <a:latin typeface="Times New Roman" panose="02020603050405020304" pitchFamily="18" charset="0"/>
                <a:cs typeface="Times New Roman" panose="02020603050405020304" pitchFamily="18" charset="0"/>
              </a:rPr>
              <a:t> The baptized into Christ – Galatians 3:27</a:t>
            </a:r>
          </a:p>
          <a:p>
            <a:pPr marL="228600" marR="0">
              <a:spcBef>
                <a:spcPts val="0"/>
              </a:spcBef>
              <a:spcAft>
                <a:spcPts val="0"/>
              </a:spcAft>
            </a:pPr>
            <a:r>
              <a:rPr lang="en-US" sz="2000" b="1" dirty="0">
                <a:highlight>
                  <a:srgbClr val="FFFF00"/>
                </a:highlight>
                <a:latin typeface="Times New Roman" panose="02020603050405020304" pitchFamily="18" charset="0"/>
                <a:cs typeface="Times New Roman" panose="02020603050405020304" pitchFamily="18" charset="0"/>
              </a:rPr>
              <a:t>God predestined us </a:t>
            </a:r>
            <a:r>
              <a:rPr lang="en-US" sz="2000" dirty="0">
                <a:latin typeface="Times New Roman" panose="02020603050405020304" pitchFamily="18" charset="0"/>
                <a:cs typeface="Times New Roman" panose="02020603050405020304" pitchFamily="18" charset="0"/>
              </a:rPr>
              <a:t>– to adoption as sons – Ephesians 1:5 </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Question: </a:t>
            </a:r>
            <a:r>
              <a:rPr lang="en-US" sz="2000" dirty="0">
                <a:latin typeface="Times New Roman" panose="02020603050405020304" pitchFamily="18" charset="0"/>
                <a:cs typeface="Times New Roman" panose="02020603050405020304" pitchFamily="18" charset="0"/>
              </a:rPr>
              <a:t>How did God predestine our adoption?</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a:t>
            </a:r>
            <a:r>
              <a:rPr lang="en-US" sz="2000" dirty="0">
                <a:latin typeface="Times New Roman" panose="02020603050405020304" pitchFamily="18" charset="0"/>
                <a:cs typeface="Times New Roman" panose="02020603050405020304" pitchFamily="18" charset="0"/>
              </a:rPr>
              <a:t> </a:t>
            </a:r>
            <a:r>
              <a:rPr lang="en-US" sz="2000" b="1" dirty="0">
                <a:highlight>
                  <a:srgbClr val="FF00FF"/>
                </a:highlight>
                <a:latin typeface="Times New Roman" panose="02020603050405020304" pitchFamily="18" charset="0"/>
                <a:cs typeface="Times New Roman" panose="02020603050405020304" pitchFamily="18" charset="0"/>
              </a:rPr>
              <a:t>Just as</a:t>
            </a:r>
            <a:r>
              <a:rPr lang="en-US" sz="2000" b="1" dirty="0">
                <a:latin typeface="Times New Roman" panose="02020603050405020304" pitchFamily="18" charset="0"/>
                <a:cs typeface="Times New Roman" panose="02020603050405020304" pitchFamily="18" charset="0"/>
              </a:rPr>
              <a:t> God</a:t>
            </a:r>
            <a:r>
              <a:rPr lang="en-US" sz="2000" dirty="0">
                <a:latin typeface="Times New Roman" panose="02020603050405020304" pitchFamily="18" charset="0"/>
                <a:cs typeface="Times New Roman" panose="02020603050405020304" pitchFamily="18" charset="0"/>
              </a:rPr>
              <a:t> </a:t>
            </a:r>
            <a:r>
              <a:rPr lang="en-US" sz="2000" b="1" dirty="0">
                <a:highlight>
                  <a:srgbClr val="00FFFF"/>
                </a:highlight>
                <a:latin typeface="Times New Roman" panose="02020603050405020304" pitchFamily="18" charset="0"/>
                <a:cs typeface="Times New Roman" panose="02020603050405020304" pitchFamily="18" charset="0"/>
              </a:rPr>
              <a:t>chose us </a:t>
            </a:r>
            <a:r>
              <a:rPr lang="en-US" sz="2000" dirty="0">
                <a:latin typeface="Times New Roman" panose="02020603050405020304" pitchFamily="18" charset="0"/>
                <a:cs typeface="Times New Roman" panose="02020603050405020304" pitchFamily="18" charset="0"/>
              </a:rPr>
              <a:t>“</a:t>
            </a:r>
            <a:r>
              <a:rPr lang="en-US" sz="2000" b="1" dirty="0">
                <a:highlight>
                  <a:srgbClr val="FF0000"/>
                </a:highlight>
                <a:latin typeface="Times New Roman" panose="02020603050405020304" pitchFamily="18" charset="0"/>
                <a:cs typeface="Times New Roman" panose="02020603050405020304" pitchFamily="18" charset="0"/>
              </a:rPr>
              <a:t>in Him</a:t>
            </a:r>
            <a:r>
              <a:rPr lang="en-US" sz="2000" dirty="0">
                <a:latin typeface="Times New Roman" panose="02020603050405020304" pitchFamily="18" charset="0"/>
                <a:cs typeface="Times New Roman" panose="02020603050405020304" pitchFamily="18" charset="0"/>
              </a:rPr>
              <a:t>” </a:t>
            </a:r>
            <a:r>
              <a:rPr lang="en-US" sz="2000" b="1" dirty="0">
                <a:highlight>
                  <a:srgbClr val="FFFF00"/>
                </a:highlight>
                <a:latin typeface="Times New Roman" panose="02020603050405020304" pitchFamily="18" charset="0"/>
                <a:cs typeface="Times New Roman" panose="02020603050405020304" pitchFamily="18" charset="0"/>
              </a:rPr>
              <a:t>before the foundation of the world </a:t>
            </a:r>
            <a:r>
              <a:rPr lang="en-US" sz="2000" dirty="0">
                <a:latin typeface="Times New Roman" panose="02020603050405020304" pitchFamily="18" charset="0"/>
                <a:cs typeface="Times New Roman" panose="02020603050405020304" pitchFamily="18" charset="0"/>
              </a:rPr>
              <a:t>- Ephesians 1:4</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 </a:t>
            </a:r>
            <a:r>
              <a:rPr lang="en-US" sz="2000" b="1" dirty="0">
                <a:highlight>
                  <a:srgbClr val="FF00FF"/>
                </a:highlight>
                <a:latin typeface="Times New Roman" panose="02020603050405020304" pitchFamily="18" charset="0"/>
                <a:cs typeface="Times New Roman" panose="02020603050405020304" pitchFamily="18" charset="0"/>
              </a:rPr>
              <a:t>Just as </a:t>
            </a:r>
            <a:r>
              <a:rPr lang="en-US" sz="2000" b="1" dirty="0">
                <a:latin typeface="Times New Roman" panose="02020603050405020304" pitchFamily="18" charset="0"/>
                <a:cs typeface="Times New Roman" panose="02020603050405020304" pitchFamily="18" charset="0"/>
              </a:rPr>
              <a:t>God </a:t>
            </a:r>
            <a:r>
              <a:rPr lang="en-US" sz="2000" b="1" dirty="0">
                <a:highlight>
                  <a:srgbClr val="00FFFF"/>
                </a:highlight>
                <a:latin typeface="Times New Roman" panose="02020603050405020304" pitchFamily="18" charset="0"/>
                <a:cs typeface="Times New Roman" panose="02020603050405020304" pitchFamily="18" charset="0"/>
              </a:rPr>
              <a:t>chose us </a:t>
            </a:r>
            <a:r>
              <a:rPr lang="en-US" sz="2000" b="1" dirty="0">
                <a:latin typeface="Times New Roman" panose="02020603050405020304" pitchFamily="18" charset="0"/>
                <a:cs typeface="Times New Roman" panose="02020603050405020304" pitchFamily="18" charset="0"/>
              </a:rPr>
              <a:t>for </a:t>
            </a:r>
            <a:r>
              <a:rPr lang="en-US" sz="2000" b="1" dirty="0">
                <a:highlight>
                  <a:srgbClr val="00FF00"/>
                </a:highlight>
                <a:latin typeface="Times New Roman" panose="02020603050405020304" pitchFamily="18" charset="0"/>
                <a:cs typeface="Times New Roman" panose="02020603050405020304" pitchFamily="18" charset="0"/>
              </a:rPr>
              <a:t>salvation</a:t>
            </a:r>
            <a:r>
              <a:rPr lang="en-US" sz="2000" b="1" dirty="0">
                <a:latin typeface="Times New Roman" panose="02020603050405020304" pitchFamily="18" charset="0"/>
                <a:cs typeface="Times New Roman" panose="02020603050405020304" pitchFamily="18" charset="0"/>
              </a:rPr>
              <a:t> </a:t>
            </a:r>
            <a:r>
              <a:rPr lang="en-US" sz="2000" b="1" dirty="0">
                <a:highlight>
                  <a:srgbClr val="FFFF00"/>
                </a:highlight>
                <a:latin typeface="Times New Roman" panose="02020603050405020304" pitchFamily="18" charset="0"/>
                <a:cs typeface="Times New Roman" panose="02020603050405020304" pitchFamily="18" charset="0"/>
              </a:rPr>
              <a:t>from the beginning </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2 Thessalonians 2:13</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a:t>
            </a:r>
            <a:r>
              <a:rPr lang="en-US" sz="2000" dirty="0">
                <a:latin typeface="Times New Roman" panose="02020603050405020304" pitchFamily="18" charset="0"/>
                <a:cs typeface="Times New Roman" panose="02020603050405020304" pitchFamily="18" charset="0"/>
              </a:rPr>
              <a:t> The </a:t>
            </a:r>
            <a:r>
              <a:rPr lang="en-US" sz="2000" b="1" dirty="0">
                <a:highlight>
                  <a:srgbClr val="00FF00"/>
                </a:highlight>
                <a:latin typeface="Times New Roman" panose="02020603050405020304" pitchFamily="18" charset="0"/>
                <a:cs typeface="Times New Roman" panose="02020603050405020304" pitchFamily="18" charset="0"/>
              </a:rPr>
              <a:t>baptized</a:t>
            </a:r>
            <a:r>
              <a:rPr lang="en-US" sz="2000" dirty="0">
                <a:latin typeface="Times New Roman" panose="02020603050405020304" pitchFamily="18" charset="0"/>
                <a:cs typeface="Times New Roman" panose="02020603050405020304" pitchFamily="18" charset="0"/>
              </a:rPr>
              <a:t> (Galatians 3:27); </a:t>
            </a:r>
            <a:r>
              <a:rPr lang="en-US" sz="2000" b="1" dirty="0">
                <a:highlight>
                  <a:srgbClr val="00FF00"/>
                </a:highlight>
                <a:latin typeface="Times New Roman" panose="02020603050405020304" pitchFamily="18" charset="0"/>
                <a:cs typeface="Times New Roman" panose="02020603050405020304" pitchFamily="18" charset="0"/>
              </a:rPr>
              <a:t>the saved </a:t>
            </a:r>
            <a:r>
              <a:rPr lang="en-US" sz="2000" dirty="0">
                <a:latin typeface="Times New Roman" panose="02020603050405020304" pitchFamily="18" charset="0"/>
                <a:cs typeface="Times New Roman" panose="02020603050405020304" pitchFamily="18" charset="0"/>
              </a:rPr>
              <a:t>(Mark 16:16); </a:t>
            </a:r>
            <a:r>
              <a:rPr lang="en-US" sz="2000" b="1" dirty="0">
                <a:highlight>
                  <a:srgbClr val="00FF00"/>
                </a:highlight>
                <a:latin typeface="Times New Roman" panose="02020603050405020304" pitchFamily="18" charset="0"/>
                <a:cs typeface="Times New Roman" panose="02020603050405020304" pitchFamily="18" charset="0"/>
              </a:rPr>
              <a:t>holy and blameless </a:t>
            </a:r>
            <a:r>
              <a:rPr lang="en-US" sz="2000" dirty="0">
                <a:latin typeface="Times New Roman" panose="02020603050405020304" pitchFamily="18" charset="0"/>
                <a:cs typeface="Times New Roman" panose="02020603050405020304" pitchFamily="18" charset="0"/>
              </a:rPr>
              <a:t>(Acts 22:16); </a:t>
            </a:r>
            <a:r>
              <a:rPr lang="en-US" sz="2000" b="1" dirty="0">
                <a:highlight>
                  <a:srgbClr val="00FF00"/>
                </a:highlight>
                <a:latin typeface="Times New Roman" panose="02020603050405020304" pitchFamily="18" charset="0"/>
                <a:cs typeface="Times New Roman" panose="02020603050405020304" pitchFamily="18" charset="0"/>
              </a:rPr>
              <a:t>the sons of God</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(Galatians 3:26-27)</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cxnSp>
        <p:nvCxnSpPr>
          <p:cNvPr id="6" name="Straight Arrow Connector 5">
            <a:extLst>
              <a:ext uri="{FF2B5EF4-FFF2-40B4-BE49-F238E27FC236}">
                <a16:creationId xmlns:a16="http://schemas.microsoft.com/office/drawing/2014/main" id="{02D8804D-4915-494C-7D97-3481237C3A57}"/>
              </a:ext>
            </a:extLst>
          </p:cNvPr>
          <p:cNvCxnSpPr>
            <a:cxnSpLocks/>
          </p:cNvCxnSpPr>
          <p:nvPr/>
        </p:nvCxnSpPr>
        <p:spPr>
          <a:xfrm flipH="1">
            <a:off x="7117307" y="3278873"/>
            <a:ext cx="3916908"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65F05DD-BB67-6D84-8240-FFCBA209D4D6}"/>
              </a:ext>
            </a:extLst>
          </p:cNvPr>
          <p:cNvCxnSpPr>
            <a:cxnSpLocks/>
          </p:cNvCxnSpPr>
          <p:nvPr/>
        </p:nvCxnSpPr>
        <p:spPr>
          <a:xfrm flipH="1">
            <a:off x="10495128" y="5728651"/>
            <a:ext cx="1405720"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3309822-C750-8900-16E8-FB6B4EB0B828}"/>
              </a:ext>
            </a:extLst>
          </p:cNvPr>
          <p:cNvCxnSpPr>
            <a:cxnSpLocks/>
          </p:cNvCxnSpPr>
          <p:nvPr/>
        </p:nvCxnSpPr>
        <p:spPr>
          <a:xfrm flipH="1">
            <a:off x="5325391" y="4169392"/>
            <a:ext cx="5708824"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959740F-B516-9588-CD1E-6EEC9A4CFE23}"/>
              </a:ext>
            </a:extLst>
          </p:cNvPr>
          <p:cNvCxnSpPr>
            <a:cxnSpLocks/>
          </p:cNvCxnSpPr>
          <p:nvPr/>
        </p:nvCxnSpPr>
        <p:spPr>
          <a:xfrm>
            <a:off x="11034215" y="3278873"/>
            <a:ext cx="0" cy="89051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07DA9AD-D4CF-3250-32FE-6A119A477C9F}"/>
              </a:ext>
            </a:extLst>
          </p:cNvPr>
          <p:cNvCxnSpPr>
            <a:cxnSpLocks/>
          </p:cNvCxnSpPr>
          <p:nvPr/>
        </p:nvCxnSpPr>
        <p:spPr>
          <a:xfrm>
            <a:off x="11900848" y="3555242"/>
            <a:ext cx="0" cy="217340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E221379-3D04-2240-5440-47CE05CB37F1}"/>
              </a:ext>
            </a:extLst>
          </p:cNvPr>
          <p:cNvCxnSpPr>
            <a:cxnSpLocks/>
          </p:cNvCxnSpPr>
          <p:nvPr/>
        </p:nvCxnSpPr>
        <p:spPr>
          <a:xfrm flipH="1">
            <a:off x="8355841" y="3555242"/>
            <a:ext cx="3545007"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24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4321"/>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It is God that calls and chooses us for salvation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It was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He (God) called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(kaleo – called)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 through our gospel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gain the glory of our Lord Jesus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because God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chosen</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you from the beginning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salvation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chose us in Him</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salvation) before </a:t>
            </a:r>
            <a:r>
              <a:rPr lang="en-US" sz="2400" b="1" u="sng" dirty="0">
                <a:highlight>
                  <a:srgbClr val="FFFF00"/>
                </a:highlight>
                <a:latin typeface="Times New Roman" panose="02020603050405020304" pitchFamily="18" charset="0"/>
                <a:cs typeface="Times New Roman" panose="02020603050405020304" pitchFamily="18" charset="0"/>
              </a:rPr>
              <a:t>the foundation of the world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He </a:t>
            </a:r>
            <a:r>
              <a:rPr lang="en-US" sz="2400" b="1" u="sng" dirty="0">
                <a:highlight>
                  <a:srgbClr val="FFFF00"/>
                </a:highlight>
                <a:latin typeface="Times New Roman" panose="02020603050405020304" pitchFamily="18" charset="0"/>
                <a:cs typeface="Times New Roman" panose="02020603050405020304" pitchFamily="18" charset="0"/>
              </a:rPr>
              <a:t>predestined us to adoption as sons </a:t>
            </a:r>
            <a:r>
              <a:rPr lang="en-US" sz="2400" dirty="0">
                <a:latin typeface="Times New Roman" panose="02020603050405020304" pitchFamily="18" charset="0"/>
                <a:cs typeface="Times New Roman" panose="02020603050405020304" pitchFamily="18" charset="0"/>
              </a:rPr>
              <a:t>through Jesus Christ to Himself, according to the kind intention (good pleasure) of His will,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A55F6FAE-8F54-66BA-869D-A803971AD63A}"/>
              </a:ext>
            </a:extLst>
          </p:cNvPr>
          <p:cNvCxnSpPr>
            <a:cxnSpLocks/>
          </p:cNvCxnSpPr>
          <p:nvPr/>
        </p:nvCxnSpPr>
        <p:spPr>
          <a:xfrm flipH="1">
            <a:off x="6096000" y="2277036"/>
            <a:ext cx="794870" cy="759012"/>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98D0D4F-65EC-0105-6814-20F464E1DC97}"/>
              </a:ext>
            </a:extLst>
          </p:cNvPr>
          <p:cNvCxnSpPr>
            <a:cxnSpLocks/>
          </p:cNvCxnSpPr>
          <p:nvPr/>
        </p:nvCxnSpPr>
        <p:spPr>
          <a:xfrm flipH="1">
            <a:off x="4769224" y="3460597"/>
            <a:ext cx="1171388" cy="836706"/>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90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679807"/>
          </a:xfrm>
          <a:prstGeom prst="rect">
            <a:avLst/>
          </a:prstGeom>
          <a:noFill/>
        </p:spPr>
        <p:txBody>
          <a:bodyPr wrap="square" rtlCol="0">
            <a:spAutoFit/>
          </a:bodyPr>
          <a:lstStyle/>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Who does God choose for Salvation</a:t>
            </a:r>
          </a:p>
          <a:p>
            <a:pPr marL="0" marR="0">
              <a:lnSpc>
                <a:spcPct val="107000"/>
              </a:lnSpc>
              <a:spcBef>
                <a:spcPts val="0"/>
              </a:spcBef>
              <a:spcAft>
                <a:spcPts val="0"/>
              </a:spcAft>
            </a:pPr>
            <a:endParaRPr lang="en-US" sz="2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3:26-29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you are all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sons of God</a:t>
            </a:r>
            <a:r>
              <a:rPr lang="en-US" sz="2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through faith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all of you who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have clothed yourselves with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There is neither Jew nor Greek, there is neither slave nor free man, there is neither male nor female; for you are all one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if you </a:t>
            </a:r>
            <a:r>
              <a:rPr lang="en-US" sz="2800" b="1" u="sng" kern="1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belong to Christ</a:t>
            </a:r>
            <a:r>
              <a:rPr lang="en-US" sz="2800" b="1" u="sng"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(church of Christ)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then you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heirs according to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4:28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you brethren,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like Isaac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961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graphicFrame>
        <p:nvGraphicFramePr>
          <p:cNvPr id="3" name="Table 2">
            <a:extLst>
              <a:ext uri="{FF2B5EF4-FFF2-40B4-BE49-F238E27FC236}">
                <a16:creationId xmlns:a16="http://schemas.microsoft.com/office/drawing/2014/main" id="{533914C7-E790-FE95-1115-FEC8CC3D7CFE}"/>
              </a:ext>
            </a:extLst>
          </p:cNvPr>
          <p:cNvGraphicFramePr>
            <a:graphicFrameLocks noGrp="1"/>
          </p:cNvGraphicFramePr>
          <p:nvPr>
            <p:extLst>
              <p:ext uri="{D42A27DB-BD31-4B8C-83A1-F6EECF244321}">
                <p14:modId xmlns:p14="http://schemas.microsoft.com/office/powerpoint/2010/main" val="3410825880"/>
              </p:ext>
            </p:extLst>
          </p:nvPr>
        </p:nvGraphicFramePr>
        <p:xfrm>
          <a:off x="330200" y="1574800"/>
          <a:ext cx="11385551" cy="3708400"/>
        </p:xfrm>
        <a:graphic>
          <a:graphicData uri="http://schemas.openxmlformats.org/drawingml/2006/table">
            <a:tbl>
              <a:tblPr firstRow="1" firstCol="1" bandRow="1">
                <a:tableStyleId>{5C22544A-7EE6-4342-B048-85BDC9FD1C3A}</a:tableStyleId>
              </a:tblPr>
              <a:tblGrid>
                <a:gridCol w="4578882">
                  <a:extLst>
                    <a:ext uri="{9D8B030D-6E8A-4147-A177-3AD203B41FA5}">
                      <a16:colId xmlns:a16="http://schemas.microsoft.com/office/drawing/2014/main" val="386280987"/>
                    </a:ext>
                  </a:extLst>
                </a:gridCol>
                <a:gridCol w="3255363">
                  <a:extLst>
                    <a:ext uri="{9D8B030D-6E8A-4147-A177-3AD203B41FA5}">
                      <a16:colId xmlns:a16="http://schemas.microsoft.com/office/drawing/2014/main" val="4063084394"/>
                    </a:ext>
                  </a:extLst>
                </a:gridCol>
                <a:gridCol w="3551306">
                  <a:extLst>
                    <a:ext uri="{9D8B030D-6E8A-4147-A177-3AD203B41FA5}">
                      <a16:colId xmlns:a16="http://schemas.microsoft.com/office/drawing/2014/main" val="2616152176"/>
                    </a:ext>
                  </a:extLst>
                </a:gridCol>
              </a:tblGrid>
              <a:tr h="616901">
                <a:tc gridSpan="3">
                  <a:txBody>
                    <a:bodyPr/>
                    <a:lstStyle/>
                    <a:p>
                      <a:pPr marL="0" marR="0" algn="ctr">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God’s Promised Blessings to Abraham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42345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Land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Canaan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Heaven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127760137"/>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Abraham’s Descendants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82209916"/>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Law</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Moses</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2638318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Kingdom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64513783"/>
                  </a:ext>
                </a:extLst>
              </a:tr>
              <a:tr h="623895">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Blessing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Will come….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Jesus is the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407073029"/>
                  </a:ext>
                </a:extLst>
              </a:tr>
            </a:tbl>
          </a:graphicData>
        </a:graphic>
      </p:graphicFrame>
    </p:spTree>
    <p:extLst>
      <p:ext uri="{BB962C8B-B14F-4D97-AF65-F5344CB8AC3E}">
        <p14:creationId xmlns:p14="http://schemas.microsoft.com/office/powerpoint/2010/main" val="30368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 prophetic copy (shadow) of the coming church and the true Kingdom of Heaven –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Kingdom in which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re-established an interim or provisional means by which He would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 – imperfect animal blood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in which God provisionally established the means for Him to have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by which God established the means for Him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for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to dwell with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tabernacle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is a grand and epic picture of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p>
          <a:p>
            <a:pPr marL="342900"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Kingdom that brought forth Christ (promised blessing) and Christ’s kingdom</a:t>
            </a:r>
          </a:p>
        </p:txBody>
      </p:sp>
    </p:spTree>
    <p:extLst>
      <p:ext uri="{BB962C8B-B14F-4D97-AF65-F5344CB8AC3E}">
        <p14:creationId xmlns:p14="http://schemas.microsoft.com/office/powerpoint/2010/main" val="139093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Background Review</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Subjects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Egyptians under which the non-citizen Hebrew slaves – God’s future children – were oppressed – granted no ruling authority</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delivered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Hebrew Citizens of Israel – God’s chosen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 – heirs by right of Inheritance and Promise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Israel and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chosen you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056800" y="1410927"/>
            <a:ext cx="108304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the Church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49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Christ for salvation) before the foundation of the world, that we would be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Deut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Deut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Deut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 – picture of the church and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Nation (the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(in the flesh)– Kings and Priests – Christ and God’s other sons (saints in the church) all under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are the kingdom’s citizens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Heaven given to God’s sons by right of Promise and heirs by right of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Freedom, Peace, Protection and Rest –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gan 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74030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understand God’s plan of Salvation and the threshold spiritual requirement for entering Christ’s church and Kingdom, we need to understand: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Life and Death are, and </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causes Life and Death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 verse in Scripture states or even implies death is oblivion – annihilation -  cessation of existence.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are eternal spiritual beings.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But the scriptures repeatedly reveal the reality of Life and Death</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is Life and What is Death?</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Causes Life and What Causes Death?</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213678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Simply put: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this physical life ends, it is simply a matter as to where our spiritual being exists, i.e., where we will spend eternity: United to God or Separated from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where does God’s word state these principles?</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763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Spirit</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Hebrew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ruach</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Root 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meaning wind or blow</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58140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Soul</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breath,</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 soul, living being, life, person, passion, emotion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Naphach </a:t>
            </a:r>
            <a:r>
              <a:rPr lang="en-US" sz="2400" dirty="0">
                <a:effectLst/>
                <a:latin typeface="Times New Roman" panose="02020603050405020304" pitchFamily="18" charset="0"/>
                <a:ea typeface="Times New Roman" panose="02020603050405020304" pitchFamily="18" charset="0"/>
              </a:rPr>
              <a:t>meaning to breathe which is the same word used in Genesis 2:7 the breath of life, i.e., it is God’s breath (naphach) of life that gave man breath (nephesh), translated living being;  also called soul.</a:t>
            </a:r>
          </a:p>
          <a:p>
            <a:pPr marL="0" marR="0">
              <a:spcBef>
                <a:spcPts val="0"/>
              </a:spcBef>
              <a:spcAft>
                <a:spcPts val="0"/>
              </a:spcAft>
            </a:pP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Greek Word: </a:t>
            </a:r>
            <a:r>
              <a:rPr lang="en-US" sz="2400" i="1" dirty="0">
                <a:effectLst/>
                <a:latin typeface="Times New Roman" panose="02020603050405020304" pitchFamily="18" charset="0"/>
                <a:ea typeface="Times New Roman" panose="02020603050405020304" pitchFamily="18" charset="0"/>
              </a:rPr>
              <a:t>psuchē</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rPr>
              <a:t>breath, the soul</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 </a:t>
            </a:r>
            <a:r>
              <a:rPr lang="en-US" sz="2400" i="1" dirty="0">
                <a:effectLst/>
                <a:latin typeface="Times New Roman" panose="02020603050405020304" pitchFamily="18" charset="0"/>
                <a:ea typeface="Times New Roman" panose="02020603050405020304" pitchFamily="18" charset="0"/>
              </a:rPr>
              <a:t>psucho </a:t>
            </a:r>
            <a:r>
              <a:rPr lang="en-US" sz="2400" dirty="0">
                <a:effectLst/>
                <a:latin typeface="Times New Roman" panose="02020603050405020304" pitchFamily="18" charset="0"/>
                <a:ea typeface="Times New Roman" panose="02020603050405020304" pitchFamily="18" charset="0"/>
              </a:rPr>
              <a:t>meaning to breathe</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Translated: </a:t>
            </a:r>
            <a:r>
              <a:rPr lang="en-US" sz="2400" dirty="0">
                <a:effectLst/>
                <a:latin typeface="Times New Roman" panose="02020603050405020304" pitchFamily="18" charset="0"/>
                <a:ea typeface="Times New Roman" panose="02020603050405020304" pitchFamily="18" charset="0"/>
              </a:rPr>
              <a:t>heart, life, lives, soul, mind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1200733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Scripture always refers to the physical body as a vessel containing the spirit of man:</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5:1</a:t>
            </a:r>
            <a:r>
              <a:rPr lang="en-US" sz="2000" dirty="0">
                <a:latin typeface="Times New Roman" panose="02020603050405020304" pitchFamily="18" charset="0"/>
                <a:cs typeface="Times New Roman" panose="02020603050405020304" pitchFamily="18" charset="0"/>
              </a:rPr>
              <a:t> For we know that if the </a:t>
            </a:r>
            <a:r>
              <a:rPr lang="en-US" sz="2000" b="1" u="sng" dirty="0">
                <a:highlight>
                  <a:srgbClr val="FFFF00"/>
                </a:highlight>
                <a:latin typeface="Times New Roman" panose="02020603050405020304" pitchFamily="18" charset="0"/>
                <a:cs typeface="Times New Roman" panose="02020603050405020304" pitchFamily="18" charset="0"/>
              </a:rPr>
              <a:t>earthly tent</a:t>
            </a:r>
            <a:r>
              <a:rPr lang="en-US" sz="2000" dirty="0">
                <a:latin typeface="Times New Roman" panose="02020603050405020304" pitchFamily="18" charset="0"/>
                <a:cs typeface="Times New Roman" panose="02020603050405020304" pitchFamily="18" charset="0"/>
              </a:rPr>
              <a:t> (mortal bodies) which is </a:t>
            </a:r>
            <a:r>
              <a:rPr lang="en-US" sz="2000" b="1" u="sng" dirty="0">
                <a:highlight>
                  <a:srgbClr val="FFFF00"/>
                </a:highlight>
                <a:latin typeface="Times New Roman" panose="02020603050405020304" pitchFamily="18" charset="0"/>
                <a:cs typeface="Times New Roman" panose="02020603050405020304" pitchFamily="18" charset="0"/>
              </a:rPr>
              <a:t>our house </a:t>
            </a:r>
            <a:r>
              <a:rPr lang="en-US" sz="2000" dirty="0">
                <a:latin typeface="Times New Roman" panose="02020603050405020304" pitchFamily="18" charset="0"/>
                <a:cs typeface="Times New Roman" panose="02020603050405020304" pitchFamily="18" charset="0"/>
              </a:rPr>
              <a:t>(where our spirit dwells) is torn down, </a:t>
            </a:r>
            <a:r>
              <a:rPr lang="en-US" sz="2000" b="1" u="sng" dirty="0">
                <a:highlight>
                  <a:srgbClr val="FFFF00"/>
                </a:highlight>
                <a:latin typeface="Times New Roman" panose="02020603050405020304" pitchFamily="18" charset="0"/>
                <a:cs typeface="Times New Roman" panose="02020603050405020304" pitchFamily="18" charset="0"/>
              </a:rPr>
              <a:t>we</a:t>
            </a:r>
            <a:r>
              <a:rPr lang="en-US" sz="2000" dirty="0">
                <a:latin typeface="Times New Roman" panose="02020603050405020304" pitchFamily="18" charset="0"/>
                <a:cs typeface="Times New Roman" panose="02020603050405020304" pitchFamily="18" charset="0"/>
              </a:rPr>
              <a:t> (our spirits) have </a:t>
            </a:r>
            <a:r>
              <a:rPr lang="en-US" sz="2000" b="1" u="sng" dirty="0">
                <a:highlight>
                  <a:srgbClr val="FFFF00"/>
                </a:highlight>
                <a:latin typeface="Times New Roman" panose="02020603050405020304" pitchFamily="18" charset="0"/>
                <a:cs typeface="Times New Roman" panose="02020603050405020304" pitchFamily="18" charset="0"/>
              </a:rPr>
              <a:t>a building from God</a:t>
            </a:r>
            <a:r>
              <a:rPr lang="en-US" sz="2000" dirty="0">
                <a:latin typeface="Times New Roman" panose="02020603050405020304" pitchFamily="18" charset="0"/>
                <a:cs typeface="Times New Roman" panose="02020603050405020304" pitchFamily="18" charset="0"/>
              </a:rPr>
              <a:t> (church), a </a:t>
            </a:r>
            <a:r>
              <a:rPr lang="en-US" sz="2000" b="1" u="sng" dirty="0">
                <a:highlight>
                  <a:srgbClr val="FFFF00"/>
                </a:highlight>
                <a:latin typeface="Times New Roman" panose="02020603050405020304" pitchFamily="18" charset="0"/>
                <a:cs typeface="Times New Roman" panose="02020603050405020304" pitchFamily="18" charset="0"/>
              </a:rPr>
              <a:t>house not made with hands </a:t>
            </a:r>
            <a:r>
              <a:rPr lang="en-US" sz="2000" dirty="0">
                <a:latin typeface="Times New Roman" panose="02020603050405020304" pitchFamily="18" charset="0"/>
                <a:cs typeface="Times New Roman" panose="02020603050405020304" pitchFamily="18" charset="0"/>
              </a:rPr>
              <a:t>(church), eternal in the heavens.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4:7 </a:t>
            </a:r>
            <a:r>
              <a:rPr lang="en-US" sz="2000" dirty="0">
                <a:latin typeface="Times New Roman" panose="02020603050405020304" pitchFamily="18" charset="0"/>
                <a:cs typeface="Times New Roman" panose="02020603050405020304" pitchFamily="18" charset="0"/>
              </a:rPr>
              <a:t>But we have this </a:t>
            </a:r>
            <a:r>
              <a:rPr lang="en-US" sz="2000" b="1" u="sng" dirty="0">
                <a:highlight>
                  <a:srgbClr val="FFFF00"/>
                </a:highlight>
                <a:latin typeface="Times New Roman" panose="02020603050405020304" pitchFamily="18" charset="0"/>
                <a:cs typeface="Times New Roman" panose="02020603050405020304" pitchFamily="18" charset="0"/>
              </a:rPr>
              <a:t>treasure</a:t>
            </a:r>
            <a:r>
              <a:rPr lang="en-US" sz="2000" dirty="0">
                <a:latin typeface="Times New Roman" panose="02020603050405020304" pitchFamily="18" charset="0"/>
                <a:cs typeface="Times New Roman" panose="02020603050405020304" pitchFamily="18" charset="0"/>
              </a:rPr>
              <a:t> (our spirits possessing the gospel message) in </a:t>
            </a:r>
            <a:r>
              <a:rPr lang="en-US" sz="2000" b="1" u="sng" dirty="0">
                <a:highlight>
                  <a:srgbClr val="FFFF00"/>
                </a:highlight>
                <a:latin typeface="Times New Roman" panose="02020603050405020304" pitchFamily="18" charset="0"/>
                <a:cs typeface="Times New Roman" panose="02020603050405020304" pitchFamily="18" charset="0"/>
              </a:rPr>
              <a:t>earthen vessels</a:t>
            </a:r>
            <a:r>
              <a:rPr lang="en-US" sz="2000" dirty="0">
                <a:latin typeface="Times New Roman" panose="02020603050405020304" pitchFamily="18" charset="0"/>
                <a:cs typeface="Times New Roman" panose="02020603050405020304" pitchFamily="18" charset="0"/>
              </a:rPr>
              <a:t> (mortal bodies) so that the surpassing greatness of the power will be of God and not from ourselves;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4:16 </a:t>
            </a:r>
            <a:r>
              <a:rPr lang="en-US" sz="2000" dirty="0">
                <a:latin typeface="Times New Roman" panose="02020603050405020304" pitchFamily="18" charset="0"/>
                <a:cs typeface="Times New Roman" panose="02020603050405020304" pitchFamily="18" charset="0"/>
              </a:rPr>
              <a:t>Therefore we do not lose heart, but though our </a:t>
            </a:r>
            <a:r>
              <a:rPr lang="en-US" sz="2000" b="1" u="sng" dirty="0">
                <a:highlight>
                  <a:srgbClr val="FFFF00"/>
                </a:highlight>
                <a:latin typeface="Times New Roman" panose="02020603050405020304" pitchFamily="18" charset="0"/>
                <a:cs typeface="Times New Roman" panose="02020603050405020304" pitchFamily="18" charset="0"/>
              </a:rPr>
              <a:t>outer man</a:t>
            </a:r>
            <a:r>
              <a:rPr lang="en-US" sz="2000" dirty="0">
                <a:latin typeface="Times New Roman" panose="02020603050405020304" pitchFamily="18" charset="0"/>
                <a:cs typeface="Times New Roman" panose="02020603050405020304" pitchFamily="18" charset="0"/>
              </a:rPr>
              <a:t> (mortal bodies) s decaying, yet our </a:t>
            </a:r>
            <a:r>
              <a:rPr lang="en-US" sz="2000" b="1" u="sng" dirty="0">
                <a:highlight>
                  <a:srgbClr val="FFFF00"/>
                </a:highlight>
                <a:latin typeface="Times New Roman" panose="02020603050405020304" pitchFamily="18" charset="0"/>
                <a:cs typeface="Times New Roman" panose="02020603050405020304" pitchFamily="18" charset="0"/>
              </a:rPr>
              <a:t>inner man </a:t>
            </a:r>
            <a:r>
              <a:rPr lang="en-US" sz="2000" dirty="0">
                <a:latin typeface="Times New Roman" panose="02020603050405020304" pitchFamily="18" charset="0"/>
                <a:cs typeface="Times New Roman" panose="02020603050405020304" pitchFamily="18" charset="0"/>
              </a:rPr>
              <a:t>(spirit – the treasure) is being renewed day by day.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Timothy 2:20-21 </a:t>
            </a:r>
            <a:r>
              <a:rPr lang="en-US" sz="2000" dirty="0">
                <a:latin typeface="Times New Roman" panose="02020603050405020304" pitchFamily="18" charset="0"/>
                <a:cs typeface="Times New Roman" panose="02020603050405020304" pitchFamily="18" charset="0"/>
              </a:rPr>
              <a:t>Now in a </a:t>
            </a:r>
            <a:r>
              <a:rPr lang="en-US" sz="2000" b="1" u="sng" dirty="0">
                <a:highlight>
                  <a:srgbClr val="FFFF00"/>
                </a:highlight>
                <a:latin typeface="Times New Roman" panose="02020603050405020304" pitchFamily="18" charset="0"/>
                <a:cs typeface="Times New Roman" panose="02020603050405020304" pitchFamily="18" charset="0"/>
              </a:rPr>
              <a:t>large house </a:t>
            </a:r>
            <a:r>
              <a:rPr lang="en-US" sz="2000" dirty="0">
                <a:latin typeface="Times New Roman" panose="02020603050405020304" pitchFamily="18" charset="0"/>
                <a:cs typeface="Times New Roman" panose="02020603050405020304" pitchFamily="18" charset="0"/>
              </a:rPr>
              <a:t>(referring to the church) there are not only gold and silver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but also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of wood and of earthenware, and some to </a:t>
            </a:r>
            <a:r>
              <a:rPr lang="en-US" sz="2000" b="1" u="sng" dirty="0">
                <a:highlight>
                  <a:srgbClr val="FFFF00"/>
                </a:highlight>
                <a:latin typeface="Times New Roman" panose="02020603050405020304" pitchFamily="18" charset="0"/>
                <a:cs typeface="Times New Roman" panose="02020603050405020304" pitchFamily="18" charset="0"/>
              </a:rPr>
              <a:t>honor and some to dishonor</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 Therefore, if anyone cleanses himself from these </a:t>
            </a:r>
            <a:r>
              <a:rPr lang="en-US" sz="2000" i="1" dirty="0">
                <a:latin typeface="Times New Roman" panose="02020603050405020304" pitchFamily="18" charset="0"/>
                <a:cs typeface="Times New Roman" panose="02020603050405020304" pitchFamily="18" charset="0"/>
              </a:rPr>
              <a:t>things </a:t>
            </a:r>
            <a:r>
              <a:rPr lang="en-US" sz="2000" dirty="0">
                <a:latin typeface="Times New Roman" panose="02020603050405020304" pitchFamily="18" charset="0"/>
                <a:cs typeface="Times New Roman" panose="02020603050405020304" pitchFamily="18" charset="0"/>
              </a:rPr>
              <a:t>(that which is dishonorable – sin), he will be a </a:t>
            </a:r>
            <a:r>
              <a:rPr lang="en-US" sz="2000" b="1" u="sng" dirty="0">
                <a:highlight>
                  <a:srgbClr val="FFFF00"/>
                </a:highlight>
                <a:latin typeface="Times New Roman" panose="02020603050405020304" pitchFamily="18" charset="0"/>
                <a:cs typeface="Times New Roman" panose="02020603050405020304" pitchFamily="18" charset="0"/>
              </a:rPr>
              <a:t>vessel</a:t>
            </a:r>
            <a:r>
              <a:rPr lang="en-US" sz="2000" dirty="0">
                <a:latin typeface="Times New Roman" panose="02020603050405020304" pitchFamily="18" charset="0"/>
                <a:cs typeface="Times New Roman" panose="02020603050405020304" pitchFamily="18" charset="0"/>
              </a:rPr>
              <a:t> for </a:t>
            </a:r>
            <a:r>
              <a:rPr lang="en-US" sz="2000" b="1" u="sng" dirty="0">
                <a:highlight>
                  <a:srgbClr val="FFFF00"/>
                </a:highlight>
                <a:latin typeface="Times New Roman" panose="02020603050405020304" pitchFamily="18" charset="0"/>
                <a:cs typeface="Times New Roman" panose="02020603050405020304" pitchFamily="18" charset="0"/>
              </a:rPr>
              <a:t>honor, sanctified, useful </a:t>
            </a:r>
            <a:r>
              <a:rPr lang="en-US" sz="2000" dirty="0">
                <a:latin typeface="Times New Roman" panose="02020603050405020304" pitchFamily="18" charset="0"/>
                <a:cs typeface="Times New Roman" panose="02020603050405020304" pitchFamily="18" charset="0"/>
              </a:rPr>
              <a:t>to the Master, prepared for every good work (flee lusts, pursue righteousness, refuse ignorant speculations).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41266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eternal life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all things ready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last day of creation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placed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spirit of man into earthly flesh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b="1" i="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 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surround, defend, or to protect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pirit and Soul have related underlying meanings pertaining to the invisible movement of air. </a:t>
            </a: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nephesh or psuchē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 translated life) is derived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tamer term breath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 or pneuma)</a:t>
            </a:r>
            <a:r>
              <a:rPr lang="en-US"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derived from the more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powerful term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Latin term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spiritus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which we get the English word spirit.</a:t>
            </a:r>
          </a:p>
          <a:p>
            <a:pPr marL="6858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scripture, the more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powerful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terms for wind (ruach and pneuma)</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pirit of God and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eternally existing person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 separate and distinct entity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Physically Living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They 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 life of a man or animal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2:11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who among men knows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 man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the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Even so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 no one knows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964969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Conversely, scripture uses the tamer term breath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nephesh and psuche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several ways:</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 man’s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physical 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animal’s life</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Holy Spirit</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alternatively used in reference to both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and man’s eternal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Mark 8:35-36 </a:t>
            </a:r>
            <a:r>
              <a:rPr lang="en-US" sz="2400" dirty="0">
                <a:latin typeface="Times New Roman" panose="02020603050405020304" pitchFamily="18" charset="0"/>
                <a:cs typeface="Times New Roman" panose="02020603050405020304" pitchFamily="18" charset="0"/>
              </a:rPr>
              <a:t> "For whoever wishes to </a:t>
            </a:r>
            <a:r>
              <a:rPr lang="en-US" sz="2400" b="1" u="sng" dirty="0">
                <a:latin typeface="Times New Roman" panose="02020603050405020304" pitchFamily="18" charset="0"/>
                <a:cs typeface="Times New Roman" panose="02020603050405020304" pitchFamily="18" charset="0"/>
              </a:rPr>
              <a:t>save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(psuchē – breath – physical life) will lose it, but whoever </a:t>
            </a:r>
            <a:r>
              <a:rPr lang="en-US" sz="2400" b="1" u="sng" dirty="0">
                <a:latin typeface="Times New Roman" panose="02020603050405020304" pitchFamily="18" charset="0"/>
                <a:cs typeface="Times New Roman" panose="02020603050405020304" pitchFamily="18" charset="0"/>
              </a:rPr>
              <a:t>loses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dirty="0">
                <a:latin typeface="Times New Roman" panose="02020603050405020304" pitchFamily="18" charset="0"/>
                <a:cs typeface="Times New Roman" panose="02020603050405020304" pitchFamily="18" charset="0"/>
              </a:rPr>
              <a:t> (psuchē – breath – physical life) for My sake and the gospel's will save it. </a:t>
            </a:r>
            <a:r>
              <a:rPr lang="en-US" sz="2400" baseline="30000" dirty="0">
                <a:latin typeface="Times New Roman" panose="02020603050405020304" pitchFamily="18" charset="0"/>
                <a:cs typeface="Times New Roman" panose="02020603050405020304" pitchFamily="18" charset="0"/>
              </a:rPr>
              <a:t>36 </a:t>
            </a:r>
            <a:r>
              <a:rPr lang="en-US" sz="2400" dirty="0">
                <a:latin typeface="Times New Roman" panose="02020603050405020304" pitchFamily="18" charset="0"/>
                <a:cs typeface="Times New Roman" panose="02020603050405020304" pitchFamily="18" charset="0"/>
              </a:rPr>
              <a:t> "For what does it profit a man to gain the whole world, and forfeit his </a:t>
            </a:r>
            <a:r>
              <a:rPr lang="en-US" sz="2400" b="1" u="sng" dirty="0">
                <a:highlight>
                  <a:srgbClr val="FFFF00"/>
                </a:highlight>
                <a:latin typeface="Times New Roman" panose="02020603050405020304" pitchFamily="18" charset="0"/>
                <a:cs typeface="Times New Roman" panose="02020603050405020304" pitchFamily="18" charset="0"/>
              </a:rPr>
              <a:t>sou</a:t>
            </a:r>
            <a:r>
              <a:rPr lang="en-US" sz="2400" b="1" dirty="0">
                <a:highlight>
                  <a:srgbClr val="FFFF00"/>
                </a:highlight>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(psuchē – breath – eternal spirit)? </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10:38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BUT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MY RIGHTEOUS ONE SHALL LIVE BY FAITH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AND IF HE SHRINKS BACK,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SOUL</a:t>
            </a:r>
            <a:r>
              <a:rPr lang="en-US" sz="24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psuche – life or soul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HAS NO PLEASURE 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(Quoting from Habakkuk 2:4 using the less powerful term </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for the </a:t>
            </a:r>
            <a:r>
              <a:rPr lang="en-US" sz="2400" b="1" dirty="0">
                <a:effectLst/>
                <a:highlight>
                  <a:srgbClr val="FFFF00"/>
                </a:highlight>
                <a:latin typeface="Times New Roman" panose="02020603050405020304" pitchFamily="18" charset="0"/>
                <a:ea typeface="Times New Roman" panose="02020603050405020304" pitchFamily="18" charset="0"/>
              </a:rPr>
              <a:t>spirit of God</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3140880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785652"/>
          </a:xfrm>
          <a:prstGeom prst="rect">
            <a:avLst/>
          </a:prstGeom>
          <a:noFill/>
        </p:spPr>
        <p:txBody>
          <a:bodyPr wrap="square" rtlCol="0">
            <a:spAutoFit/>
          </a:bodyPr>
          <a:lstStyle/>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219616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Life is Union of spirit to flesh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Genesis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the </a:t>
            </a:r>
            <a:r>
              <a:rPr lang="en-US" sz="20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LORD</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God formed man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dust from the ground,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naphach – breathed)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into his nostrils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neshamah – 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life; and man became a living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nephesh</a:t>
            </a:r>
            <a:r>
              <a:rPr lang="en-US" sz="2000" dirty="0">
                <a:latin typeface="Times New Roman" panose="02020603050405020304" pitchFamily="18" charset="0"/>
                <a:ea typeface="Calibri" panose="020F0502020204030204" pitchFamily="34" charset="0"/>
                <a:cs typeface="Times New Roman" panose="02020603050405020304" pitchFamily="18" charset="0"/>
              </a:rPr>
              <a:t> – soul, breath)</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Zechariah 12:1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declares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who stretches out the heavens, lays the foundation of the earth,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forms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ruach)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man within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2 Timothy 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God has not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us a spirit</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pneuman – spirit)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timidity, but of power and love and discipline.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Kings 17:21-22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Elijah raising the widows dead son]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he [Elijah] stretched himself upon the child three times, and called to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said, "O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my God, I pray You, let this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child's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heard the voice of Elijah,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of the child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and he revived.</a:t>
            </a:r>
          </a:p>
          <a:p>
            <a:pPr marL="9144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Luke 8:55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Jesus’s raising of Jarius’ daughter] And her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(pneuma - spirit)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she got up immediately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He gave orders for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something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be given her to eat.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Life – Union of Spirit to the Flesh</a:t>
            </a:r>
          </a:p>
        </p:txBody>
      </p:sp>
    </p:spTree>
    <p:extLst>
      <p:ext uri="{BB962C8B-B14F-4D97-AF65-F5344CB8AC3E}">
        <p14:creationId xmlns:p14="http://schemas.microsoft.com/office/powerpoint/2010/main" val="3923207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Death is the Separation of spirit from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91440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James 2:26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just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body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without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(pneuma)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dead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also faith without works is dead. </a:t>
            </a:r>
          </a:p>
          <a:p>
            <a:pPr marL="0" marR="91440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35:18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[Death of Rachel at birth of Benjamin] And it came about as her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soul was departing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she died), that she named him Ben-oni; but his father called him Benjamin.</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Eccles. 12:7</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dust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[referring to man’s  physical body]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the earth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it was,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(ruach)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gave 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[Remember Zechariah 12:1 and 2 Timothy 1:7 – God both created our spirit and gave it to us].</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7:59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they went on stoning Stephen as he called upon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said, "Lord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receive my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[Returns to God – Ecclesiastes 12:7]</a:t>
            </a:r>
          </a:p>
          <a:p>
            <a:pPr marL="571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Death – Separation of Spirit from the Flesh</a:t>
            </a:r>
          </a:p>
        </p:txBody>
      </p:sp>
    </p:spTree>
    <p:extLst>
      <p:ext uri="{BB962C8B-B14F-4D97-AF65-F5344CB8AC3E}">
        <p14:creationId xmlns:p14="http://schemas.microsoft.com/office/powerpoint/2010/main" val="378955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Revelation 4:8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ALMIGHTY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WHO WAS AND WHO IS AND WHO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IS TO COME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21:2-3,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I saw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new Jerusalem, coming down out of heaven from God,…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nothing unclean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no one who practices abomination and lying,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shall ever come into 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only those whose names are written in the Lamb's book of life.</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highlight>
                <a:srgbClr val="FFFF00"/>
              </a:highlight>
              <a:latin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3586651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0920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59:2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your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iniquities (sins) have made a separation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between you and your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Thessalonians 1:7-9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Lord Jesus will be revealed from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His mighty angels in flaming fire,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dealing out retribution to those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 not know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John 2:3-4) and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those who do not obey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gospel of our Lord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will pay the penalty of eternal destruction,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away from the presence of the Lord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from the glory of His power.</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everyone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says to Me, 'Lord, Lord,'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 the kingdom of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does the will of My Father who is in heaven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then I will declare to them, 'I never knew you</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DEPART FROM</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 WHO PRACTICE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420487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862322"/>
          </a:xfrm>
          <a:prstGeom prst="rect">
            <a:avLst/>
          </a:prstGeom>
          <a:noFill/>
        </p:spPr>
        <p:txBody>
          <a:bodyPr wrap="square" rtlCol="0">
            <a:spAutoFit/>
          </a:bodyPr>
          <a:lstStyle/>
          <a:p>
            <a:pPr marL="0" marR="0">
              <a:spcBef>
                <a:spcPts val="0"/>
              </a:spcBef>
              <a:spcAft>
                <a:spcPts val="0"/>
              </a:spcAft>
            </a:pP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 of spirit from God is Spiritual Death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Ezekiel 18:4 …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soul who </a:t>
            </a:r>
            <a:r>
              <a:rPr lang="en-US" sz="32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will die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Romans 6:23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For the wages of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is death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the free gift of God is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eternal life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in Christ Jesus our Lord.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736735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Question:  </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If our sins separate us from God</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If our separation from God is spi</a:t>
            </a:r>
            <a:r>
              <a:rPr lang="en-US" sz="2000" b="1" dirty="0">
                <a:latin typeface="Times New Roman" panose="02020603050405020304" pitchFamily="18" charset="0"/>
                <a:ea typeface="Calibri" panose="020F0502020204030204" pitchFamily="34" charset="0"/>
                <a:cs typeface="Times New Roman" panose="02020603050405020304" pitchFamily="18" charset="0"/>
              </a:rPr>
              <a:t>ritual death</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How can </a:t>
            </a:r>
            <a:r>
              <a:rPr lang="en-US" sz="2000" b="1" dirty="0">
                <a:latin typeface="Times New Roman" panose="02020603050405020304" pitchFamily="18" charset="0"/>
                <a:ea typeface="Calibri" panose="020F0502020204030204" pitchFamily="34" charset="0"/>
                <a:cs typeface="Times New Roman" panose="02020603050405020304" pitchFamily="18" charset="0"/>
              </a:rPr>
              <a:t>we obtain spiritual (eternal) life?</a:t>
            </a:r>
          </a:p>
          <a:p>
            <a:pPr marR="0">
              <a:spcBef>
                <a:spcPts val="0"/>
              </a:spcBef>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301860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it follows that if 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are washed away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(i.e., we are sanctified)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 that separates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from God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longer exists</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Since sin’s separation no longer exists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from God means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with God means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throughout the gospel message, there are three key salvation concepts to keep in mind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Salvation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from Sin’s Penalty of Death -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Mercy</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cleansing away of our sins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Grace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 resulting in 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26691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Genesis 1:28</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creation in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sons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Greek word for “in” is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 primary preposition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denoting (fixed) position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(in place, time or state), i.e., it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denotes location</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life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John 5:11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Grace is granted to those who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Timothy 1:8-9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Free gift of God is eternal life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 our Lord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6:23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have redemption – the forgiveness of sins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Colossians 1:13-14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preposition “in”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literal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chooses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salvation, eternal life, and adoption as sons.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see this further stated in Ephesians chapter 1 which is called the “in Christ” chapter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3325060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Ephesians 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saints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who are …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Blessed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be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God ….who has blessed us with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 spiritual blessing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heavenly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just as He chose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before the foundation of the world…</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praise of the glory of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 grace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He freely bestowed on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Beloved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redemption through His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forgiveness of our trespasses, according to the riches of His grace</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1:10-11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also 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obtained an inheritance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having been predestined according to His purpose who works all things after the counsel of His will,</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you …were sealed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with the Holy Spirit of promise,</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2901475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170099"/>
          </a:xfrm>
          <a:prstGeom prst="rect">
            <a:avLst/>
          </a:prstGeom>
          <a:noFill/>
        </p:spPr>
        <p:txBody>
          <a:bodyPr wrap="square" rtlCol="0">
            <a:spAutoFit/>
          </a:bodyPr>
          <a:lstStyle/>
          <a:p>
            <a:pPr marL="0" marR="0" algn="ctr">
              <a:spcBef>
                <a:spcPts val="0"/>
              </a:spcBef>
              <a:spcAft>
                <a:spcPts val="0"/>
              </a:spcAft>
            </a:pPr>
            <a:endPar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4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Two Elements of Salvation:</a:t>
            </a:r>
          </a:p>
          <a:p>
            <a:pPr marL="457200" marR="0" indent="-457200" algn="ctr">
              <a:spcBef>
                <a:spcPts val="0"/>
              </a:spcBef>
              <a:spcAft>
                <a:spcPts val="0"/>
              </a:spcAft>
              <a:buFont typeface="+mj-lt"/>
              <a:buAutoNum type="arabicPeriod"/>
            </a:pPr>
            <a:r>
              <a:rPr lang="en-US" sz="4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457200" marR="0" indent="-457200" algn="ctr">
              <a:spcBef>
                <a:spcPts val="0"/>
              </a:spcBef>
              <a:spcAft>
                <a:spcPts val="0"/>
              </a:spcAft>
              <a:buFont typeface="+mj-lt"/>
              <a:buAutoNum type="arabi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Sacrificial Blood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1199343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Up to this point, we have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focused upon eternal life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(cleansing of our sins) which allows us to be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joined to Christ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in turn gives us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with God and the Holy Spirit, i.e., the entire God head – the Trinity.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But needless to say, the innocent one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their blood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cleanse us of our sins are likewise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put to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sacrificial death is also an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essential element to our salvation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understand this point, we need to understand what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mercy and grace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are.</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Closely related and often used interchangeably</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they represent to distinct aspects to our salvation</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64550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339650"/>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Times New Roman" panose="02020603050405020304" pitchFamily="18" charset="0"/>
              </a:rPr>
              <a:t>Grace</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Greek Word: </a:t>
            </a:r>
            <a:r>
              <a:rPr lang="en-US" sz="2800" b="1" i="1" dirty="0">
                <a:effectLst/>
                <a:latin typeface="Times New Roman" panose="02020603050405020304" pitchFamily="18" charset="0"/>
                <a:ea typeface="Times New Roman" panose="02020603050405020304" pitchFamily="18" charset="0"/>
              </a:rPr>
              <a:t>charis</a:t>
            </a:r>
            <a:r>
              <a:rPr lang="en-US" sz="2800" dirty="0">
                <a:effectLst/>
                <a:latin typeface="Times New Roman" panose="02020603050405020304" pitchFamily="18"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rPr>
              <a:t>Definition: </a:t>
            </a:r>
            <a:r>
              <a:rPr lang="en-US" sz="2800" i="1" dirty="0">
                <a:effectLst/>
                <a:latin typeface="Times New Roman" panose="02020603050405020304" pitchFamily="18" charset="0"/>
                <a:ea typeface="Times New Roman" panose="02020603050405020304" pitchFamily="18" charset="0"/>
              </a:rPr>
              <a:t>favor, kindness, gift, blessing, thankfulness</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God’s gift of Eternal life is giving us the life we do not deserve.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 favor, kindness, gift and so forth are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never earned</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They are freely given.  God gives us the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we do not deserve.  He gives us eternal life as a </a:t>
            </a:r>
            <a:r>
              <a:rPr lang="en-US" sz="2800" b="1"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free gift</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i.e., not earned.</a:t>
            </a: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9512512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370975"/>
          </a:xfrm>
          <a:prstGeom prst="rect">
            <a:avLst/>
          </a:prstGeom>
          <a:noFill/>
        </p:spPr>
        <p:txBody>
          <a:bodyPr wrap="square" rtlCol="0">
            <a:spAutoFit/>
          </a:bodyPr>
          <a:lstStyle/>
          <a:p>
            <a:pPr marR="0">
              <a:spcBef>
                <a:spcPts val="0"/>
              </a:spcBef>
              <a:spcAft>
                <a:spcPts val="0"/>
              </a:spcAft>
            </a:pPr>
            <a:r>
              <a:rPr lang="en-US" sz="2400" b="1" dirty="0">
                <a:latin typeface="Times New Roman" panose="02020603050405020304" pitchFamily="18" charset="0"/>
                <a:cs typeface="Times New Roman" panose="02020603050405020304" pitchFamily="18" charset="0"/>
              </a:rPr>
              <a:t>Romans 6:23 </a:t>
            </a:r>
            <a:r>
              <a:rPr lang="en-US" sz="2400" dirty="0">
                <a:latin typeface="Times New Roman" panose="02020603050405020304" pitchFamily="18" charset="0"/>
                <a:cs typeface="Times New Roman" panose="02020603050405020304" pitchFamily="18" charset="0"/>
              </a:rPr>
              <a:t>For the wages of sin is death, but the </a:t>
            </a:r>
            <a:r>
              <a:rPr lang="en-US" sz="2400" b="1" u="sng" dirty="0">
                <a:highlight>
                  <a:srgbClr val="FFFF00"/>
                </a:highlight>
                <a:latin typeface="Times New Roman" panose="02020603050405020304" pitchFamily="18" charset="0"/>
                <a:cs typeface="Times New Roman" panose="02020603050405020304" pitchFamily="18" charset="0"/>
              </a:rPr>
              <a:t>gift of God is eternal life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Jesus </a:t>
            </a:r>
            <a:r>
              <a:rPr lang="en-US" sz="2400" dirty="0">
                <a:latin typeface="Times New Roman" panose="02020603050405020304" pitchFamily="18" charset="0"/>
                <a:cs typeface="Times New Roman" panose="02020603050405020304" pitchFamily="18" charset="0"/>
              </a:rPr>
              <a:t>our Lord.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a:t>
            </a:r>
            <a:r>
              <a:rPr lang="en-US" sz="2400" b="1" u="sng" dirty="0">
                <a:highlight>
                  <a:srgbClr val="FFFF00"/>
                </a:highlight>
                <a:latin typeface="Times New Roman" panose="02020603050405020304" pitchFamily="18" charset="0"/>
                <a:cs typeface="Times New Roman" panose="02020603050405020304" pitchFamily="18" charset="0"/>
              </a:rPr>
              <a:t>grace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 have been saved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gift of God</a:t>
            </a:r>
            <a:r>
              <a:rPr lang="en-US" sz="2400" dirty="0">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2 Timothy 1:9 (God) </a:t>
            </a:r>
            <a:r>
              <a:rPr lang="en-US" sz="2400" dirty="0">
                <a:latin typeface="Times New Roman" panose="02020603050405020304" pitchFamily="18" charset="0"/>
                <a:cs typeface="Times New Roman" panose="02020603050405020304" pitchFamily="18" charset="0"/>
              </a:rPr>
              <a:t>who has saved us and called us to a holy life--not because of anything we have done but because of his own purpose and grace. </a:t>
            </a:r>
            <a:r>
              <a:rPr lang="en-US" sz="2400" b="1" u="sng" dirty="0">
                <a:highlight>
                  <a:srgbClr val="FFFF00"/>
                </a:highlight>
                <a:latin typeface="Times New Roman" panose="02020603050405020304" pitchFamily="18" charset="0"/>
                <a:cs typeface="Times New Roman" panose="02020603050405020304" pitchFamily="18" charset="0"/>
              </a:rPr>
              <a:t>This grace was given us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before the beginning of time</a:t>
            </a:r>
            <a:r>
              <a:rPr lang="en-US" sz="2400" dirty="0">
                <a:highlight>
                  <a:srgbClr val="FFFF00"/>
                </a:highlight>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Titus 1:2 …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which God, who does not lie, </a:t>
            </a:r>
            <a:r>
              <a:rPr lang="en-US" sz="2400" b="1" u="sng" dirty="0">
                <a:highlight>
                  <a:srgbClr val="FFFF00"/>
                </a:highlight>
                <a:latin typeface="Times New Roman" panose="02020603050405020304" pitchFamily="18" charset="0"/>
                <a:cs typeface="Times New Roman" panose="02020603050405020304" pitchFamily="18" charset="0"/>
              </a:rPr>
              <a:t>promised before the beginning of time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br>
            <a:endParaRPr lang="en-US" sz="2400" dirty="0"/>
          </a:p>
          <a:p>
            <a:pPr marR="0">
              <a:spcBef>
                <a:spcPts val="0"/>
              </a:spcBef>
              <a:spcAft>
                <a:spcPts val="0"/>
              </a:spcAft>
            </a:pPr>
            <a:endParaRPr lang="en-US" sz="2400" dirty="0"/>
          </a:p>
          <a:p>
            <a:pPr marR="0">
              <a:spcBef>
                <a:spcPts val="0"/>
              </a:spcBef>
              <a:spcAft>
                <a:spcPts val="0"/>
              </a:spcAft>
            </a:pPr>
            <a:br>
              <a:rPr lang="en-US" sz="2400" dirty="0"/>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399616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Mercy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eleeô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have pity or</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mercy on, to show mercy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mercy, pity, compassion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God’s mercy saves us from the death we deserve.</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(loving kindness in Old Testament) is the showing of compassion or forgiveness toward someone who is within one's power to punish. </a:t>
            </a:r>
          </a:p>
          <a:p>
            <a:pPr marL="228600" marR="0">
              <a:spcBef>
                <a:spcPts val="0"/>
              </a:spcBef>
              <a:spcAft>
                <a:spcPts val="0"/>
              </a:spcAft>
            </a:pPr>
            <a:endParaRPr lang="en-US" sz="2400" dirty="0">
              <a:solidFill>
                <a:srgbClr val="202124"/>
              </a:solidFill>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is the exercise of compassion to not punish someone who deserves the punishment. </a:t>
            </a:r>
            <a:endParaRPr lang="en-US" sz="2400" dirty="0">
              <a:effectLst/>
              <a:latin typeface="Times New Roman" panose="02020603050405020304" pitchFamily="18" charset="0"/>
              <a:ea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595877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228600" marR="0">
              <a:spcBef>
                <a:spcPts val="0"/>
              </a:spcBef>
              <a:spcAft>
                <a:spcPts val="0"/>
              </a:spcAft>
            </a:pPr>
            <a:r>
              <a:rPr lang="en-US" sz="2800" b="1" dirty="0">
                <a:solidFill>
                  <a:srgbClr val="202124"/>
                </a:solidFill>
                <a:effectLst/>
                <a:latin typeface="Times New Roman" panose="02020603050405020304" pitchFamily="18" charset="0"/>
                <a:ea typeface="Times New Roman" panose="02020603050405020304" pitchFamily="18" charset="0"/>
              </a:rPr>
              <a:t>God’s law is immutable.  </a:t>
            </a:r>
          </a:p>
          <a:p>
            <a:pPr marL="228600" marR="0">
              <a:spcBef>
                <a:spcPts val="0"/>
              </a:spcBef>
              <a:spcAft>
                <a:spcPts val="0"/>
              </a:spcAft>
            </a:pPr>
            <a:endParaRPr lang="en-US" sz="2800" b="1" dirty="0">
              <a:solidFill>
                <a:srgbClr val="202124"/>
              </a:solidFill>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is a </a:t>
            </a:r>
            <a:r>
              <a:rPr lang="en-US" sz="2800" b="1" u="sng" dirty="0">
                <a:effectLst/>
                <a:highlight>
                  <a:srgbClr val="FFFF00"/>
                </a:highlight>
                <a:latin typeface="Times New Roman" panose="02020603050405020304" pitchFamily="18" charset="0"/>
                <a:ea typeface="Times New Roman" panose="02020603050405020304" pitchFamily="18" charset="0"/>
              </a:rPr>
              <a:t>God of justice</a:t>
            </a:r>
            <a:r>
              <a:rPr lang="en-US" sz="2800" dirty="0">
                <a:effectLst/>
                <a:latin typeface="Times New Roman" panose="02020603050405020304" pitchFamily="18" charset="0"/>
                <a:ea typeface="Times New Roman" panose="02020603050405020304" pitchFamily="18" charset="0"/>
              </a:rPr>
              <a:t>. Deut. 32:4;Isaiah 61:8; Colossians 3:25</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 </a:t>
            </a:r>
            <a:r>
              <a:rPr lang="en-US" sz="2800" b="1" u="sng" dirty="0">
                <a:effectLst/>
                <a:highlight>
                  <a:srgbClr val="FFFF00"/>
                </a:highlight>
                <a:latin typeface="Times New Roman" panose="02020603050405020304" pitchFamily="18" charset="0"/>
                <a:ea typeface="Times New Roman" panose="02020603050405020304" pitchFamily="18" charset="0"/>
              </a:rPr>
              <a:t>punishment for sin is death</a:t>
            </a:r>
            <a:r>
              <a:rPr lang="en-US" sz="2800" dirty="0">
                <a:effectLst/>
                <a:latin typeface="Times New Roman" panose="02020603050405020304" pitchFamily="18" charset="0"/>
                <a:ea typeface="Times New Roman" panose="02020603050405020304" pitchFamily="18" charset="0"/>
              </a:rPr>
              <a:t>. Romans 6:23</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Everyone who sins must die.  Genesis 2:17; Ezekiel 18:20</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cannot waive our penalty of death.</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Our penalty of death has to be paid</a:t>
            </a:r>
            <a:endParaRPr lang="en-US" sz="2800" dirty="0">
              <a:effectLst/>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Therefore, because of God’s great love and mercy for us</a:t>
            </a:r>
          </a:p>
          <a:p>
            <a:pPr marL="1028700" lvl="1" indent="-3429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Jesus Christ died the death that was our due.</a:t>
            </a:r>
          </a:p>
          <a:p>
            <a:pPr marL="1028700" lvl="1" indent="-3429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Jesus </a:t>
            </a:r>
            <a:r>
              <a:rPr lang="en-US" sz="2800" dirty="0">
                <a:effectLst/>
                <a:latin typeface="Times New Roman" panose="02020603050405020304" pitchFamily="18" charset="0"/>
                <a:ea typeface="Times New Roman" panose="02020603050405020304" pitchFamily="18" charset="0"/>
              </a:rPr>
              <a:t>paid our penalty of death and died in our stead. </a:t>
            </a: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650867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81697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5:8 </a:t>
            </a:r>
            <a:r>
              <a:rPr lang="en-US" sz="2400" dirty="0">
                <a:latin typeface="Times New Roman" panose="02020603050405020304" pitchFamily="18" charset="0"/>
                <a:cs typeface="Times New Roman" panose="02020603050405020304" pitchFamily="18" charset="0"/>
              </a:rPr>
              <a:t>But God demonstrates His own love toward us, in that while we were yet sinners, </a:t>
            </a:r>
            <a:r>
              <a:rPr lang="en-US" sz="2400" b="1" u="sng" dirty="0">
                <a:highlight>
                  <a:srgbClr val="FFFF00"/>
                </a:highlight>
                <a:latin typeface="Times New Roman" panose="02020603050405020304" pitchFamily="18" charset="0"/>
                <a:cs typeface="Times New Roman" panose="02020603050405020304" pitchFamily="18" charset="0"/>
              </a:rPr>
              <a:t>Christ died for us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t>1 Corinthians 15:3 </a:t>
            </a:r>
            <a:r>
              <a:rPr lang="en-US" sz="2400" dirty="0"/>
              <a:t>For I delivered to you as of first importance what I also received, that </a:t>
            </a:r>
            <a:r>
              <a:rPr lang="en-US" sz="2400" b="1" u="sng" dirty="0">
                <a:highlight>
                  <a:srgbClr val="FFFF00"/>
                </a:highlight>
                <a:latin typeface="Times New Roman" panose="02020603050405020304" pitchFamily="18" charset="0"/>
                <a:cs typeface="Times New Roman" panose="02020603050405020304" pitchFamily="18" charset="0"/>
              </a:rPr>
              <a:t>Christ died for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gar – </a:t>
            </a:r>
            <a:r>
              <a:rPr lang="en-US" sz="2400" dirty="0">
                <a:latin typeface="Times New Roman" panose="02020603050405020304" pitchFamily="18" charset="0"/>
                <a:cs typeface="Times New Roman" panose="02020603050405020304" pitchFamily="18" charset="0"/>
              </a:rPr>
              <a:t>because of) </a:t>
            </a:r>
            <a:r>
              <a:rPr lang="en-US" sz="2400" b="1" u="sng" dirty="0">
                <a:highlight>
                  <a:srgbClr val="FFFF00"/>
                </a:highlight>
                <a:latin typeface="Times New Roman" panose="02020603050405020304" pitchFamily="18" charset="0"/>
                <a:cs typeface="Times New Roman" panose="02020603050405020304" pitchFamily="18" charset="0"/>
              </a:rPr>
              <a:t>our sins according to the Scriptures</a:t>
            </a:r>
            <a:r>
              <a:rPr lang="en-US" sz="2400" dirty="0"/>
              <a:t>, </a:t>
            </a:r>
            <a:br>
              <a:rPr lang="en-US" sz="2400" dirty="0"/>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John 2:1-2 … </a:t>
            </a:r>
            <a:r>
              <a:rPr lang="en-US" sz="2400" dirty="0">
                <a:latin typeface="Times New Roman" panose="02020603050405020304" pitchFamily="18" charset="0"/>
                <a:cs typeface="Times New Roman" panose="02020603050405020304" pitchFamily="18" charset="0"/>
              </a:rPr>
              <a:t>Jesus Christ the righteous;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and He Himself is the </a:t>
            </a:r>
            <a:r>
              <a:rPr lang="en-US" sz="2400" b="1" u="sng" dirty="0">
                <a:highlight>
                  <a:srgbClr val="FFFF00"/>
                </a:highlight>
                <a:latin typeface="Times New Roman" panose="02020603050405020304" pitchFamily="18" charset="0"/>
                <a:cs typeface="Times New Roman" panose="02020603050405020304" pitchFamily="18" charset="0"/>
              </a:rPr>
              <a:t>propitiation for our sins</a:t>
            </a:r>
            <a:r>
              <a:rPr lang="en-US" sz="2400" dirty="0">
                <a:latin typeface="Times New Roman" panose="02020603050405020304" pitchFamily="18" charset="0"/>
                <a:cs typeface="Times New Roman" panose="02020603050405020304" pitchFamily="18" charset="0"/>
              </a:rPr>
              <a:t>; and not for ours only, but also for </a:t>
            </a:r>
            <a:r>
              <a:rPr lang="en-US" sz="2400" i="1" dirty="0">
                <a:latin typeface="Times New Roman" panose="02020603050405020304" pitchFamily="18" charset="0"/>
                <a:cs typeface="Times New Roman" panose="02020603050405020304" pitchFamily="18" charset="0"/>
              </a:rPr>
              <a:t>those of</a:t>
            </a:r>
            <a:r>
              <a:rPr lang="en-US" sz="2400" dirty="0">
                <a:latin typeface="Times New Roman" panose="02020603050405020304" pitchFamily="18" charset="0"/>
                <a:cs typeface="Times New Roman" panose="02020603050405020304" pitchFamily="18" charset="0"/>
              </a:rPr>
              <a:t> the whole world. </a:t>
            </a:r>
          </a:p>
          <a:p>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Hebrews 2:17 </a:t>
            </a:r>
            <a:r>
              <a:rPr lang="en-US" sz="2400" dirty="0">
                <a:latin typeface="Times New Roman" panose="02020603050405020304" pitchFamily="18" charset="0"/>
                <a:cs typeface="Times New Roman" panose="02020603050405020304" pitchFamily="18" charset="0"/>
              </a:rPr>
              <a:t>Therefore, He had to be made like His brethren in all things, so that He might become a </a:t>
            </a:r>
            <a:r>
              <a:rPr lang="en-US" sz="2400" b="1" u="sng" dirty="0">
                <a:latin typeface="Times New Roman" panose="02020603050405020304" pitchFamily="18" charset="0"/>
                <a:cs typeface="Times New Roman" panose="02020603050405020304" pitchFamily="18" charset="0"/>
              </a:rPr>
              <a:t>merciful and faithful high priest </a:t>
            </a:r>
            <a:r>
              <a:rPr lang="en-US" sz="2400" dirty="0">
                <a:latin typeface="Times New Roman" panose="02020603050405020304" pitchFamily="18" charset="0"/>
                <a:cs typeface="Times New Roman" panose="02020603050405020304" pitchFamily="18" charset="0"/>
              </a:rPr>
              <a:t>in things pertaining to God, </a:t>
            </a:r>
            <a:r>
              <a:rPr lang="en-US" sz="2400" b="1" u="sng" dirty="0">
                <a:latin typeface="Times New Roman" panose="02020603050405020304" pitchFamily="18" charset="0"/>
                <a:cs typeface="Times New Roman" panose="02020603050405020304" pitchFamily="18" charset="0"/>
              </a:rPr>
              <a:t>to make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b="1" u="sng" dirty="0">
                <a:latin typeface="Times New Roman" panose="02020603050405020304" pitchFamily="18" charset="0"/>
                <a:cs typeface="Times New Roman" panose="02020603050405020304" pitchFamily="18" charset="0"/>
              </a:rPr>
              <a:t> for the sins of the people</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984024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means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Christ’s death:</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Satisfied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Appeased God’s anger.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5:5-6 </a:t>
            </a:r>
            <a:r>
              <a:rPr lang="en-US" sz="2400" dirty="0">
                <a:latin typeface="Times New Roman" panose="02020603050405020304" pitchFamily="18" charset="0"/>
                <a:cs typeface="Times New Roman" panose="02020603050405020304" pitchFamily="18" charset="0"/>
              </a:rPr>
              <a:t>For this you </a:t>
            </a:r>
            <a:r>
              <a:rPr lang="en-US" sz="2400" b="1" u="sng" dirty="0">
                <a:highlight>
                  <a:srgbClr val="FFFF00"/>
                </a:highlight>
                <a:latin typeface="Times New Roman" panose="02020603050405020304" pitchFamily="18" charset="0"/>
                <a:cs typeface="Times New Roman" panose="02020603050405020304" pitchFamily="18" charset="0"/>
              </a:rPr>
              <a:t>know with certainty</a:t>
            </a:r>
            <a:r>
              <a:rPr lang="en-US" sz="2400" dirty="0">
                <a:latin typeface="Times New Roman" panose="02020603050405020304" pitchFamily="18" charset="0"/>
                <a:cs typeface="Times New Roman" panose="02020603050405020304" pitchFamily="18" charset="0"/>
              </a:rPr>
              <a:t>, that no immoral or impure person or covetous man, who is an idolater, has an </a:t>
            </a:r>
            <a:r>
              <a:rPr lang="en-US" sz="2400" b="1" u="sng" dirty="0">
                <a:highlight>
                  <a:srgbClr val="FFFF00"/>
                </a:highlight>
                <a:latin typeface="Times New Roman" panose="02020603050405020304" pitchFamily="18" charset="0"/>
                <a:cs typeface="Times New Roman" panose="02020603050405020304" pitchFamily="18" charset="0"/>
              </a:rPr>
              <a:t>inheritance in the kingdom of Christ and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Let no one deceive you with empty words, for because of these things </a:t>
            </a:r>
            <a:r>
              <a:rPr lang="en-US" sz="2400" b="1" u="sng"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wrath of God </a:t>
            </a:r>
            <a:r>
              <a:rPr lang="en-US" sz="2400" b="1" u="sng" dirty="0">
                <a:latin typeface="Times New Roman" panose="02020603050405020304" pitchFamily="18" charset="0"/>
                <a:cs typeface="Times New Roman" panose="02020603050405020304" pitchFamily="18" charset="0"/>
              </a:rPr>
              <a:t>comes upon the sons of disobedience</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Hebrews 10:31 </a:t>
            </a:r>
            <a:r>
              <a:rPr lang="en-US" sz="2400" dirty="0">
                <a:latin typeface="Times New Roman" panose="02020603050405020304" pitchFamily="18" charset="0"/>
                <a:cs typeface="Times New Roman" panose="02020603050405020304" pitchFamily="18" charset="0"/>
              </a:rPr>
              <a:t> It is a </a:t>
            </a:r>
            <a:r>
              <a:rPr lang="en-US" sz="2400" b="1" u="sng" dirty="0">
                <a:highlight>
                  <a:srgbClr val="FFFF00"/>
                </a:highlight>
                <a:latin typeface="Times New Roman" panose="02020603050405020304" pitchFamily="18" charset="0"/>
                <a:cs typeface="Times New Roman" panose="02020603050405020304" pitchFamily="18" charset="0"/>
              </a:rPr>
              <a:t>terrifying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thing to fall into the hands of the living God.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399817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01424"/>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 in the world – men became the slaves of Satan and sin;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All creation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corrupted by the sin of man. Romans 8:21</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(sin);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 retained limited possession &amp; dominion (Hebrews 2:8) for the sake of living but the world afflicts and opposes 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How do I Receive the Blessing of Christ’s Substitutionary Death?</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6:3-4 </a:t>
            </a:r>
            <a:r>
              <a:rPr lang="en-US" sz="2400" dirty="0">
                <a:latin typeface="Times New Roman" panose="02020603050405020304" pitchFamily="18" charset="0"/>
                <a:cs typeface="Times New Roman" panose="02020603050405020304" pitchFamily="18" charset="0"/>
              </a:rPr>
              <a:t>Or do you not know that all of us who have been </a:t>
            </a:r>
            <a:r>
              <a:rPr lang="en-US" sz="2400" b="1" u="sng" dirty="0">
                <a:latin typeface="Times New Roman" panose="02020603050405020304" pitchFamily="18" charset="0"/>
                <a:cs typeface="Times New Roman" panose="02020603050405020304" pitchFamily="18" charset="0"/>
              </a:rPr>
              <a:t>baptized into Christ Jesus </a:t>
            </a:r>
            <a:r>
              <a:rPr lang="en-US" sz="2400" dirty="0">
                <a:latin typeface="Times New Roman" panose="02020603050405020304" pitchFamily="18" charset="0"/>
                <a:cs typeface="Times New Roman" panose="02020603050405020304" pitchFamily="18" charset="0"/>
              </a:rPr>
              <a:t>have been </a:t>
            </a:r>
            <a:r>
              <a:rPr lang="en-US" sz="2400" b="1" u="sng" dirty="0">
                <a:latin typeface="Times New Roman" panose="02020603050405020304" pitchFamily="18" charset="0"/>
                <a:cs typeface="Times New Roman" panose="02020603050405020304" pitchFamily="18" charset="0"/>
              </a:rPr>
              <a:t>baptized into His death</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Therefore we have been </a:t>
            </a:r>
            <a:r>
              <a:rPr lang="en-US" sz="2400" b="1" u="sng" dirty="0">
                <a:latin typeface="Times New Roman" panose="02020603050405020304" pitchFamily="18" charset="0"/>
                <a:cs typeface="Times New Roman" panose="02020603050405020304" pitchFamily="18" charset="0"/>
              </a:rPr>
              <a:t>buried</a:t>
            </a:r>
            <a:r>
              <a:rPr lang="en-US" sz="2400" dirty="0">
                <a:latin typeface="Times New Roman" panose="02020603050405020304" pitchFamily="18" charset="0"/>
                <a:cs typeface="Times New Roman" panose="02020603050405020304" pitchFamily="18" charset="0"/>
              </a:rPr>
              <a:t> with Him through baptism into death, so that as Christ was </a:t>
            </a:r>
            <a:r>
              <a:rPr lang="en-US" sz="2400" b="1" u="sng" dirty="0">
                <a:latin typeface="Times New Roman" panose="02020603050405020304" pitchFamily="18" charset="0"/>
                <a:cs typeface="Times New Roman" panose="02020603050405020304" pitchFamily="18" charset="0"/>
              </a:rPr>
              <a:t>raised from the dead </a:t>
            </a:r>
            <a:r>
              <a:rPr lang="en-US" sz="2400" dirty="0">
                <a:latin typeface="Times New Roman" panose="02020603050405020304" pitchFamily="18" charset="0"/>
                <a:cs typeface="Times New Roman" panose="02020603050405020304" pitchFamily="18" charset="0"/>
              </a:rPr>
              <a:t>through the glory of the Father, so we too might walk in newness of life.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Colossians 2:12 </a:t>
            </a:r>
            <a:r>
              <a:rPr lang="en-US" sz="2400" dirty="0">
                <a:latin typeface="Times New Roman" panose="02020603050405020304" pitchFamily="18" charset="0"/>
                <a:cs typeface="Times New Roman" panose="02020603050405020304" pitchFamily="18" charset="0"/>
              </a:rPr>
              <a:t>having been </a:t>
            </a:r>
            <a:r>
              <a:rPr lang="en-US" sz="2400" b="1" u="sng" dirty="0">
                <a:latin typeface="Times New Roman" panose="02020603050405020304" pitchFamily="18" charset="0"/>
                <a:cs typeface="Times New Roman" panose="02020603050405020304" pitchFamily="18" charset="0"/>
              </a:rPr>
              <a:t>buried with Him in baptism</a:t>
            </a:r>
            <a:r>
              <a:rPr lang="en-US" sz="2400" dirty="0">
                <a:latin typeface="Times New Roman" panose="02020603050405020304" pitchFamily="18" charset="0"/>
                <a:cs typeface="Times New Roman" panose="02020603050405020304" pitchFamily="18" charset="0"/>
              </a:rPr>
              <a:t>, in which you were also </a:t>
            </a:r>
            <a:r>
              <a:rPr lang="en-US" sz="2400" b="1" u="sng" dirty="0">
                <a:latin typeface="Times New Roman" panose="02020603050405020304" pitchFamily="18" charset="0"/>
                <a:cs typeface="Times New Roman" panose="02020603050405020304" pitchFamily="18" charset="0"/>
              </a:rPr>
              <a:t>raised up with Him </a:t>
            </a:r>
            <a:r>
              <a:rPr lang="en-US" sz="2400" dirty="0">
                <a:latin typeface="Times New Roman" panose="02020603050405020304" pitchFamily="18" charset="0"/>
                <a:cs typeface="Times New Roman" panose="02020603050405020304" pitchFamily="18" charset="0"/>
              </a:rPr>
              <a:t>through faith in the working of God, who raised Him from the dead.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If I died with Christ in baptism, what have I died to, i.e., what have I been separated from?</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4229243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3629455"/>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Died to the Flesh and It’s Desires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Galatians 5:24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Now those who belong to Christ Jesus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have crucified the flesh</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with its passions and desires.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the World and It’s Temptations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6:14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may it never be that I would boast, except in the cross of our Lord Jesus Christ, through which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world has been crucified to me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to the world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802304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419800"/>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Sin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6:6-7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knowing this,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self was crucified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2400" b="1" i="1" u="sng" kern="100"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order that our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body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might be done away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with, so that we would no longer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slaves to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he who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died is freed from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Having Died with Christ – I Live in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2:20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 have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crucified with Christ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it is no longer I who live, but Christ lives in me; and the </a:t>
            </a:r>
            <a:r>
              <a:rPr lang="en-US" sz="24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which I now live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flesh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live by faith in the Son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loved me and gave Himself up for 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513456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539430"/>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Gift of Eternal Life</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If union with Christ is eternal life</a:t>
            </a:r>
          </a:p>
          <a:p>
            <a:pPr marL="285750" marR="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How do I enter into Jesus Christ?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rPr>
              <a:t>How can I be united to Jesus Christ if I have sinned – my sins being what separates me from Christ?</a:t>
            </a:r>
            <a:br>
              <a:rPr lang="en-US" sz="3200" dirty="0">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4859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786199"/>
          </a:xfrm>
          <a:prstGeom prst="rect">
            <a:avLst/>
          </a:prstGeom>
          <a:noFill/>
        </p:spPr>
        <p:txBody>
          <a:bodyPr wrap="square" rtlCol="0">
            <a:spAutoFit/>
          </a:bodyPr>
          <a:lstStyle/>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Here is an interesting and very important salvation principle.  </a:t>
            </a:r>
          </a:p>
          <a:p>
            <a:pPr marL="22860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Spirit testifies: Sanctification comes by both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water and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blood.  </a:t>
            </a:r>
          </a:p>
          <a:p>
            <a:pPr marL="22860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Sometimes the scripture refers to</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ater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3200" dirty="0">
                <a:latin typeface="Times New Roman" panose="02020603050405020304" pitchFamily="18" charset="0"/>
                <a:ea typeface="Calibri" panose="020F0502020204030204" pitchFamily="34" charset="0"/>
                <a:cs typeface="Times New Roman" panose="02020603050405020304" pitchFamily="18" charset="0"/>
              </a:rPr>
              <a:t>,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3200" dirty="0">
                <a:latin typeface="Times New Roman" panose="02020603050405020304" pitchFamily="18" charset="0"/>
                <a:ea typeface="Calibri" panose="020F0502020204030204" pitchFamily="34" charset="0"/>
                <a:cs typeface="Times New Roman" panose="02020603050405020304" pitchFamily="18" charset="0"/>
              </a:rPr>
              <a:t>, and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endPar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4245938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01533"/>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John 5:5-8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is the one who overcomes the world, but he who believes that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Jesus is the Son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This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One who came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Jesus 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with the 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is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who testifies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the Spirit is the truth.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there are three that testify: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three are in agreement.</a:t>
            </a:r>
          </a:p>
          <a:p>
            <a:pPr marL="4572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Spirit testifies:  Jesus Christ came by water and blood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 were the Old Testament Priests Consecrated: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Water</a:t>
            </a:r>
          </a:p>
          <a:p>
            <a:pPr marL="8001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14462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John 1:32-34</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John testified saying, "I have seen </a:t>
            </a:r>
            <a:r>
              <a:rPr lang="en-US" sz="2000" b="1" u="sng" dirty="0">
                <a:latin typeface="Times New Roman" panose="02020603050405020304" pitchFamily="18" charset="0"/>
                <a:cs typeface="Times New Roman" panose="02020603050405020304" pitchFamily="18" charset="0"/>
              </a:rPr>
              <a:t>the </a:t>
            </a:r>
            <a:r>
              <a:rPr lang="en-US" sz="2000" b="1" u="sng" dirty="0">
                <a:highlight>
                  <a:srgbClr val="FFFF00"/>
                </a:highlight>
                <a:latin typeface="Times New Roman" panose="02020603050405020304" pitchFamily="18" charset="0"/>
                <a:cs typeface="Times New Roman" panose="02020603050405020304" pitchFamily="18" charset="0"/>
              </a:rPr>
              <a:t>Spirit</a:t>
            </a:r>
            <a:r>
              <a:rPr lang="en-US" sz="2000" b="1" u="sng" dirty="0">
                <a:latin typeface="Times New Roman" panose="02020603050405020304" pitchFamily="18" charset="0"/>
                <a:cs typeface="Times New Roman" panose="02020603050405020304" pitchFamily="18" charset="0"/>
              </a:rPr>
              <a:t> descending as a dove out of heaven</a:t>
            </a:r>
            <a:r>
              <a:rPr lang="en-US" sz="2000" dirty="0">
                <a:latin typeface="Times New Roman" panose="02020603050405020304" pitchFamily="18" charset="0"/>
                <a:cs typeface="Times New Roman" panose="02020603050405020304" pitchFamily="18" charset="0"/>
              </a:rPr>
              <a:t>, and </a:t>
            </a:r>
            <a:r>
              <a:rPr lang="en-US" sz="2000" b="1" u="sng" dirty="0">
                <a:highlight>
                  <a:srgbClr val="FFFF00"/>
                </a:highlight>
                <a:latin typeface="Times New Roman" panose="02020603050405020304" pitchFamily="18" charset="0"/>
                <a:cs typeface="Times New Roman" panose="02020603050405020304" pitchFamily="18" charset="0"/>
              </a:rPr>
              <a:t>He remained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33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He</a:t>
            </a:r>
            <a:r>
              <a:rPr lang="en-US" sz="2000" b="1" u="sng" dirty="0">
                <a:latin typeface="Times New Roman" panose="02020603050405020304" pitchFamily="18" charset="0"/>
                <a:cs typeface="Times New Roman" panose="02020603050405020304" pitchFamily="18" charset="0"/>
              </a:rPr>
              <a:t> (God) </a:t>
            </a:r>
            <a:r>
              <a:rPr lang="en-US" sz="2000" b="1" u="sng" dirty="0">
                <a:highlight>
                  <a:srgbClr val="FFFF00"/>
                </a:highlight>
                <a:latin typeface="Times New Roman" panose="02020603050405020304" pitchFamily="18" charset="0"/>
                <a:cs typeface="Times New Roman" panose="02020603050405020304" pitchFamily="18" charset="0"/>
              </a:rPr>
              <a:t>who sent me to baptize in water</a:t>
            </a:r>
            <a:r>
              <a:rPr lang="en-US" sz="2000" dirty="0">
                <a:latin typeface="Times New Roman" panose="02020603050405020304" pitchFamily="18" charset="0"/>
                <a:cs typeface="Times New Roman" panose="02020603050405020304" pitchFamily="18" charset="0"/>
              </a:rPr>
              <a:t> said to me, </a:t>
            </a:r>
            <a:r>
              <a:rPr lang="en-US" sz="2000" b="1" u="sng" dirty="0">
                <a:highlight>
                  <a:srgbClr val="FFFF00"/>
                </a:highlight>
                <a:latin typeface="Times New Roman" panose="02020603050405020304" pitchFamily="18" charset="0"/>
                <a:cs typeface="Times New Roman" panose="02020603050405020304" pitchFamily="18" charset="0"/>
              </a:rPr>
              <a:t>'He upon whom you see the Spirit descending </a:t>
            </a:r>
            <a:r>
              <a:rPr lang="en-US" sz="2000" dirty="0">
                <a:latin typeface="Times New Roman" panose="02020603050405020304" pitchFamily="18" charset="0"/>
                <a:cs typeface="Times New Roman" panose="02020603050405020304" pitchFamily="18" charset="0"/>
              </a:rPr>
              <a:t>and remaining upon Him, this is the One who baptizes in the Holy Spirit.' </a:t>
            </a:r>
            <a:r>
              <a:rPr lang="en-US" sz="2000" baseline="30000" dirty="0">
                <a:latin typeface="Times New Roman" panose="02020603050405020304" pitchFamily="18" charset="0"/>
                <a:cs typeface="Times New Roman" panose="02020603050405020304" pitchFamily="18" charset="0"/>
              </a:rPr>
              <a:t>34 </a:t>
            </a:r>
            <a:r>
              <a:rPr lang="en-US" sz="2000" dirty="0">
                <a:latin typeface="Times New Roman" panose="02020603050405020304" pitchFamily="18" charset="0"/>
                <a:cs typeface="Times New Roman" panose="02020603050405020304" pitchFamily="18" charset="0"/>
              </a:rPr>
              <a:t> "I myself have seen, and have testified that </a:t>
            </a:r>
            <a:r>
              <a:rPr lang="en-US" sz="2000" b="1" u="sng" dirty="0">
                <a:highlight>
                  <a:srgbClr val="FFFF00"/>
                </a:highlight>
                <a:latin typeface="Times New Roman" panose="02020603050405020304" pitchFamily="18" charset="0"/>
                <a:cs typeface="Times New Roman" panose="02020603050405020304" pitchFamily="18" charset="0"/>
              </a:rPr>
              <a:t>this is the Son of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Mark 1:9-11 </a:t>
            </a:r>
            <a:r>
              <a:rPr lang="en-US" sz="2000" dirty="0">
                <a:latin typeface="Times New Roman" panose="02020603050405020304" pitchFamily="18" charset="0"/>
                <a:cs typeface="Times New Roman" panose="02020603050405020304" pitchFamily="18" charset="0"/>
              </a:rPr>
              <a:t>In those days </a:t>
            </a:r>
            <a:r>
              <a:rPr lang="en-US" sz="2000" b="1" u="sng" dirty="0">
                <a:highlight>
                  <a:srgbClr val="FFFF00"/>
                </a:highlight>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came from Nazareth in Galilee and was </a:t>
            </a:r>
            <a:r>
              <a:rPr lang="en-US" sz="2000" b="1" u="sng" dirty="0">
                <a:highlight>
                  <a:srgbClr val="FFFF00"/>
                </a:highlight>
                <a:latin typeface="Times New Roman" panose="02020603050405020304" pitchFamily="18" charset="0"/>
                <a:cs typeface="Times New Roman" panose="02020603050405020304" pitchFamily="18" charset="0"/>
              </a:rPr>
              <a:t>baptized by John </a:t>
            </a:r>
            <a:r>
              <a:rPr lang="en-US" sz="2000" dirty="0">
                <a:latin typeface="Times New Roman" panose="02020603050405020304" pitchFamily="18" charset="0"/>
                <a:cs typeface="Times New Roman" panose="02020603050405020304" pitchFamily="18" charset="0"/>
              </a:rPr>
              <a:t>in the Jordan. </a:t>
            </a:r>
            <a:r>
              <a:rPr lang="en-US" sz="2000" baseline="30000" dirty="0">
                <a:latin typeface="Times New Roman" panose="02020603050405020304" pitchFamily="18" charset="0"/>
                <a:cs typeface="Times New Roman" panose="02020603050405020304" pitchFamily="18" charset="0"/>
              </a:rPr>
              <a:t>10 </a:t>
            </a:r>
            <a:r>
              <a:rPr lang="en-US" sz="2000" dirty="0">
                <a:latin typeface="Times New Roman" panose="02020603050405020304" pitchFamily="18" charset="0"/>
                <a:cs typeface="Times New Roman" panose="02020603050405020304" pitchFamily="18" charset="0"/>
              </a:rPr>
              <a:t> Immediately </a:t>
            </a:r>
            <a:r>
              <a:rPr lang="en-US" sz="2000" b="1" u="sng" dirty="0">
                <a:highlight>
                  <a:srgbClr val="FFFF00"/>
                </a:highlight>
                <a:latin typeface="Times New Roman" panose="02020603050405020304" pitchFamily="18" charset="0"/>
                <a:cs typeface="Times New Roman" panose="02020603050405020304" pitchFamily="18" charset="0"/>
              </a:rPr>
              <a:t>coming up out of the water</a:t>
            </a:r>
            <a:r>
              <a:rPr lang="en-US" sz="2000" dirty="0">
                <a:latin typeface="Times New Roman" panose="02020603050405020304" pitchFamily="18" charset="0"/>
                <a:cs typeface="Times New Roman" panose="02020603050405020304" pitchFamily="18" charset="0"/>
              </a:rPr>
              <a:t>, He saw the heavens opening, and the </a:t>
            </a:r>
            <a:r>
              <a:rPr lang="en-US" sz="2000" b="1" u="sng" dirty="0">
                <a:highlight>
                  <a:srgbClr val="FFFF00"/>
                </a:highlight>
                <a:latin typeface="Times New Roman" panose="02020603050405020304" pitchFamily="18" charset="0"/>
                <a:cs typeface="Times New Roman" panose="02020603050405020304" pitchFamily="18" charset="0"/>
              </a:rPr>
              <a:t>Spirit like a dove descending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11 </a:t>
            </a:r>
            <a:r>
              <a:rPr lang="en-US" sz="2000" dirty="0">
                <a:latin typeface="Times New Roman" panose="02020603050405020304" pitchFamily="18" charset="0"/>
                <a:cs typeface="Times New Roman" panose="02020603050405020304" pitchFamily="18" charset="0"/>
              </a:rPr>
              <a:t> and a voice came out of the heavens: "You are </a:t>
            </a:r>
            <a:r>
              <a:rPr lang="en-US" sz="2000" b="1" u="sng" dirty="0">
                <a:highlight>
                  <a:srgbClr val="FFFF00"/>
                </a:highlight>
                <a:latin typeface="Times New Roman" panose="02020603050405020304" pitchFamily="18" charset="0"/>
                <a:cs typeface="Times New Roman" panose="02020603050405020304" pitchFamily="18" charset="0"/>
              </a:rPr>
              <a:t>My beloved Son</a:t>
            </a:r>
            <a:r>
              <a:rPr lang="en-US" sz="2000" dirty="0">
                <a:latin typeface="Times New Roman" panose="02020603050405020304" pitchFamily="18" charset="0"/>
                <a:cs typeface="Times New Roman" panose="02020603050405020304" pitchFamily="18" charset="0"/>
              </a:rPr>
              <a:t>, in You I am well-pleased."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testimony:</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Water – Baptismal water</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Blood – Christ’s own blood shed on the cross          Fits the Old Testament Pattern for all priests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Holy Spirit received at baptism – anointing</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Hebrews 9:11-12 </a:t>
            </a:r>
            <a:r>
              <a:rPr lang="en-US" sz="2000" dirty="0">
                <a:latin typeface="Times New Roman" panose="02020603050405020304" pitchFamily="18" charset="0"/>
                <a:cs typeface="Times New Roman" panose="02020603050405020304" pitchFamily="18" charset="0"/>
              </a:rPr>
              <a:t> But when </a:t>
            </a:r>
            <a:r>
              <a:rPr lang="en-US" sz="2000" b="1" u="sng" dirty="0">
                <a:highlight>
                  <a:srgbClr val="FFFF00"/>
                </a:highlight>
                <a:latin typeface="Times New Roman" panose="02020603050405020304" pitchFamily="18" charset="0"/>
                <a:cs typeface="Times New Roman" panose="02020603050405020304" pitchFamily="18" charset="0"/>
              </a:rPr>
              <a:t>Christ appeared </a:t>
            </a:r>
            <a:r>
              <a:rPr lang="en-US" sz="2000" b="1" i="1" u="sng" dirty="0">
                <a:highlight>
                  <a:srgbClr val="FFFF00"/>
                </a:highlight>
                <a:latin typeface="Times New Roman" panose="02020603050405020304" pitchFamily="18" charset="0"/>
                <a:cs typeface="Times New Roman" panose="02020603050405020304" pitchFamily="18" charset="0"/>
              </a:rPr>
              <a:t>as</a:t>
            </a:r>
            <a:r>
              <a:rPr lang="en-US" sz="2000" b="1" u="sng" dirty="0">
                <a:highlight>
                  <a:srgbClr val="FFFF00"/>
                </a:highlight>
                <a:latin typeface="Times New Roman" panose="02020603050405020304" pitchFamily="18" charset="0"/>
                <a:cs typeface="Times New Roman" panose="02020603050405020304" pitchFamily="18" charset="0"/>
              </a:rPr>
              <a:t> a high priest </a:t>
            </a:r>
            <a:r>
              <a:rPr lang="en-US" sz="2000" dirty="0">
                <a:latin typeface="Times New Roman" panose="02020603050405020304" pitchFamily="18" charset="0"/>
                <a:cs typeface="Times New Roman" panose="02020603050405020304" pitchFamily="18" charset="0"/>
              </a:rPr>
              <a:t>of the good things to come, </a:t>
            </a:r>
            <a:r>
              <a:rPr lang="en-US" sz="2000" i="1" dirty="0">
                <a:latin typeface="Times New Roman" panose="02020603050405020304" pitchFamily="18" charset="0"/>
                <a:cs typeface="Times New Roman" panose="02020603050405020304" pitchFamily="18" charset="0"/>
              </a:rPr>
              <a:t>He entered</a:t>
            </a:r>
            <a:r>
              <a:rPr lang="en-US" sz="2000" dirty="0">
                <a:latin typeface="Times New Roman" panose="02020603050405020304" pitchFamily="18" charset="0"/>
                <a:cs typeface="Times New Roman" panose="02020603050405020304" pitchFamily="18" charset="0"/>
              </a:rPr>
              <a:t> through the greater and more perfect tabernacle, not made with hands, that is to say, not of this creation (Hebrews 9:24 – Heaven); </a:t>
            </a:r>
            <a:r>
              <a:rPr lang="en-US" sz="2000" baseline="30000" dirty="0">
                <a:latin typeface="Times New Roman" panose="02020603050405020304" pitchFamily="18" charset="0"/>
                <a:cs typeface="Times New Roman" panose="02020603050405020304" pitchFamily="18" charset="0"/>
              </a:rPr>
              <a:t>12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through His own blood</a:t>
            </a:r>
            <a:r>
              <a:rPr lang="en-US" sz="2000" dirty="0">
                <a:latin typeface="Times New Roman" panose="02020603050405020304" pitchFamily="18" charset="0"/>
                <a:cs typeface="Times New Roman" panose="02020603050405020304" pitchFamily="18" charset="0"/>
              </a:rPr>
              <a:t>, He entered the holy place </a:t>
            </a:r>
            <a:r>
              <a:rPr lang="en-US" sz="2000" b="1" u="sng" dirty="0">
                <a:highlight>
                  <a:srgbClr val="FFFF00"/>
                </a:highlight>
                <a:latin typeface="Times New Roman" panose="02020603050405020304" pitchFamily="18" charset="0"/>
                <a:cs typeface="Times New Roman" panose="02020603050405020304" pitchFamily="18" charset="0"/>
              </a:rPr>
              <a:t>once for all</a:t>
            </a:r>
            <a:r>
              <a:rPr lang="en-US" sz="2000" dirty="0">
                <a:latin typeface="Times New Roman" panose="02020603050405020304" pitchFamily="18" charset="0"/>
                <a:cs typeface="Times New Roman" panose="02020603050405020304" pitchFamily="18" charset="0"/>
              </a:rPr>
              <a:t>, having obtained </a:t>
            </a:r>
            <a:r>
              <a:rPr lang="en-US" sz="2000" b="1" u="sng" dirty="0">
                <a:highlight>
                  <a:srgbClr val="FFFF00"/>
                </a:highlight>
                <a:latin typeface="Times New Roman" panose="02020603050405020304" pitchFamily="18" charset="0"/>
                <a:cs typeface="Times New Roman" panose="02020603050405020304" pitchFamily="18" charset="0"/>
              </a:rPr>
              <a:t>eternal redemption</a:t>
            </a:r>
            <a:r>
              <a:rPr lang="en-US" sz="20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
        <p:nvSpPr>
          <p:cNvPr id="2" name="Right Brace 1">
            <a:extLst>
              <a:ext uri="{FF2B5EF4-FFF2-40B4-BE49-F238E27FC236}">
                <a16:creationId xmlns:a16="http://schemas.microsoft.com/office/drawing/2014/main" id="{BACFF713-C0F6-4A48-5B23-29BF0112598C}"/>
              </a:ext>
            </a:extLst>
          </p:cNvPr>
          <p:cNvSpPr/>
          <p:nvPr/>
        </p:nvSpPr>
        <p:spPr>
          <a:xfrm>
            <a:off x="5498356" y="4159623"/>
            <a:ext cx="424329" cy="1033929"/>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711814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Sanctification of Sin through the Blood</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rophetic figure (shadow) of the New Covenant realities. Colossians 2:17; Hebrews 10:1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tutor to lead us to Christ. Galatians 3:24</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Old Law</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slowly reveals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introduces us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plan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God ordained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blood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shedding of blood was God’s way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purifying His people</a:t>
            </a:r>
          </a:p>
          <a:p>
            <a:pPr marL="971550" lvl="1" indent="-285750">
              <a:buFont typeface="Arial" panose="020B0604020202020204" pitchFamily="34" charset="0"/>
              <a:buChar char="•"/>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blood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could not take away the sins of the people forever. </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they did provide for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temporary or provisional 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Christ’s perfect sacrifice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does take away sins forever.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180036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71149"/>
            <a:ext cx="11644370" cy="594008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reveals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atones for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virtue of the life that is in the blood.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17:11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flesh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given 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on the altar to make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your souls; for it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by reason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makes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Atonement: </a:t>
            </a:r>
            <a:r>
              <a:rPr lang="en-US" sz="2400" dirty="0">
                <a:latin typeface="Times New Roman" panose="02020603050405020304" pitchFamily="18" charset="0"/>
                <a:ea typeface="Calibri" panose="020F0502020204030204" pitchFamily="34" charset="0"/>
                <a:cs typeface="Times New Roman" panose="02020603050405020304" pitchFamily="18" charset="0"/>
              </a:rPr>
              <a:t>Only in Old Law – Hebrew word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kaphar</a:t>
            </a:r>
            <a:r>
              <a:rPr lang="en-US" sz="2400" dirty="0">
                <a:latin typeface="Times New Roman" panose="02020603050405020304" pitchFamily="18" charset="0"/>
                <a:ea typeface="Calibri" panose="020F0502020204030204" pitchFamily="34" charset="0"/>
                <a:cs typeface="Times New Roman" panose="02020603050405020304" pitchFamily="18" charset="0"/>
              </a:rPr>
              <a:t> meaning to make </a:t>
            </a:r>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 - </a:t>
            </a:r>
            <a:r>
              <a:rPr lang="en-US" sz="2400" dirty="0">
                <a:latin typeface="Times New Roman" panose="02020603050405020304" pitchFamily="18" charset="0"/>
                <a:cs typeface="Times New Roman" panose="02020603050405020304" pitchFamily="18" charset="0"/>
              </a:rPr>
              <a:t>to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Satisfies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Appeases God’s anger.</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Carries the sense of purification and forgiveness</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Leviticus 16:30 </a:t>
            </a:r>
            <a:r>
              <a:rPr lang="en-US" sz="2400" dirty="0">
                <a:latin typeface="Times New Roman" panose="02020603050405020304" pitchFamily="18" charset="0"/>
                <a:cs typeface="Times New Roman" panose="02020603050405020304" pitchFamily="18" charset="0"/>
              </a:rPr>
              <a:t> (Day of Atonement) for it is on this day that </a:t>
            </a:r>
            <a:r>
              <a:rPr lang="en-US" sz="2400" b="1" u="sng" dirty="0">
                <a:highlight>
                  <a:srgbClr val="FFFF00"/>
                </a:highlight>
                <a:latin typeface="Times New Roman" panose="02020603050405020304" pitchFamily="18" charset="0"/>
                <a:cs typeface="Times New Roman" panose="02020603050405020304" pitchFamily="18" charset="0"/>
              </a:rPr>
              <a:t>atonement</a:t>
            </a:r>
            <a:r>
              <a:rPr lang="en-US" sz="2400" dirty="0">
                <a:latin typeface="Times New Roman" panose="02020603050405020304" pitchFamily="18" charset="0"/>
                <a:cs typeface="Times New Roman" panose="02020603050405020304" pitchFamily="18" charset="0"/>
              </a:rPr>
              <a:t> shall be made for you </a:t>
            </a:r>
            <a:r>
              <a:rPr lang="en-US" sz="2400" b="1" u="sng" dirty="0">
                <a:highlight>
                  <a:srgbClr val="FFFF00"/>
                </a:highlight>
                <a:latin typeface="Times New Roman" panose="02020603050405020304" pitchFamily="18" charset="0"/>
                <a:cs typeface="Times New Roman" panose="02020603050405020304" pitchFamily="18" charset="0"/>
              </a:rPr>
              <a:t>to cleanse you</a:t>
            </a:r>
            <a:r>
              <a:rPr lang="en-US" sz="2400" dirty="0">
                <a:latin typeface="Times New Roman" panose="02020603050405020304" pitchFamily="18" charset="0"/>
                <a:cs typeface="Times New Roman" panose="02020603050405020304" pitchFamily="18" charset="0"/>
              </a:rPr>
              <a:t>; you will be </a:t>
            </a:r>
            <a:r>
              <a:rPr lang="en-US" sz="2400" b="1" u="sng" dirty="0">
                <a:highlight>
                  <a:srgbClr val="FFFF00"/>
                </a:highlight>
                <a:latin typeface="Times New Roman" panose="02020603050405020304" pitchFamily="18" charset="0"/>
                <a:cs typeface="Times New Roman" panose="02020603050405020304" pitchFamily="18" charset="0"/>
              </a:rPr>
              <a:t>clean from all your sins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before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03F69DD-6CF8-2C7A-EF91-825080747161}"/>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0441267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14050" y="1098255"/>
            <a:ext cx="11644370" cy="4893647"/>
          </a:xfrm>
          <a:prstGeom prst="rect">
            <a:avLst/>
          </a:prstGeom>
          <a:noFill/>
        </p:spPr>
        <p:txBody>
          <a:bodyPr wrap="square" rtlCol="0">
            <a:spAutoFit/>
          </a:bodyPr>
          <a:lstStyle/>
          <a:p>
            <a:pPr marL="22860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New Covenant affirms blood atones for sin – eternal atonement through perfect blood of Jesus Christ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(Leviticus 17:11),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things are 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without shedding of blood</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forgiveness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3:24-25 </a:t>
            </a:r>
            <a:r>
              <a:rPr lang="en-US" sz="2400" dirty="0">
                <a:latin typeface="Times New Roman" panose="02020603050405020304" pitchFamily="18" charset="0"/>
                <a:cs typeface="Times New Roman" panose="02020603050405020304" pitchFamily="18" charset="0"/>
              </a:rPr>
              <a:t> being </a:t>
            </a:r>
            <a:r>
              <a:rPr lang="en-US" sz="2400" b="1" u="sng" dirty="0">
                <a:highlight>
                  <a:srgbClr val="FFFF00"/>
                </a:highlight>
                <a:latin typeface="Times New Roman" panose="02020603050405020304" pitchFamily="18" charset="0"/>
                <a:cs typeface="Times New Roman" panose="02020603050405020304" pitchFamily="18" charset="0"/>
              </a:rPr>
              <a:t>justified as a gift by His grace </a:t>
            </a:r>
            <a:r>
              <a:rPr lang="en-US" sz="2400" dirty="0">
                <a:latin typeface="Times New Roman" panose="02020603050405020304" pitchFamily="18" charset="0"/>
                <a:cs typeface="Times New Roman" panose="02020603050405020304" pitchFamily="18" charset="0"/>
              </a:rPr>
              <a:t>through the redemption which is in </a:t>
            </a:r>
            <a:r>
              <a:rPr lang="en-US" sz="2400" b="1" u="sng" dirty="0">
                <a:highlight>
                  <a:srgbClr val="FFFF00"/>
                </a:highlight>
                <a:latin typeface="Times New Roman" panose="02020603050405020304" pitchFamily="18" charset="0"/>
                <a:cs typeface="Times New Roman" panose="02020603050405020304" pitchFamily="18" charset="0"/>
              </a:rPr>
              <a:t>Christ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25 </a:t>
            </a:r>
            <a:r>
              <a:rPr lang="en-US" sz="2400" dirty="0">
                <a:latin typeface="Times New Roman" panose="02020603050405020304" pitchFamily="18" charset="0"/>
                <a:cs typeface="Times New Roman" panose="02020603050405020304" pitchFamily="18" charset="0"/>
              </a:rPr>
              <a:t> whom God displayed publicly as a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(atonement) in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a:t>
            </a:r>
            <a:r>
              <a:rPr lang="en-US" sz="2400" dirty="0">
                <a:latin typeface="Times New Roman" panose="02020603050405020304" pitchFamily="18" charset="0"/>
                <a:ea typeface="Calibri" panose="020F0502020204030204" pitchFamily="34" charset="0"/>
                <a:cs typeface="Times New Roman" panose="02020603050405020304" pitchFamily="18" charset="0"/>
              </a:rPr>
              <a:t> New Covenant – Greek word </a:t>
            </a:r>
            <a:r>
              <a:rPr lang="en-US" sz="2400" i="1" dirty="0">
                <a:highlight>
                  <a:srgbClr val="FFFF00"/>
                </a:highlight>
                <a:latin typeface="Times New Roman" panose="02020603050405020304" pitchFamily="18" charset="0"/>
                <a:cs typeface="Times New Roman" panose="02020603050405020304" pitchFamily="18" charset="0"/>
              </a:rPr>
              <a:t>hilastêrios</a:t>
            </a:r>
            <a:r>
              <a:rPr lang="en-US" sz="2400" i="1" dirty="0">
                <a:latin typeface="Times New Roman" panose="02020603050405020304" pitchFamily="18" charset="0"/>
                <a:cs typeface="Times New Roman" panose="02020603050405020304" pitchFamily="18" charset="0"/>
              </a:rPr>
              <a:t>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a:t>
            </a:r>
            <a:r>
              <a:rPr lang="en-US" sz="2400" b="1" u="sng" dirty="0">
                <a:latin typeface="Times New Roman" panose="02020603050405020304" pitchFamily="18" charset="0"/>
                <a:cs typeface="Times New Roman" panose="02020603050405020304" pitchFamily="18" charset="0"/>
              </a:rPr>
              <a:t>turn away anger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 offering an </a:t>
            </a:r>
            <a:r>
              <a:rPr lang="en-US" sz="2400" b="1" u="sng" dirty="0">
                <a:latin typeface="Times New Roman" panose="02020603050405020304" pitchFamily="18" charset="0"/>
                <a:cs typeface="Times New Roman" panose="02020603050405020304" pitchFamily="18" charset="0"/>
              </a:rPr>
              <a:t>appeasement </a:t>
            </a:r>
            <a:r>
              <a:rPr lang="en-US" sz="2400" dirty="0">
                <a:latin typeface="Times New Roman" panose="02020603050405020304" pitchFamily="18" charset="0"/>
                <a:cs typeface="Times New Roman" panose="02020603050405020304" pitchFamily="18" charset="0"/>
              </a:rPr>
              <a:t>by which a demand or requirement is </a:t>
            </a:r>
            <a:r>
              <a:rPr lang="en-US" sz="2400" b="1" u="sng" dirty="0">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0FE687F-F3EF-4E77-707E-02BEC6C057DD}"/>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0532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1129" y="948627"/>
            <a:ext cx="11474824" cy="5262979"/>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9:23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it was necessary for </a:t>
            </a:r>
            <a:r>
              <a:rPr lang="en-US" sz="2400" b="1" u="sng" dirty="0">
                <a:highlight>
                  <a:srgbClr val="FFFF00"/>
                </a:highlight>
                <a:latin typeface="Times New Roman" panose="02020603050405020304" pitchFamily="18" charset="0"/>
                <a:cs typeface="Times New Roman" panose="02020603050405020304" pitchFamily="18" charset="0"/>
              </a:rPr>
              <a:t>the copies of the things in the heavens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(Old Law Tabernacle) to be </a:t>
            </a:r>
            <a:r>
              <a:rPr lang="en-US" sz="2400" b="1" u="sng" dirty="0">
                <a:highlight>
                  <a:srgbClr val="FFFF00"/>
                </a:highlight>
                <a:latin typeface="Times New Roman" panose="02020603050405020304" pitchFamily="18" charset="0"/>
                <a:cs typeface="Times New Roman" panose="02020603050405020304" pitchFamily="18" charset="0"/>
              </a:rPr>
              <a:t>cleansed with these </a:t>
            </a:r>
            <a:r>
              <a:rPr lang="en-US" sz="2400" dirty="0">
                <a:latin typeface="Times New Roman" panose="02020603050405020304" pitchFamily="18" charset="0"/>
                <a:cs typeface="Times New Roman" panose="02020603050405020304" pitchFamily="18" charset="0"/>
              </a:rPr>
              <a:t>(animal blood), but the </a:t>
            </a:r>
            <a:r>
              <a:rPr lang="en-US" sz="2400" b="1" u="sng" dirty="0">
                <a:highlight>
                  <a:srgbClr val="FFFF00"/>
                </a:highlight>
                <a:latin typeface="Times New Roman" panose="02020603050405020304" pitchFamily="18" charset="0"/>
                <a:cs typeface="Times New Roman" panose="02020603050405020304" pitchFamily="18" charset="0"/>
              </a:rPr>
              <a:t>heavenly things themselves </a:t>
            </a:r>
            <a:r>
              <a:rPr lang="en-US" sz="2400" dirty="0">
                <a:latin typeface="Times New Roman" panose="02020603050405020304" pitchFamily="18" charset="0"/>
                <a:cs typeface="Times New Roman" panose="02020603050405020304" pitchFamily="18" charset="0"/>
              </a:rPr>
              <a:t>(Church and Heaven) with </a:t>
            </a:r>
            <a:r>
              <a:rPr lang="en-US" sz="2400" b="1" u="sng" dirty="0">
                <a:highlight>
                  <a:srgbClr val="FFFF00"/>
                </a:highlight>
                <a:latin typeface="Times New Roman" panose="02020603050405020304" pitchFamily="18" charset="0"/>
                <a:cs typeface="Times New Roman" panose="02020603050405020304" pitchFamily="18" charset="0"/>
              </a:rPr>
              <a:t>better sacrifices than these </a:t>
            </a:r>
            <a:r>
              <a:rPr lang="en-US" sz="2400" dirty="0">
                <a:latin typeface="Times New Roman" panose="02020603050405020304" pitchFamily="18" charset="0"/>
                <a:cs typeface="Times New Roman" panose="02020603050405020304" pitchFamily="18" charset="0"/>
              </a:rPr>
              <a:t>(Christ’s blood)</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Hebrews 10:19-22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brethren, since we have confidence to </a:t>
            </a:r>
            <a:r>
              <a:rPr lang="en-US" sz="2400" b="1" u="sng" dirty="0">
                <a:highlight>
                  <a:srgbClr val="FFFF00"/>
                </a:highlight>
                <a:latin typeface="Times New Roman" panose="02020603050405020304" pitchFamily="18" charset="0"/>
                <a:cs typeface="Times New Roman" panose="02020603050405020304" pitchFamily="18" charset="0"/>
              </a:rPr>
              <a:t>enter the holy place </a:t>
            </a:r>
            <a:r>
              <a:rPr lang="en-US" sz="2400" dirty="0">
                <a:latin typeface="Times New Roman" panose="02020603050405020304" pitchFamily="18" charset="0"/>
                <a:cs typeface="Times New Roman" panose="02020603050405020304" pitchFamily="18" charset="0"/>
              </a:rPr>
              <a:t>(Heaven) by the </a:t>
            </a:r>
            <a:r>
              <a:rPr lang="en-US" sz="2400" b="1" u="sng" dirty="0">
                <a:highlight>
                  <a:srgbClr val="FFFF00"/>
                </a:highlight>
                <a:latin typeface="Times New Roman" panose="02020603050405020304" pitchFamily="18" charset="0"/>
                <a:cs typeface="Times New Roman" panose="02020603050405020304" pitchFamily="18" charset="0"/>
              </a:rPr>
              <a:t>blood of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since </a:t>
            </a:r>
            <a:r>
              <a:rPr lang="en-US" sz="2400" i="1" dirty="0">
                <a:latin typeface="Times New Roman" panose="02020603050405020304" pitchFamily="18" charset="0"/>
                <a:cs typeface="Times New Roman" panose="02020603050405020304" pitchFamily="18" charset="0"/>
              </a:rPr>
              <a:t>we have</a:t>
            </a:r>
            <a:r>
              <a:rPr lang="en-US" sz="2400" dirty="0">
                <a:latin typeface="Times New Roman" panose="02020603050405020304" pitchFamily="18" charset="0"/>
                <a:cs typeface="Times New Roman" panose="02020603050405020304" pitchFamily="18" charset="0"/>
              </a:rPr>
              <a:t> a </a:t>
            </a:r>
            <a:r>
              <a:rPr lang="en-US" sz="2400" b="1" u="sng" dirty="0">
                <a:highlight>
                  <a:srgbClr val="FFFF00"/>
                </a:highlight>
                <a:latin typeface="Times New Roman" panose="02020603050405020304" pitchFamily="18" charset="0"/>
                <a:cs typeface="Times New Roman" panose="02020603050405020304" pitchFamily="18" charset="0"/>
              </a:rPr>
              <a:t>great priest </a:t>
            </a:r>
            <a:r>
              <a:rPr lang="en-US" sz="2400" dirty="0">
                <a:latin typeface="Times New Roman" panose="02020603050405020304" pitchFamily="18" charset="0"/>
                <a:cs typeface="Times New Roman" panose="02020603050405020304" pitchFamily="18" charset="0"/>
              </a:rPr>
              <a:t>over the </a:t>
            </a:r>
            <a:r>
              <a:rPr lang="en-US" sz="2400" b="1" u="sng" dirty="0">
                <a:highlight>
                  <a:srgbClr val="FFFF00"/>
                </a:highlight>
                <a:latin typeface="Times New Roman" panose="02020603050405020304" pitchFamily="18" charset="0"/>
                <a:cs typeface="Times New Roman" panose="02020603050405020304" pitchFamily="18" charset="0"/>
              </a:rPr>
              <a:t>house of God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let us draw near … having our </a:t>
            </a:r>
            <a:r>
              <a:rPr lang="en-US" sz="2400" b="1" u="sng" dirty="0">
                <a:highlight>
                  <a:srgbClr val="FFFF00"/>
                </a:highlight>
                <a:latin typeface="Times New Roman" panose="02020603050405020304" pitchFamily="18" charset="0"/>
                <a:cs typeface="Times New Roman" panose="02020603050405020304" pitchFamily="18" charset="0"/>
              </a:rPr>
              <a:t>hearts sprinkled </a:t>
            </a:r>
            <a:r>
              <a:rPr lang="en-US" sz="2400" b="1" i="1" u="sng" dirty="0">
                <a:highlight>
                  <a:srgbClr val="FFFF00"/>
                </a:highlight>
                <a:latin typeface="Times New Roman" panose="02020603050405020304" pitchFamily="18" charset="0"/>
                <a:cs typeface="Times New Roman" panose="02020603050405020304" pitchFamily="18" charset="0"/>
              </a:rPr>
              <a:t>clean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(blood of Christ) from an evil conscience and our bodies </a:t>
            </a:r>
            <a:r>
              <a:rPr lang="en-US" sz="2400" b="1" u="sng" dirty="0">
                <a:highlight>
                  <a:srgbClr val="FFFF00"/>
                </a:highlight>
                <a:latin typeface="Times New Roman" panose="02020603050405020304" pitchFamily="18" charset="0"/>
                <a:cs typeface="Times New Roman" panose="02020603050405020304" pitchFamily="18" charset="0"/>
              </a:rPr>
              <a:t>washed with pure water</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(baptism)</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Therefore, the Hebrew writer affirms:</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cleansing and atoning power of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Jesus Christ’s shed blood</a:t>
            </a:r>
            <a:r>
              <a:rPr lang="en-US" sz="2400" dirty="0">
                <a:latin typeface="Times New Roman" panose="02020603050405020304" pitchFamily="18" charset="0"/>
                <a:ea typeface="Calibri" panose="020F0502020204030204" pitchFamily="34" charset="0"/>
                <a:cs typeface="Times New Roman" panose="02020603050405020304" pitchFamily="18" charset="0"/>
              </a:rPr>
              <a:t>, and </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cleansing baptismal waters </a:t>
            </a:r>
            <a:r>
              <a:rPr lang="en-US" sz="2400" dirty="0">
                <a:latin typeface="Times New Roman" panose="02020603050405020304" pitchFamily="18" charset="0"/>
                <a:ea typeface="Calibri" panose="020F0502020204030204" pitchFamily="34" charset="0"/>
                <a:cs typeface="Times New Roman" panose="02020603050405020304" pitchFamily="18" charset="0"/>
              </a:rPr>
              <a:t>that always accompany the atoning blood of the sacrifice </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Examples of Old Testament purification through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934763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 </a:t>
            </a:r>
            <a:r>
              <a:rPr lang="en-US" sz="2000" dirty="0">
                <a:latin typeface="Times New Roman" panose="02020603050405020304" pitchFamily="18" charset="0"/>
                <a:cs typeface="Times New Roman" panose="02020603050405020304" pitchFamily="18" charset="0"/>
              </a:rPr>
              <a:t>Not really a purification event – but it does demonstrate deliverance from sin’s bondage and death through sacrificial blood</a:t>
            </a:r>
            <a:endParaRPr lang="en-US" sz="20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12:1-30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pre-Law of Moses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account of the slaying of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free the Hebrews from the Egypt’s bondage – figure of our fallen world.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Prophetic shadow of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Christ’s death and shed blood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releasing us from the bondage of sin and Satan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were commanded to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slay an unblemished year-old lamb</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spread its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their door posts and lentils of their houses.  </a:t>
            </a:r>
          </a:p>
          <a:p>
            <a:pPr marL="10287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set aside the Passover lamb</a:t>
            </a:r>
          </a:p>
          <a:p>
            <a:pPr marL="1028700" lvl="1" indent="-34290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sacrificed the Passover lamb</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Exodus 12:12-13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'For I </a:t>
            </a:r>
            <a:r>
              <a:rPr lang="en-US" sz="2000" dirty="0">
                <a:latin typeface="Times New Roman" panose="02020603050405020304" pitchFamily="18" charset="0"/>
                <a:cs typeface="Times New Roman" panose="02020603050405020304" pitchFamily="18" charset="0"/>
              </a:rPr>
              <a:t>(God) will go through the land of Egypt on that night, and will </a:t>
            </a:r>
            <a:r>
              <a:rPr lang="en-US" sz="2000" b="1" u="sng" dirty="0">
                <a:highlight>
                  <a:srgbClr val="FFFF00"/>
                </a:highlight>
                <a:latin typeface="Times New Roman" panose="02020603050405020304" pitchFamily="18" charset="0"/>
                <a:cs typeface="Times New Roman" panose="02020603050405020304" pitchFamily="18" charset="0"/>
              </a:rPr>
              <a:t>strike down all the firstborn</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the land of Egypt…</a:t>
            </a:r>
            <a:r>
              <a:rPr lang="en-US" sz="2000" baseline="30000" dirty="0">
                <a:latin typeface="Times New Roman" panose="02020603050405020304" pitchFamily="18" charset="0"/>
                <a:cs typeface="Times New Roman" panose="02020603050405020304" pitchFamily="18" charset="0"/>
              </a:rPr>
              <a:t>13 </a:t>
            </a:r>
            <a:r>
              <a:rPr lang="en-US" sz="2000" dirty="0">
                <a:latin typeface="Times New Roman" panose="02020603050405020304" pitchFamily="18" charset="0"/>
                <a:cs typeface="Times New Roman" panose="02020603050405020304" pitchFamily="18" charset="0"/>
              </a:rPr>
              <a:t> 'The </a:t>
            </a:r>
            <a:r>
              <a:rPr lang="en-US" sz="2000" b="1" u="sng" dirty="0">
                <a:highlight>
                  <a:srgbClr val="FFFF00"/>
                </a:highlight>
                <a:latin typeface="Times New Roman" panose="02020603050405020304" pitchFamily="18" charset="0"/>
                <a:cs typeface="Times New Roman" panose="02020603050405020304" pitchFamily="18" charset="0"/>
              </a:rPr>
              <a:t>blood shall be a sign </a:t>
            </a:r>
            <a:r>
              <a:rPr lang="en-US" sz="2000" dirty="0">
                <a:latin typeface="Times New Roman" panose="02020603050405020304" pitchFamily="18" charset="0"/>
                <a:cs typeface="Times New Roman" panose="02020603050405020304" pitchFamily="18" charset="0"/>
              </a:rPr>
              <a:t>for you on the houses where you live; and </a:t>
            </a:r>
            <a:r>
              <a:rPr lang="en-US" sz="2000" b="1" u="sng" dirty="0">
                <a:highlight>
                  <a:srgbClr val="FFFF00"/>
                </a:highlight>
                <a:latin typeface="Times New Roman" panose="02020603050405020304" pitchFamily="18" charset="0"/>
                <a:cs typeface="Times New Roman" panose="02020603050405020304" pitchFamily="18" charset="0"/>
              </a:rPr>
              <a:t>when I see the blood I will pass over you</a:t>
            </a:r>
            <a:r>
              <a:rPr lang="en-US" sz="2000" dirty="0">
                <a:latin typeface="Times New Roman" panose="02020603050405020304" pitchFamily="18" charset="0"/>
                <a:cs typeface="Times New Roman" panose="02020603050405020304" pitchFamily="18" charset="0"/>
              </a:rPr>
              <a:t>, and no plague will befall you to destroy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when I strike the land of Egypt.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2733932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70756"/>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The Passover:</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5:7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our Passover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also has been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sacrificed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1:18-19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knowing that you were not redeemed with perishable things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precious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of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lamb unblemished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spotless,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the 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Application of the Passover Event to the New Covenant: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of sin, God is bringing </a:t>
            </a:r>
            <a:r>
              <a:rPr lang="en-US" sz="2400" b="1" u="sng" dirty="0">
                <a:latin typeface="Times New Roman" panose="02020603050405020304" pitchFamily="18" charset="0"/>
                <a:cs typeface="Times New Roman" panose="02020603050405020304" pitchFamily="18" charset="0"/>
              </a:rPr>
              <a:t>death upon the world </a:t>
            </a:r>
            <a:r>
              <a:rPr lang="en-US" sz="2400" dirty="0">
                <a:latin typeface="Times New Roman" panose="02020603050405020304" pitchFamily="18" charset="0"/>
                <a:cs typeface="Times New Roman" panose="02020603050405020304" pitchFamily="18" charset="0"/>
              </a:rPr>
              <a:t>– as He did upon Egypt.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a:t>
            </a:r>
            <a:r>
              <a:rPr lang="en-US" sz="2400" b="1" u="sng" dirty="0">
                <a:latin typeface="Times New Roman" panose="02020603050405020304" pitchFamily="18" charset="0"/>
                <a:cs typeface="Times New Roman" panose="02020603050405020304" pitchFamily="18" charset="0"/>
              </a:rPr>
              <a:t>Jesus Christ’s blood </a:t>
            </a:r>
            <a:r>
              <a:rPr lang="en-US" sz="2400" dirty="0">
                <a:latin typeface="Times New Roman" panose="02020603050405020304" pitchFamily="18" charset="0"/>
                <a:cs typeface="Times New Roman" panose="02020603050405020304" pitchFamily="18" charset="0"/>
              </a:rPr>
              <a:t>is upon His chosen children – as it was upon the Hebrews</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Christ’s </a:t>
            </a:r>
            <a:r>
              <a:rPr lang="en-US" sz="2400" b="1" u="sng" dirty="0">
                <a:latin typeface="Times New Roman" panose="02020603050405020304" pitchFamily="18" charset="0"/>
                <a:cs typeface="Times New Roman" panose="02020603050405020304" pitchFamily="18" charset="0"/>
              </a:rPr>
              <a:t>blood saves us of sin’s death</a:t>
            </a:r>
            <a:r>
              <a:rPr lang="en-US" sz="2400" dirty="0">
                <a:latin typeface="Times New Roman" panose="02020603050405020304" pitchFamily="18" charset="0"/>
                <a:cs typeface="Times New Roman" panose="02020603050405020304" pitchFamily="18" charset="0"/>
              </a:rPr>
              <a:t>. God will pass over us – as it did in Egypt</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highlight>
                  <a:srgbClr val="FFFF00"/>
                </a:highlight>
                <a:latin typeface="Times New Roman" panose="02020603050405020304" pitchFamily="18" charset="0"/>
                <a:cs typeface="Times New Roman" panose="02020603050405020304" pitchFamily="18" charset="0"/>
              </a:rPr>
              <a:t>But where’s the water</a:t>
            </a:r>
            <a:r>
              <a:rPr lang="en-US" sz="2400" dirty="0">
                <a:highlight>
                  <a:srgbClr val="FFFF00"/>
                </a:highlight>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9968523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67415"/>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raised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 out of the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Nile River waters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to become a prophet like Jesus (Acts 7:37)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 leader of God’s people under the Old Law</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child grew, and she brought him to Pharaoh's daughter and he became her son. And she named him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said, "Because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drew him out of the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Similarly,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drew Jesus up out of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Jordan River waters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become a leader of God’s chosen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under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 After being baptized, </a:t>
            </a:r>
            <a:r>
              <a:rPr lang="en-US" sz="2400" b="1" u="sng" dirty="0">
                <a:highlight>
                  <a:srgbClr val="FFFF00"/>
                </a:highlight>
                <a:latin typeface="Times New Roman" panose="02020603050405020304" pitchFamily="18" charset="0"/>
                <a:cs typeface="Times New Roman" panose="02020603050405020304" pitchFamily="18" charset="0"/>
              </a:rPr>
              <a:t>Jesus came up immediately from the water</a:t>
            </a: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behold, the heavens were opened, and he saw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685800" lvl="1"/>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Note the presence of the Holy Spirit at Jesus’ baptism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ECC4CE4-8EE3-79A2-46B5-8EA6D32EBD2B}"/>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424885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982176"/>
            <a:ext cx="11644370" cy="5632311"/>
          </a:xfrm>
          <a:prstGeom prst="rect">
            <a:avLst/>
          </a:prstGeom>
          <a:noFill/>
        </p:spPr>
        <p:txBody>
          <a:bodyPr wrap="square" rtlCol="0">
            <a:spAutoFit/>
          </a:bodyPr>
          <a:lstStyle/>
          <a:p>
            <a:pPr marR="0">
              <a:spcBef>
                <a:spcPts val="0"/>
              </a:spcBef>
              <a:spcAft>
                <a:spcPts val="0"/>
              </a:spcAft>
            </a:pPr>
            <a:r>
              <a:rPr lang="en-US" sz="2400"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As God </a:t>
            </a:r>
            <a:r>
              <a:rPr lang="en-US" sz="2400" b="1"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raised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Moses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water, He later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raised all His people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Red Sea waters</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 and into freedom – and note the presence of the Holy Spirit.</a:t>
            </a:r>
            <a:endParaRPr lang="en-US" sz="2400" dirty="0">
              <a:solidFill>
                <a:srgbClr val="272727"/>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63:11-14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His people remembered the days of old, of Moses. Where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(God) who brought them up out of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the shepherds of His flock? Where is He who put His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in the midst of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cs typeface="Times New Roman" panose="02020603050405020304" pitchFamily="18" charset="0"/>
              </a:rPr>
              <a:t>Likewise, as </a:t>
            </a:r>
            <a:r>
              <a:rPr lang="en-US" sz="2400" b="1" dirty="0">
                <a:latin typeface="Times New Roman" panose="02020603050405020304" pitchFamily="18" charset="0"/>
                <a:cs typeface="Times New Roman" panose="02020603050405020304" pitchFamily="18" charset="0"/>
              </a:rPr>
              <a:t>God raised Jesus </a:t>
            </a:r>
            <a:r>
              <a:rPr lang="en-US" sz="2400" dirty="0">
                <a:latin typeface="Times New Roman" panose="02020603050405020304" pitchFamily="18" charset="0"/>
                <a:cs typeface="Times New Roman" panose="02020603050405020304" pitchFamily="18" charset="0"/>
              </a:rPr>
              <a:t>up out of the </a:t>
            </a:r>
            <a:r>
              <a:rPr lang="en-US" sz="2400" b="1" u="sng" dirty="0">
                <a:latin typeface="Times New Roman" panose="02020603050405020304" pitchFamily="18" charset="0"/>
                <a:cs typeface="Times New Roman" panose="02020603050405020304" pitchFamily="18" charset="0"/>
              </a:rPr>
              <a:t>baptismal waters</a:t>
            </a:r>
            <a:r>
              <a:rPr lang="en-US" sz="2400" dirty="0">
                <a:latin typeface="Times New Roman" panose="02020603050405020304" pitchFamily="18" charset="0"/>
                <a:cs typeface="Times New Roman" panose="02020603050405020304" pitchFamily="18" charset="0"/>
              </a:rPr>
              <a:t>, He later </a:t>
            </a:r>
            <a:r>
              <a:rPr lang="en-US" sz="2400" b="1" dirty="0">
                <a:latin typeface="Times New Roman" panose="02020603050405020304" pitchFamily="18" charset="0"/>
                <a:cs typeface="Times New Roman" panose="02020603050405020304" pitchFamily="18" charset="0"/>
              </a:rPr>
              <a:t>raises all of His </a:t>
            </a:r>
            <a:r>
              <a:rPr lang="en-US" sz="2400" dirty="0">
                <a:latin typeface="Times New Roman" panose="02020603050405020304" pitchFamily="18" charset="0"/>
                <a:cs typeface="Times New Roman" panose="02020603050405020304" pitchFamily="18" charset="0"/>
              </a:rPr>
              <a:t>people out of the </a:t>
            </a:r>
            <a:r>
              <a:rPr lang="en-US" sz="2400" b="1" u="sng" dirty="0">
                <a:latin typeface="Times New Roman" panose="02020603050405020304" pitchFamily="18" charset="0"/>
                <a:cs typeface="Times New Roman" panose="02020603050405020304" pitchFamily="18" charset="0"/>
              </a:rPr>
              <a:t>baptismal waters </a:t>
            </a:r>
            <a:r>
              <a:rPr lang="en-US" sz="2400" dirty="0">
                <a:latin typeface="Times New Roman" panose="02020603050405020304" pitchFamily="18" charset="0"/>
                <a:cs typeface="Times New Roman" panose="02020603050405020304" pitchFamily="18" charset="0"/>
              </a:rPr>
              <a:t>and into freedom -  and note the presence of the Holy Spirit</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for the forgiveness of your sins;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lvl="1"/>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Note the presence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5CE1B5B-3A6E-E359-A7FF-0A9B3C752982}"/>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7507999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1217783"/>
            <a:ext cx="11644370" cy="397031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as we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1 Corinthians 10:1-4,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 Paul reveals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Israelites were likewise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Moses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like prophet of Jesus)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immersion into the cloud and the sea</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10:1-2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I do not want you to be unaware, brethren, that our fathers were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all under the cloud and all passed through the sea; </a:t>
            </a:r>
            <a:r>
              <a:rPr lang="en-US" sz="2400" b="1" u="sng"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were baptized into Moses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cloud and in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(elements of water)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6B650F1-2558-6562-9AFE-F476A1D91FF3}"/>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524739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44764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see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played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of the Israelites from 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Egyptian bondage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Israelites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wilderness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Israel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builds kingdom of Israel</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added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to His kingdom and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tested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Israelites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failed the test did not enter into the promised land. Hebrews 3:11-19</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granted the faithful in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into the Promised Land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(Book of Joshua)</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Joshua 3:17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the priests who carried the ark of the covenant of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stood firm on dry ground in the middle of the Jordan while </a:t>
            </a:r>
            <a:r>
              <a:rPr lang="en-US" sz="2400" b="1" u="sng" dirty="0">
                <a:highlight>
                  <a:srgbClr val="FFFF00"/>
                </a:highlight>
                <a:latin typeface="Times New Roman" panose="02020603050405020304" pitchFamily="18" charset="0"/>
                <a:cs typeface="Times New Roman" panose="02020603050405020304" pitchFamily="18" charset="0"/>
              </a:rPr>
              <a:t>all Israel crossed on dry ground</a:t>
            </a:r>
            <a:r>
              <a:rPr lang="en-US" sz="2400" dirty="0">
                <a:latin typeface="Times New Roman" panose="02020603050405020304" pitchFamily="18" charset="0"/>
                <a:cs typeface="Times New Roman" panose="02020603050405020304" pitchFamily="18" charset="0"/>
              </a:rPr>
              <a:t>, until </a:t>
            </a:r>
            <a:r>
              <a:rPr lang="en-US" sz="2400" b="1" u="sng" dirty="0">
                <a:highlight>
                  <a:srgbClr val="FFFF00"/>
                </a:highlight>
                <a:latin typeface="Times New Roman" panose="02020603050405020304" pitchFamily="18" charset="0"/>
                <a:cs typeface="Times New Roman" panose="02020603050405020304" pitchFamily="18" charset="0"/>
              </a:rPr>
              <a:t>all the nation had finished crossing the Jordan</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357970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will see both that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all men from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bondage to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(Romans 6:16-23)</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children of God our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world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(saints in but not of the world – John 17:11; 16)</a:t>
            </a: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a:t>
            </a:r>
            <a:r>
              <a:rPr lang="en-US" sz="2400" b="1" dirty="0" err="1">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Christ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(the world)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New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establishes the kingdom of Christ</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added to His kingdom and tests His children’s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 the test do not enter into the promised land.  Hebrews 3 &amp; 4</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grants the faithful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into the Promised Land – Heaven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chapters 3 &amp; 4; 1 Corinthians 15:24)</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Corinthians 15:22-24 </a:t>
            </a:r>
            <a:r>
              <a:rPr lang="en-US" sz="2400" dirty="0">
                <a:latin typeface="Times New Roman" panose="02020603050405020304" pitchFamily="18" charset="0"/>
                <a:cs typeface="Times New Roman" panose="02020603050405020304" pitchFamily="18" charset="0"/>
              </a:rPr>
              <a:t> For as in Adam </a:t>
            </a:r>
            <a:r>
              <a:rPr lang="en-US" sz="2400" b="1" u="sng" dirty="0">
                <a:latin typeface="Times New Roman" panose="02020603050405020304" pitchFamily="18" charset="0"/>
                <a:cs typeface="Times New Roman" panose="02020603050405020304" pitchFamily="18" charset="0"/>
              </a:rPr>
              <a:t>all die</a:t>
            </a:r>
            <a:r>
              <a:rPr lang="en-US" sz="2400" dirty="0">
                <a:latin typeface="Times New Roman" panose="02020603050405020304" pitchFamily="18" charset="0"/>
                <a:cs typeface="Times New Roman" panose="02020603050405020304" pitchFamily="18" charset="0"/>
              </a:rPr>
              <a:t>, so also </a:t>
            </a:r>
            <a:r>
              <a:rPr lang="en-US" sz="2400" b="1" u="sng" dirty="0">
                <a:highlight>
                  <a:srgbClr val="FFFF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all will be </a:t>
            </a:r>
            <a:r>
              <a:rPr lang="en-US" sz="2400" b="1" u="sng" dirty="0">
                <a:highlight>
                  <a:srgbClr val="FFFF00"/>
                </a:highlight>
                <a:latin typeface="Times New Roman" panose="02020603050405020304" pitchFamily="18" charset="0"/>
                <a:cs typeface="Times New Roman" panose="02020603050405020304" pitchFamily="18" charset="0"/>
              </a:rPr>
              <a:t>made alive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 But each in his own order: </a:t>
            </a:r>
            <a:r>
              <a:rPr lang="en-US" sz="2400" b="1" u="sng" dirty="0">
                <a:latin typeface="Times New Roman" panose="02020603050405020304" pitchFamily="18" charset="0"/>
                <a:cs typeface="Times New Roman" panose="02020603050405020304" pitchFamily="18" charset="0"/>
              </a:rPr>
              <a:t>Christ the first fruits</a:t>
            </a:r>
            <a:r>
              <a:rPr lang="en-US" sz="2400" dirty="0">
                <a:latin typeface="Times New Roman" panose="02020603050405020304" pitchFamily="18" charset="0"/>
                <a:cs typeface="Times New Roman" panose="02020603050405020304" pitchFamily="18" charset="0"/>
              </a:rPr>
              <a:t>, after that </a:t>
            </a:r>
            <a:r>
              <a:rPr lang="en-US" sz="2400" b="1" u="sng" dirty="0">
                <a:latin typeface="Times New Roman" panose="02020603050405020304" pitchFamily="18" charset="0"/>
                <a:cs typeface="Times New Roman" panose="02020603050405020304" pitchFamily="18" charset="0"/>
              </a:rPr>
              <a:t>those who are Christ's at His coming</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end, when He hands over the kingdom to the God and Father</a:t>
            </a:r>
            <a:r>
              <a:rPr lang="en-US" sz="2400" dirty="0">
                <a:latin typeface="Times New Roman" panose="02020603050405020304" pitchFamily="18" charset="0"/>
                <a:cs typeface="Times New Roman" panose="02020603050405020304" pitchFamily="18" charset="0"/>
              </a:rPr>
              <a:t>, …..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664560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0677"/>
            <a:ext cx="11644370" cy="5570756"/>
          </a:xfrm>
          <a:prstGeom prst="rect">
            <a:avLst/>
          </a:prstGeom>
          <a:noFill/>
        </p:spPr>
        <p:txBody>
          <a:bodyPr wrap="square" rtlCol="0">
            <a:spAutoFit/>
          </a:bodyPr>
          <a:lstStyle/>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third example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Israel’s water deliverance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also in context of the Passover event - is when the Israelites crossed over into the Promised Land – a figure of heaven (Hebrews chapters 3 and 4).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3:14-17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Israelites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crossed the Jordan River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same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identical manner as they crossed the Red Sea</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 gathered up the waters and they cross on dry land.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4:19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This crossing took place on the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10</a:t>
            </a:r>
            <a:r>
              <a:rPr lang="en-US" sz="2000" b="1" baseline="30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first month and day the Israelites were to bring to themselves an unblemished lamb for sacrifice in the Land of Egypt.  </a:t>
            </a:r>
          </a:p>
          <a:p>
            <a:pPr marL="685800" lvl="1"/>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latin typeface="Times New Roman" panose="02020603050405020304" pitchFamily="18" charset="0"/>
                <a:ea typeface="Times New Roman" panose="02020603050405020304" pitchFamily="18" charset="0"/>
                <a:cs typeface="Times New Roman" panose="02020603050405020304" pitchFamily="18" charset="0"/>
              </a:rPr>
              <a:t>Joshua 5:10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On the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14</a:t>
            </a:r>
            <a:r>
              <a:rPr lang="en-US" sz="20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the day they the Passover Lamb was slain and the day God appointed the Passover Supper memorial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they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partook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Passover Supper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the partaking of the Passover Lamb, just as the had done upon their release from Egypt. Joshua 5:10</a:t>
            </a:r>
          </a:p>
          <a:p>
            <a:pPr marL="685800" lvl="1"/>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Similarly, when we are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000" dirty="0">
                <a:latin typeface="Times New Roman" panose="02020603050405020304" pitchFamily="18" charset="0"/>
                <a:ea typeface="Calibri" panose="020F0502020204030204" pitchFamily="34" charset="0"/>
                <a:cs typeface="Times New Roman" panose="02020603050405020304" pitchFamily="18" charset="0"/>
              </a:rPr>
              <a:t> (passage through water into freedom) to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become a child of God and </a:t>
            </a:r>
            <a:r>
              <a:rPr lang="en-US" sz="2000" dirty="0">
                <a:latin typeface="Times New Roman" panose="02020603050405020304" pitchFamily="18" charset="0"/>
                <a:ea typeface="Calibri" panose="020F0502020204030204" pitchFamily="34" charset="0"/>
                <a:cs typeface="Times New Roman" panose="02020603050405020304" pitchFamily="18" charset="0"/>
              </a:rPr>
              <a:t>enter Christ’s kingdom,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likewise immediately start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partaking of the Lord’s Supper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appointed day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1</a:t>
            </a:r>
            <a:r>
              <a:rPr lang="en-US" sz="2000" b="1" baseline="30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day of the week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was patterned after the partaking of the Passover Supper.</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6709B6C-11BA-1BF9-22B5-23B39D54497E}"/>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3874849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5262979"/>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himself as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Matthew chapters 26-28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proclaims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sacrificial blood of the sacrifice is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blood of the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proclaims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blood is the blood of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Exodus 24:8 </a:t>
            </a:r>
            <a:r>
              <a:rPr lang="en-US" sz="2400" dirty="0">
                <a:latin typeface="Times New Roman" panose="02020603050405020304" pitchFamily="18" charset="0"/>
                <a:cs typeface="Times New Roman" panose="02020603050405020304" pitchFamily="18" charset="0"/>
              </a:rPr>
              <a:t>…Moses … said, "</a:t>
            </a:r>
            <a:r>
              <a:rPr lang="en-US" sz="2400" b="1" u="sng" dirty="0">
                <a:latin typeface="Times New Roman" panose="02020603050405020304" pitchFamily="18" charset="0"/>
                <a:cs typeface="Times New Roman" panose="02020603050405020304" pitchFamily="18" charset="0"/>
              </a:rPr>
              <a:t>Behold the blood of the covenant</a:t>
            </a:r>
            <a:r>
              <a:rPr lang="en-US" sz="2400" dirty="0">
                <a:latin typeface="Times New Roman" panose="02020603050405020304" pitchFamily="18" charset="0"/>
                <a:cs typeface="Times New Roman" panose="02020603050405020304" pitchFamily="18" charset="0"/>
              </a:rPr>
              <a:t>, which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made with you in accordance with all these words."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Luke 22:20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the same way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He took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cup after they had eaten, saying, "This cup which is poured out for you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new covenant in My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267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introduced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hostility)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6001643"/>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spoke the law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the Israelites,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people vowed obedience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the same way,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Peter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Apostles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spoke the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New Covenant</a:t>
            </a:r>
            <a:r>
              <a:rPr lang="en-US"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to the people and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commanded them to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Exodus 24:7 </a:t>
            </a:r>
            <a:r>
              <a:rPr lang="en-US" sz="2400" dirty="0">
                <a:latin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(Moses) took the </a:t>
            </a:r>
            <a:r>
              <a:rPr lang="en-US" sz="2400" b="1" u="sng" dirty="0">
                <a:highlight>
                  <a:srgbClr val="FFFF00"/>
                </a:highlight>
                <a:latin typeface="Times New Roman" panose="02020603050405020304" pitchFamily="18" charset="0"/>
                <a:cs typeface="Times New Roman" panose="02020603050405020304" pitchFamily="18" charset="0"/>
              </a:rPr>
              <a:t>book of the covenant </a:t>
            </a:r>
            <a:r>
              <a:rPr lang="en-US" sz="2400" dirty="0">
                <a:latin typeface="Times New Roman" panose="02020603050405020304" pitchFamily="18" charset="0"/>
                <a:cs typeface="Times New Roman" panose="02020603050405020304" pitchFamily="18" charset="0"/>
              </a:rPr>
              <a:t>and </a:t>
            </a:r>
            <a:r>
              <a:rPr lang="en-US" sz="2400" b="1" u="sng" dirty="0">
                <a:highlight>
                  <a:srgbClr val="FFFF00"/>
                </a:highlight>
                <a:latin typeface="Times New Roman" panose="02020603050405020304" pitchFamily="18" charset="0"/>
                <a:cs typeface="Times New Roman" panose="02020603050405020304" pitchFamily="18" charset="0"/>
              </a:rPr>
              <a:t>read </a:t>
            </a:r>
            <a:r>
              <a:rPr lang="en-US" sz="2400" b="1" i="1" u="sng" dirty="0">
                <a:highlight>
                  <a:srgbClr val="FFFF00"/>
                </a:highlight>
                <a:latin typeface="Times New Roman" panose="02020603050405020304" pitchFamily="18" charset="0"/>
                <a:cs typeface="Times New Roman" panose="02020603050405020304" pitchFamily="18" charset="0"/>
              </a:rPr>
              <a:t>it</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a:t>
            </a:r>
            <a:r>
              <a:rPr lang="en-US" sz="2400" b="1" u="sng" dirty="0">
                <a:highlight>
                  <a:srgbClr val="FFFF00"/>
                </a:highlight>
                <a:latin typeface="Times New Roman" panose="02020603050405020304" pitchFamily="18" charset="0"/>
                <a:cs typeface="Times New Roman" panose="02020603050405020304" pitchFamily="18" charset="0"/>
              </a:rPr>
              <a:t>hearing of the people</a:t>
            </a:r>
            <a:r>
              <a:rPr lang="en-US" sz="2400" dirty="0">
                <a:latin typeface="Times New Roman" panose="02020603050405020304" pitchFamily="18" charset="0"/>
                <a:cs typeface="Times New Roman" panose="02020603050405020304" pitchFamily="18" charset="0"/>
              </a:rPr>
              <a:t>; and they said, "All that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spoken </a:t>
            </a:r>
            <a:r>
              <a:rPr lang="en-US" sz="2400" b="1" u="sng" dirty="0">
                <a:highlight>
                  <a:srgbClr val="FFFF00"/>
                </a:highlight>
                <a:latin typeface="Times New Roman" panose="02020603050405020304" pitchFamily="18" charset="0"/>
                <a:cs typeface="Times New Roman" panose="02020603050405020304" pitchFamily="18" charset="0"/>
              </a:rPr>
              <a:t>we will do</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we will be obedient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2:14, 22</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a:t>
            </a:r>
            <a:r>
              <a:rPr lang="en-US" sz="2400" b="1" u="sng" dirty="0">
                <a:highlight>
                  <a:srgbClr val="FFFF00"/>
                </a:highlight>
                <a:latin typeface="Times New Roman" panose="02020603050405020304" pitchFamily="18" charset="0"/>
                <a:cs typeface="Times New Roman" panose="02020603050405020304" pitchFamily="18" charset="0"/>
              </a:rPr>
              <a:t>let this be known to you and give heed to my words.</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"Men of Israel, </a:t>
            </a:r>
            <a:r>
              <a:rPr lang="en-US" sz="2400" b="1" u="sng" dirty="0">
                <a:highlight>
                  <a:srgbClr val="FFFF00"/>
                </a:highlight>
                <a:latin typeface="Times New Roman" panose="02020603050405020304" pitchFamily="18" charset="0"/>
                <a:cs typeface="Times New Roman" panose="02020603050405020304" pitchFamily="18" charset="0"/>
              </a:rPr>
              <a:t>listen to these words</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711708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2587" y="869821"/>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sprinkles the people with both water and the blood of the covenant (Exodus 24:8, Hebrews 9:18-19),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apostles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likewise required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baptism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9:18-19 </a:t>
            </a:r>
            <a:r>
              <a:rPr lang="en-US" sz="2400" dirty="0">
                <a:latin typeface="Times New Roman" panose="02020603050405020304" pitchFamily="18" charset="0"/>
                <a:cs typeface="Times New Roman" panose="02020603050405020304" pitchFamily="18" charset="0"/>
              </a:rPr>
              <a:t> Therefore even the first </a:t>
            </a:r>
            <a:r>
              <a:rPr lang="en-US" sz="2400" i="1" dirty="0">
                <a:latin typeface="Times New Roman" panose="02020603050405020304" pitchFamily="18" charset="0"/>
                <a:cs typeface="Times New Roman" panose="02020603050405020304" pitchFamily="18" charset="0"/>
              </a:rPr>
              <a:t>covenant</a:t>
            </a:r>
            <a:r>
              <a:rPr lang="en-US" sz="2400" dirty="0">
                <a:latin typeface="Times New Roman" panose="02020603050405020304" pitchFamily="18" charset="0"/>
                <a:cs typeface="Times New Roman" panose="02020603050405020304" pitchFamily="18" charset="0"/>
              </a:rPr>
              <a:t> was not inaugurated without blood.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 (Moses) took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 and </a:t>
            </a:r>
            <a:r>
              <a:rPr lang="en-US" sz="2400" b="1" u="sng" dirty="0">
                <a:highlight>
                  <a:srgbClr val="FFFF00"/>
                </a:highlight>
                <a:latin typeface="Times New Roman" panose="02020603050405020304" pitchFamily="18" charset="0"/>
                <a:cs typeface="Times New Roman" panose="02020603050405020304" pitchFamily="18" charset="0"/>
              </a:rPr>
              <a:t>sprinkled both the book itself and all the people</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a:t>
            </a:r>
            <a:r>
              <a:rPr lang="en-US" sz="2400" b="1" u="sng" dirty="0">
                <a:highlight>
                  <a:srgbClr val="FFFF00"/>
                </a:highlight>
                <a:latin typeface="Times New Roman" panose="02020603050405020304" pitchFamily="18" charset="0"/>
                <a:cs typeface="Times New Roman" panose="02020603050405020304" pitchFamily="18" charset="0"/>
              </a:rPr>
              <a:t>for the forgiveness of your sins</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1:7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we have redemption through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forgiveness of our trespasses</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F368E9D-794F-CE36-30DE-3D327B51C01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5696301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370427"/>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24:3-8 gives us the account when Moses inaugurated the 1</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covenant that God had given him on Mount Sinai when God gave Moses the words of the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9:19  Moses sprinkled the people with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p>
          <a:p>
            <a:pPr marL="228600" marR="0">
              <a:spcBef>
                <a:spcPts val="0"/>
              </a:spcBef>
              <a:spcAft>
                <a:spcPts val="0"/>
              </a:spcAft>
            </a:pP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8421132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06265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same way as with the Law of Moses, Acts chapter 2 gives us the account when the Apostles inaugurated the New Covenant that God had given them on Mount Zion when God gave them the words of the gospel – the Law of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26-28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offered himself as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2:1-38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Apostles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of the New Covenant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 (command to repent).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2:38-41, Ephesians 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received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baptism</a:t>
            </a: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2393114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84113" y="750498"/>
            <a:ext cx="11644370" cy="594008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Consecration of the Priests under the Old Law of Moses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Law is a shadow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good things to come, i.e.,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prophetic figures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New Covenant – a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tutor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lead us to Christ. Hebrews 8:5; 9:11; Galatians 3:24</a:t>
            </a:r>
          </a:p>
          <a:p>
            <a:pPr marL="10287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Old Law: God appointed High Priests to minister to him in Most Holy Place</a:t>
            </a:r>
          </a:p>
          <a:p>
            <a:pPr marL="1028700" lvl="1"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Law: God appointed Priests to minister to </a:t>
            </a:r>
            <a:r>
              <a:rPr lang="en-US" sz="2400" dirty="0">
                <a:latin typeface="Times New Roman" panose="02020603050405020304" pitchFamily="18" charset="0"/>
                <a:ea typeface="Calibri" panose="020F0502020204030204" pitchFamily="34" charset="0"/>
                <a:cs typeface="Times New Roman" panose="02020603050405020304" pitchFamily="18" charset="0"/>
              </a:rPr>
              <a:t>Him in the Holy Place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Under the New Covenant</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the Son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the eternal </a:t>
            </a:r>
            <a:r>
              <a:rPr lang="en-US" sz="2400" b="1" dirty="0">
                <a:latin typeface="Times New Roman" panose="02020603050405020304" pitchFamily="18" charset="0"/>
                <a:ea typeface="Calibri" panose="020F0502020204030204" pitchFamily="34" charset="0"/>
                <a:cs typeface="Times New Roman" panose="02020603050405020304" pitchFamily="18" charset="0"/>
              </a:rPr>
              <a:t>King and 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igh Priest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Hebrews 2:17; 3:1; 4:14</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other 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an eternal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Peter 2:9</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the Old Law “Shadow” and “Tutor” reveals to us: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Consecration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consecration under the New Covenant</a:t>
            </a:r>
          </a:p>
          <a:p>
            <a:pPr marL="571500" marR="0" indent="-34290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Practices</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practice under the New Covenant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1590823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416868"/>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Under the Old Law, there was the appointment of a high priest – the first being Aaron.  </a:t>
            </a:r>
          </a:p>
          <a:p>
            <a:pPr marL="17145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high priest was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only priest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could enter into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inner chamber of the tabernacle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called the Most Holy Place  -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figure of heaven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(Hebrews 9:24).  </a:t>
            </a:r>
          </a:p>
          <a:p>
            <a:pPr marL="457200" marR="0" indent="-285750">
              <a:spcBef>
                <a:spcPts val="0"/>
              </a:spcBef>
              <a:spcAft>
                <a:spcPts val="0"/>
              </a:spcAft>
              <a:buFont typeface="Arial" panose="020B0604020202020204" pitchFamily="34" charset="0"/>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Here is where the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ark of the covenant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was placed and where the </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presence of God dwelt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23101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Christ is now our great high priest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4:14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since we have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high priest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has passed through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heavens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(pre-figured by Most Holy Place in the Tabernacle),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the Son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let us hold fast our confession.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9:24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did not enter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place made with hands, a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mere</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copy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true one,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 heaven itself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now to appear in the presence of God for us;</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5:8-10 </a:t>
            </a:r>
            <a:r>
              <a:rPr lang="en-US" sz="2400" dirty="0">
                <a:latin typeface="Times New Roman" panose="02020603050405020304" pitchFamily="18" charset="0"/>
                <a:cs typeface="Times New Roman" panose="02020603050405020304" pitchFamily="18" charset="0"/>
              </a:rPr>
              <a:t>Although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was a Son, ….He became to all those who obey Him the source of eternal salvation,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being designated by God as a </a:t>
            </a:r>
            <a:r>
              <a:rPr lang="en-US" sz="2400" b="1" u="sng" dirty="0">
                <a:highlight>
                  <a:srgbClr val="FFFF00"/>
                </a:highlight>
                <a:latin typeface="Times New Roman" panose="02020603050405020304" pitchFamily="18" charset="0"/>
                <a:cs typeface="Times New Roman" panose="02020603050405020304" pitchFamily="18" charset="0"/>
              </a:rPr>
              <a:t>high priest according to the order of Melchizedek</a:t>
            </a:r>
            <a:r>
              <a:rPr lang="en-US" sz="2400" dirty="0">
                <a:latin typeface="Times New Roman" panose="02020603050405020304" pitchFamily="18" charset="0"/>
                <a:cs typeface="Times New Roman" panose="02020603050405020304" pitchFamily="18" charset="0"/>
              </a:rPr>
              <a:t>. (Both Priest and King)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5881494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07007"/>
            <a:ext cx="11644370" cy="510909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the high priest under the Old Law:</a:t>
            </a:r>
          </a:p>
          <a:p>
            <a:pPr marL="0" marR="0">
              <a:spcBef>
                <a:spcPts val="0"/>
              </a:spcBef>
              <a:spcAft>
                <a:spcPts val="0"/>
              </a:spcAft>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sons of Aaron were consecrated to be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 who served in the outer chamber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the tabernacle called the Holy Place</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outer chamber is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prophetic figure of the church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Aaronical priesthood is a prophetic figure of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we are as the children of God</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 are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Aaro’s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sons) who minister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(outer chamber) to serve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a:spcBef>
                <a:spcPts val="0"/>
              </a:spcBef>
              <a:spcAft>
                <a:spcPts val="0"/>
              </a:spcAft>
              <a:tabLst>
                <a:tab pos="2857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you are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(kings and priests)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C3D0C1C-107C-515D-F69D-85897F2A1635}"/>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79771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247864"/>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Old Law, both the High Priest and the other priests were consecrated by:</a:t>
            </a: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death)</a:t>
            </a:r>
          </a:p>
          <a:p>
            <a:pPr marL="285750" marR="0" indent="-285750">
              <a:spcBef>
                <a:spcPts val="0"/>
              </a:spcBef>
              <a:spcAft>
                <a:spcPts val="0"/>
              </a:spcAft>
              <a:buFont typeface="Arial" panose="020B0604020202020204" pitchFamily="34" charset="0"/>
              <a:buChar cha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blood)</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W</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ater Cleansing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nointing of fragrant oil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(Anointing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Aaron and his sons were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washed with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washing by water is the prophetic figures of baptism</a:t>
            </a:r>
          </a:p>
          <a:p>
            <a:pPr marL="342900" marR="0" indent="-34290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equired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other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sons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are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royal priesthood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spcBef>
                <a:spcPts val="0"/>
              </a:spcBef>
              <a:spcAft>
                <a:spcPts val="0"/>
              </a:spcAft>
              <a:tabLst>
                <a:tab pos="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29:11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Animal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sacrifices offered </a:t>
            </a:r>
          </a:p>
          <a:p>
            <a:pPr marL="342900" indent="-342900">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Prophetic figure of Jesus Christ’s perfect sacrifice</a:t>
            </a:r>
          </a:p>
          <a:p>
            <a:pPr marL="342900" indent="-342900">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Takes away all sins for all time and all men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366996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49408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29:7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Aaron was 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 the anointing oil.  Psalms 133:2 states that it was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copiously poured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on him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Psalm 133:1-2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how good and how pleasant it is For brothers to dwell together in unity!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like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precious oil</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down 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Even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Aaron's 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down upon the edge of his robes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1">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30:25 </a:t>
            </a:r>
            <a:r>
              <a:rPr lang="en-US" sz="2400" dirty="0">
                <a:latin typeface="Times New Roman" panose="02020603050405020304" pitchFamily="18" charset="0"/>
                <a:cs typeface="Times New Roman" panose="02020603050405020304" pitchFamily="18" charset="0"/>
              </a:rPr>
              <a:t> "You shall make of these (myrrh, cinnamon, cane, cassia, olive oil)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 perfume mixture, the work of a perfumer; it shall be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30:30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"You shall </a:t>
            </a:r>
            <a:r>
              <a:rPr lang="en-US" sz="2400" b="1" u="sng" dirty="0">
                <a:highlight>
                  <a:srgbClr val="FFFF00"/>
                </a:highlight>
                <a:latin typeface="Times New Roman" panose="02020603050405020304" pitchFamily="18" charset="0"/>
                <a:cs typeface="Times New Roman" panose="02020603050405020304" pitchFamily="18" charset="0"/>
              </a:rPr>
              <a:t>anoint Aaron and his sons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consecrate</a:t>
            </a:r>
            <a:r>
              <a:rPr lang="en-US" sz="2400" dirty="0">
                <a:latin typeface="Times New Roman" panose="02020603050405020304" pitchFamily="18" charset="0"/>
                <a:cs typeface="Times New Roman" panose="02020603050405020304" pitchFamily="18" charset="0"/>
              </a:rPr>
              <a:t> them, </a:t>
            </a:r>
            <a:r>
              <a:rPr lang="en-US" sz="2400" dirty="0">
                <a:highlight>
                  <a:srgbClr val="FFFF00"/>
                </a:highlight>
                <a:latin typeface="Times New Roman" panose="02020603050405020304" pitchFamily="18" charset="0"/>
                <a:cs typeface="Times New Roman" panose="02020603050405020304" pitchFamily="18" charset="0"/>
              </a:rPr>
              <a:t>that </a:t>
            </a:r>
            <a:r>
              <a:rPr lang="en-US" sz="2400" b="1" u="sng" dirty="0">
                <a:highlight>
                  <a:srgbClr val="FFFF00"/>
                </a:highlight>
                <a:latin typeface="Times New Roman" panose="02020603050405020304" pitchFamily="18" charset="0"/>
                <a:cs typeface="Times New Roman" panose="02020603050405020304" pitchFamily="18" charset="0"/>
              </a:rPr>
              <a:t>they may minister as priests to Me</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br>
              <a:rPr lang="en-US" sz="2000" dirty="0"/>
            </a:br>
            <a:endParaRPr lang="en-US" sz="2000" dirty="0"/>
          </a:p>
          <a:p>
            <a:pPr>
              <a:tabLst>
                <a:tab pos="0"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tabLst>
                <a:tab pos="0" algn="l"/>
              </a:tabLs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0195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927388" cy="3416320"/>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21:2-3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Jesus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sons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&amp; sons of God) – God built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Christ’s church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 Ptr 2:5)</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37097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Aaron is the physical High Priest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the oil</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it is prophetic of Jesus Christ who is the eternal High Priest who is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with the Holy Spirit</a:t>
            </a:r>
            <a:endPar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45:6-7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(God speaking) Your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throne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 God</a:t>
            </a: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is forever and ever; A scepter of uprightness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scepter of Your kingdom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(church).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 Therefore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 Your God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(Jehovah God our Father),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You</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the oil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joy above Your fellows. </a:t>
            </a:r>
          </a:p>
          <a:p>
            <a:pPr lvl="1">
              <a:tabLst>
                <a:tab pos="0" algn="l"/>
              </a:tabLs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1:8-9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a:t>
            </a:r>
            <a:r>
              <a:rPr lang="en-US" sz="2400" b="1" u="sng" dirty="0">
                <a:highlight>
                  <a:srgbClr val="FFFF00"/>
                </a:highlight>
                <a:latin typeface="Times New Roman" panose="02020603050405020304" pitchFamily="18" charset="0"/>
                <a:cs typeface="Times New Roman" panose="02020603050405020304" pitchFamily="18" charset="0"/>
              </a:rPr>
              <a:t>of the Son </a:t>
            </a:r>
            <a:r>
              <a:rPr lang="en-US" sz="2400" i="1" dirty="0">
                <a:latin typeface="Times New Roman" panose="02020603050405020304" pitchFamily="18" charset="0"/>
                <a:cs typeface="Times New Roman" panose="02020603050405020304" pitchFamily="18" charset="0"/>
              </a:rPr>
              <a:t>He says,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THRONE</a:t>
            </a:r>
            <a:r>
              <a:rPr lang="en-US" sz="2400" dirty="0">
                <a:latin typeface="Times New Roman" panose="02020603050405020304" pitchFamily="18" charset="0"/>
                <a:cs typeface="Times New Roman" panose="02020603050405020304" pitchFamily="18" charset="0"/>
              </a:rPr>
              <a:t>, O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IS </a:t>
            </a:r>
            <a:r>
              <a:rPr lang="en-US" sz="2400" b="1" u="sng" cap="small" dirty="0">
                <a:effectLst/>
                <a:highlight>
                  <a:srgbClr val="FFFF00"/>
                </a:highlight>
                <a:latin typeface="Times New Roman" panose="02020603050405020304" pitchFamily="18" charset="0"/>
                <a:cs typeface="Times New Roman" panose="02020603050405020304" pitchFamily="18" charset="0"/>
              </a:rPr>
              <a:t>FOREVER AND EVER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THE RIGHTEOUS SCEPTER IS THE </a:t>
            </a:r>
            <a:r>
              <a:rPr lang="en-US" sz="2400" b="1" u="sng" cap="small" dirty="0">
                <a:effectLst/>
                <a:highlight>
                  <a:srgbClr val="FFFF00"/>
                </a:highlight>
                <a:latin typeface="Times New Roman" panose="02020603050405020304" pitchFamily="18" charset="0"/>
                <a:cs typeface="Times New Roman" panose="02020603050405020304" pitchFamily="18" charset="0"/>
              </a:rPr>
              <a:t>SCEPTER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HIS KINGDOM</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THEREFORE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HAS</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YOU</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WITH THE OIL OF GLADNESS ABOVE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 COMPANIONS</a:t>
            </a:r>
            <a:r>
              <a:rPr lang="en-US" sz="2400" dirty="0">
                <a:latin typeface="Times New Roman" panose="02020603050405020304" pitchFamily="18" charset="0"/>
                <a:cs typeface="Times New Roman" panose="02020603050405020304" pitchFamily="18" charset="0"/>
              </a:rPr>
              <a:t>." </a:t>
            </a:r>
          </a:p>
          <a:p>
            <a:pPr lvl="1">
              <a:tabLst>
                <a:tab pos="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endParaRPr lang="en-US" sz="2800" b="1" dirty="0">
              <a:latin typeface="Times New Roman" panose="02020603050405020304" pitchFamily="18" charset="0"/>
              <a:cs typeface="Times New Roman" panose="02020603050405020304" pitchFamily="18" charset="0"/>
            </a:endParaRPr>
          </a:p>
          <a:p>
            <a:pPr lvl="1">
              <a:tabLst>
                <a:tab pos="0" algn="l"/>
              </a:tabLst>
            </a:pPr>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9063674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262979"/>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is an obscure “Minor Prophet” whose only credential is Joel 1:1: “the word of the Lord that came to Joel, the son of </a:t>
            </a:r>
            <a:r>
              <a:rPr lang="en-US" sz="2400" dirty="0" err="1">
                <a:latin typeface="Times New Roman" panose="02020603050405020304" pitchFamily="18" charset="0"/>
                <a:cs typeface="Times New Roman" panose="02020603050405020304" pitchFamily="18" charset="0"/>
              </a:rPr>
              <a:t>Pethuel</a:t>
            </a:r>
            <a:r>
              <a:rPr lang="en-US" sz="2400" dirty="0">
                <a:latin typeface="Times New Roman" panose="02020603050405020304" pitchFamily="18" charset="0"/>
                <a:cs typeface="Times New Roman" panose="02020603050405020304" pitchFamily="18" charset="0"/>
              </a:rPr>
              <a:t>.”</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prophesied during a time of </a:t>
            </a:r>
            <a:r>
              <a:rPr lang="en-US" sz="2400" b="1" dirty="0">
                <a:highlight>
                  <a:srgbClr val="FFFF00"/>
                </a:highlight>
                <a:latin typeface="Times New Roman" panose="02020603050405020304" pitchFamily="18" charset="0"/>
                <a:cs typeface="Times New Roman" panose="02020603050405020304" pitchFamily="18" charset="0"/>
              </a:rPr>
              <a:t>great distress </a:t>
            </a:r>
            <a:r>
              <a:rPr lang="en-US" sz="2400" dirty="0">
                <a:latin typeface="Times New Roman" panose="02020603050405020304" pitchFamily="18" charset="0"/>
                <a:cs typeface="Times New Roman" panose="02020603050405020304" pitchFamily="18" charset="0"/>
              </a:rPr>
              <a:t>(Locus) that has come upon Judah.</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makes a call for the people to </a:t>
            </a:r>
            <a:r>
              <a:rPr lang="en-US" sz="2400" b="1" dirty="0">
                <a:highlight>
                  <a:srgbClr val="FFFF00"/>
                </a:highlight>
                <a:latin typeface="Times New Roman" panose="02020603050405020304" pitchFamily="18" charset="0"/>
                <a:cs typeface="Times New Roman" panose="02020603050405020304" pitchFamily="18" charset="0"/>
              </a:rPr>
              <a:t>return to God </a:t>
            </a:r>
            <a:r>
              <a:rPr lang="en-US" sz="2400" dirty="0">
                <a:latin typeface="Times New Roman" panose="02020603050405020304" pitchFamily="18" charset="0"/>
                <a:cs typeface="Times New Roman" panose="02020603050405020304" pitchFamily="18" charset="0"/>
              </a:rPr>
              <a:t>and speaks of a </a:t>
            </a:r>
            <a:r>
              <a:rPr lang="en-US" sz="2400" b="1" dirty="0">
                <a:highlight>
                  <a:srgbClr val="FFFF00"/>
                </a:highlight>
                <a:latin typeface="Times New Roman" panose="02020603050405020304" pitchFamily="18" charset="0"/>
                <a:cs typeface="Times New Roman" panose="02020603050405020304" pitchFamily="18" charset="0"/>
              </a:rPr>
              <a:t>great restoration </a:t>
            </a:r>
            <a:r>
              <a:rPr lang="en-US" sz="2400" dirty="0">
                <a:latin typeface="Times New Roman" panose="02020603050405020304" pitchFamily="18" charset="0"/>
                <a:cs typeface="Times New Roman" panose="02020603050405020304" pitchFamily="18" charset="0"/>
              </a:rPr>
              <a:t>where those of Mount Zion and in Jerusalem escape – reference to the </a:t>
            </a:r>
            <a:r>
              <a:rPr lang="en-US" sz="2400" b="1" dirty="0">
                <a:highlight>
                  <a:srgbClr val="FFFF00"/>
                </a:highlight>
                <a:latin typeface="Times New Roman" panose="02020603050405020304" pitchFamily="18" charset="0"/>
                <a:cs typeface="Times New Roman" panose="02020603050405020304" pitchFamily="18" charset="0"/>
              </a:rPr>
              <a:t>saved remnant</a:t>
            </a:r>
            <a:r>
              <a:rPr lang="en-US" sz="2400" dirty="0">
                <a:latin typeface="Times New Roman" panose="02020603050405020304" pitchFamily="18" charset="0"/>
                <a:cs typeface="Times New Roman" panose="02020603050405020304" pitchFamily="18" charset="0"/>
              </a:rPr>
              <a:t>. In this context, Joel makes this profound prophecy</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Joel 2:28 </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 will pour out My Spirit on all mankind</a:t>
            </a:r>
            <a:r>
              <a:rPr lang="en-US" sz="2400" dirty="0">
                <a:latin typeface="Times New Roman" panose="02020603050405020304" pitchFamily="18" charset="0"/>
                <a:cs typeface="Times New Roman" panose="02020603050405020304" pitchFamily="18" charset="0"/>
              </a:rPr>
              <a:t>; And your sons and daughters will prophesy, Your old men will dream dreams, Your young men will see visions.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33652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893647"/>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On the Day of Pentecost, the </a:t>
            </a:r>
            <a:r>
              <a:rPr lang="en-US" sz="2400" b="1" dirty="0">
                <a:highlight>
                  <a:srgbClr val="FFFF00"/>
                </a:highlight>
                <a:latin typeface="Times New Roman" panose="02020603050405020304" pitchFamily="18" charset="0"/>
                <a:cs typeface="Times New Roman" panose="02020603050405020304" pitchFamily="18" charset="0"/>
              </a:rPr>
              <a:t>Apostle Peter declares Joel’s prophecy of the Spirit was fulfilled</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Acts 2:14-17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let this be known to you and give heed to my words…this is what was spoken of through the prophet Joel: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a:t>
            </a:r>
            <a:r>
              <a:rPr lang="en-US" sz="2400" b="1" u="sng" cap="small" dirty="0">
                <a:effectLst/>
                <a:highlight>
                  <a:srgbClr val="FFFF00"/>
                </a:highlight>
                <a:latin typeface="Times New Roman" panose="02020603050405020304" pitchFamily="18" charset="0"/>
                <a:cs typeface="Times New Roman" panose="02020603050405020304" pitchFamily="18" charset="0"/>
              </a:rPr>
              <a:t>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SONS AND YOUR DAUGHTERS SHALL PROPHESY</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YOUNG MEN SHALL SEE VISIONS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OLD MEN SHALL DREAM DREAMS</a:t>
            </a:r>
            <a:r>
              <a:rPr lang="en-US" sz="2400" dirty="0">
                <a:latin typeface="Times New Roman" panose="02020603050405020304" pitchFamily="18" charset="0"/>
                <a:cs typeface="Times New Roman" panose="02020603050405020304" pitchFamily="18" charset="0"/>
              </a:rPr>
              <a:t>; </a:t>
            </a:r>
          </a:p>
          <a:p>
            <a:pPr marL="5715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0161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832092"/>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Emblematic of the Holy Spirit Anointing of Jesus – the Eternal High Priest</a:t>
            </a: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Isaiah 61:1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of the Lord </a:t>
            </a:r>
            <a:r>
              <a:rPr lang="en-US" sz="2400" b="1" u="sng" cap="small" dirty="0">
                <a:effectLst/>
                <a:highlight>
                  <a:srgbClr val="FFFF00"/>
                </a:highlight>
                <a:latin typeface="Times New Roman" panose="02020603050405020304" pitchFamily="18" charset="0"/>
                <a:cs typeface="Times New Roman" panose="02020603050405020304" pitchFamily="18" charset="0"/>
              </a:rPr>
              <a:t>GOD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upon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Because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To bring good news to the afflicted; ….</a:t>
            </a:r>
          </a:p>
          <a:p>
            <a:pPr lvl="1">
              <a:tabLst>
                <a:tab pos="0" algn="l"/>
              </a:tabLst>
            </a:pPr>
            <a:endParaRPr lang="en-US" sz="2400" dirty="0">
              <a:latin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Luke 4:17-18, 20 </a:t>
            </a:r>
            <a:r>
              <a:rPr lang="en-US" sz="2400" dirty="0">
                <a:latin typeface="Times New Roman" panose="02020603050405020304" pitchFamily="18" charset="0"/>
                <a:cs typeface="Times New Roman" panose="02020603050405020304" pitchFamily="18" charset="0"/>
              </a:rPr>
              <a:t> And the book of the prophet Isaiah was handed to </a:t>
            </a:r>
            <a:r>
              <a:rPr lang="en-US" sz="2400" b="1" u="sng" dirty="0">
                <a:highlight>
                  <a:srgbClr val="FFFF00"/>
                </a:highlight>
                <a:latin typeface="Times New Roman" panose="02020603050405020304" pitchFamily="18" charset="0"/>
                <a:cs typeface="Times New Roman" panose="02020603050405020304" pitchFamily="18" charset="0"/>
              </a:rPr>
              <a:t>Him </a:t>
            </a:r>
            <a:r>
              <a:rPr lang="en-US" sz="2400" dirty="0">
                <a:latin typeface="Times New Roman" panose="02020603050405020304" pitchFamily="18" charset="0"/>
                <a:cs typeface="Times New Roman" panose="02020603050405020304" pitchFamily="18" charset="0"/>
              </a:rPr>
              <a:t>(Jesus). And He opened the book and found the place where it was written,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SPIRIT OF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 IS UPON</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BECAUSE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HE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ME </a:t>
            </a:r>
            <a:r>
              <a:rPr lang="en-US" sz="2400" cap="small" dirty="0">
                <a:effectLst/>
                <a:latin typeface="Times New Roman" panose="02020603050405020304" pitchFamily="18" charset="0"/>
                <a:cs typeface="Times New Roman" panose="02020603050405020304" pitchFamily="18" charset="0"/>
              </a:rPr>
              <a:t>TO PREACH THE GOSPEL TO THE POOR</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And He closed the book, gave it back to the attendant and sat down; and the eyes of all in the synagogue were fixed on Him….</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184123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708981"/>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anointing of Aaron and his sons is also emblematic of the pouring out of the </a:t>
            </a:r>
            <a:r>
              <a:rPr lang="en-US" sz="2800" b="1" u="sng" dirty="0">
                <a:latin typeface="Times New Roman" panose="02020603050405020304" pitchFamily="18" charset="0"/>
                <a:cs typeface="Times New Roman" panose="02020603050405020304" pitchFamily="18" charset="0"/>
              </a:rPr>
              <a:t>Holy Spirit upon </a:t>
            </a:r>
            <a:r>
              <a:rPr lang="en-US" sz="2800" b="1" u="sng" dirty="0">
                <a:highlight>
                  <a:srgbClr val="FFFF00"/>
                </a:highlight>
                <a:latin typeface="Times New Roman" panose="02020603050405020304" pitchFamily="18" charset="0"/>
                <a:cs typeface="Times New Roman" panose="02020603050405020304" pitchFamily="18" charset="0"/>
              </a:rPr>
              <a:t>God’s other sons </a:t>
            </a:r>
            <a:r>
              <a:rPr lang="en-US" sz="2800" b="1" u="sng" dirty="0">
                <a:latin typeface="Times New Roman" panose="02020603050405020304" pitchFamily="18" charset="0"/>
                <a:cs typeface="Times New Roman" panose="02020603050405020304" pitchFamily="18" charset="0"/>
              </a:rPr>
              <a:t>– His Royal Priesthood</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29:21</a:t>
            </a:r>
            <a:r>
              <a:rPr lang="en-US" sz="2800" dirty="0">
                <a:latin typeface="Times New Roman" panose="02020603050405020304" pitchFamily="18" charset="0"/>
                <a:cs typeface="Times New Roman" panose="02020603050405020304" pitchFamily="18" charset="0"/>
              </a:rPr>
              <a:t> "Then you shall take some of </a:t>
            </a:r>
            <a:r>
              <a:rPr lang="en-US" sz="2800" b="1" u="sng" dirty="0">
                <a:highlight>
                  <a:srgbClr val="FFFF00"/>
                </a:highlight>
                <a:latin typeface="Times New Roman" panose="02020603050405020304" pitchFamily="18" charset="0"/>
                <a:cs typeface="Times New Roman" panose="02020603050405020304" pitchFamily="18" charset="0"/>
              </a:rPr>
              <a:t>the blood </a:t>
            </a:r>
            <a:r>
              <a:rPr lang="en-US" sz="2800" dirty="0">
                <a:latin typeface="Times New Roman" panose="02020603050405020304" pitchFamily="18" charset="0"/>
                <a:cs typeface="Times New Roman" panose="02020603050405020304" pitchFamily="18" charset="0"/>
              </a:rPr>
              <a:t>that is on the altar and some of the </a:t>
            </a:r>
            <a:r>
              <a:rPr lang="en-US" sz="2800" b="1" u="sng" dirty="0">
                <a:highlight>
                  <a:srgbClr val="FFFF00"/>
                </a:highlight>
                <a:latin typeface="Times New Roman" panose="02020603050405020304" pitchFamily="18" charset="0"/>
                <a:cs typeface="Times New Roman" panose="02020603050405020304" pitchFamily="18" charset="0"/>
              </a:rPr>
              <a:t>anointing oil, </a:t>
            </a:r>
            <a:r>
              <a:rPr lang="en-US" sz="2800" dirty="0">
                <a:latin typeface="Times New Roman" panose="02020603050405020304" pitchFamily="18" charset="0"/>
                <a:cs typeface="Times New Roman" panose="02020603050405020304" pitchFamily="18" charset="0"/>
              </a:rPr>
              <a:t>and sprinkle </a:t>
            </a:r>
            <a:r>
              <a:rPr lang="en-US" sz="2800" i="1" dirty="0">
                <a:latin typeface="Times New Roman" panose="02020603050405020304" pitchFamily="18" charset="0"/>
                <a:cs typeface="Times New Roman" panose="02020603050405020304" pitchFamily="18" charset="0"/>
              </a:rPr>
              <a:t>it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on Aaron </a:t>
            </a:r>
            <a:r>
              <a:rPr lang="en-US" sz="2800" dirty="0">
                <a:latin typeface="Times New Roman" panose="02020603050405020304" pitchFamily="18" charset="0"/>
                <a:cs typeface="Times New Roman" panose="02020603050405020304" pitchFamily="18" charset="0"/>
              </a:rPr>
              <a:t>and on … </a:t>
            </a:r>
            <a:r>
              <a:rPr lang="en-US" sz="2800" b="1" u="sng" dirty="0">
                <a:highlight>
                  <a:srgbClr val="FFFF00"/>
                </a:highlight>
                <a:latin typeface="Times New Roman" panose="02020603050405020304" pitchFamily="18" charset="0"/>
                <a:cs typeface="Times New Roman" panose="02020603050405020304" pitchFamily="18" charset="0"/>
              </a:rPr>
              <a:t>his sons </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30:30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"You shall </a:t>
            </a:r>
            <a:r>
              <a:rPr lang="en-US" sz="2800" b="1" u="sng" dirty="0">
                <a:highlight>
                  <a:srgbClr val="FFFF00"/>
                </a:highlight>
                <a:latin typeface="Times New Roman" panose="02020603050405020304" pitchFamily="18" charset="0"/>
                <a:cs typeface="Times New Roman" panose="02020603050405020304" pitchFamily="18" charset="0"/>
              </a:rPr>
              <a:t>anoint</a:t>
            </a:r>
            <a:r>
              <a:rPr lang="en-US" sz="2800" b="1" u="sng" dirty="0">
                <a:latin typeface="Times New Roman" panose="02020603050405020304" pitchFamily="18" charset="0"/>
                <a:cs typeface="Times New Roman" panose="02020603050405020304" pitchFamily="18" charset="0"/>
              </a:rPr>
              <a:t> Aaron and </a:t>
            </a:r>
            <a:r>
              <a:rPr lang="en-US" sz="2800" b="1" u="sng" dirty="0">
                <a:highlight>
                  <a:srgbClr val="FFFF00"/>
                </a:highlight>
                <a:latin typeface="Times New Roman" panose="02020603050405020304" pitchFamily="18" charset="0"/>
                <a:cs typeface="Times New Roman" panose="02020603050405020304" pitchFamily="18" charset="0"/>
              </a:rPr>
              <a:t>his sons</a:t>
            </a:r>
            <a:r>
              <a:rPr lang="en-US" sz="2800" dirty="0">
                <a:latin typeface="Times New Roman" panose="02020603050405020304" pitchFamily="18" charset="0"/>
                <a:cs typeface="Times New Roman" panose="02020603050405020304" pitchFamily="18" charset="0"/>
              </a:rPr>
              <a:t>, and </a:t>
            </a:r>
            <a:r>
              <a:rPr lang="en-US" sz="2800" b="1" u="sng" dirty="0">
                <a:latin typeface="Times New Roman" panose="02020603050405020304" pitchFamily="18" charset="0"/>
                <a:cs typeface="Times New Roman" panose="02020603050405020304" pitchFamily="18" charset="0"/>
              </a:rPr>
              <a:t>consecrate</a:t>
            </a:r>
            <a:r>
              <a:rPr lang="en-US" sz="2800" dirty="0">
                <a:latin typeface="Times New Roman" panose="02020603050405020304" pitchFamily="18" charset="0"/>
                <a:cs typeface="Times New Roman" panose="02020603050405020304" pitchFamily="18" charset="0"/>
              </a:rPr>
              <a:t> them, that </a:t>
            </a:r>
            <a:r>
              <a:rPr lang="en-US" sz="2800" b="1" u="sng" dirty="0">
                <a:latin typeface="Times New Roman" panose="02020603050405020304" pitchFamily="18" charset="0"/>
                <a:cs typeface="Times New Roman" panose="02020603050405020304" pitchFamily="18" charset="0"/>
              </a:rPr>
              <a:t>they may </a:t>
            </a:r>
            <a:r>
              <a:rPr lang="en-US" sz="2800" b="1" u="sng" dirty="0">
                <a:highlight>
                  <a:srgbClr val="FFFF00"/>
                </a:highlight>
                <a:latin typeface="Times New Roman" panose="02020603050405020304" pitchFamily="18" charset="0"/>
                <a:cs typeface="Times New Roman" panose="02020603050405020304" pitchFamily="18" charset="0"/>
              </a:rPr>
              <a:t>minister as priests </a:t>
            </a:r>
            <a:r>
              <a:rPr lang="en-US" sz="2800" b="1" u="sng" dirty="0">
                <a:latin typeface="Times New Roman" panose="02020603050405020304" pitchFamily="18" charset="0"/>
                <a:cs typeface="Times New Roman" panose="02020603050405020304" pitchFamily="18" charset="0"/>
              </a:rPr>
              <a:t>to Me</a:t>
            </a:r>
            <a:r>
              <a:rPr lang="en-US" sz="2800" dirty="0">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688426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278094"/>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1 Peter 2:9 </a:t>
            </a:r>
            <a:r>
              <a:rPr lang="en-US" sz="2800" dirty="0">
                <a:latin typeface="Times New Roman" panose="02020603050405020304" pitchFamily="18" charset="0"/>
                <a:cs typeface="Times New Roman" panose="02020603050405020304" pitchFamily="18" charset="0"/>
              </a:rPr>
              <a:t>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Joel 2:28 </a:t>
            </a:r>
            <a:r>
              <a:rPr lang="en-US" sz="2800" dirty="0">
                <a:latin typeface="Times New Roman" panose="02020603050405020304" pitchFamily="18" charset="0"/>
                <a:cs typeface="Times New Roman" panose="02020603050405020304" pitchFamily="18" charset="0"/>
              </a:rPr>
              <a:t>"It will come about after this That I will </a:t>
            </a:r>
            <a:r>
              <a:rPr lang="en-US" sz="2800" b="1" u="sng" dirty="0">
                <a:highlight>
                  <a:srgbClr val="FFFF00"/>
                </a:highlight>
                <a:latin typeface="Times New Roman" panose="02020603050405020304" pitchFamily="18" charset="0"/>
                <a:cs typeface="Times New Roman" panose="02020603050405020304" pitchFamily="18" charset="0"/>
              </a:rPr>
              <a:t>pour out My Spirit on all mankind</a:t>
            </a:r>
            <a:r>
              <a:rPr lang="en-US" sz="2800" dirty="0">
                <a:latin typeface="Times New Roman" panose="02020603050405020304" pitchFamily="18" charset="0"/>
                <a:cs typeface="Times New Roman" panose="02020603050405020304" pitchFamily="18" charset="0"/>
              </a:rPr>
              <a:t>; …</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Acts 2:16-17</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this is what was spoken of through the prophet Joel: </a:t>
            </a:r>
            <a:r>
              <a:rPr lang="en-US" sz="2800" baseline="30000" dirty="0">
                <a:latin typeface="Times New Roman" panose="02020603050405020304" pitchFamily="18" charset="0"/>
                <a:cs typeface="Times New Roman" panose="02020603050405020304" pitchFamily="18" charset="0"/>
              </a:rPr>
              <a:t>17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b="1" u="sng"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I </a:t>
            </a:r>
            <a:r>
              <a:rPr lang="en-US" sz="28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7472348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869821"/>
            <a:ext cx="11644370" cy="597086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Summation: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Aaron 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 High Priest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(Son of God – Jesus Christ) and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Aaron’s sons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(Royal Priesthood - God’s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other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who ministered in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tabernacle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(saints in the church) were consecrated with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Sacrificial Death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Christ’s Sacrificial Death</a:t>
            </a:r>
          </a:p>
          <a:p>
            <a:pPr marL="34290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Washing of Water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Christ’s shed blood that cleanses sin away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Anointing Oil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Anointing of the Holy Spirit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priests of God are consecrated with these four sacraments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81F8009-1130-03E7-B914-C1ABFC5D0633}"/>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02116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anointing oil is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the Holy Spirit anointing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Jesus received.  Having been anointed by God’s Holy Spirit, Jesus was declared to be:</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in the Hebrew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Christ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Greek</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oth meaning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one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ashiach</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translated anointed,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mashach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verb form - meaning to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Christos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 Christ</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chriô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verb form - meaning to anoint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4376722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70756"/>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Jesus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Messiah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and He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Anointed One</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1:41</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He (Andrew) *found first his own brother Simon (Apostle Peter) and *said to him, "We have found the </a:t>
            </a:r>
            <a:r>
              <a:rPr lang="en-US" sz="2400" b="1" u="sng" dirty="0">
                <a:highlight>
                  <a:srgbClr val="FFFF00"/>
                </a:highlight>
                <a:latin typeface="Times New Roman" panose="02020603050405020304" pitchFamily="18" charset="0"/>
                <a:cs typeface="Times New Roman" panose="02020603050405020304" pitchFamily="18" charset="0"/>
              </a:rPr>
              <a:t>Messiah</a:t>
            </a:r>
            <a:r>
              <a:rPr lang="en-US" sz="2400" dirty="0">
                <a:latin typeface="Times New Roman" panose="02020603050405020304" pitchFamily="18" charset="0"/>
                <a:cs typeface="Times New Roman" panose="02020603050405020304" pitchFamily="18" charset="0"/>
              </a:rPr>
              <a:t>" (which translated means </a:t>
            </a:r>
            <a:r>
              <a:rPr lang="en-US" sz="2400" b="1" u="sng" dirty="0">
                <a:highlight>
                  <a:srgbClr val="FFFF00"/>
                </a:highlight>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1:16 </a:t>
            </a:r>
            <a:r>
              <a:rPr lang="en-US" sz="2400" dirty="0">
                <a:latin typeface="Times New Roman" panose="02020603050405020304" pitchFamily="18" charset="0"/>
                <a:cs typeface="Times New Roman" panose="02020603050405020304" pitchFamily="18" charset="0"/>
              </a:rPr>
              <a:t> Jacob was the father of Joseph the husband of Mary, by whom </a:t>
            </a:r>
            <a:r>
              <a:rPr lang="en-US" sz="2400" b="1" u="sng" dirty="0">
                <a:highlight>
                  <a:srgbClr val="FFFF00"/>
                </a:highlight>
                <a:latin typeface="Times New Roman" panose="02020603050405020304" pitchFamily="18" charset="0"/>
                <a:cs typeface="Times New Roman" panose="02020603050405020304" pitchFamily="18" charset="0"/>
              </a:rPr>
              <a:t>Jesus was born, who is called the Messiah</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Matthew 16:16 </a:t>
            </a:r>
            <a:r>
              <a:rPr lang="en-US" sz="2400" dirty="0">
                <a:latin typeface="Times New Roman" panose="02020603050405020304" pitchFamily="18" charset="0"/>
                <a:cs typeface="Times New Roman" panose="02020603050405020304" pitchFamily="18" charset="0"/>
              </a:rPr>
              <a:t>Simon Peter answered, "</a:t>
            </a:r>
            <a:r>
              <a:rPr lang="en-US" sz="2400" b="1" u="sng" dirty="0">
                <a:highlight>
                  <a:srgbClr val="FFFF00"/>
                </a:highlight>
                <a:latin typeface="Times New Roman" panose="02020603050405020304" pitchFamily="18" charset="0"/>
                <a:cs typeface="Times New Roman" panose="02020603050405020304" pitchFamily="18" charset="0"/>
              </a:rPr>
              <a:t>You are the Christ</a:t>
            </a:r>
            <a:r>
              <a:rPr lang="en-US" sz="2400" dirty="0">
                <a:latin typeface="Times New Roman" panose="02020603050405020304" pitchFamily="18" charset="0"/>
                <a:cs typeface="Times New Roman" panose="02020603050405020304" pitchFamily="18" charset="0"/>
              </a:rPr>
              <a:t>, the Son of the living God." </a:t>
            </a:r>
          </a:p>
          <a:p>
            <a:pPr marL="228600" marR="0">
              <a:spcBef>
                <a:spcPts val="0"/>
              </a:spcBef>
              <a:spcAft>
                <a:spcPts val="0"/>
              </a:spcAft>
            </a:pP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Acts 10:38 </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You know of</a:t>
            </a:r>
            <a:r>
              <a:rPr lang="en-US" sz="2400" dirty="0">
                <a:latin typeface="Times New Roman" panose="02020603050405020304" pitchFamily="18" charset="0"/>
                <a:cs typeface="Times New Roman" panose="02020603050405020304" pitchFamily="18" charset="0"/>
              </a:rPr>
              <a:t> Jesus of Nazareth, how </a:t>
            </a:r>
            <a:r>
              <a:rPr lang="en-US" sz="2400" b="1" u="sng" dirty="0">
                <a:highlight>
                  <a:srgbClr val="FFFF00"/>
                </a:highlight>
                <a:latin typeface="Times New Roman" panose="02020603050405020304" pitchFamily="18" charset="0"/>
                <a:cs typeface="Times New Roman" panose="02020603050405020304" pitchFamily="18" charset="0"/>
              </a:rPr>
              <a:t>God anointed Him with the Holy Spirit</a:t>
            </a:r>
            <a:r>
              <a:rPr lang="en-US" sz="2400" dirty="0">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411100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031873"/>
          </a:xfrm>
          <a:prstGeom prst="rect">
            <a:avLst/>
          </a:prstGeom>
          <a:noFill/>
        </p:spPr>
        <p:txBody>
          <a:bodyPr wrap="square" rtlCol="0">
            <a:spAutoFit/>
          </a:bodyPr>
          <a:lstStyle/>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491552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36808</TotalTime>
  <Words>24536</Words>
  <Application>Microsoft Office PowerPoint</Application>
  <PresentationFormat>Widescreen</PresentationFormat>
  <Paragraphs>1996</Paragraphs>
  <Slides>194</Slides>
  <Notes>84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194</vt:i4>
      </vt:variant>
    </vt:vector>
  </HeadingPairs>
  <TitlesOfParts>
    <vt:vector size="203" baseType="lpstr">
      <vt:lpstr>Arial</vt:lpstr>
      <vt:lpstr>Calibri</vt:lpstr>
      <vt:lpstr>Calibri Light</vt:lpstr>
      <vt:lpstr>Courier New</vt:lpstr>
      <vt:lpstr>Gill Sans MT</vt:lpstr>
      <vt:lpstr>Symbol</vt:lpstr>
      <vt:lpstr>system-ui</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72</cp:revision>
  <cp:lastPrinted>2023-07-07T18:25:50Z</cp:lastPrinted>
  <dcterms:created xsi:type="dcterms:W3CDTF">2023-06-03T18:53:09Z</dcterms:created>
  <dcterms:modified xsi:type="dcterms:W3CDTF">2023-07-13T00:19:15Z</dcterms:modified>
</cp:coreProperties>
</file>