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18"/>
  </p:notesMasterIdLst>
  <p:sldIdLst>
    <p:sldId id="256" r:id="rId2"/>
    <p:sldId id="259" r:id="rId3"/>
    <p:sldId id="378" r:id="rId4"/>
    <p:sldId id="362" r:id="rId5"/>
    <p:sldId id="363" r:id="rId6"/>
    <p:sldId id="367" r:id="rId7"/>
    <p:sldId id="368" r:id="rId8"/>
    <p:sldId id="370" r:id="rId9"/>
    <p:sldId id="374" r:id="rId10"/>
    <p:sldId id="375" r:id="rId11"/>
    <p:sldId id="435" r:id="rId12"/>
    <p:sldId id="434" r:id="rId13"/>
    <p:sldId id="436" r:id="rId14"/>
    <p:sldId id="437" r:id="rId15"/>
    <p:sldId id="438" r:id="rId16"/>
    <p:sldId id="439" r:id="rId17"/>
    <p:sldId id="440" r:id="rId18"/>
    <p:sldId id="441" r:id="rId19"/>
    <p:sldId id="442" r:id="rId20"/>
    <p:sldId id="443" r:id="rId21"/>
    <p:sldId id="444" r:id="rId22"/>
    <p:sldId id="445" r:id="rId23"/>
    <p:sldId id="376" r:id="rId24"/>
    <p:sldId id="379" r:id="rId25"/>
    <p:sldId id="381" r:id="rId26"/>
    <p:sldId id="382" r:id="rId27"/>
    <p:sldId id="384" r:id="rId28"/>
    <p:sldId id="385" r:id="rId29"/>
    <p:sldId id="386" r:id="rId30"/>
    <p:sldId id="387" r:id="rId31"/>
    <p:sldId id="388" r:id="rId32"/>
    <p:sldId id="389" r:id="rId33"/>
    <p:sldId id="390" r:id="rId34"/>
    <p:sldId id="391" r:id="rId35"/>
    <p:sldId id="411" r:id="rId36"/>
    <p:sldId id="451" r:id="rId37"/>
    <p:sldId id="453" r:id="rId38"/>
    <p:sldId id="455" r:id="rId39"/>
    <p:sldId id="459" r:id="rId40"/>
    <p:sldId id="456" r:id="rId41"/>
    <p:sldId id="457" r:id="rId42"/>
    <p:sldId id="466" r:id="rId43"/>
    <p:sldId id="458" r:id="rId44"/>
    <p:sldId id="460" r:id="rId45"/>
    <p:sldId id="461" r:id="rId46"/>
    <p:sldId id="462" r:id="rId47"/>
    <p:sldId id="463" r:id="rId48"/>
    <p:sldId id="464" r:id="rId49"/>
    <p:sldId id="465" r:id="rId50"/>
    <p:sldId id="474" r:id="rId51"/>
    <p:sldId id="475" r:id="rId52"/>
    <p:sldId id="529" r:id="rId53"/>
    <p:sldId id="473" r:id="rId54"/>
    <p:sldId id="468" r:id="rId55"/>
    <p:sldId id="469" r:id="rId56"/>
    <p:sldId id="467" r:id="rId57"/>
    <p:sldId id="470" r:id="rId58"/>
    <p:sldId id="471" r:id="rId59"/>
    <p:sldId id="472" r:id="rId60"/>
    <p:sldId id="530" r:id="rId61"/>
    <p:sldId id="531" r:id="rId62"/>
    <p:sldId id="532" r:id="rId63"/>
    <p:sldId id="476" r:id="rId64"/>
    <p:sldId id="478" r:id="rId65"/>
    <p:sldId id="533" r:id="rId66"/>
    <p:sldId id="479" r:id="rId67"/>
    <p:sldId id="480" r:id="rId68"/>
    <p:sldId id="482" r:id="rId69"/>
    <p:sldId id="501" r:id="rId70"/>
    <p:sldId id="483" r:id="rId71"/>
    <p:sldId id="485" r:id="rId72"/>
    <p:sldId id="486" r:id="rId73"/>
    <p:sldId id="502" r:id="rId74"/>
    <p:sldId id="487" r:id="rId75"/>
    <p:sldId id="488" r:id="rId76"/>
    <p:sldId id="503" r:id="rId77"/>
    <p:sldId id="537" r:id="rId78"/>
    <p:sldId id="489" r:id="rId79"/>
    <p:sldId id="491" r:id="rId80"/>
    <p:sldId id="546" r:id="rId81"/>
    <p:sldId id="504" r:id="rId82"/>
    <p:sldId id="538" r:id="rId83"/>
    <p:sldId id="534" r:id="rId84"/>
    <p:sldId id="490" r:id="rId85"/>
    <p:sldId id="492" r:id="rId86"/>
    <p:sldId id="539" r:id="rId87"/>
    <p:sldId id="493" r:id="rId88"/>
    <p:sldId id="494" r:id="rId89"/>
    <p:sldId id="525" r:id="rId90"/>
    <p:sldId id="526" r:id="rId91"/>
    <p:sldId id="541" r:id="rId92"/>
    <p:sldId id="540" r:id="rId93"/>
    <p:sldId id="527" r:id="rId94"/>
    <p:sldId id="524" r:id="rId95"/>
    <p:sldId id="543" r:id="rId96"/>
    <p:sldId id="495" r:id="rId97"/>
    <p:sldId id="496" r:id="rId98"/>
    <p:sldId id="544" r:id="rId99"/>
    <p:sldId id="545" r:id="rId100"/>
    <p:sldId id="528" r:id="rId101"/>
    <p:sldId id="497" r:id="rId102"/>
    <p:sldId id="498" r:id="rId103"/>
    <p:sldId id="499" r:id="rId104"/>
    <p:sldId id="505" r:id="rId105"/>
    <p:sldId id="507" r:id="rId106"/>
    <p:sldId id="508" r:id="rId107"/>
    <p:sldId id="500" r:id="rId108"/>
    <p:sldId id="548" r:id="rId109"/>
    <p:sldId id="547" r:id="rId110"/>
    <p:sldId id="506" r:id="rId111"/>
    <p:sldId id="511" r:id="rId112"/>
    <p:sldId id="516" r:id="rId113"/>
    <p:sldId id="517" r:id="rId114"/>
    <p:sldId id="515" r:id="rId115"/>
    <p:sldId id="518" r:id="rId116"/>
    <p:sldId id="512" r:id="rId117"/>
    <p:sldId id="513" r:id="rId118"/>
    <p:sldId id="514" r:id="rId119"/>
    <p:sldId id="519" r:id="rId120"/>
    <p:sldId id="520" r:id="rId121"/>
    <p:sldId id="521" r:id="rId122"/>
    <p:sldId id="549" r:id="rId123"/>
    <p:sldId id="522" r:id="rId124"/>
    <p:sldId id="612" r:id="rId125"/>
    <p:sldId id="611" r:id="rId126"/>
    <p:sldId id="523" r:id="rId127"/>
    <p:sldId id="550" r:id="rId128"/>
    <p:sldId id="554" r:id="rId129"/>
    <p:sldId id="562" r:id="rId130"/>
    <p:sldId id="607" r:id="rId131"/>
    <p:sldId id="603" r:id="rId132"/>
    <p:sldId id="594" r:id="rId133"/>
    <p:sldId id="570" r:id="rId134"/>
    <p:sldId id="608" r:id="rId135"/>
    <p:sldId id="613" r:id="rId136"/>
    <p:sldId id="614" r:id="rId137"/>
    <p:sldId id="589" r:id="rId138"/>
    <p:sldId id="575" r:id="rId139"/>
    <p:sldId id="590" r:id="rId140"/>
    <p:sldId id="604" r:id="rId141"/>
    <p:sldId id="574" r:id="rId142"/>
    <p:sldId id="586" r:id="rId143"/>
    <p:sldId id="588" r:id="rId144"/>
    <p:sldId id="605" r:id="rId145"/>
    <p:sldId id="600" r:id="rId146"/>
    <p:sldId id="587" r:id="rId147"/>
    <p:sldId id="606" r:id="rId148"/>
    <p:sldId id="621" r:id="rId149"/>
    <p:sldId id="595" r:id="rId150"/>
    <p:sldId id="581" r:id="rId151"/>
    <p:sldId id="577" r:id="rId152"/>
    <p:sldId id="578" r:id="rId153"/>
    <p:sldId id="580" r:id="rId154"/>
    <p:sldId id="591" r:id="rId155"/>
    <p:sldId id="582" r:id="rId156"/>
    <p:sldId id="596" r:id="rId157"/>
    <p:sldId id="583" r:id="rId158"/>
    <p:sldId id="615" r:id="rId159"/>
    <p:sldId id="569" r:id="rId160"/>
    <p:sldId id="557" r:id="rId161"/>
    <p:sldId id="556" r:id="rId162"/>
    <p:sldId id="630" r:id="rId163"/>
    <p:sldId id="597" r:id="rId164"/>
    <p:sldId id="622" r:id="rId165"/>
    <p:sldId id="558" r:id="rId166"/>
    <p:sldId id="626" r:id="rId167"/>
    <p:sldId id="599" r:id="rId168"/>
    <p:sldId id="618" r:id="rId169"/>
    <p:sldId id="616" r:id="rId170"/>
    <p:sldId id="598" r:id="rId171"/>
    <p:sldId id="617" r:id="rId172"/>
    <p:sldId id="584" r:id="rId173"/>
    <p:sldId id="585" r:id="rId174"/>
    <p:sldId id="567" r:id="rId175"/>
    <p:sldId id="631" r:id="rId176"/>
    <p:sldId id="662" r:id="rId177"/>
    <p:sldId id="625" r:id="rId178"/>
    <p:sldId id="566" r:id="rId179"/>
    <p:sldId id="564" r:id="rId180"/>
    <p:sldId id="629" r:id="rId181"/>
    <p:sldId id="632" r:id="rId182"/>
    <p:sldId id="624" r:id="rId183"/>
    <p:sldId id="620" r:id="rId184"/>
    <p:sldId id="623" r:id="rId185"/>
    <p:sldId id="663" r:id="rId186"/>
    <p:sldId id="666" r:id="rId187"/>
    <p:sldId id="634" r:id="rId188"/>
    <p:sldId id="646" r:id="rId189"/>
    <p:sldId id="647" r:id="rId190"/>
    <p:sldId id="665" r:id="rId191"/>
    <p:sldId id="648" r:id="rId192"/>
    <p:sldId id="649" r:id="rId193"/>
    <p:sldId id="650" r:id="rId194"/>
    <p:sldId id="637" r:id="rId195"/>
    <p:sldId id="645" r:id="rId196"/>
    <p:sldId id="651" r:id="rId197"/>
    <p:sldId id="652" r:id="rId198"/>
    <p:sldId id="644" r:id="rId199"/>
    <p:sldId id="635" r:id="rId200"/>
    <p:sldId id="636" r:id="rId201"/>
    <p:sldId id="653" r:id="rId202"/>
    <p:sldId id="667" r:id="rId203"/>
    <p:sldId id="668" r:id="rId204"/>
    <p:sldId id="639" r:id="rId205"/>
    <p:sldId id="643" r:id="rId206"/>
    <p:sldId id="654" r:id="rId207"/>
    <p:sldId id="638" r:id="rId208"/>
    <p:sldId id="640" r:id="rId209"/>
    <p:sldId id="655" r:id="rId210"/>
    <p:sldId id="656" r:id="rId211"/>
    <p:sldId id="657" r:id="rId212"/>
    <p:sldId id="658" r:id="rId213"/>
    <p:sldId id="659" r:id="rId214"/>
    <p:sldId id="660" r:id="rId215"/>
    <p:sldId id="661" r:id="rId216"/>
    <p:sldId id="641" r:id="rId2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1" d="100"/>
          <a:sy n="81" d="100"/>
        </p:scale>
        <p:origin x="51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notesMaster" Target="notesMasters/notesMaster1.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presProps" Target="presProps.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theme" Target="theme/theme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tableStyles" Target="tableStyle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ED58FA-9E60-4CF2-9CAB-5A39BC9AC69A}" type="datetimeFigureOut">
              <a:rPr lang="en-US" smtClean="0"/>
              <a:t>7/16/2023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D233D39-676F-4F26-B20F-00944D4886B1}" type="slidenum">
              <a:rPr lang="en-US" smtClean="0"/>
              <a:t>‹#›</a:t>
            </a:fld>
            <a:endParaRPr lang="en-US" dirty="0"/>
          </a:p>
        </p:txBody>
      </p:sp>
    </p:spTree>
    <p:extLst>
      <p:ext uri="{BB962C8B-B14F-4D97-AF65-F5344CB8AC3E}">
        <p14:creationId xmlns:p14="http://schemas.microsoft.com/office/powerpoint/2010/main" val="2518038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9</a:t>
            </a:fld>
            <a:endParaRPr lang="en-US" dirty="0"/>
          </a:p>
        </p:txBody>
      </p:sp>
    </p:spTree>
    <p:extLst>
      <p:ext uri="{BB962C8B-B14F-4D97-AF65-F5344CB8AC3E}">
        <p14:creationId xmlns:p14="http://schemas.microsoft.com/office/powerpoint/2010/main" val="1099237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19</a:t>
            </a:fld>
            <a:endParaRPr lang="en-US" dirty="0"/>
          </a:p>
        </p:txBody>
      </p:sp>
    </p:spTree>
    <p:extLst>
      <p:ext uri="{BB962C8B-B14F-4D97-AF65-F5344CB8AC3E}">
        <p14:creationId xmlns:p14="http://schemas.microsoft.com/office/powerpoint/2010/main" val="3917920082"/>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210</a:t>
            </a:fld>
            <a:endParaRPr lang="en-US" dirty="0"/>
          </a:p>
        </p:txBody>
      </p:sp>
    </p:spTree>
    <p:extLst>
      <p:ext uri="{BB962C8B-B14F-4D97-AF65-F5344CB8AC3E}">
        <p14:creationId xmlns:p14="http://schemas.microsoft.com/office/powerpoint/2010/main" val="80200898"/>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211</a:t>
            </a:fld>
            <a:endParaRPr lang="en-US" dirty="0"/>
          </a:p>
        </p:txBody>
      </p:sp>
    </p:spTree>
    <p:extLst>
      <p:ext uri="{BB962C8B-B14F-4D97-AF65-F5344CB8AC3E}">
        <p14:creationId xmlns:p14="http://schemas.microsoft.com/office/powerpoint/2010/main" val="131138220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212</a:t>
            </a:fld>
            <a:endParaRPr lang="en-US" dirty="0"/>
          </a:p>
        </p:txBody>
      </p:sp>
    </p:spTree>
    <p:extLst>
      <p:ext uri="{BB962C8B-B14F-4D97-AF65-F5344CB8AC3E}">
        <p14:creationId xmlns:p14="http://schemas.microsoft.com/office/powerpoint/2010/main" val="2880883295"/>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213</a:t>
            </a:fld>
            <a:endParaRPr lang="en-US" dirty="0"/>
          </a:p>
        </p:txBody>
      </p:sp>
    </p:spTree>
    <p:extLst>
      <p:ext uri="{BB962C8B-B14F-4D97-AF65-F5344CB8AC3E}">
        <p14:creationId xmlns:p14="http://schemas.microsoft.com/office/powerpoint/2010/main" val="543785799"/>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214</a:t>
            </a:fld>
            <a:endParaRPr lang="en-US" dirty="0"/>
          </a:p>
        </p:txBody>
      </p:sp>
    </p:spTree>
    <p:extLst>
      <p:ext uri="{BB962C8B-B14F-4D97-AF65-F5344CB8AC3E}">
        <p14:creationId xmlns:p14="http://schemas.microsoft.com/office/powerpoint/2010/main" val="1142806491"/>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215</a:t>
            </a:fld>
            <a:endParaRPr lang="en-US" dirty="0"/>
          </a:p>
        </p:txBody>
      </p:sp>
    </p:spTree>
    <p:extLst>
      <p:ext uri="{BB962C8B-B14F-4D97-AF65-F5344CB8AC3E}">
        <p14:creationId xmlns:p14="http://schemas.microsoft.com/office/powerpoint/2010/main" val="1518954253"/>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216</a:t>
            </a:fld>
            <a:endParaRPr lang="en-US" dirty="0"/>
          </a:p>
        </p:txBody>
      </p:sp>
    </p:spTree>
    <p:extLst>
      <p:ext uri="{BB962C8B-B14F-4D97-AF65-F5344CB8AC3E}">
        <p14:creationId xmlns:p14="http://schemas.microsoft.com/office/powerpoint/2010/main" val="1010800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20</a:t>
            </a:fld>
            <a:endParaRPr lang="en-US" dirty="0"/>
          </a:p>
        </p:txBody>
      </p:sp>
    </p:spTree>
    <p:extLst>
      <p:ext uri="{BB962C8B-B14F-4D97-AF65-F5344CB8AC3E}">
        <p14:creationId xmlns:p14="http://schemas.microsoft.com/office/powerpoint/2010/main" val="1752361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21</a:t>
            </a:fld>
            <a:endParaRPr lang="en-US" dirty="0"/>
          </a:p>
        </p:txBody>
      </p:sp>
    </p:spTree>
    <p:extLst>
      <p:ext uri="{BB962C8B-B14F-4D97-AF65-F5344CB8AC3E}">
        <p14:creationId xmlns:p14="http://schemas.microsoft.com/office/powerpoint/2010/main" val="598041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22</a:t>
            </a:fld>
            <a:endParaRPr lang="en-US" dirty="0"/>
          </a:p>
        </p:txBody>
      </p:sp>
    </p:spTree>
    <p:extLst>
      <p:ext uri="{BB962C8B-B14F-4D97-AF65-F5344CB8AC3E}">
        <p14:creationId xmlns:p14="http://schemas.microsoft.com/office/powerpoint/2010/main" val="3270576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118</a:t>
            </a:fld>
            <a:endParaRPr lang="en-US" dirty="0"/>
          </a:p>
        </p:txBody>
      </p:sp>
    </p:spTree>
    <p:extLst>
      <p:ext uri="{BB962C8B-B14F-4D97-AF65-F5344CB8AC3E}">
        <p14:creationId xmlns:p14="http://schemas.microsoft.com/office/powerpoint/2010/main" val="1744985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125</a:t>
            </a:fld>
            <a:endParaRPr lang="en-US" dirty="0"/>
          </a:p>
        </p:txBody>
      </p:sp>
    </p:spTree>
    <p:extLst>
      <p:ext uri="{BB962C8B-B14F-4D97-AF65-F5344CB8AC3E}">
        <p14:creationId xmlns:p14="http://schemas.microsoft.com/office/powerpoint/2010/main" val="3803978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126</a:t>
            </a:fld>
            <a:endParaRPr lang="en-US" dirty="0"/>
          </a:p>
        </p:txBody>
      </p:sp>
    </p:spTree>
    <p:extLst>
      <p:ext uri="{BB962C8B-B14F-4D97-AF65-F5344CB8AC3E}">
        <p14:creationId xmlns:p14="http://schemas.microsoft.com/office/powerpoint/2010/main" val="16385769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127</a:t>
            </a:fld>
            <a:endParaRPr lang="en-US" dirty="0"/>
          </a:p>
        </p:txBody>
      </p:sp>
    </p:spTree>
    <p:extLst>
      <p:ext uri="{BB962C8B-B14F-4D97-AF65-F5344CB8AC3E}">
        <p14:creationId xmlns:p14="http://schemas.microsoft.com/office/powerpoint/2010/main" val="4097995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128</a:t>
            </a:fld>
            <a:endParaRPr lang="en-US" dirty="0"/>
          </a:p>
        </p:txBody>
      </p:sp>
    </p:spTree>
    <p:extLst>
      <p:ext uri="{BB962C8B-B14F-4D97-AF65-F5344CB8AC3E}">
        <p14:creationId xmlns:p14="http://schemas.microsoft.com/office/powerpoint/2010/main" val="6215103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129</a:t>
            </a:fld>
            <a:endParaRPr lang="en-US" dirty="0"/>
          </a:p>
        </p:txBody>
      </p:sp>
    </p:spTree>
    <p:extLst>
      <p:ext uri="{BB962C8B-B14F-4D97-AF65-F5344CB8AC3E}">
        <p14:creationId xmlns:p14="http://schemas.microsoft.com/office/powerpoint/2010/main" val="2486159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11</a:t>
            </a:fld>
            <a:endParaRPr lang="en-US" dirty="0"/>
          </a:p>
        </p:txBody>
      </p:sp>
    </p:spTree>
    <p:extLst>
      <p:ext uri="{BB962C8B-B14F-4D97-AF65-F5344CB8AC3E}">
        <p14:creationId xmlns:p14="http://schemas.microsoft.com/office/powerpoint/2010/main" val="18647397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130</a:t>
            </a:fld>
            <a:endParaRPr lang="en-US" dirty="0"/>
          </a:p>
        </p:txBody>
      </p:sp>
    </p:spTree>
    <p:extLst>
      <p:ext uri="{BB962C8B-B14F-4D97-AF65-F5344CB8AC3E}">
        <p14:creationId xmlns:p14="http://schemas.microsoft.com/office/powerpoint/2010/main" val="16362969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131</a:t>
            </a:fld>
            <a:endParaRPr lang="en-US" dirty="0"/>
          </a:p>
        </p:txBody>
      </p:sp>
    </p:spTree>
    <p:extLst>
      <p:ext uri="{BB962C8B-B14F-4D97-AF65-F5344CB8AC3E}">
        <p14:creationId xmlns:p14="http://schemas.microsoft.com/office/powerpoint/2010/main" val="26054410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132</a:t>
            </a:fld>
            <a:endParaRPr lang="en-US" dirty="0"/>
          </a:p>
        </p:txBody>
      </p:sp>
    </p:spTree>
    <p:extLst>
      <p:ext uri="{BB962C8B-B14F-4D97-AF65-F5344CB8AC3E}">
        <p14:creationId xmlns:p14="http://schemas.microsoft.com/office/powerpoint/2010/main" val="387070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133</a:t>
            </a:fld>
            <a:endParaRPr lang="en-US" dirty="0"/>
          </a:p>
        </p:txBody>
      </p:sp>
    </p:spTree>
    <p:extLst>
      <p:ext uri="{BB962C8B-B14F-4D97-AF65-F5344CB8AC3E}">
        <p14:creationId xmlns:p14="http://schemas.microsoft.com/office/powerpoint/2010/main" val="5873295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134</a:t>
            </a:fld>
            <a:endParaRPr lang="en-US" dirty="0"/>
          </a:p>
        </p:txBody>
      </p:sp>
    </p:spTree>
    <p:extLst>
      <p:ext uri="{BB962C8B-B14F-4D97-AF65-F5344CB8AC3E}">
        <p14:creationId xmlns:p14="http://schemas.microsoft.com/office/powerpoint/2010/main" val="40715841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135</a:t>
            </a:fld>
            <a:endParaRPr lang="en-US" dirty="0"/>
          </a:p>
        </p:txBody>
      </p:sp>
    </p:spTree>
    <p:extLst>
      <p:ext uri="{BB962C8B-B14F-4D97-AF65-F5344CB8AC3E}">
        <p14:creationId xmlns:p14="http://schemas.microsoft.com/office/powerpoint/2010/main" val="16517146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136</a:t>
            </a:fld>
            <a:endParaRPr lang="en-US" dirty="0"/>
          </a:p>
        </p:txBody>
      </p:sp>
    </p:spTree>
    <p:extLst>
      <p:ext uri="{BB962C8B-B14F-4D97-AF65-F5344CB8AC3E}">
        <p14:creationId xmlns:p14="http://schemas.microsoft.com/office/powerpoint/2010/main" val="16078461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137</a:t>
            </a:fld>
            <a:endParaRPr lang="en-US" dirty="0"/>
          </a:p>
        </p:txBody>
      </p:sp>
    </p:spTree>
    <p:extLst>
      <p:ext uri="{BB962C8B-B14F-4D97-AF65-F5344CB8AC3E}">
        <p14:creationId xmlns:p14="http://schemas.microsoft.com/office/powerpoint/2010/main" val="3931017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138</a:t>
            </a:fld>
            <a:endParaRPr lang="en-US" dirty="0"/>
          </a:p>
        </p:txBody>
      </p:sp>
    </p:spTree>
    <p:extLst>
      <p:ext uri="{BB962C8B-B14F-4D97-AF65-F5344CB8AC3E}">
        <p14:creationId xmlns:p14="http://schemas.microsoft.com/office/powerpoint/2010/main" val="1376115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139</a:t>
            </a:fld>
            <a:endParaRPr lang="en-US" dirty="0"/>
          </a:p>
        </p:txBody>
      </p:sp>
    </p:spTree>
    <p:extLst>
      <p:ext uri="{BB962C8B-B14F-4D97-AF65-F5344CB8AC3E}">
        <p14:creationId xmlns:p14="http://schemas.microsoft.com/office/powerpoint/2010/main" val="1342403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a:t>
            </a:fld>
            <a:endParaRPr lang="en-US" dirty="0"/>
          </a:p>
        </p:txBody>
      </p:sp>
    </p:spTree>
    <p:extLst>
      <p:ext uri="{BB962C8B-B14F-4D97-AF65-F5344CB8AC3E}">
        <p14:creationId xmlns:p14="http://schemas.microsoft.com/office/powerpoint/2010/main" val="13555772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140</a:t>
            </a:fld>
            <a:endParaRPr lang="en-US" dirty="0"/>
          </a:p>
        </p:txBody>
      </p:sp>
    </p:spTree>
    <p:extLst>
      <p:ext uri="{BB962C8B-B14F-4D97-AF65-F5344CB8AC3E}">
        <p14:creationId xmlns:p14="http://schemas.microsoft.com/office/powerpoint/2010/main" val="36781219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141</a:t>
            </a:fld>
            <a:endParaRPr lang="en-US" dirty="0"/>
          </a:p>
        </p:txBody>
      </p:sp>
    </p:spTree>
    <p:extLst>
      <p:ext uri="{BB962C8B-B14F-4D97-AF65-F5344CB8AC3E}">
        <p14:creationId xmlns:p14="http://schemas.microsoft.com/office/powerpoint/2010/main" val="17445996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142</a:t>
            </a:fld>
            <a:endParaRPr lang="en-US" dirty="0"/>
          </a:p>
        </p:txBody>
      </p:sp>
    </p:spTree>
    <p:extLst>
      <p:ext uri="{BB962C8B-B14F-4D97-AF65-F5344CB8AC3E}">
        <p14:creationId xmlns:p14="http://schemas.microsoft.com/office/powerpoint/2010/main" val="5848964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143</a:t>
            </a:fld>
            <a:endParaRPr lang="en-US" dirty="0"/>
          </a:p>
        </p:txBody>
      </p:sp>
    </p:spTree>
    <p:extLst>
      <p:ext uri="{BB962C8B-B14F-4D97-AF65-F5344CB8AC3E}">
        <p14:creationId xmlns:p14="http://schemas.microsoft.com/office/powerpoint/2010/main" val="21917571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144</a:t>
            </a:fld>
            <a:endParaRPr lang="en-US" dirty="0"/>
          </a:p>
        </p:txBody>
      </p:sp>
    </p:spTree>
    <p:extLst>
      <p:ext uri="{BB962C8B-B14F-4D97-AF65-F5344CB8AC3E}">
        <p14:creationId xmlns:p14="http://schemas.microsoft.com/office/powerpoint/2010/main" val="40050545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145</a:t>
            </a:fld>
            <a:endParaRPr lang="en-US" dirty="0"/>
          </a:p>
        </p:txBody>
      </p:sp>
    </p:spTree>
    <p:extLst>
      <p:ext uri="{BB962C8B-B14F-4D97-AF65-F5344CB8AC3E}">
        <p14:creationId xmlns:p14="http://schemas.microsoft.com/office/powerpoint/2010/main" val="4539469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146</a:t>
            </a:fld>
            <a:endParaRPr lang="en-US" dirty="0"/>
          </a:p>
        </p:txBody>
      </p:sp>
    </p:spTree>
    <p:extLst>
      <p:ext uri="{BB962C8B-B14F-4D97-AF65-F5344CB8AC3E}">
        <p14:creationId xmlns:p14="http://schemas.microsoft.com/office/powerpoint/2010/main" val="2243929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147</a:t>
            </a:fld>
            <a:endParaRPr lang="en-US" dirty="0"/>
          </a:p>
        </p:txBody>
      </p:sp>
    </p:spTree>
    <p:extLst>
      <p:ext uri="{BB962C8B-B14F-4D97-AF65-F5344CB8AC3E}">
        <p14:creationId xmlns:p14="http://schemas.microsoft.com/office/powerpoint/2010/main" val="19818680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148</a:t>
            </a:fld>
            <a:endParaRPr lang="en-US" dirty="0"/>
          </a:p>
        </p:txBody>
      </p:sp>
    </p:spTree>
    <p:extLst>
      <p:ext uri="{BB962C8B-B14F-4D97-AF65-F5344CB8AC3E}">
        <p14:creationId xmlns:p14="http://schemas.microsoft.com/office/powerpoint/2010/main" val="294580153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149</a:t>
            </a:fld>
            <a:endParaRPr lang="en-US" dirty="0"/>
          </a:p>
        </p:txBody>
      </p:sp>
    </p:spTree>
    <p:extLst>
      <p:ext uri="{BB962C8B-B14F-4D97-AF65-F5344CB8AC3E}">
        <p14:creationId xmlns:p14="http://schemas.microsoft.com/office/powerpoint/2010/main" val="1595973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a:t>
            </a:fld>
            <a:endParaRPr lang="en-US" dirty="0"/>
          </a:p>
        </p:txBody>
      </p:sp>
    </p:spTree>
    <p:extLst>
      <p:ext uri="{BB962C8B-B14F-4D97-AF65-F5344CB8AC3E}">
        <p14:creationId xmlns:p14="http://schemas.microsoft.com/office/powerpoint/2010/main" val="3725073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150</a:t>
            </a:fld>
            <a:endParaRPr lang="en-US" dirty="0"/>
          </a:p>
        </p:txBody>
      </p:sp>
    </p:spTree>
    <p:extLst>
      <p:ext uri="{BB962C8B-B14F-4D97-AF65-F5344CB8AC3E}">
        <p14:creationId xmlns:p14="http://schemas.microsoft.com/office/powerpoint/2010/main" val="4848228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151</a:t>
            </a:fld>
            <a:endParaRPr lang="en-US" dirty="0"/>
          </a:p>
        </p:txBody>
      </p:sp>
    </p:spTree>
    <p:extLst>
      <p:ext uri="{BB962C8B-B14F-4D97-AF65-F5344CB8AC3E}">
        <p14:creationId xmlns:p14="http://schemas.microsoft.com/office/powerpoint/2010/main" val="21471725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152</a:t>
            </a:fld>
            <a:endParaRPr lang="en-US" dirty="0"/>
          </a:p>
        </p:txBody>
      </p:sp>
    </p:spTree>
    <p:extLst>
      <p:ext uri="{BB962C8B-B14F-4D97-AF65-F5344CB8AC3E}">
        <p14:creationId xmlns:p14="http://schemas.microsoft.com/office/powerpoint/2010/main" val="23499780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153</a:t>
            </a:fld>
            <a:endParaRPr lang="en-US" dirty="0"/>
          </a:p>
        </p:txBody>
      </p:sp>
    </p:spTree>
    <p:extLst>
      <p:ext uri="{BB962C8B-B14F-4D97-AF65-F5344CB8AC3E}">
        <p14:creationId xmlns:p14="http://schemas.microsoft.com/office/powerpoint/2010/main" val="346082685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154</a:t>
            </a:fld>
            <a:endParaRPr lang="en-US" dirty="0"/>
          </a:p>
        </p:txBody>
      </p:sp>
    </p:spTree>
    <p:extLst>
      <p:ext uri="{BB962C8B-B14F-4D97-AF65-F5344CB8AC3E}">
        <p14:creationId xmlns:p14="http://schemas.microsoft.com/office/powerpoint/2010/main" val="398502584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155</a:t>
            </a:fld>
            <a:endParaRPr lang="en-US" dirty="0"/>
          </a:p>
        </p:txBody>
      </p:sp>
    </p:spTree>
    <p:extLst>
      <p:ext uri="{BB962C8B-B14F-4D97-AF65-F5344CB8AC3E}">
        <p14:creationId xmlns:p14="http://schemas.microsoft.com/office/powerpoint/2010/main" val="247491162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156</a:t>
            </a:fld>
            <a:endParaRPr lang="en-US" dirty="0"/>
          </a:p>
        </p:txBody>
      </p:sp>
    </p:spTree>
    <p:extLst>
      <p:ext uri="{BB962C8B-B14F-4D97-AF65-F5344CB8AC3E}">
        <p14:creationId xmlns:p14="http://schemas.microsoft.com/office/powerpoint/2010/main" val="332621219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157</a:t>
            </a:fld>
            <a:endParaRPr lang="en-US" dirty="0"/>
          </a:p>
        </p:txBody>
      </p:sp>
    </p:spTree>
    <p:extLst>
      <p:ext uri="{BB962C8B-B14F-4D97-AF65-F5344CB8AC3E}">
        <p14:creationId xmlns:p14="http://schemas.microsoft.com/office/powerpoint/2010/main" val="360357087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158</a:t>
            </a:fld>
            <a:endParaRPr lang="en-US" dirty="0"/>
          </a:p>
        </p:txBody>
      </p:sp>
    </p:spTree>
    <p:extLst>
      <p:ext uri="{BB962C8B-B14F-4D97-AF65-F5344CB8AC3E}">
        <p14:creationId xmlns:p14="http://schemas.microsoft.com/office/powerpoint/2010/main" val="388308697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159</a:t>
            </a:fld>
            <a:endParaRPr lang="en-US" dirty="0"/>
          </a:p>
        </p:txBody>
      </p:sp>
    </p:spTree>
    <p:extLst>
      <p:ext uri="{BB962C8B-B14F-4D97-AF65-F5344CB8AC3E}">
        <p14:creationId xmlns:p14="http://schemas.microsoft.com/office/powerpoint/2010/main" val="4274925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a:t>
            </a:fld>
            <a:endParaRPr lang="en-US" dirty="0"/>
          </a:p>
        </p:txBody>
      </p:sp>
    </p:spTree>
    <p:extLst>
      <p:ext uri="{BB962C8B-B14F-4D97-AF65-F5344CB8AC3E}">
        <p14:creationId xmlns:p14="http://schemas.microsoft.com/office/powerpoint/2010/main" val="148053044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160</a:t>
            </a:fld>
            <a:endParaRPr lang="en-US" dirty="0"/>
          </a:p>
        </p:txBody>
      </p:sp>
    </p:spTree>
    <p:extLst>
      <p:ext uri="{BB962C8B-B14F-4D97-AF65-F5344CB8AC3E}">
        <p14:creationId xmlns:p14="http://schemas.microsoft.com/office/powerpoint/2010/main" val="7445684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161</a:t>
            </a:fld>
            <a:endParaRPr lang="en-US" dirty="0"/>
          </a:p>
        </p:txBody>
      </p:sp>
    </p:spTree>
    <p:extLst>
      <p:ext uri="{BB962C8B-B14F-4D97-AF65-F5344CB8AC3E}">
        <p14:creationId xmlns:p14="http://schemas.microsoft.com/office/powerpoint/2010/main" val="200795209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162</a:t>
            </a:fld>
            <a:endParaRPr lang="en-US" dirty="0"/>
          </a:p>
        </p:txBody>
      </p:sp>
    </p:spTree>
    <p:extLst>
      <p:ext uri="{BB962C8B-B14F-4D97-AF65-F5344CB8AC3E}">
        <p14:creationId xmlns:p14="http://schemas.microsoft.com/office/powerpoint/2010/main" val="165757117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163</a:t>
            </a:fld>
            <a:endParaRPr lang="en-US" dirty="0"/>
          </a:p>
        </p:txBody>
      </p:sp>
    </p:spTree>
    <p:extLst>
      <p:ext uri="{BB962C8B-B14F-4D97-AF65-F5344CB8AC3E}">
        <p14:creationId xmlns:p14="http://schemas.microsoft.com/office/powerpoint/2010/main" val="87834809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164</a:t>
            </a:fld>
            <a:endParaRPr lang="en-US" dirty="0"/>
          </a:p>
        </p:txBody>
      </p:sp>
    </p:spTree>
    <p:extLst>
      <p:ext uri="{BB962C8B-B14F-4D97-AF65-F5344CB8AC3E}">
        <p14:creationId xmlns:p14="http://schemas.microsoft.com/office/powerpoint/2010/main" val="176626442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165</a:t>
            </a:fld>
            <a:endParaRPr lang="en-US" dirty="0"/>
          </a:p>
        </p:txBody>
      </p:sp>
    </p:spTree>
    <p:extLst>
      <p:ext uri="{BB962C8B-B14F-4D97-AF65-F5344CB8AC3E}">
        <p14:creationId xmlns:p14="http://schemas.microsoft.com/office/powerpoint/2010/main" val="77326216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166</a:t>
            </a:fld>
            <a:endParaRPr lang="en-US" dirty="0"/>
          </a:p>
        </p:txBody>
      </p:sp>
    </p:spTree>
    <p:extLst>
      <p:ext uri="{BB962C8B-B14F-4D97-AF65-F5344CB8AC3E}">
        <p14:creationId xmlns:p14="http://schemas.microsoft.com/office/powerpoint/2010/main" val="56977648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167</a:t>
            </a:fld>
            <a:endParaRPr lang="en-US" dirty="0"/>
          </a:p>
        </p:txBody>
      </p:sp>
    </p:spTree>
    <p:extLst>
      <p:ext uri="{BB962C8B-B14F-4D97-AF65-F5344CB8AC3E}">
        <p14:creationId xmlns:p14="http://schemas.microsoft.com/office/powerpoint/2010/main" val="23061285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168</a:t>
            </a:fld>
            <a:endParaRPr lang="en-US" dirty="0"/>
          </a:p>
        </p:txBody>
      </p:sp>
    </p:spTree>
    <p:extLst>
      <p:ext uri="{BB962C8B-B14F-4D97-AF65-F5344CB8AC3E}">
        <p14:creationId xmlns:p14="http://schemas.microsoft.com/office/powerpoint/2010/main" val="400163209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169</a:t>
            </a:fld>
            <a:endParaRPr lang="en-US" dirty="0"/>
          </a:p>
        </p:txBody>
      </p:sp>
    </p:spTree>
    <p:extLst>
      <p:ext uri="{BB962C8B-B14F-4D97-AF65-F5344CB8AC3E}">
        <p14:creationId xmlns:p14="http://schemas.microsoft.com/office/powerpoint/2010/main" val="972686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a:t>
            </a:fld>
            <a:endParaRPr lang="en-US" dirty="0"/>
          </a:p>
        </p:txBody>
      </p:sp>
    </p:spTree>
    <p:extLst>
      <p:ext uri="{BB962C8B-B14F-4D97-AF65-F5344CB8AC3E}">
        <p14:creationId xmlns:p14="http://schemas.microsoft.com/office/powerpoint/2010/main" val="351408551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170</a:t>
            </a:fld>
            <a:endParaRPr lang="en-US" dirty="0"/>
          </a:p>
        </p:txBody>
      </p:sp>
    </p:spTree>
    <p:extLst>
      <p:ext uri="{BB962C8B-B14F-4D97-AF65-F5344CB8AC3E}">
        <p14:creationId xmlns:p14="http://schemas.microsoft.com/office/powerpoint/2010/main" val="101274685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171</a:t>
            </a:fld>
            <a:endParaRPr lang="en-US" dirty="0"/>
          </a:p>
        </p:txBody>
      </p:sp>
    </p:spTree>
    <p:extLst>
      <p:ext uri="{BB962C8B-B14F-4D97-AF65-F5344CB8AC3E}">
        <p14:creationId xmlns:p14="http://schemas.microsoft.com/office/powerpoint/2010/main" val="187646100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172</a:t>
            </a:fld>
            <a:endParaRPr lang="en-US" dirty="0"/>
          </a:p>
        </p:txBody>
      </p:sp>
    </p:spTree>
    <p:extLst>
      <p:ext uri="{BB962C8B-B14F-4D97-AF65-F5344CB8AC3E}">
        <p14:creationId xmlns:p14="http://schemas.microsoft.com/office/powerpoint/2010/main" val="47594752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173</a:t>
            </a:fld>
            <a:endParaRPr lang="en-US" dirty="0"/>
          </a:p>
        </p:txBody>
      </p:sp>
    </p:spTree>
    <p:extLst>
      <p:ext uri="{BB962C8B-B14F-4D97-AF65-F5344CB8AC3E}">
        <p14:creationId xmlns:p14="http://schemas.microsoft.com/office/powerpoint/2010/main" val="199383816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174</a:t>
            </a:fld>
            <a:endParaRPr lang="en-US" dirty="0"/>
          </a:p>
        </p:txBody>
      </p:sp>
    </p:spTree>
    <p:extLst>
      <p:ext uri="{BB962C8B-B14F-4D97-AF65-F5344CB8AC3E}">
        <p14:creationId xmlns:p14="http://schemas.microsoft.com/office/powerpoint/2010/main" val="281159730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175</a:t>
            </a:fld>
            <a:endParaRPr lang="en-US" dirty="0"/>
          </a:p>
        </p:txBody>
      </p:sp>
    </p:spTree>
    <p:extLst>
      <p:ext uri="{BB962C8B-B14F-4D97-AF65-F5344CB8AC3E}">
        <p14:creationId xmlns:p14="http://schemas.microsoft.com/office/powerpoint/2010/main" val="397299516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176</a:t>
            </a:fld>
            <a:endParaRPr lang="en-US" dirty="0"/>
          </a:p>
        </p:txBody>
      </p:sp>
    </p:spTree>
    <p:extLst>
      <p:ext uri="{BB962C8B-B14F-4D97-AF65-F5344CB8AC3E}">
        <p14:creationId xmlns:p14="http://schemas.microsoft.com/office/powerpoint/2010/main" val="226481399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177</a:t>
            </a:fld>
            <a:endParaRPr lang="en-US" dirty="0"/>
          </a:p>
        </p:txBody>
      </p:sp>
    </p:spTree>
    <p:extLst>
      <p:ext uri="{BB962C8B-B14F-4D97-AF65-F5344CB8AC3E}">
        <p14:creationId xmlns:p14="http://schemas.microsoft.com/office/powerpoint/2010/main" val="182816291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178</a:t>
            </a:fld>
            <a:endParaRPr lang="en-US" dirty="0"/>
          </a:p>
        </p:txBody>
      </p:sp>
    </p:spTree>
    <p:extLst>
      <p:ext uri="{BB962C8B-B14F-4D97-AF65-F5344CB8AC3E}">
        <p14:creationId xmlns:p14="http://schemas.microsoft.com/office/powerpoint/2010/main" val="418062682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179</a:t>
            </a:fld>
            <a:endParaRPr lang="en-US" dirty="0"/>
          </a:p>
        </p:txBody>
      </p:sp>
    </p:spTree>
    <p:extLst>
      <p:ext uri="{BB962C8B-B14F-4D97-AF65-F5344CB8AC3E}">
        <p14:creationId xmlns:p14="http://schemas.microsoft.com/office/powerpoint/2010/main" val="1904140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a:t>
            </a:fld>
            <a:endParaRPr lang="en-US" dirty="0"/>
          </a:p>
        </p:txBody>
      </p:sp>
    </p:spTree>
    <p:extLst>
      <p:ext uri="{BB962C8B-B14F-4D97-AF65-F5344CB8AC3E}">
        <p14:creationId xmlns:p14="http://schemas.microsoft.com/office/powerpoint/2010/main" val="329361492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180</a:t>
            </a:fld>
            <a:endParaRPr lang="en-US" dirty="0"/>
          </a:p>
        </p:txBody>
      </p:sp>
    </p:spTree>
    <p:extLst>
      <p:ext uri="{BB962C8B-B14F-4D97-AF65-F5344CB8AC3E}">
        <p14:creationId xmlns:p14="http://schemas.microsoft.com/office/powerpoint/2010/main" val="373249552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181</a:t>
            </a:fld>
            <a:endParaRPr lang="en-US" dirty="0"/>
          </a:p>
        </p:txBody>
      </p:sp>
    </p:spTree>
    <p:extLst>
      <p:ext uri="{BB962C8B-B14F-4D97-AF65-F5344CB8AC3E}">
        <p14:creationId xmlns:p14="http://schemas.microsoft.com/office/powerpoint/2010/main" val="240543735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182</a:t>
            </a:fld>
            <a:endParaRPr lang="en-US" dirty="0"/>
          </a:p>
        </p:txBody>
      </p:sp>
    </p:spTree>
    <p:extLst>
      <p:ext uri="{BB962C8B-B14F-4D97-AF65-F5344CB8AC3E}">
        <p14:creationId xmlns:p14="http://schemas.microsoft.com/office/powerpoint/2010/main" val="376247495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183</a:t>
            </a:fld>
            <a:endParaRPr lang="en-US" dirty="0"/>
          </a:p>
        </p:txBody>
      </p:sp>
    </p:spTree>
    <p:extLst>
      <p:ext uri="{BB962C8B-B14F-4D97-AF65-F5344CB8AC3E}">
        <p14:creationId xmlns:p14="http://schemas.microsoft.com/office/powerpoint/2010/main" val="380730833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184</a:t>
            </a:fld>
            <a:endParaRPr lang="en-US" dirty="0"/>
          </a:p>
        </p:txBody>
      </p:sp>
    </p:spTree>
    <p:extLst>
      <p:ext uri="{BB962C8B-B14F-4D97-AF65-F5344CB8AC3E}">
        <p14:creationId xmlns:p14="http://schemas.microsoft.com/office/powerpoint/2010/main" val="279918639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185</a:t>
            </a:fld>
            <a:endParaRPr lang="en-US" dirty="0"/>
          </a:p>
        </p:txBody>
      </p:sp>
    </p:spTree>
    <p:extLst>
      <p:ext uri="{BB962C8B-B14F-4D97-AF65-F5344CB8AC3E}">
        <p14:creationId xmlns:p14="http://schemas.microsoft.com/office/powerpoint/2010/main" val="422113357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186</a:t>
            </a:fld>
            <a:endParaRPr lang="en-US" dirty="0"/>
          </a:p>
        </p:txBody>
      </p:sp>
    </p:spTree>
    <p:extLst>
      <p:ext uri="{BB962C8B-B14F-4D97-AF65-F5344CB8AC3E}">
        <p14:creationId xmlns:p14="http://schemas.microsoft.com/office/powerpoint/2010/main" val="412067799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187</a:t>
            </a:fld>
            <a:endParaRPr lang="en-US" dirty="0"/>
          </a:p>
        </p:txBody>
      </p:sp>
    </p:spTree>
    <p:extLst>
      <p:ext uri="{BB962C8B-B14F-4D97-AF65-F5344CB8AC3E}">
        <p14:creationId xmlns:p14="http://schemas.microsoft.com/office/powerpoint/2010/main" val="1726603666"/>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188</a:t>
            </a:fld>
            <a:endParaRPr lang="en-US" dirty="0"/>
          </a:p>
        </p:txBody>
      </p:sp>
    </p:spTree>
    <p:extLst>
      <p:ext uri="{BB962C8B-B14F-4D97-AF65-F5344CB8AC3E}">
        <p14:creationId xmlns:p14="http://schemas.microsoft.com/office/powerpoint/2010/main" val="847107947"/>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189</a:t>
            </a:fld>
            <a:endParaRPr lang="en-US" dirty="0"/>
          </a:p>
        </p:txBody>
      </p:sp>
    </p:spTree>
    <p:extLst>
      <p:ext uri="{BB962C8B-B14F-4D97-AF65-F5344CB8AC3E}">
        <p14:creationId xmlns:p14="http://schemas.microsoft.com/office/powerpoint/2010/main" val="2423189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a:t>
            </a:fld>
            <a:endParaRPr lang="en-US" dirty="0"/>
          </a:p>
        </p:txBody>
      </p:sp>
    </p:spTree>
    <p:extLst>
      <p:ext uri="{BB962C8B-B14F-4D97-AF65-F5344CB8AC3E}">
        <p14:creationId xmlns:p14="http://schemas.microsoft.com/office/powerpoint/2010/main" val="155761337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190</a:t>
            </a:fld>
            <a:endParaRPr lang="en-US" dirty="0"/>
          </a:p>
        </p:txBody>
      </p:sp>
    </p:spTree>
    <p:extLst>
      <p:ext uri="{BB962C8B-B14F-4D97-AF65-F5344CB8AC3E}">
        <p14:creationId xmlns:p14="http://schemas.microsoft.com/office/powerpoint/2010/main" val="3568061932"/>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191</a:t>
            </a:fld>
            <a:endParaRPr lang="en-US" dirty="0"/>
          </a:p>
        </p:txBody>
      </p:sp>
    </p:spTree>
    <p:extLst>
      <p:ext uri="{BB962C8B-B14F-4D97-AF65-F5344CB8AC3E}">
        <p14:creationId xmlns:p14="http://schemas.microsoft.com/office/powerpoint/2010/main" val="407848299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192</a:t>
            </a:fld>
            <a:endParaRPr lang="en-US" dirty="0"/>
          </a:p>
        </p:txBody>
      </p:sp>
    </p:spTree>
    <p:extLst>
      <p:ext uri="{BB962C8B-B14F-4D97-AF65-F5344CB8AC3E}">
        <p14:creationId xmlns:p14="http://schemas.microsoft.com/office/powerpoint/2010/main" val="320476288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193</a:t>
            </a:fld>
            <a:endParaRPr lang="en-US" dirty="0"/>
          </a:p>
        </p:txBody>
      </p:sp>
    </p:spTree>
    <p:extLst>
      <p:ext uri="{BB962C8B-B14F-4D97-AF65-F5344CB8AC3E}">
        <p14:creationId xmlns:p14="http://schemas.microsoft.com/office/powerpoint/2010/main" val="2964097134"/>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194</a:t>
            </a:fld>
            <a:endParaRPr lang="en-US" dirty="0"/>
          </a:p>
        </p:txBody>
      </p:sp>
    </p:spTree>
    <p:extLst>
      <p:ext uri="{BB962C8B-B14F-4D97-AF65-F5344CB8AC3E}">
        <p14:creationId xmlns:p14="http://schemas.microsoft.com/office/powerpoint/2010/main" val="2043933107"/>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195</a:t>
            </a:fld>
            <a:endParaRPr lang="en-US" dirty="0"/>
          </a:p>
        </p:txBody>
      </p:sp>
    </p:spTree>
    <p:extLst>
      <p:ext uri="{BB962C8B-B14F-4D97-AF65-F5344CB8AC3E}">
        <p14:creationId xmlns:p14="http://schemas.microsoft.com/office/powerpoint/2010/main" val="96603414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196</a:t>
            </a:fld>
            <a:endParaRPr lang="en-US" dirty="0"/>
          </a:p>
        </p:txBody>
      </p:sp>
    </p:spTree>
    <p:extLst>
      <p:ext uri="{BB962C8B-B14F-4D97-AF65-F5344CB8AC3E}">
        <p14:creationId xmlns:p14="http://schemas.microsoft.com/office/powerpoint/2010/main" val="135435943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197</a:t>
            </a:fld>
            <a:endParaRPr lang="en-US" dirty="0"/>
          </a:p>
        </p:txBody>
      </p:sp>
    </p:spTree>
    <p:extLst>
      <p:ext uri="{BB962C8B-B14F-4D97-AF65-F5344CB8AC3E}">
        <p14:creationId xmlns:p14="http://schemas.microsoft.com/office/powerpoint/2010/main" val="203836402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198</a:t>
            </a:fld>
            <a:endParaRPr lang="en-US" dirty="0"/>
          </a:p>
        </p:txBody>
      </p:sp>
    </p:spTree>
    <p:extLst>
      <p:ext uri="{BB962C8B-B14F-4D97-AF65-F5344CB8AC3E}">
        <p14:creationId xmlns:p14="http://schemas.microsoft.com/office/powerpoint/2010/main" val="67053412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199</a:t>
            </a:fld>
            <a:endParaRPr lang="en-US" dirty="0"/>
          </a:p>
        </p:txBody>
      </p:sp>
    </p:spTree>
    <p:extLst>
      <p:ext uri="{BB962C8B-B14F-4D97-AF65-F5344CB8AC3E}">
        <p14:creationId xmlns:p14="http://schemas.microsoft.com/office/powerpoint/2010/main" val="1771785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a:t>
            </a:fld>
            <a:endParaRPr lang="en-US" dirty="0"/>
          </a:p>
        </p:txBody>
      </p:sp>
    </p:spTree>
    <p:extLst>
      <p:ext uri="{BB962C8B-B14F-4D97-AF65-F5344CB8AC3E}">
        <p14:creationId xmlns:p14="http://schemas.microsoft.com/office/powerpoint/2010/main" val="2836987746"/>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200</a:t>
            </a:fld>
            <a:endParaRPr lang="en-US" dirty="0"/>
          </a:p>
        </p:txBody>
      </p:sp>
    </p:spTree>
    <p:extLst>
      <p:ext uri="{BB962C8B-B14F-4D97-AF65-F5344CB8AC3E}">
        <p14:creationId xmlns:p14="http://schemas.microsoft.com/office/powerpoint/2010/main" val="601738083"/>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201</a:t>
            </a:fld>
            <a:endParaRPr lang="en-US" dirty="0"/>
          </a:p>
        </p:txBody>
      </p:sp>
    </p:spTree>
    <p:extLst>
      <p:ext uri="{BB962C8B-B14F-4D97-AF65-F5344CB8AC3E}">
        <p14:creationId xmlns:p14="http://schemas.microsoft.com/office/powerpoint/2010/main" val="3295617226"/>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202</a:t>
            </a:fld>
            <a:endParaRPr lang="en-US" dirty="0"/>
          </a:p>
        </p:txBody>
      </p:sp>
    </p:spTree>
    <p:extLst>
      <p:ext uri="{BB962C8B-B14F-4D97-AF65-F5344CB8AC3E}">
        <p14:creationId xmlns:p14="http://schemas.microsoft.com/office/powerpoint/2010/main" val="376312378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203</a:t>
            </a:fld>
            <a:endParaRPr lang="en-US" dirty="0"/>
          </a:p>
        </p:txBody>
      </p:sp>
    </p:spTree>
    <p:extLst>
      <p:ext uri="{BB962C8B-B14F-4D97-AF65-F5344CB8AC3E}">
        <p14:creationId xmlns:p14="http://schemas.microsoft.com/office/powerpoint/2010/main" val="522515020"/>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204</a:t>
            </a:fld>
            <a:endParaRPr lang="en-US" dirty="0"/>
          </a:p>
        </p:txBody>
      </p:sp>
    </p:spTree>
    <p:extLst>
      <p:ext uri="{BB962C8B-B14F-4D97-AF65-F5344CB8AC3E}">
        <p14:creationId xmlns:p14="http://schemas.microsoft.com/office/powerpoint/2010/main" val="455981539"/>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205</a:t>
            </a:fld>
            <a:endParaRPr lang="en-US" dirty="0"/>
          </a:p>
        </p:txBody>
      </p:sp>
    </p:spTree>
    <p:extLst>
      <p:ext uri="{BB962C8B-B14F-4D97-AF65-F5344CB8AC3E}">
        <p14:creationId xmlns:p14="http://schemas.microsoft.com/office/powerpoint/2010/main" val="2934279205"/>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206</a:t>
            </a:fld>
            <a:endParaRPr lang="en-US" dirty="0"/>
          </a:p>
        </p:txBody>
      </p:sp>
    </p:spTree>
    <p:extLst>
      <p:ext uri="{BB962C8B-B14F-4D97-AF65-F5344CB8AC3E}">
        <p14:creationId xmlns:p14="http://schemas.microsoft.com/office/powerpoint/2010/main" val="291745631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207</a:t>
            </a:fld>
            <a:endParaRPr lang="en-US" dirty="0"/>
          </a:p>
        </p:txBody>
      </p:sp>
    </p:spTree>
    <p:extLst>
      <p:ext uri="{BB962C8B-B14F-4D97-AF65-F5344CB8AC3E}">
        <p14:creationId xmlns:p14="http://schemas.microsoft.com/office/powerpoint/2010/main" val="269666188"/>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208</a:t>
            </a:fld>
            <a:endParaRPr lang="en-US" dirty="0"/>
          </a:p>
        </p:txBody>
      </p:sp>
    </p:spTree>
    <p:extLst>
      <p:ext uri="{BB962C8B-B14F-4D97-AF65-F5344CB8AC3E}">
        <p14:creationId xmlns:p14="http://schemas.microsoft.com/office/powerpoint/2010/main" val="785039300"/>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209</a:t>
            </a:fld>
            <a:endParaRPr lang="en-US" dirty="0"/>
          </a:p>
        </p:txBody>
      </p:sp>
    </p:spTree>
    <p:extLst>
      <p:ext uri="{BB962C8B-B14F-4D97-AF65-F5344CB8AC3E}">
        <p14:creationId xmlns:p14="http://schemas.microsoft.com/office/powerpoint/2010/main" val="988304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7/16/2023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7/16/2023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7/16/2023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7/16/2023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7/16/2023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7/16/2023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7/16/2023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7/16/2023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7/16/2023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7/16/2023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7/16/2023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7/16/2023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188.xml.rels><?xml version="1.0" encoding="UTF-8" standalone="yes"?>
<Relationships xmlns="http://schemas.openxmlformats.org/package/2006/relationships"><Relationship Id="rId3" Type="http://schemas.openxmlformats.org/officeDocument/2006/relationships/hyperlink" Target="https://www.google.com/search?q=coexist&amp;si=ACFMAn_otZSKbpzAqD_RvWk4YSL-vnVurzqrZPTkGFHyZchSJ0_cXDEkNo0Jdln3fZnqxWbUmzuZU4soKJ4zQI8E9RwMgAR6ig%3D%3D&amp;expnd=1" TargetMode="External"/><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7.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7.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7.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7.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7.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7.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7.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7.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7.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7.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7.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7.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7.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7.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7.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7.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7.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7.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7.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B5F0-857D-D4E3-3B87-F728B0464DDE}"/>
              </a:ext>
            </a:extLst>
          </p:cNvPr>
          <p:cNvSpPr>
            <a:spLocks noGrp="1"/>
          </p:cNvSpPr>
          <p:nvPr>
            <p:ph type="ctrTitle"/>
          </p:nvPr>
        </p:nvSpPr>
        <p:spPr/>
        <p:txBody>
          <a:bodyPr>
            <a:normAutofit/>
          </a:bodyPr>
          <a:lstStyle/>
          <a:p>
            <a:r>
              <a:rPr lang="en-US" sz="6000" dirty="0">
                <a:latin typeface="Calibri Light" panose="020F0302020204030204" pitchFamily="34" charset="0"/>
                <a:ea typeface="Calibri Light" panose="020F0302020204030204" pitchFamily="34" charset="0"/>
                <a:cs typeface="Calibri Light" panose="020F0302020204030204" pitchFamily="34" charset="0"/>
              </a:rPr>
              <a:t>Church of Christ</a:t>
            </a:r>
          </a:p>
        </p:txBody>
      </p:sp>
      <p:sp>
        <p:nvSpPr>
          <p:cNvPr id="3" name="Subtitle 2">
            <a:extLst>
              <a:ext uri="{FF2B5EF4-FFF2-40B4-BE49-F238E27FC236}">
                <a16:creationId xmlns:a16="http://schemas.microsoft.com/office/drawing/2014/main" id="{36CF7D7F-10E0-3864-DB97-5F2C47FD75F2}"/>
              </a:ext>
            </a:extLst>
          </p:cNvPr>
          <p:cNvSpPr>
            <a:spLocks noGrp="1"/>
          </p:cNvSpPr>
          <p:nvPr>
            <p:ph type="subTitle" idx="1"/>
          </p:nvPr>
        </p:nvSpPr>
        <p:spPr>
          <a:xfrm>
            <a:off x="2223247" y="4352544"/>
            <a:ext cx="7273559" cy="1645920"/>
          </a:xfrm>
        </p:spPr>
        <p:txBody>
          <a:bodyPr>
            <a:normAutofit/>
          </a:bodyPr>
          <a:lstStyle/>
          <a:p>
            <a:endParaRPr lang="en-US" sz="2800" dirty="0"/>
          </a:p>
          <a:p>
            <a:r>
              <a:rPr lang="en-US" sz="3600" b="1" dirty="0">
                <a:solidFill>
                  <a:schemeClr val="bg1"/>
                </a:solidFill>
                <a:latin typeface="Calibri Light" panose="020F0302020204030204" pitchFamily="34" charset="0"/>
                <a:ea typeface="Calibri Light" panose="020F0302020204030204" pitchFamily="34" charset="0"/>
                <a:cs typeface="Calibri Light" panose="020F0302020204030204" pitchFamily="34" charset="0"/>
              </a:rPr>
              <a:t>God’s Unfolding Plan of Salvation</a:t>
            </a:r>
          </a:p>
        </p:txBody>
      </p:sp>
    </p:spTree>
    <p:extLst>
      <p:ext uri="{BB962C8B-B14F-4D97-AF65-F5344CB8AC3E}">
        <p14:creationId xmlns:p14="http://schemas.microsoft.com/office/powerpoint/2010/main" val="2316087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5262979"/>
          </a:xfrm>
          <a:prstGeom prst="rect">
            <a:avLst/>
          </a:prstGeom>
          <a:noFill/>
        </p:spPr>
        <p:txBody>
          <a:bodyPr wrap="square" rtlCol="0">
            <a:spAutoFit/>
          </a:bodyPr>
          <a:lstStyle/>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Jesus Christ – the prophesied seed of the Genesis 3:15 woman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From the seed of the Genesis 3:15 woman came Abraham</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From Abraham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came the Kingdom of Israel</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From the Kingdom of Israel came Jesus Christ</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Jesus Christ – Seed of the Genesis 3:15 woman.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Arrow: Down 2">
            <a:extLst>
              <a:ext uri="{FF2B5EF4-FFF2-40B4-BE49-F238E27FC236}">
                <a16:creationId xmlns:a16="http://schemas.microsoft.com/office/drawing/2014/main" id="{FE34D6F8-5DF5-D78D-F5A5-53EED2B7F922}"/>
              </a:ext>
            </a:extLst>
          </p:cNvPr>
          <p:cNvSpPr/>
          <p:nvPr/>
        </p:nvSpPr>
        <p:spPr>
          <a:xfrm>
            <a:off x="5152034" y="2449773"/>
            <a:ext cx="600501" cy="776027"/>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Down 4">
            <a:extLst>
              <a:ext uri="{FF2B5EF4-FFF2-40B4-BE49-F238E27FC236}">
                <a16:creationId xmlns:a16="http://schemas.microsoft.com/office/drawing/2014/main" id="{3263443F-B107-BBC9-9C9A-BADE2ACD5F69}"/>
              </a:ext>
            </a:extLst>
          </p:cNvPr>
          <p:cNvSpPr/>
          <p:nvPr/>
        </p:nvSpPr>
        <p:spPr>
          <a:xfrm>
            <a:off x="5222548" y="3556000"/>
            <a:ext cx="529988" cy="776027"/>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rrow: Down 5">
            <a:extLst>
              <a:ext uri="{FF2B5EF4-FFF2-40B4-BE49-F238E27FC236}">
                <a16:creationId xmlns:a16="http://schemas.microsoft.com/office/drawing/2014/main" id="{7C986AE4-373C-6A31-4AE0-3917EFC9D567}"/>
              </a:ext>
            </a:extLst>
          </p:cNvPr>
          <p:cNvSpPr/>
          <p:nvPr/>
        </p:nvSpPr>
        <p:spPr>
          <a:xfrm>
            <a:off x="5310220" y="4958992"/>
            <a:ext cx="529988" cy="776027"/>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a:extLst>
              <a:ext uri="{FF2B5EF4-FFF2-40B4-BE49-F238E27FC236}">
                <a16:creationId xmlns:a16="http://schemas.microsoft.com/office/drawing/2014/main" id="{13F94F6D-CD67-4731-D496-980193CE76BE}"/>
              </a:ext>
            </a:extLst>
          </p:cNvPr>
          <p:cNvCxnSpPr>
            <a:cxnSpLocks/>
          </p:cNvCxnSpPr>
          <p:nvPr/>
        </p:nvCxnSpPr>
        <p:spPr>
          <a:xfrm>
            <a:off x="825278" y="2114550"/>
            <a:ext cx="971772" cy="0"/>
          </a:xfrm>
          <a:prstGeom prst="straightConnector1">
            <a:avLst/>
          </a:prstGeom>
          <a:ln w="161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DABFD77-2998-7416-8A7A-6A4266734D8D}"/>
              </a:ext>
            </a:extLst>
          </p:cNvPr>
          <p:cNvCxnSpPr>
            <a:cxnSpLocks/>
          </p:cNvCxnSpPr>
          <p:nvPr/>
        </p:nvCxnSpPr>
        <p:spPr>
          <a:xfrm>
            <a:off x="825278" y="2032000"/>
            <a:ext cx="0" cy="3994150"/>
          </a:xfrm>
          <a:prstGeom prst="line">
            <a:avLst/>
          </a:prstGeom>
          <a:ln w="1238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A41BB04-B9BD-478E-4716-84E86384DDE7}"/>
              </a:ext>
            </a:extLst>
          </p:cNvPr>
          <p:cNvCxnSpPr>
            <a:cxnSpLocks/>
          </p:cNvCxnSpPr>
          <p:nvPr/>
        </p:nvCxnSpPr>
        <p:spPr>
          <a:xfrm>
            <a:off x="787178" y="5975350"/>
            <a:ext cx="1714722" cy="0"/>
          </a:xfrm>
          <a:prstGeom prst="line">
            <a:avLst/>
          </a:prstGeom>
          <a:ln w="1238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257427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4401205"/>
          </a:xfrm>
          <a:prstGeom prst="rect">
            <a:avLst/>
          </a:prstGeom>
          <a:noFill/>
        </p:spPr>
        <p:txBody>
          <a:bodyPr wrap="square" rtlCol="0">
            <a:spAutoFit/>
          </a:bodyPr>
          <a:lstStyle/>
          <a:p>
            <a:pPr marL="228600" marR="0">
              <a:spcBef>
                <a:spcPts val="0"/>
              </a:spcBef>
              <a:spcAft>
                <a:spcPts val="0"/>
              </a:spcAft>
            </a:pP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Question:  </a:t>
            </a:r>
            <a:r>
              <a:rPr lang="en-US" sz="2800" dirty="0">
                <a:latin typeface="Times New Roman" panose="02020603050405020304" pitchFamily="18" charset="0"/>
                <a:cs typeface="Times New Roman" panose="02020603050405020304" pitchFamily="18" charset="0"/>
              </a:rPr>
              <a:t>When did Jesus Christ – the Eternal High Priest -  receive God’s anointing of the Holy Spirit?</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b="1" dirty="0">
                <a:latin typeface="Times New Roman" panose="02020603050405020304" pitchFamily="18" charset="0"/>
                <a:ea typeface="Calibri" panose="020F0502020204030204" pitchFamily="34" charset="0"/>
                <a:cs typeface="Times New Roman" panose="02020603050405020304" pitchFamily="18" charset="0"/>
              </a:rPr>
              <a:t>Question:  </a:t>
            </a:r>
            <a:r>
              <a:rPr lang="en-US" sz="2800" dirty="0">
                <a:latin typeface="Times New Roman" panose="02020603050405020304" pitchFamily="18" charset="0"/>
                <a:ea typeface="Calibri" panose="020F0502020204030204" pitchFamily="34" charset="0"/>
                <a:cs typeface="Times New Roman" panose="02020603050405020304" pitchFamily="18" charset="0"/>
              </a:rPr>
              <a:t>When does God’s other sons – God’s Royal Priesthood – receive God’s anointing of the Holy Spirit?</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Hint:  When we Receive the Blood and the Water</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30094163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763572"/>
            <a:ext cx="11879766" cy="6001643"/>
          </a:xfrm>
          <a:prstGeom prst="rect">
            <a:avLst/>
          </a:prstGeom>
          <a:noFill/>
        </p:spPr>
        <p:txBody>
          <a:bodyPr wrap="square" rtlCol="0">
            <a:spAutoFit/>
          </a:bodyPr>
          <a:lstStyle/>
          <a:p>
            <a:pPr marL="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Day of Atonement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latin typeface="Times New Roman" panose="02020603050405020304" pitchFamily="18" charset="0"/>
                <a:ea typeface="Times New Roman" panose="02020603050405020304" pitchFamily="18" charset="0"/>
              </a:rPr>
              <a:t>The Day of Atonement </a:t>
            </a:r>
            <a:r>
              <a:rPr lang="en-US" sz="2400" dirty="0">
                <a:effectLst/>
                <a:latin typeface="Times New Roman" panose="02020603050405020304" pitchFamily="18" charset="0"/>
                <a:ea typeface="Times New Roman" panose="02020603050405020304" pitchFamily="18" charset="0"/>
              </a:rPr>
              <a:t>demonstrates </a:t>
            </a:r>
            <a:r>
              <a:rPr lang="en-US" sz="2400" b="1" u="sng" dirty="0">
                <a:effectLst/>
                <a:highlight>
                  <a:srgbClr val="FFFF00"/>
                </a:highlight>
                <a:latin typeface="Times New Roman" panose="02020603050405020304" pitchFamily="18" charset="0"/>
                <a:ea typeface="Times New Roman" panose="02020603050405020304" pitchFamily="18" charset="0"/>
              </a:rPr>
              <a:t>purification</a:t>
            </a:r>
            <a:r>
              <a:rPr lang="en-US" sz="2400" dirty="0">
                <a:effectLst/>
                <a:latin typeface="Times New Roman" panose="02020603050405020304" pitchFamily="18" charset="0"/>
                <a:ea typeface="Times New Roman" panose="02020603050405020304" pitchFamily="18" charset="0"/>
              </a:rPr>
              <a:t> accomplished with </a:t>
            </a:r>
            <a:r>
              <a:rPr lang="en-US" sz="2400" b="1" u="sng" dirty="0">
                <a:effectLst/>
                <a:highlight>
                  <a:srgbClr val="FFFF00"/>
                </a:highlight>
                <a:latin typeface="Times New Roman" panose="02020603050405020304" pitchFamily="18" charset="0"/>
                <a:ea typeface="Times New Roman" panose="02020603050405020304" pitchFamily="18" charset="0"/>
              </a:rPr>
              <a:t>blood and water</a:t>
            </a:r>
            <a:r>
              <a:rPr lang="en-US" sz="2400" dirty="0">
                <a:effectLst/>
                <a:latin typeface="Times New Roman" panose="02020603050405020304" pitchFamily="18" charset="0"/>
                <a:ea typeface="Times New Roman" panose="02020603050405020304" pitchFamily="18" charset="0"/>
              </a:rPr>
              <a:t>.</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God commanded the Israelites to construct a </a:t>
            </a:r>
            <a:r>
              <a:rPr lang="en-US" sz="2400" b="1" u="sng" dirty="0">
                <a:effectLst/>
                <a:highlight>
                  <a:srgbClr val="FFFF00"/>
                </a:highlight>
                <a:latin typeface="Times New Roman" panose="02020603050405020304" pitchFamily="18" charset="0"/>
                <a:ea typeface="Times New Roman" panose="02020603050405020304" pitchFamily="18" charset="0"/>
              </a:rPr>
              <a:t>dwelling place </a:t>
            </a:r>
            <a:r>
              <a:rPr lang="en-US" sz="2400" dirty="0">
                <a:effectLst/>
                <a:latin typeface="Times New Roman" panose="02020603050405020304" pitchFamily="18" charset="0"/>
                <a:ea typeface="Times New Roman" panose="02020603050405020304" pitchFamily="18" charset="0"/>
              </a:rPr>
              <a:t>for Himself called the </a:t>
            </a:r>
            <a:r>
              <a:rPr lang="en-US" sz="2400" b="1" u="sng" dirty="0">
                <a:effectLst/>
                <a:highlight>
                  <a:srgbClr val="FFFF00"/>
                </a:highlight>
                <a:latin typeface="Times New Roman" panose="02020603050405020304" pitchFamily="18" charset="0"/>
                <a:ea typeface="Times New Roman" panose="02020603050405020304" pitchFamily="18" charset="0"/>
              </a:rPr>
              <a:t>tabernacle</a:t>
            </a:r>
            <a:r>
              <a:rPr lang="en-US" sz="2400" dirty="0">
                <a:effectLst/>
                <a:latin typeface="Times New Roman" panose="02020603050405020304" pitchFamily="18" charset="0"/>
                <a:ea typeface="Times New Roman" panose="02020603050405020304" pitchFamily="18" charset="0"/>
              </a:rPr>
              <a:t>. </a:t>
            </a:r>
          </a:p>
          <a:p>
            <a:pPr marR="0" lvl="0">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a:p>
            <a:pPr marL="457200" marR="0" lvl="0" indent="-457200">
              <a:spcBef>
                <a:spcPts val="0"/>
              </a:spcBef>
              <a:spcAft>
                <a:spcPts val="0"/>
              </a:spcAft>
              <a:buFont typeface="+mj-lt"/>
              <a:buAutoNum type="arabicPeriod"/>
            </a:pPr>
            <a:r>
              <a:rPr lang="en-US" sz="2400" dirty="0">
                <a:effectLst/>
                <a:latin typeface="Times New Roman" panose="02020603050405020304" pitchFamily="18" charset="0"/>
                <a:ea typeface="Times New Roman" panose="02020603050405020304" pitchFamily="18" charset="0"/>
              </a:rPr>
              <a:t>Inner Sanctuary called the Most Holy Place or the </a:t>
            </a:r>
            <a:r>
              <a:rPr lang="en-US" sz="2400" b="1" u="sng" dirty="0">
                <a:effectLst/>
                <a:highlight>
                  <a:srgbClr val="FFFF00"/>
                </a:highlight>
                <a:latin typeface="Times New Roman" panose="02020603050405020304" pitchFamily="18" charset="0"/>
                <a:ea typeface="Times New Roman" panose="02020603050405020304" pitchFamily="18" charset="0"/>
              </a:rPr>
              <a:t>Holy of Holies</a:t>
            </a:r>
            <a:endParaRPr lang="en-US" sz="2400" b="1" u="sng" dirty="0">
              <a:highlight>
                <a:srgbClr val="FFFF00"/>
              </a:highlight>
              <a:latin typeface="Times New Roman" panose="02020603050405020304" pitchFamily="18" charset="0"/>
              <a:ea typeface="Times New Roman" panose="02020603050405020304" pitchFamily="18" charset="0"/>
            </a:endParaRPr>
          </a:p>
          <a:p>
            <a:pPr marL="800100" lvl="1"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rPr>
              <a:t>This is where God’s holy presence resided among the Israelites. </a:t>
            </a:r>
          </a:p>
          <a:p>
            <a:pPr marL="800100" lvl="1"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rPr>
              <a:t>Prophetic figure of </a:t>
            </a:r>
            <a:r>
              <a:rPr lang="en-US" sz="2400" b="1" u="sng" dirty="0">
                <a:effectLst/>
                <a:highlight>
                  <a:srgbClr val="FFFF00"/>
                </a:highlight>
                <a:latin typeface="Times New Roman" panose="02020603050405020304" pitchFamily="18" charset="0"/>
                <a:ea typeface="Times New Roman" panose="02020603050405020304" pitchFamily="18" charset="0"/>
              </a:rPr>
              <a:t>heaven</a:t>
            </a:r>
          </a:p>
          <a:p>
            <a:pPr marR="0" lvl="0">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a:p>
            <a:pPr marL="457200" indent="-457200">
              <a:buFont typeface="+mj-lt"/>
              <a:buAutoNum type="arabicPeriod" startAt="2"/>
            </a:pPr>
            <a:r>
              <a:rPr lang="en-US" sz="2400" dirty="0">
                <a:effectLst/>
                <a:latin typeface="Times New Roman" panose="02020603050405020304" pitchFamily="18" charset="0"/>
                <a:ea typeface="Times New Roman" panose="02020603050405020304" pitchFamily="18" charset="0"/>
              </a:rPr>
              <a:t>Outer chamber called the </a:t>
            </a:r>
            <a:r>
              <a:rPr lang="en-US" sz="2400" b="1" u="sng" dirty="0">
                <a:effectLst/>
                <a:highlight>
                  <a:srgbClr val="FFFF00"/>
                </a:highlight>
                <a:latin typeface="Times New Roman" panose="02020603050405020304" pitchFamily="18" charset="0"/>
                <a:ea typeface="Times New Roman" panose="02020603050405020304" pitchFamily="18" charset="0"/>
              </a:rPr>
              <a:t>Holy Place </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P</a:t>
            </a:r>
            <a:r>
              <a:rPr lang="en-US" sz="2400" dirty="0">
                <a:effectLst/>
                <a:latin typeface="Times New Roman" panose="02020603050405020304" pitchFamily="18" charset="0"/>
                <a:ea typeface="Times New Roman" panose="02020603050405020304" pitchFamily="18" charset="0"/>
              </a:rPr>
              <a:t>rovided the only entrance into the inner chamber (Heaven)</a:t>
            </a:r>
          </a:p>
          <a:p>
            <a:pPr marL="800100" lvl="1"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Prophetic figure of the </a:t>
            </a:r>
            <a:r>
              <a:rPr lang="en-US" sz="24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church</a:t>
            </a:r>
            <a:r>
              <a:rPr lang="en-US" sz="2400" dirty="0">
                <a:latin typeface="Times New Roman" panose="02020603050405020304" pitchFamily="18" charset="0"/>
                <a:ea typeface="Calibri" panose="020F0502020204030204" pitchFamily="34" charset="0"/>
                <a:cs typeface="Times New Roman" panose="02020603050405020304" pitchFamily="18" charset="0"/>
              </a:rPr>
              <a:t> – the body of Christ and the Kingdom of Christ</a:t>
            </a:r>
          </a:p>
          <a:p>
            <a:pPr marL="800100" lvl="1" indent="-342900">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On the 7</a:t>
            </a:r>
            <a:r>
              <a:rPr lang="en-US" sz="24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US" sz="2400" dirty="0">
                <a:latin typeface="Times New Roman" panose="02020603050405020304" pitchFamily="18" charset="0"/>
                <a:ea typeface="Calibri" panose="020F0502020204030204" pitchFamily="34" charset="0"/>
                <a:cs typeface="Times New Roman" panose="02020603050405020304" pitchFamily="18" charset="0"/>
              </a:rPr>
              <a:t> day of the 10</a:t>
            </a:r>
            <a:r>
              <a:rPr lang="en-US" sz="24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US" sz="2400" dirty="0">
                <a:latin typeface="Times New Roman" panose="02020603050405020304" pitchFamily="18" charset="0"/>
                <a:ea typeface="Calibri" panose="020F0502020204030204" pitchFamily="34" charset="0"/>
                <a:cs typeface="Times New Roman" panose="02020603050405020304" pitchFamily="18" charset="0"/>
              </a:rPr>
              <a:t> month, the High Priest entered into the Tabernacle to purify both sanctuaries and to purify the people from their sins</a:t>
            </a:r>
          </a:p>
        </p:txBody>
      </p:sp>
      <p:sp>
        <p:nvSpPr>
          <p:cNvPr id="2" name="TextBox 1">
            <a:extLst>
              <a:ext uri="{FF2B5EF4-FFF2-40B4-BE49-F238E27FC236}">
                <a16:creationId xmlns:a16="http://schemas.microsoft.com/office/drawing/2014/main" id="{4686D258-3B86-52AE-2D4B-3137B191A796}"/>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8030452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634E988-F7BE-A0DB-0542-30501684A734}"/>
              </a:ext>
            </a:extLst>
          </p:cNvPr>
          <p:cNvPicPr>
            <a:picLocks noChangeAspect="1"/>
          </p:cNvPicPr>
          <p:nvPr/>
        </p:nvPicPr>
        <p:blipFill>
          <a:blip r:embed="rId2"/>
          <a:stretch>
            <a:fillRect/>
          </a:stretch>
        </p:blipFill>
        <p:spPr>
          <a:xfrm>
            <a:off x="1637552" y="382494"/>
            <a:ext cx="8128001" cy="3669554"/>
          </a:xfrm>
          <a:prstGeom prst="rect">
            <a:avLst/>
          </a:prstGeom>
        </p:spPr>
      </p:pic>
      <p:sp>
        <p:nvSpPr>
          <p:cNvPr id="4" name="TextBox 3">
            <a:extLst>
              <a:ext uri="{FF2B5EF4-FFF2-40B4-BE49-F238E27FC236}">
                <a16:creationId xmlns:a16="http://schemas.microsoft.com/office/drawing/2014/main" id="{1B900391-56F6-E26F-0F2D-9BABED8B3784}"/>
              </a:ext>
            </a:extLst>
          </p:cNvPr>
          <p:cNvSpPr txBox="1"/>
          <p:nvPr/>
        </p:nvSpPr>
        <p:spPr>
          <a:xfrm>
            <a:off x="251011" y="4440518"/>
            <a:ext cx="9741647" cy="1938992"/>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The High Priest</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(Baptism) – Leviticus 16:5, 24</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Sacrifices</a:t>
            </a:r>
            <a:r>
              <a:rPr lang="en-US" sz="2400" dirty="0">
                <a:latin typeface="Times New Roman" panose="02020603050405020304" pitchFamily="18" charset="0"/>
                <a:cs typeface="Times New Roman" panose="02020603050405020304" pitchFamily="18" charset="0"/>
              </a:rPr>
              <a:t> (Christ’s sacrificial death) – Leviticus 16:3, 6, 11, 15, 20</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Purification through the sacrificial blood </a:t>
            </a:r>
            <a:r>
              <a:rPr lang="en-US" sz="2400" dirty="0">
                <a:latin typeface="Times New Roman" panose="02020603050405020304" pitchFamily="18" charset="0"/>
                <a:cs typeface="Times New Roman" panose="02020603050405020304" pitchFamily="18" charset="0"/>
              </a:rPr>
              <a:t>(Christ’s shed blood) – Leviticus 16:14-15; 18-19 </a:t>
            </a:r>
          </a:p>
        </p:txBody>
      </p:sp>
    </p:spTree>
    <p:extLst>
      <p:ext uri="{BB962C8B-B14F-4D97-AF65-F5344CB8AC3E}">
        <p14:creationId xmlns:p14="http://schemas.microsoft.com/office/powerpoint/2010/main" val="69153952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2677656"/>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Finally, in Christ’s sacrificial death, He poured out both the </a:t>
            </a:r>
            <a:r>
              <a:rPr lang="en-US" sz="2400" b="1" u="sng" dirty="0">
                <a:effectLst/>
                <a:highlight>
                  <a:srgbClr val="FFFF00"/>
                </a:highlight>
                <a:latin typeface="Times New Roman" panose="02020603050405020304" pitchFamily="18" charset="0"/>
                <a:ea typeface="Times New Roman" panose="02020603050405020304" pitchFamily="18" charset="0"/>
              </a:rPr>
              <a:t>water and the blood</a:t>
            </a:r>
            <a:endParaRPr lang="en-US" sz="24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228600"/>
            <a:r>
              <a:rPr lang="en-US" sz="2400" b="1" dirty="0">
                <a:latin typeface="Times New Roman" panose="02020603050405020304" pitchFamily="18" charset="0"/>
                <a:cs typeface="Times New Roman" panose="02020603050405020304" pitchFamily="18" charset="0"/>
              </a:rPr>
              <a:t>1 John 5:6 </a:t>
            </a:r>
            <a:r>
              <a:rPr lang="en-US" sz="2400" dirty="0">
                <a:latin typeface="Times New Roman" panose="02020603050405020304" pitchFamily="18" charset="0"/>
                <a:cs typeface="Times New Roman" panose="02020603050405020304" pitchFamily="18" charset="0"/>
              </a:rPr>
              <a:t>This is the One who came by </a:t>
            </a:r>
            <a:r>
              <a:rPr lang="en-US" sz="2400" b="1" u="sng" dirty="0">
                <a:highlight>
                  <a:srgbClr val="FFFF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Jesus Christ; not with the </a:t>
            </a:r>
            <a:r>
              <a:rPr lang="en-US" sz="2400" b="1" u="sng" dirty="0">
                <a:highlight>
                  <a:srgbClr val="FFFF00"/>
                </a:highlight>
                <a:latin typeface="Times New Roman" panose="02020603050405020304" pitchFamily="18" charset="0"/>
                <a:cs typeface="Times New Roman" panose="02020603050405020304" pitchFamily="18" charset="0"/>
              </a:rPr>
              <a:t>water only</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but with the </a:t>
            </a:r>
            <a:r>
              <a:rPr lang="en-US" sz="2400" b="1" u="sng" dirty="0">
                <a:highlight>
                  <a:srgbClr val="FFFF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with the </a:t>
            </a:r>
            <a:r>
              <a:rPr lang="en-US" sz="2400" b="1" u="sng" dirty="0">
                <a:highlight>
                  <a:srgbClr val="FFFF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John 19:34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one of the soldiers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pierced His side with a spear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immediately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water</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came out.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Death of Jesus – Water and Blood</a:t>
            </a:r>
          </a:p>
        </p:txBody>
      </p:sp>
    </p:spTree>
    <p:extLst>
      <p:ext uri="{BB962C8B-B14F-4D97-AF65-F5344CB8AC3E}">
        <p14:creationId xmlns:p14="http://schemas.microsoft.com/office/powerpoint/2010/main" val="202268422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24315"/>
          </a:xfrm>
          <a:prstGeom prst="rect">
            <a:avLst/>
          </a:prstGeom>
          <a:noFill/>
        </p:spPr>
        <p:txBody>
          <a:bodyPr wrap="square" rtlCol="0">
            <a:spAutoFit/>
          </a:bodyPr>
          <a:lstStyle/>
          <a:p>
            <a:pPr marR="0" lvl="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Old Law ceremonial washings or baptisms were prophetic figures of the New Covenant’s required baptisms for purification – the washing awa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y of sins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0" lvl="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Old Law baptisms or washings by water</a:t>
            </a:r>
          </a:p>
          <a:p>
            <a:pPr marL="800100" lvl="1" indent="-342900">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Were not 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universal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requirement of the Old Law</a:t>
            </a: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washing by water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(baptism) was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purification requirement of the priesthood</a:t>
            </a:r>
          </a:p>
          <a:p>
            <a:pPr lvl="1"/>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cs typeface="Times New Roman" panose="02020603050405020304" pitchFamily="18" charset="0"/>
              </a:rPr>
              <a:t>In New Covenant, there are two Water Baptisms:</a:t>
            </a:r>
          </a:p>
          <a:p>
            <a:pPr marL="800100" lvl="1" indent="-342900">
              <a:buFont typeface="Symbol" panose="05050102010706020507" pitchFamily="18" charset="2"/>
              <a:buChar char=""/>
            </a:pP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Baptism into Christ for remission of sin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not applicable to Christ</a:t>
            </a:r>
          </a:p>
          <a:p>
            <a:pPr marL="800100" lvl="1" indent="-342900">
              <a:buFont typeface="Symbol" panose="05050102010706020507" pitchFamily="18" charset="2"/>
              <a:buChar char=""/>
            </a:pP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John’s Baptism for repentance of sins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likewise not applicable to Christ</a:t>
            </a:r>
          </a:p>
          <a:p>
            <a:pPr marL="342900" indent="-342900">
              <a:buFont typeface="Symbol" panose="05050102010706020507" pitchFamily="18" charset="2"/>
              <a:buChar char=""/>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Question:  Why then was Jesus baptized?</a:t>
            </a:r>
            <a:endPar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317555025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Why were the priests under the Old Law consecrated with by blood and water?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Answer: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commanded it.  Exodus chapter 29</a:t>
            </a: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Exodus 29:1 </a:t>
            </a:r>
            <a:r>
              <a:rPr lang="en-US" sz="2400" dirty="0">
                <a:latin typeface="Times New Roman" panose="02020603050405020304" pitchFamily="18" charset="0"/>
                <a:cs typeface="Times New Roman" panose="02020603050405020304" pitchFamily="18" charset="0"/>
              </a:rPr>
              <a:t>(God speaking to Moses) "Now this is what you shall do to them to consecrate them </a:t>
            </a:r>
            <a:r>
              <a:rPr lang="en-US" sz="2400" b="1" u="sng" dirty="0">
                <a:highlight>
                  <a:srgbClr val="FFFF00"/>
                </a:highlight>
                <a:latin typeface="Times New Roman" panose="02020603050405020304" pitchFamily="18" charset="0"/>
                <a:cs typeface="Times New Roman" panose="02020603050405020304" pitchFamily="18" charset="0"/>
              </a:rPr>
              <a:t>to minister as priests to Me</a:t>
            </a:r>
            <a:r>
              <a:rPr lang="en-US" sz="2400" dirty="0">
                <a:latin typeface="Times New Roman" panose="02020603050405020304" pitchFamily="18" charset="0"/>
                <a:cs typeface="Times New Roman" panose="02020603050405020304" pitchFamily="18" charset="0"/>
              </a:rPr>
              <a:t>….</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Why did John baptize? </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Answer: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commanded John’s baptism. John 1:33, Matt 21:25; Mark11:30; Luke 20:4</a:t>
            </a: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John 1:33 </a:t>
            </a:r>
            <a:r>
              <a:rPr lang="en-US" sz="2400" dirty="0">
                <a:latin typeface="Times New Roman" panose="02020603050405020304" pitchFamily="18" charset="0"/>
                <a:cs typeface="Times New Roman" panose="02020603050405020304" pitchFamily="18" charset="0"/>
              </a:rPr>
              <a:t>(John’s testimony) </a:t>
            </a:r>
            <a:r>
              <a:rPr lang="en-US" sz="2400" b="1"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who sent </a:t>
            </a:r>
            <a:r>
              <a:rPr lang="en-US" sz="2400" b="1" u="sng" dirty="0">
                <a:highlight>
                  <a:srgbClr val="FFFF00"/>
                </a:highlight>
                <a:latin typeface="Times New Roman" panose="02020603050405020304" pitchFamily="18" charset="0"/>
                <a:cs typeface="Times New Roman" panose="02020603050405020304" pitchFamily="18" charset="0"/>
              </a:rPr>
              <a:t>me</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(John) to </a:t>
            </a:r>
            <a:r>
              <a:rPr lang="en-US" sz="2400" b="1" u="sng" dirty="0">
                <a:highlight>
                  <a:srgbClr val="FFFF00"/>
                </a:highlight>
                <a:latin typeface="Times New Roman" panose="02020603050405020304" pitchFamily="18" charset="0"/>
                <a:cs typeface="Times New Roman" panose="02020603050405020304" pitchFamily="18" charset="0"/>
              </a:rPr>
              <a:t>baptize in water </a:t>
            </a:r>
            <a:r>
              <a:rPr lang="en-US" sz="2400" dirty="0">
                <a:latin typeface="Times New Roman" panose="02020603050405020304" pitchFamily="18" charset="0"/>
                <a:cs typeface="Times New Roman" panose="02020603050405020304" pitchFamily="18" charset="0"/>
              </a:rPr>
              <a:t>said to me, 'He upon whom you see </a:t>
            </a:r>
            <a:r>
              <a:rPr lang="en-US" sz="2400" b="1" u="sng" dirty="0">
                <a:highlight>
                  <a:srgbClr val="FFFF00"/>
                </a:highlight>
                <a:latin typeface="Times New Roman" panose="02020603050405020304" pitchFamily="18" charset="0"/>
                <a:cs typeface="Times New Roman" panose="02020603050405020304" pitchFamily="18" charset="0"/>
              </a:rPr>
              <a:t>the Spirit descending </a:t>
            </a:r>
            <a:r>
              <a:rPr lang="en-US" sz="2400" dirty="0">
                <a:latin typeface="Times New Roman" panose="02020603050405020304" pitchFamily="18" charset="0"/>
                <a:cs typeface="Times New Roman" panose="02020603050405020304" pitchFamily="18" charset="0"/>
              </a:rPr>
              <a:t>and remaining upon Him, this is the </a:t>
            </a:r>
            <a:r>
              <a:rPr lang="en-US" sz="2400" b="1" u="sng" dirty="0">
                <a:highlight>
                  <a:srgbClr val="FFFF00"/>
                </a:highlight>
                <a:latin typeface="Times New Roman" panose="02020603050405020304" pitchFamily="18" charset="0"/>
                <a:cs typeface="Times New Roman" panose="02020603050405020304" pitchFamily="18" charset="0"/>
              </a:rPr>
              <a:t>One who baptizes in the Holy Spirit</a:t>
            </a:r>
            <a:r>
              <a:rPr lang="en-US" sz="2400" dirty="0">
                <a:latin typeface="Times New Roman" panose="02020603050405020304" pitchFamily="18" charset="0"/>
                <a:cs typeface="Times New Roman" panose="02020603050405020304" pitchFamily="18" charset="0"/>
              </a:rPr>
              <a:t>.’ </a:t>
            </a:r>
          </a:p>
          <a:p>
            <a:pPr lvl="1"/>
            <a:endParaRPr lang="en-US" sz="2400" dirty="0">
              <a:latin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Luke 20:4</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"Was the baptism of John from </a:t>
            </a:r>
            <a:r>
              <a:rPr lang="en-US" sz="2400" b="1" u="sng" dirty="0">
                <a:highlight>
                  <a:srgbClr val="FFFF00"/>
                </a:highlight>
                <a:latin typeface="Times New Roman" panose="02020603050405020304" pitchFamily="18" charset="0"/>
                <a:cs typeface="Times New Roman" panose="02020603050405020304" pitchFamily="18" charset="0"/>
              </a:rPr>
              <a:t>heaven or from men</a:t>
            </a:r>
            <a:r>
              <a:rPr lang="en-US" sz="2400" dirty="0">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159167525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When John tried to prevent Jesus from being baptized, what did Jesus say?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Answer: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To fulfill all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righteousness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i.e., obey God. Matthew 3:14-15</a:t>
            </a: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Matthew 3:15</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But Jesus answering said to him, "Permit </a:t>
            </a:r>
            <a:r>
              <a:rPr lang="en-US" sz="2400" i="1" dirty="0">
                <a:latin typeface="Times New Roman" panose="02020603050405020304" pitchFamily="18" charset="0"/>
                <a:cs typeface="Times New Roman" panose="02020603050405020304" pitchFamily="18" charset="0"/>
              </a:rPr>
              <a:t>it</a:t>
            </a:r>
            <a:r>
              <a:rPr lang="en-US" sz="2400" dirty="0">
                <a:latin typeface="Times New Roman" panose="02020603050405020304" pitchFamily="18" charset="0"/>
                <a:cs typeface="Times New Roman" panose="02020603050405020304" pitchFamily="18" charset="0"/>
              </a:rPr>
              <a:t> at this time; for in this way it is fitting for us to </a:t>
            </a:r>
            <a:r>
              <a:rPr lang="en-US" sz="2400" b="1" u="sng" dirty="0">
                <a:highlight>
                  <a:srgbClr val="FFFF00"/>
                </a:highlight>
                <a:latin typeface="Times New Roman" panose="02020603050405020304" pitchFamily="18" charset="0"/>
                <a:cs typeface="Times New Roman" panose="02020603050405020304" pitchFamily="18" charset="0"/>
              </a:rPr>
              <a:t>fulfill all righteousness</a:t>
            </a:r>
            <a:r>
              <a:rPr lang="en-US" sz="2400" dirty="0">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Why did God command His Son Jesus to be baptized? </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Answer: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appointed Jesus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High Priest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therefore required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His consecration</a:t>
            </a: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Jesus was </a:t>
            </a:r>
            <a:r>
              <a:rPr lang="en-US" sz="2400" b="1" u="sng" dirty="0">
                <a:highlight>
                  <a:srgbClr val="FFFF00"/>
                </a:highlight>
                <a:latin typeface="Times New Roman" panose="02020603050405020304" pitchFamily="18" charset="0"/>
                <a:cs typeface="Times New Roman" panose="02020603050405020304" pitchFamily="18" charset="0"/>
              </a:rPr>
              <a:t>sinless</a:t>
            </a:r>
            <a:r>
              <a:rPr lang="en-US" sz="2400" dirty="0">
                <a:latin typeface="Times New Roman" panose="02020603050405020304" pitchFamily="18" charset="0"/>
                <a:cs typeface="Times New Roman" panose="02020603050405020304" pitchFamily="18" charset="0"/>
              </a:rPr>
              <a:t> and therefore did not need purification or repentance</a:t>
            </a:r>
          </a:p>
          <a:p>
            <a:pPr marL="800100" lvl="1"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But one thing was needed to consecrate Jesus as our great High Priest</a:t>
            </a:r>
          </a:p>
          <a:p>
            <a:pPr marL="800100" lvl="1" indent="-342900">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Arial" panose="020B0604020202020204" pitchFamily="34" charset="0"/>
              <a:buChar char="•"/>
            </a:pPr>
            <a:r>
              <a:rPr lang="en-US" sz="24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needed to anoint Jesus with His Holy Spirit</a:t>
            </a:r>
            <a:endPar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77900316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01643"/>
          </a:xfrm>
          <a:prstGeom prst="rect">
            <a:avLst/>
          </a:prstGeom>
          <a:noFill/>
        </p:spPr>
        <p:txBody>
          <a:bodyPr wrap="square" rtlCol="0">
            <a:spAutoFit/>
          </a:bodyPr>
          <a:lstStyle/>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John 1:33-34 …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who sent me to </a:t>
            </a:r>
            <a:r>
              <a:rPr lang="en-US" sz="2400" b="1" u="sng" dirty="0">
                <a:highlight>
                  <a:srgbClr val="FFFF00"/>
                </a:highlight>
                <a:latin typeface="Times New Roman" panose="02020603050405020304" pitchFamily="18" charset="0"/>
                <a:cs typeface="Times New Roman" panose="02020603050405020304" pitchFamily="18" charset="0"/>
              </a:rPr>
              <a:t>baptize in water </a:t>
            </a:r>
            <a:r>
              <a:rPr lang="en-US" sz="2400" dirty="0">
                <a:latin typeface="Times New Roman" panose="02020603050405020304" pitchFamily="18" charset="0"/>
                <a:cs typeface="Times New Roman" panose="02020603050405020304" pitchFamily="18" charset="0"/>
              </a:rPr>
              <a:t>said to me, 'He upon whom you see </a:t>
            </a:r>
            <a:r>
              <a:rPr lang="en-US" sz="2400" b="1" u="sng" dirty="0">
                <a:highlight>
                  <a:srgbClr val="FFFF00"/>
                </a:highlight>
                <a:latin typeface="Times New Roman" panose="02020603050405020304" pitchFamily="18" charset="0"/>
                <a:cs typeface="Times New Roman" panose="02020603050405020304" pitchFamily="18" charset="0"/>
              </a:rPr>
              <a:t>the Spirit </a:t>
            </a:r>
            <a:r>
              <a:rPr lang="en-US" sz="2400" b="1" u="sng" dirty="0">
                <a:latin typeface="Times New Roman" panose="02020603050405020304" pitchFamily="18" charset="0"/>
                <a:cs typeface="Times New Roman" panose="02020603050405020304" pitchFamily="18" charset="0"/>
              </a:rPr>
              <a:t>descending and remaining </a:t>
            </a:r>
            <a:r>
              <a:rPr lang="en-US" sz="2400" b="1" u="sng" dirty="0">
                <a:highlight>
                  <a:srgbClr val="FFFF00"/>
                </a:highlight>
                <a:latin typeface="Times New Roman" panose="02020603050405020304" pitchFamily="18" charset="0"/>
                <a:cs typeface="Times New Roman" panose="02020603050405020304" pitchFamily="18" charset="0"/>
              </a:rPr>
              <a:t>upon Him</a:t>
            </a:r>
            <a:r>
              <a:rPr lang="en-US" sz="2400" dirty="0">
                <a:latin typeface="Times New Roman" panose="02020603050405020304" pitchFamily="18" charset="0"/>
                <a:cs typeface="Times New Roman" panose="02020603050405020304" pitchFamily="18" charset="0"/>
              </a:rPr>
              <a:t>, this is the One who baptizes in the Holy Spirit.' </a:t>
            </a:r>
            <a:r>
              <a:rPr lang="en-US" sz="2400" baseline="30000" dirty="0">
                <a:latin typeface="Times New Roman" panose="02020603050405020304" pitchFamily="18" charset="0"/>
                <a:cs typeface="Times New Roman" panose="02020603050405020304" pitchFamily="18" charset="0"/>
              </a:rPr>
              <a:t>34 </a:t>
            </a:r>
            <a:r>
              <a:rPr lang="en-US" sz="2400" dirty="0">
                <a:latin typeface="Times New Roman" panose="02020603050405020304" pitchFamily="18" charset="0"/>
                <a:cs typeface="Times New Roman" panose="02020603050405020304" pitchFamily="18" charset="0"/>
              </a:rPr>
              <a:t> "I myself have seen, and have testified that </a:t>
            </a:r>
            <a:r>
              <a:rPr lang="en-US" sz="2400" b="1" u="sng" dirty="0">
                <a:highlight>
                  <a:srgbClr val="FFFF00"/>
                </a:highlight>
                <a:latin typeface="Times New Roman" panose="02020603050405020304" pitchFamily="18" charset="0"/>
                <a:cs typeface="Times New Roman" panose="02020603050405020304" pitchFamily="18" charset="0"/>
              </a:rPr>
              <a:t>this is the Son of God</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Matthew 3:13-17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Jesus *arrived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from Galilee at the Jordan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coming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to John,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to be baptized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by him….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After being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Jesus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came up immediately from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water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behold, the heavens were opened, and he saw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of God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descending as a dove </a:t>
            </a:r>
            <a:r>
              <a:rPr lang="en-US" sz="2400" b="1" i="1" u="sng"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lighting on Him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behold, a voice out of the heavens said, "This is My beloved Son, in whom I am well-pleased." </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Who is the Son of God?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one to whom God gave His Holy Spirit</a:t>
            </a:r>
          </a:p>
          <a:p>
            <a:pPr marL="571500" marR="0" indent="-342900">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When did God anoint His Son with the Holy Spirit? </a:t>
            </a:r>
            <a:r>
              <a:rPr lang="en-US" sz="2400" dirty="0">
                <a:latin typeface="Times New Roman" panose="02020603050405020304" pitchFamily="18" charset="0"/>
                <a:ea typeface="Calibri" panose="020F0502020204030204" pitchFamily="34" charset="0"/>
                <a:cs typeface="Times New Roman" panose="02020603050405020304" pitchFamily="18" charset="0"/>
              </a:rPr>
              <a:t>When John baptized Him in water.</a:t>
            </a:r>
          </a:p>
          <a:p>
            <a:pPr marL="571500" marR="0" indent="-342900">
              <a:spcBef>
                <a:spcPts val="0"/>
              </a:spcBef>
              <a:spcAft>
                <a:spcPts val="0"/>
              </a:spcAft>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Who commanded </a:t>
            </a:r>
            <a:r>
              <a:rPr lang="en-US" sz="2400" b="1" dirty="0">
                <a:latin typeface="Times New Roman" panose="02020603050405020304" pitchFamily="18" charset="0"/>
                <a:ea typeface="Calibri" panose="020F0502020204030204" pitchFamily="34" charset="0"/>
                <a:cs typeface="Times New Roman" panose="02020603050405020304" pitchFamily="18" charset="0"/>
              </a:rPr>
              <a:t>John to baptize in water?  </a:t>
            </a:r>
            <a:r>
              <a:rPr lang="en-US" sz="2400" dirty="0">
                <a:latin typeface="Times New Roman" panose="02020603050405020304" pitchFamily="18" charset="0"/>
                <a:ea typeface="Calibri" panose="020F0502020204030204" pitchFamily="34" charset="0"/>
                <a:cs typeface="Times New Roman" panose="02020603050405020304" pitchFamily="18" charset="0"/>
              </a:rPr>
              <a:t>God the Father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236075025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24315"/>
          </a:xfrm>
          <a:prstGeom prst="rect">
            <a:avLst/>
          </a:prstGeom>
          <a:noFill/>
        </p:spPr>
        <p:txBody>
          <a:bodyPr wrap="square" rtlCol="0">
            <a:spAutoFit/>
          </a:bodyPr>
          <a:lstStyle/>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Acts 2:16-17</a:t>
            </a:r>
            <a:r>
              <a:rPr lang="en-US" sz="2400" dirty="0">
                <a:latin typeface="Times New Roman" panose="02020603050405020304" pitchFamily="18" charset="0"/>
                <a:cs typeface="Times New Roman" panose="02020603050405020304" pitchFamily="18" charset="0"/>
              </a:rPr>
              <a:t> (Apostle Peter quoting Joel 2;28) but this is what was spoken of through the prophet Joel: </a:t>
            </a: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IT SHALL BE IN THE </a:t>
            </a:r>
            <a:r>
              <a:rPr lang="en-US" sz="2400" b="1" u="sng" cap="small" dirty="0">
                <a:effectLst/>
                <a:highlight>
                  <a:srgbClr val="FFFF00"/>
                </a:highlight>
                <a:latin typeface="Times New Roman" panose="02020603050405020304" pitchFamily="18" charset="0"/>
                <a:cs typeface="Times New Roman" panose="02020603050405020304" pitchFamily="18" charset="0"/>
              </a:rPr>
              <a:t>LAST DAYS</a:t>
            </a:r>
            <a:r>
              <a:rPr lang="en-US" sz="2400" dirty="0">
                <a:latin typeface="Times New Roman" panose="02020603050405020304" pitchFamily="18" charset="0"/>
                <a:cs typeface="Times New Roman" panose="02020603050405020304" pitchFamily="18" charset="0"/>
              </a:rPr>
              <a:t>,' God says, '</a:t>
            </a:r>
            <a:r>
              <a:rPr lang="en-US" sz="2400" cap="small" dirty="0">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cs typeface="Times New Roman" panose="02020603050405020304" pitchFamily="18" charset="0"/>
              </a:rPr>
              <a:t>WILL </a:t>
            </a:r>
            <a:r>
              <a:rPr lang="en-US" sz="2400" b="1" u="sng" cap="small" dirty="0">
                <a:effectLst/>
                <a:highlight>
                  <a:srgbClr val="FFFF00"/>
                </a:highlight>
                <a:latin typeface="Times New Roman" panose="02020603050405020304" pitchFamily="18" charset="0"/>
                <a:cs typeface="Times New Roman" panose="02020603050405020304" pitchFamily="18" charset="0"/>
              </a:rPr>
              <a:t>POUR FORTH OF</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MY</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SPIRIT </a:t>
            </a:r>
            <a:r>
              <a:rPr lang="en-US" sz="2400" cap="small" dirty="0">
                <a:effectLst/>
                <a:latin typeface="Times New Roman" panose="02020603050405020304" pitchFamily="18" charset="0"/>
                <a:cs typeface="Times New Roman" panose="02020603050405020304" pitchFamily="18" charset="0"/>
              </a:rPr>
              <a:t>ON </a:t>
            </a:r>
            <a:r>
              <a:rPr lang="en-US" sz="2400" b="1" u="sng" cap="small" dirty="0">
                <a:effectLst/>
                <a:highlight>
                  <a:srgbClr val="FFFF00"/>
                </a:highlight>
                <a:latin typeface="Times New Roman" panose="02020603050405020304" pitchFamily="18" charset="0"/>
                <a:cs typeface="Times New Roman" panose="02020603050405020304" pitchFamily="18" charset="0"/>
              </a:rPr>
              <a:t>ALL</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MANKIND</a:t>
            </a:r>
            <a:r>
              <a:rPr lang="en-US" sz="2400" dirty="0">
                <a:latin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Luke 4:18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(Jesus reading from Isaiah 61:1)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OF THE</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LORD IS UPON</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BECAUSE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 ANOINTED</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 TO PREACH THE GOSPEL</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21 </a:t>
            </a:r>
            <a:r>
              <a:rPr lang="en-US" sz="2400" dirty="0">
                <a:latin typeface="Times New Roman" panose="02020603050405020304" pitchFamily="18" charset="0"/>
                <a:cs typeface="Times New Roman" panose="02020603050405020304" pitchFamily="18" charset="0"/>
              </a:rPr>
              <a:t> And He began to say to them, "</a:t>
            </a:r>
            <a:r>
              <a:rPr lang="en-US" sz="2400" b="1" u="sng" dirty="0">
                <a:highlight>
                  <a:srgbClr val="FFFF00"/>
                </a:highlight>
                <a:latin typeface="Times New Roman" panose="02020603050405020304" pitchFamily="18" charset="0"/>
                <a:cs typeface="Times New Roman" panose="02020603050405020304" pitchFamily="18" charset="0"/>
              </a:rPr>
              <a:t>Today this Scripture has been fulfilled in your hearing</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10:38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You know of</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Jesus of Nazareth, how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anointed Him with the 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22995587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401205"/>
          </a:xfrm>
          <a:prstGeom prst="rect">
            <a:avLst/>
          </a:prstGeom>
          <a:noFill/>
        </p:spPr>
        <p:txBody>
          <a:bodyPr wrap="square" rtlCol="0">
            <a:spAutoFit/>
          </a:bodyPr>
          <a:lstStyle/>
          <a:p>
            <a:pPr marL="22860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Jesus’ baptism is not accompanied by sacrifices or shedding of blood because:</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Jesus is the sacrifice</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Jesus’ blood is the cleansing blood by which purification is made</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Therefore, with Jesus’ subsequent sacrificial death and shed blood, we now have the four required consecration elements for the High Priest</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Sacrificial Death</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Blood</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Water - Baptism</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Anointing of the Holy Spirit – Anointing at baptism</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
        <p:nvSpPr>
          <p:cNvPr id="2" name="Right Brace 1">
            <a:extLst>
              <a:ext uri="{FF2B5EF4-FFF2-40B4-BE49-F238E27FC236}">
                <a16:creationId xmlns:a16="http://schemas.microsoft.com/office/drawing/2014/main" id="{D8C01C61-0639-6E70-EF85-2FE12787D7D1}"/>
              </a:ext>
            </a:extLst>
          </p:cNvPr>
          <p:cNvSpPr/>
          <p:nvPr/>
        </p:nvSpPr>
        <p:spPr>
          <a:xfrm>
            <a:off x="3740150" y="3524250"/>
            <a:ext cx="287019" cy="742950"/>
          </a:xfrm>
          <a:prstGeom prst="rightBrace">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F8E85002-1402-4E5D-57C3-D355DD1A5CD4}"/>
              </a:ext>
            </a:extLst>
          </p:cNvPr>
          <p:cNvSpPr txBox="1"/>
          <p:nvPr/>
        </p:nvSpPr>
        <p:spPr>
          <a:xfrm>
            <a:off x="4165600" y="3664892"/>
            <a:ext cx="517525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Provided by the Sacrifice of Christ</a:t>
            </a:r>
          </a:p>
        </p:txBody>
      </p:sp>
    </p:spTree>
    <p:extLst>
      <p:ext uri="{BB962C8B-B14F-4D97-AF65-F5344CB8AC3E}">
        <p14:creationId xmlns:p14="http://schemas.microsoft.com/office/powerpoint/2010/main" val="38640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5243423"/>
          </a:xfrm>
          <a:prstGeom prst="rect">
            <a:avLst/>
          </a:prstGeom>
          <a:noFill/>
        </p:spPr>
        <p:txBody>
          <a:bodyPr wrap="square" rtlCol="0">
            <a:spAutoFit/>
          </a:bodyPr>
          <a:lstStyle/>
          <a:p>
            <a:pPr marL="0" marR="0">
              <a:lnSpc>
                <a:spcPct val="107000"/>
              </a:lnSpc>
              <a:spcBef>
                <a:spcPts val="0"/>
              </a:spcBef>
              <a:spcAft>
                <a:spcPts val="800"/>
              </a:spcAft>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The Promise – Spoken to Abraham</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Land of Canaan: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12:1; 12:7, 12:15</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Multiply Abraham’s 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(stars in the heavens and the sand on the shore): Genesis 13:16; 15:5; 17: 2-3, 6; 17:8; 22:17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Bless Abraham’s 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12:2; 22:17</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Great Nation: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12:2; 18:18-19; 22:6; 22:17</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All Nations Blessed through Abraham’s Seed (descendant):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12:3; 18:18; 22:18; </a:t>
            </a:r>
          </a:p>
          <a:p>
            <a:pPr marR="0" lvl="0">
              <a:lnSpc>
                <a:spcPct val="107000"/>
              </a:lnSpc>
              <a:spcBef>
                <a:spcPts val="0"/>
              </a:spcBef>
              <a:spcAft>
                <a:spcPts val="0"/>
              </a:spcAft>
            </a:pP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8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Jesus Christ is Abraham’s descendant - </a:t>
            </a:r>
            <a:r>
              <a:rPr lang="en-US" sz="28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Promised Blessing – the gospel preached before hand </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Galatians 3:8, 16</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817482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93866"/>
          </a:xfrm>
          <a:prstGeom prst="rect">
            <a:avLst/>
          </a:prstGeom>
          <a:noFill/>
        </p:spPr>
        <p:txBody>
          <a:bodyPr wrap="square" rtlCol="0">
            <a:spAutoFit/>
          </a:bodyPr>
          <a:lstStyle/>
          <a:p>
            <a:pPr marL="22860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 testifies that His children under the New Covenant are a Royal Priesthood</a:t>
            </a: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We are God’s holy </a:t>
            </a:r>
            <a:r>
              <a:rPr lang="en-US" sz="2800" b="1" u="sng" dirty="0">
                <a:latin typeface="Times New Roman" panose="02020603050405020304" pitchFamily="18" charset="0"/>
                <a:ea typeface="Calibri" panose="020F0502020204030204" pitchFamily="34" charset="0"/>
                <a:cs typeface="Times New Roman" panose="02020603050405020304" pitchFamily="18" charset="0"/>
              </a:rPr>
              <a:t>servants</a:t>
            </a:r>
            <a:r>
              <a:rPr lang="en-US" sz="2800" dirty="0">
                <a:latin typeface="Times New Roman" panose="02020603050405020304" pitchFamily="18" charset="0"/>
                <a:ea typeface="Calibri" panose="020F0502020204030204" pitchFamily="34" charset="0"/>
                <a:cs typeface="Times New Roman" panose="02020603050405020304" pitchFamily="18" charset="0"/>
              </a:rPr>
              <a:t>. Colossians 3:24; 1 Thessalonians 1:9, 1 Timothy 4:6</a:t>
            </a: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As priests, we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minister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to God in His dwelling place – the tabernacle which is our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bodies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church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2 Corinthians 6:16; Ephesians 2:21</a:t>
            </a: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1 Peter 2:9</a:t>
            </a:r>
            <a:r>
              <a:rPr lang="en-US" sz="2800" dirty="0">
                <a:latin typeface="Times New Roman" panose="02020603050405020304" pitchFamily="18" charset="0"/>
                <a:cs typeface="Times New Roman" panose="02020603050405020304" pitchFamily="18" charset="0"/>
              </a:rPr>
              <a:t> But you are </a:t>
            </a:r>
            <a:r>
              <a:rPr lang="en-US" sz="2800" cap="small" dirty="0">
                <a:effectLst/>
                <a:latin typeface="Times New Roman" panose="02020603050405020304" pitchFamily="18" charset="0"/>
                <a:cs typeface="Times New Roman" panose="02020603050405020304" pitchFamily="18" charset="0"/>
              </a:rPr>
              <a:t>A CHOSEN RACE</a:t>
            </a:r>
            <a:r>
              <a:rPr lang="en-US" sz="2800" dirty="0">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A</a:t>
            </a:r>
            <a:r>
              <a:rPr lang="en-US" sz="2800" b="1" u="sng" dirty="0">
                <a:highlight>
                  <a:srgbClr val="FFFF00"/>
                </a:highlight>
                <a:latin typeface="Times New Roman" panose="02020603050405020304" pitchFamily="18" charset="0"/>
                <a:cs typeface="Times New Roman" panose="02020603050405020304" pitchFamily="18" charset="0"/>
              </a:rPr>
              <a:t> royal </a:t>
            </a:r>
            <a:r>
              <a:rPr lang="en-US" sz="2800" b="1" u="sng" cap="small" dirty="0">
                <a:effectLst/>
                <a:highlight>
                  <a:srgbClr val="FFFF00"/>
                </a:highlight>
                <a:latin typeface="Times New Roman" panose="02020603050405020304" pitchFamily="18" charset="0"/>
                <a:cs typeface="Times New Roman" panose="02020603050405020304" pitchFamily="18" charset="0"/>
              </a:rPr>
              <a:t>PRIESTHOOD</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HOLY NATION</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 PEOPLE FOR</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God's</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OWN POSSESSION</a:t>
            </a:r>
            <a:r>
              <a:rPr lang="en-US" sz="2800" dirty="0">
                <a:latin typeface="Times New Roman" panose="02020603050405020304" pitchFamily="18" charset="0"/>
                <a:cs typeface="Times New Roman" panose="02020603050405020304" pitchFamily="18" charset="0"/>
              </a:rPr>
              <a:t>, so that you may proclaim the excellencies of Him who has called you out of darkness into His marvelous light;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Tree>
    <p:extLst>
      <p:ext uri="{BB962C8B-B14F-4D97-AF65-F5344CB8AC3E}">
        <p14:creationId xmlns:p14="http://schemas.microsoft.com/office/powerpoint/2010/main" val="44782631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01643"/>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it follows that God’s other priests who minister to God in His tabernacle/temple must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likewise be consecrated as Aaron’s sons were consecrated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by:</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Sacrificial Death</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Blood</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Water</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Spirit</a:t>
            </a:r>
          </a:p>
          <a:p>
            <a:pPr marL="22860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John 5:6-7 </a:t>
            </a:r>
            <a:r>
              <a:rPr lang="en-US" sz="2400" dirty="0">
                <a:latin typeface="Times New Roman" panose="02020603050405020304" pitchFamily="18" charset="0"/>
                <a:cs typeface="Times New Roman" panose="02020603050405020304" pitchFamily="18" charset="0"/>
              </a:rPr>
              <a:t>This is the One who came by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Jesus Christ; not with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water only</a:t>
            </a:r>
            <a:r>
              <a:rPr lang="en-US" sz="2400" dirty="0">
                <a:solidFill>
                  <a:schemeClr val="bg1"/>
                </a:solidFill>
                <a:highlight>
                  <a:srgbClr val="FF00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but with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with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It is the </a:t>
            </a:r>
            <a:r>
              <a:rPr lang="en-US" sz="2400" b="1" u="sng" dirty="0">
                <a:highlight>
                  <a:srgbClr val="FFFF00"/>
                </a:highlight>
                <a:latin typeface="Times New Roman" panose="02020603050405020304" pitchFamily="18" charset="0"/>
                <a:cs typeface="Times New Roman" panose="02020603050405020304" pitchFamily="18" charset="0"/>
              </a:rPr>
              <a:t>Spirit who testifies</a:t>
            </a:r>
            <a:r>
              <a:rPr lang="en-US" sz="2400" dirty="0">
                <a:latin typeface="Times New Roman" panose="02020603050405020304" pitchFamily="18" charset="0"/>
                <a:cs typeface="Times New Roman" panose="02020603050405020304" pitchFamily="18" charset="0"/>
              </a:rPr>
              <a:t>, because the Spirit is the truth. </a:t>
            </a:r>
            <a:r>
              <a:rPr lang="en-US" sz="2400" baseline="30000" dirty="0">
                <a:latin typeface="Times New Roman" panose="02020603050405020304" pitchFamily="18" charset="0"/>
                <a:cs typeface="Times New Roman" panose="02020603050405020304" pitchFamily="18" charset="0"/>
              </a:rPr>
              <a:t>7 </a:t>
            </a:r>
            <a:r>
              <a:rPr lang="en-US" sz="2400" dirty="0">
                <a:latin typeface="Times New Roman" panose="02020603050405020304" pitchFamily="18" charset="0"/>
                <a:cs typeface="Times New Roman" panose="02020603050405020304" pitchFamily="18" charset="0"/>
              </a:rPr>
              <a:t> For </a:t>
            </a:r>
            <a:r>
              <a:rPr lang="en-US" sz="2400" b="1" u="sng" dirty="0">
                <a:highlight>
                  <a:srgbClr val="FFFF00"/>
                </a:highlight>
                <a:latin typeface="Times New Roman" panose="02020603050405020304" pitchFamily="18" charset="0"/>
                <a:cs typeface="Times New Roman" panose="02020603050405020304" pitchFamily="18" charset="0"/>
              </a:rPr>
              <a:t>there are three that testify</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Spirit</a:t>
            </a:r>
            <a:r>
              <a:rPr lang="en-US" sz="2400" dirty="0">
                <a:latin typeface="Times New Roman" panose="02020603050405020304" pitchFamily="18" charset="0"/>
                <a:cs typeface="Times New Roman" panose="02020603050405020304" pitchFamily="18" charset="0"/>
              </a:rPr>
              <a:t> and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and the </a:t>
            </a:r>
            <a:r>
              <a:rPr lang="en-US" sz="2400" b="1" u="sng" dirty="0">
                <a:highlight>
                  <a:srgbClr val="FFFF00"/>
                </a:highlight>
                <a:latin typeface="Times New Roman" panose="02020603050405020304" pitchFamily="18" charset="0"/>
                <a:cs typeface="Times New Roman" panose="02020603050405020304" pitchFamily="18" charset="0"/>
              </a:rPr>
              <a:t>three are in agreement</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John 19:34-35 </a:t>
            </a:r>
            <a:r>
              <a:rPr lang="en-US" sz="2400" dirty="0">
                <a:latin typeface="Times New Roman" panose="02020603050405020304" pitchFamily="18" charset="0"/>
                <a:cs typeface="Times New Roman" panose="02020603050405020304" pitchFamily="18" charset="0"/>
              </a:rPr>
              <a:t>But one of the soldiers pierced His side with a spear, and immediately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blood and water </a:t>
            </a:r>
            <a:r>
              <a:rPr lang="en-US" sz="2400" dirty="0">
                <a:latin typeface="Times New Roman" panose="02020603050405020304" pitchFamily="18" charset="0"/>
                <a:cs typeface="Times New Roman" panose="02020603050405020304" pitchFamily="18" charset="0"/>
              </a:rPr>
              <a:t>came out. </a:t>
            </a:r>
            <a:r>
              <a:rPr lang="en-US" sz="2400" baseline="30000" dirty="0">
                <a:latin typeface="Times New Roman" panose="02020603050405020304" pitchFamily="18" charset="0"/>
                <a:cs typeface="Times New Roman" panose="02020603050405020304" pitchFamily="18" charset="0"/>
              </a:rPr>
              <a:t>35 </a:t>
            </a: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And he</a:t>
            </a:r>
            <a:r>
              <a:rPr lang="en-US" sz="2400" dirty="0">
                <a:latin typeface="Times New Roman" panose="02020603050405020304" pitchFamily="18" charset="0"/>
                <a:cs typeface="Times New Roman" panose="02020603050405020304" pitchFamily="18" charset="0"/>
              </a:rPr>
              <a:t> (Apostle John) who has seen has </a:t>
            </a:r>
            <a:r>
              <a:rPr lang="en-US" sz="2400" b="1" u="sng" dirty="0">
                <a:highlight>
                  <a:srgbClr val="FFFF00"/>
                </a:highlight>
                <a:latin typeface="Times New Roman" panose="02020603050405020304" pitchFamily="18" charset="0"/>
                <a:cs typeface="Times New Roman" panose="02020603050405020304" pitchFamily="18" charset="0"/>
              </a:rPr>
              <a:t>testified</a:t>
            </a:r>
            <a:r>
              <a:rPr lang="en-US" sz="2400" b="1" u="sng"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and his </a:t>
            </a:r>
            <a:r>
              <a:rPr lang="en-US" sz="2400" b="1" u="sng" dirty="0">
                <a:highlight>
                  <a:srgbClr val="FFFF00"/>
                </a:highlight>
                <a:latin typeface="Times New Roman" panose="02020603050405020304" pitchFamily="18" charset="0"/>
                <a:cs typeface="Times New Roman" panose="02020603050405020304" pitchFamily="18" charset="0"/>
              </a:rPr>
              <a:t>testimony is true</a:t>
            </a:r>
            <a:r>
              <a:rPr lang="en-US" sz="2400" dirty="0">
                <a:latin typeface="Times New Roman" panose="02020603050405020304" pitchFamily="18" charset="0"/>
                <a:cs typeface="Times New Roman" panose="02020603050405020304" pitchFamily="18" charset="0"/>
              </a:rPr>
              <a:t>; and he knows that he is telling the truth, so that you also may believe.</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Tree>
    <p:extLst>
      <p:ext uri="{BB962C8B-B14F-4D97-AF65-F5344CB8AC3E}">
        <p14:creationId xmlns:p14="http://schemas.microsoft.com/office/powerpoint/2010/main" val="246968034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893647"/>
          </a:xfrm>
          <a:prstGeom prst="rect">
            <a:avLst/>
          </a:prstGeom>
          <a:noFill/>
        </p:spPr>
        <p:txBody>
          <a:bodyPr wrap="square" rtlCol="0">
            <a:spAutoFit/>
          </a:bodyPr>
          <a:lstStyle/>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John 5:6</a:t>
            </a:r>
            <a:r>
              <a:rPr lang="en-US" sz="2400" dirty="0">
                <a:latin typeface="Times New Roman" panose="02020603050405020304" pitchFamily="18" charset="0"/>
                <a:cs typeface="Times New Roman" panose="02020603050405020304" pitchFamily="18" charset="0"/>
              </a:rPr>
              <a:t>… It is the </a:t>
            </a:r>
            <a:r>
              <a:rPr lang="en-US" sz="2400" b="1" u="sng" dirty="0">
                <a:highlight>
                  <a:srgbClr val="FFFF00"/>
                </a:highlight>
                <a:latin typeface="Times New Roman" panose="02020603050405020304" pitchFamily="18" charset="0"/>
                <a:cs typeface="Times New Roman" panose="02020603050405020304" pitchFamily="18" charset="0"/>
              </a:rPr>
              <a:t>Spirit who testifies</a:t>
            </a:r>
            <a:r>
              <a:rPr lang="en-US" sz="2400" dirty="0">
                <a:latin typeface="Times New Roman" panose="02020603050405020304" pitchFamily="18" charset="0"/>
                <a:cs typeface="Times New Roman" panose="02020603050405020304" pitchFamily="18" charset="0"/>
              </a:rPr>
              <a:t>, because the Spirit is the truth.</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John 5:11 </a:t>
            </a:r>
            <a:r>
              <a:rPr lang="en-US" sz="2400" dirty="0">
                <a:latin typeface="Times New Roman" panose="02020603050405020304" pitchFamily="18" charset="0"/>
                <a:cs typeface="Times New Roman" panose="02020603050405020304" pitchFamily="18" charset="0"/>
              </a:rPr>
              <a:t>And the (Spirit’s) </a:t>
            </a:r>
            <a:r>
              <a:rPr lang="en-US" sz="2400" b="1" u="sng" dirty="0">
                <a:highlight>
                  <a:srgbClr val="FFFF00"/>
                </a:highlight>
                <a:latin typeface="Times New Roman" panose="02020603050405020304" pitchFamily="18" charset="0"/>
                <a:cs typeface="Times New Roman" panose="02020603050405020304" pitchFamily="18" charset="0"/>
              </a:rPr>
              <a:t>testimony is this</a:t>
            </a:r>
            <a:r>
              <a:rPr lang="en-US" sz="2400" dirty="0">
                <a:latin typeface="Times New Roman" panose="02020603050405020304" pitchFamily="18" charset="0"/>
                <a:cs typeface="Times New Roman" panose="02020603050405020304" pitchFamily="18" charset="0"/>
              </a:rPr>
              <a:t>, that </a:t>
            </a:r>
            <a:r>
              <a:rPr lang="en-US" sz="2400" b="1" u="sng" dirty="0">
                <a:latin typeface="Times New Roman" panose="02020603050405020304" pitchFamily="18" charset="0"/>
                <a:cs typeface="Times New Roman" panose="02020603050405020304" pitchFamily="18" charset="0"/>
              </a:rPr>
              <a:t>God has given us </a:t>
            </a:r>
            <a:r>
              <a:rPr lang="en-US" sz="2400" b="1" u="sng" dirty="0">
                <a:highlight>
                  <a:srgbClr val="FFFF00"/>
                </a:highlight>
                <a:latin typeface="Times New Roman" panose="02020603050405020304" pitchFamily="18" charset="0"/>
                <a:cs typeface="Times New Roman" panose="02020603050405020304" pitchFamily="18" charset="0"/>
              </a:rPr>
              <a:t>eternal life</a:t>
            </a:r>
            <a:r>
              <a:rPr lang="en-US" sz="2400" dirty="0">
                <a:latin typeface="Times New Roman" panose="02020603050405020304" pitchFamily="18" charset="0"/>
                <a:cs typeface="Times New Roman" panose="02020603050405020304" pitchFamily="18" charset="0"/>
              </a:rPr>
              <a:t>, and this life is in His Son. </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Water</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Blood</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Spirit</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Romans 8:16 </a:t>
            </a:r>
            <a:r>
              <a:rPr lang="en-US" sz="2400" dirty="0">
                <a:latin typeface="Times New Roman" panose="02020603050405020304" pitchFamily="18" charset="0"/>
                <a:cs typeface="Times New Roman" panose="02020603050405020304" pitchFamily="18" charset="0"/>
              </a:rPr>
              <a:t>The </a:t>
            </a:r>
            <a:r>
              <a:rPr lang="en-US" sz="2400" b="1" u="sng" dirty="0">
                <a:highlight>
                  <a:srgbClr val="FFFF00"/>
                </a:highlight>
                <a:latin typeface="Times New Roman" panose="02020603050405020304" pitchFamily="18" charset="0"/>
                <a:cs typeface="Times New Roman" panose="02020603050405020304" pitchFamily="18" charset="0"/>
              </a:rPr>
              <a:t>Spirit Himself testifies </a:t>
            </a:r>
            <a:r>
              <a:rPr lang="en-US" sz="2400" dirty="0">
                <a:latin typeface="Times New Roman" panose="02020603050405020304" pitchFamily="18" charset="0"/>
                <a:cs typeface="Times New Roman" panose="02020603050405020304" pitchFamily="18" charset="0"/>
              </a:rPr>
              <a:t>with our spirit that </a:t>
            </a:r>
            <a:r>
              <a:rPr lang="en-US" sz="2400" b="1" u="sng" dirty="0">
                <a:latin typeface="Times New Roman" panose="02020603050405020304" pitchFamily="18" charset="0"/>
                <a:cs typeface="Times New Roman" panose="02020603050405020304" pitchFamily="18" charset="0"/>
              </a:rPr>
              <a:t>we are </a:t>
            </a:r>
            <a:r>
              <a:rPr lang="en-US" sz="2400" b="1" u="sng" dirty="0">
                <a:highlight>
                  <a:srgbClr val="FFFF00"/>
                </a:highlight>
                <a:latin typeface="Times New Roman" panose="02020603050405020304" pitchFamily="18" charset="0"/>
                <a:cs typeface="Times New Roman" panose="02020603050405020304" pitchFamily="18" charset="0"/>
              </a:rPr>
              <a:t>children of God</a:t>
            </a:r>
            <a:r>
              <a:rPr lang="en-US" sz="2000" dirty="0">
                <a:latin typeface="Times New Roman" panose="02020603050405020304" pitchFamily="18" charset="0"/>
                <a:cs typeface="Times New Roman" panose="02020603050405020304" pitchFamily="18" charset="0"/>
              </a:rPr>
              <a:t>, </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Water</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Blood</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Spirit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Tree>
    <p:extLst>
      <p:ext uri="{BB962C8B-B14F-4D97-AF65-F5344CB8AC3E}">
        <p14:creationId xmlns:p14="http://schemas.microsoft.com/office/powerpoint/2010/main" val="30010338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14050" y="1181924"/>
            <a:ext cx="11644370" cy="5262979"/>
          </a:xfrm>
          <a:prstGeom prst="rect">
            <a:avLst/>
          </a:prstGeom>
          <a:noFill/>
        </p:spPr>
        <p:txBody>
          <a:bodyPr wrap="square" rtlCol="0">
            <a:spAutoFit/>
          </a:bodyPr>
          <a:lstStyle/>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World Population: </a:t>
            </a:r>
            <a:r>
              <a:rPr lang="en-US" sz="2400" dirty="0">
                <a:latin typeface="Times New Roman" panose="02020603050405020304" pitchFamily="18" charset="0"/>
                <a:ea typeface="Calibri" panose="020F0502020204030204" pitchFamily="34" charset="0"/>
                <a:cs typeface="Times New Roman" panose="02020603050405020304" pitchFamily="18" charset="0"/>
              </a:rPr>
              <a:t>8 Billion</a:t>
            </a: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Christian Population: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2.6 Billion</a:t>
            </a: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Percent Christian: </a:t>
            </a:r>
            <a:r>
              <a:rPr lang="en-US" sz="2400" dirty="0">
                <a:latin typeface="Times New Roman" panose="02020603050405020304" pitchFamily="18" charset="0"/>
                <a:ea typeface="Calibri" panose="020F0502020204030204" pitchFamily="34" charset="0"/>
                <a:cs typeface="Times New Roman" panose="02020603050405020304" pitchFamily="18" charset="0"/>
              </a:rPr>
              <a:t>33%</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Vast Majority of Christian Denominations do not believe baptism is essential for salvation.</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Metonymy – Symbolic - Figurative</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If assume 90% of all Christians do not believe in efficacy of baptism</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Only about 3% of the entire world believes in baptism for salvation.</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Most (but not all) Christian denominations still practice baptism as the outward sign of an inward grace:</a:t>
            </a:r>
          </a:p>
          <a:p>
            <a:pPr marL="742950" lvl="1" indent="-285750">
              <a:buFont typeface="Arial" panose="020B0604020202020204" pitchFamily="34" charset="0"/>
              <a:buChar char="•"/>
            </a:pPr>
            <a:r>
              <a:rPr lang="en-US" sz="2400" i="0" dirty="0">
                <a:solidFill>
                  <a:srgbClr val="202122"/>
                </a:solidFill>
                <a:effectLst/>
                <a:latin typeface="Times New Roman" panose="02020603050405020304" pitchFamily="18" charset="0"/>
                <a:cs typeface="Times New Roman" panose="02020603050405020304" pitchFamily="18" charset="0"/>
              </a:rPr>
              <a:t>Aspersion - Sprinkling </a:t>
            </a:r>
          </a:p>
          <a:p>
            <a:pPr marL="742950" lvl="1" indent="-285750">
              <a:buFont typeface="Arial" panose="020B0604020202020204" pitchFamily="34" charset="0"/>
              <a:buChar char="•"/>
            </a:pPr>
            <a:r>
              <a:rPr lang="en-US" sz="2400" i="0" dirty="0">
                <a:solidFill>
                  <a:srgbClr val="202122"/>
                </a:solidFill>
                <a:effectLst/>
                <a:latin typeface="Times New Roman" panose="02020603050405020304" pitchFamily="18" charset="0"/>
                <a:cs typeface="Times New Roman" panose="02020603050405020304" pitchFamily="18" charset="0"/>
              </a:rPr>
              <a:t>Affusion - </a:t>
            </a:r>
            <a:r>
              <a:rPr lang="en-US" sz="2400" dirty="0">
                <a:solidFill>
                  <a:srgbClr val="202122"/>
                </a:solidFill>
                <a:latin typeface="Times New Roman" panose="02020603050405020304" pitchFamily="18" charset="0"/>
                <a:cs typeface="Times New Roman" panose="02020603050405020304" pitchFamily="18" charset="0"/>
              </a:rPr>
              <a:t>P</a:t>
            </a:r>
            <a:r>
              <a:rPr lang="en-US" sz="2400" i="0" dirty="0">
                <a:solidFill>
                  <a:srgbClr val="202122"/>
                </a:solidFill>
                <a:effectLst/>
                <a:latin typeface="Times New Roman" panose="02020603050405020304" pitchFamily="18" charset="0"/>
                <a:cs typeface="Times New Roman" panose="02020603050405020304" pitchFamily="18" charset="0"/>
              </a:rPr>
              <a:t>ouring </a:t>
            </a:r>
          </a:p>
          <a:p>
            <a:pPr marL="742950" lvl="1" indent="-285750">
              <a:buFont typeface="Arial" panose="020B0604020202020204" pitchFamily="34" charset="0"/>
              <a:buChar char="•"/>
            </a:pPr>
            <a:r>
              <a:rPr lang="en-US" sz="2400" i="0" dirty="0">
                <a:solidFill>
                  <a:srgbClr val="202122"/>
                </a:solidFill>
                <a:effectLst/>
                <a:latin typeface="Times New Roman" panose="02020603050405020304" pitchFamily="18" charset="0"/>
                <a:cs typeface="Times New Roman" panose="02020603050405020304" pitchFamily="18" charset="0"/>
              </a:rPr>
              <a:t>Immersion - Submersion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508268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324535"/>
          </a:xfrm>
          <a:prstGeom prst="rect">
            <a:avLst/>
          </a:prstGeom>
          <a:noFill/>
        </p:spPr>
        <p:txBody>
          <a:bodyPr wrap="square" rtlCol="0">
            <a:spAutoFit/>
          </a:bodyPr>
          <a:lstStyle/>
          <a:p>
            <a:pPr marL="228600"/>
            <a:r>
              <a:rPr lang="en-US" sz="2000" b="0" i="0" dirty="0">
                <a:solidFill>
                  <a:srgbClr val="081C2A"/>
                </a:solidFill>
                <a:effectLst/>
                <a:latin typeface="system-ui"/>
              </a:rPr>
              <a:t> </a:t>
            </a:r>
            <a:r>
              <a:rPr lang="en-US" sz="2800" b="0" i="0" dirty="0">
                <a:solidFill>
                  <a:srgbClr val="081C2A"/>
                </a:solidFill>
                <a:effectLst/>
                <a:latin typeface="Times New Roman" panose="02020603050405020304" pitchFamily="18" charset="0"/>
                <a:cs typeface="Times New Roman" panose="02020603050405020304" pitchFamily="18" charset="0"/>
              </a:rPr>
              <a:t>The changing of God’s word by declaring literal words as figurative or symbolic </a:t>
            </a:r>
          </a:p>
          <a:p>
            <a:pPr marL="228600"/>
            <a:endParaRPr lang="en-US" sz="2800" dirty="0">
              <a:solidFill>
                <a:srgbClr val="081C2A"/>
              </a:solidFill>
              <a:latin typeface="system-ui"/>
              <a:cs typeface="Times New Roman" panose="02020603050405020304" pitchFamily="18" charset="0"/>
            </a:endParaRPr>
          </a:p>
          <a:p>
            <a:pPr marL="228600"/>
            <a:r>
              <a:rPr lang="en-US" sz="2800" b="1" dirty="0">
                <a:latin typeface="Times New Roman" panose="02020603050405020304" pitchFamily="18" charset="0"/>
                <a:cs typeface="Times New Roman" panose="02020603050405020304" pitchFamily="18" charset="0"/>
              </a:rPr>
              <a:t>Acts 22:16 (Ananias speaking to Paul) </a:t>
            </a:r>
            <a:r>
              <a:rPr lang="en-US" sz="2800" dirty="0">
                <a:latin typeface="Times New Roman" panose="02020603050405020304" pitchFamily="18" charset="0"/>
                <a:cs typeface="Times New Roman" panose="02020603050405020304" pitchFamily="18" charset="0"/>
              </a:rPr>
              <a:t>'Now why do you delay? Get up and </a:t>
            </a:r>
            <a:r>
              <a:rPr lang="en-US" sz="2800" b="1" u="sng" dirty="0">
                <a:highlight>
                  <a:srgbClr val="FFFF00"/>
                </a:highlight>
                <a:latin typeface="Times New Roman" panose="02020603050405020304" pitchFamily="18" charset="0"/>
                <a:cs typeface="Times New Roman" panose="02020603050405020304" pitchFamily="18" charset="0"/>
              </a:rPr>
              <a:t>be baptized, and wash away your sins</a:t>
            </a:r>
            <a:r>
              <a:rPr lang="en-US" sz="2800" dirty="0">
                <a:latin typeface="Times New Roman" panose="02020603050405020304" pitchFamily="18" charset="0"/>
                <a:cs typeface="Times New Roman" panose="02020603050405020304" pitchFamily="18" charset="0"/>
              </a:rPr>
              <a:t>, calling on His name.' </a:t>
            </a:r>
            <a:br>
              <a:rPr lang="en-US" sz="2800" dirty="0">
                <a:latin typeface="Times New Roman" panose="02020603050405020304" pitchFamily="18" charset="0"/>
                <a:cs typeface="Times New Roman" panose="02020603050405020304" pitchFamily="18" charset="0"/>
              </a:rPr>
            </a:br>
            <a:endParaRPr lang="en-US" sz="2800" b="0" i="0" dirty="0">
              <a:solidFill>
                <a:srgbClr val="081C2A"/>
              </a:solidFill>
              <a:effectLst/>
              <a:latin typeface="system-ui"/>
            </a:endParaRPr>
          </a:p>
          <a:p>
            <a:pPr marL="228600" marR="0">
              <a:spcBef>
                <a:spcPts val="0"/>
              </a:spcBef>
              <a:spcAft>
                <a:spcPts val="0"/>
              </a:spcAft>
            </a:pPr>
            <a:endParaRPr lang="en-US" sz="2800" dirty="0">
              <a:solidFill>
                <a:srgbClr val="081C2A"/>
              </a:solidFill>
              <a:latin typeface="system-ui"/>
            </a:endParaRPr>
          </a:p>
          <a:p>
            <a:pPr marL="228600" marR="0">
              <a:spcBef>
                <a:spcPts val="0"/>
              </a:spcBef>
              <a:spcAft>
                <a:spcPts val="0"/>
              </a:spcAft>
            </a:pPr>
            <a:r>
              <a:rPr lang="en-US" sz="2800" b="0" i="0" dirty="0">
                <a:solidFill>
                  <a:srgbClr val="081C2A"/>
                </a:solidFill>
                <a:effectLst/>
                <a:latin typeface="Times New Roman" panose="02020603050405020304" pitchFamily="18" charset="0"/>
                <a:cs typeface="Times New Roman" panose="02020603050405020304" pitchFamily="18" charset="0"/>
              </a:rPr>
              <a:t>“Concerning the words, ‘be baptized, and wash away your sins,’ because </a:t>
            </a:r>
            <a:r>
              <a:rPr lang="en-US" sz="2800" b="1" i="0" dirty="0">
                <a:solidFill>
                  <a:srgbClr val="081C2A"/>
                </a:solidFill>
                <a:effectLst/>
                <a:latin typeface="Times New Roman" panose="02020603050405020304" pitchFamily="18" charset="0"/>
                <a:cs typeface="Times New Roman" panose="02020603050405020304" pitchFamily="18" charset="0"/>
              </a:rPr>
              <a:t>Paul was </a:t>
            </a:r>
            <a:r>
              <a:rPr lang="en-US" sz="2800" b="1" i="0" u="sng" dirty="0">
                <a:solidFill>
                  <a:srgbClr val="081C2A"/>
                </a:solidFill>
                <a:effectLst/>
                <a:highlight>
                  <a:srgbClr val="FFFF00"/>
                </a:highlight>
                <a:latin typeface="Times New Roman" panose="02020603050405020304" pitchFamily="18" charset="0"/>
                <a:cs typeface="Times New Roman" panose="02020603050405020304" pitchFamily="18" charset="0"/>
              </a:rPr>
              <a:t>already cleansed spiritually </a:t>
            </a:r>
            <a:r>
              <a:rPr lang="en-US" sz="2800" b="1" i="0" dirty="0">
                <a:solidFill>
                  <a:srgbClr val="081C2A"/>
                </a:solidFill>
                <a:effectLst/>
                <a:latin typeface="Times New Roman" panose="02020603050405020304" pitchFamily="18" charset="0"/>
                <a:cs typeface="Times New Roman" panose="02020603050405020304" pitchFamily="18" charset="0"/>
              </a:rPr>
              <a:t>at the time Christ appeared to him</a:t>
            </a:r>
            <a:r>
              <a:rPr lang="en-US" sz="2800" b="0" i="0" dirty="0">
                <a:solidFill>
                  <a:srgbClr val="081C2A"/>
                </a:solidFill>
                <a:effectLst/>
                <a:latin typeface="Times New Roman" panose="02020603050405020304" pitchFamily="18" charset="0"/>
                <a:cs typeface="Times New Roman" panose="02020603050405020304" pitchFamily="18" charset="0"/>
              </a:rPr>
              <a:t>, these words </a:t>
            </a:r>
            <a:r>
              <a:rPr lang="en-US" sz="2800" b="1" i="0" u="sng" dirty="0">
                <a:solidFill>
                  <a:srgbClr val="081C2A"/>
                </a:solidFill>
                <a:effectLst/>
                <a:latin typeface="Times New Roman" panose="02020603050405020304" pitchFamily="18" charset="0"/>
                <a:cs typeface="Times New Roman" panose="02020603050405020304" pitchFamily="18" charset="0"/>
              </a:rPr>
              <a:t>must refer to the </a:t>
            </a:r>
            <a:r>
              <a:rPr lang="en-US" sz="2800" b="1" i="0" u="sng" dirty="0">
                <a:solidFill>
                  <a:srgbClr val="081C2A"/>
                </a:solidFill>
                <a:effectLst/>
                <a:highlight>
                  <a:srgbClr val="FFFF00"/>
                </a:highlight>
                <a:latin typeface="Times New Roman" panose="02020603050405020304" pitchFamily="18" charset="0"/>
                <a:cs typeface="Times New Roman" panose="02020603050405020304" pitchFamily="18" charset="0"/>
              </a:rPr>
              <a:t>symbolism </a:t>
            </a:r>
            <a:r>
              <a:rPr lang="en-US" sz="2800" b="1" i="0" u="sng" dirty="0">
                <a:solidFill>
                  <a:srgbClr val="081C2A"/>
                </a:solidFill>
                <a:effectLst/>
                <a:latin typeface="Times New Roman" panose="02020603050405020304" pitchFamily="18" charset="0"/>
                <a:cs typeface="Times New Roman" panose="02020603050405020304" pitchFamily="18" charset="0"/>
              </a:rPr>
              <a:t>of baptism</a:t>
            </a:r>
            <a:r>
              <a:rPr lang="en-US" sz="2800" b="0" i="0" dirty="0">
                <a:solidFill>
                  <a:srgbClr val="081C2A"/>
                </a:solidFill>
                <a:effectLst/>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000" dirty="0">
              <a:solidFill>
                <a:srgbClr val="081C2A"/>
              </a:solidFill>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000" dirty="0">
              <a:solidFill>
                <a:srgbClr val="081C2A"/>
              </a:solidFill>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000" dirty="0">
              <a:solidFill>
                <a:srgbClr val="081C2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37627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693866"/>
          </a:xfrm>
          <a:prstGeom prst="rect">
            <a:avLst/>
          </a:prstGeom>
          <a:noFill/>
        </p:spPr>
        <p:txBody>
          <a:bodyPr wrap="square" rtlCol="0">
            <a:spAutoFit/>
          </a:bodyPr>
          <a:lstStyle/>
          <a:p>
            <a:pPr marL="228600"/>
            <a:r>
              <a:rPr lang="en-US" sz="2800" b="0" i="0" dirty="0">
                <a:solidFill>
                  <a:srgbClr val="081C2A"/>
                </a:solidFill>
                <a:effectLst/>
                <a:latin typeface="system-ui"/>
              </a:rPr>
              <a:t> </a:t>
            </a:r>
            <a:r>
              <a:rPr lang="en-US" sz="2400" dirty="0">
                <a:latin typeface="Times New Roman" panose="02020603050405020304" pitchFamily="18" charset="0"/>
                <a:cs typeface="Times New Roman" panose="02020603050405020304" pitchFamily="18" charset="0"/>
              </a:rPr>
              <a:t>Why is this so Important?</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If God’s word is understood by scripture’s </a:t>
            </a:r>
            <a:r>
              <a:rPr lang="en-US" sz="24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literal words</a:t>
            </a:r>
            <a:r>
              <a:rPr lang="en-US" sz="2400" dirty="0">
                <a:latin typeface="Times New Roman" panose="02020603050405020304" pitchFamily="18" charset="0"/>
                <a:ea typeface="Calibri" panose="020F0502020204030204" pitchFamily="34" charset="0"/>
                <a:cs typeface="Times New Roman" panose="02020603050405020304" pitchFamily="18" charset="0"/>
              </a:rPr>
              <a:t>, then baptism (combined with faith, repentance, and confession) is </a:t>
            </a:r>
            <a:r>
              <a:rPr lang="en-US" sz="24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essential for</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Washing away sins – purification - holiness - sinlessness</a:t>
            </a:r>
          </a:p>
          <a:p>
            <a:pPr marL="5715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Union with Christ</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Eternal Life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Becoming God’s children</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Admission into the Church and the Kingdom</a:t>
            </a:r>
          </a:p>
          <a:p>
            <a:pPr marL="5715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Entrance into Heaven.  1 Corinthians 15:24;</a:t>
            </a:r>
            <a:r>
              <a:rPr lang="en-US" sz="2400" dirty="0">
                <a:latin typeface="Times New Roman" panose="02020603050405020304" pitchFamily="18" charset="0"/>
                <a:ea typeface="Calibri" panose="020F0502020204030204" pitchFamily="34" charset="0"/>
                <a:cs typeface="Times New Roman" panose="02020603050405020304" pitchFamily="18" charset="0"/>
              </a:rPr>
              <a:t> Revelation 19:7; 21:2, 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1 Corinthians 15:24 </a:t>
            </a:r>
            <a:r>
              <a:rPr lang="en-US" sz="2400" dirty="0">
                <a:latin typeface="Times New Roman" panose="02020603050405020304" pitchFamily="18" charset="0"/>
                <a:cs typeface="Times New Roman" panose="02020603050405020304" pitchFamily="18" charset="0"/>
              </a:rPr>
              <a:t> then </a:t>
            </a:r>
            <a:r>
              <a:rPr lang="en-US" sz="2400" i="1" dirty="0">
                <a:latin typeface="Times New Roman" panose="02020603050405020304" pitchFamily="18" charset="0"/>
                <a:cs typeface="Times New Roman" panose="02020603050405020304" pitchFamily="18" charset="0"/>
              </a:rPr>
              <a:t>comes</a:t>
            </a:r>
            <a:r>
              <a:rPr lang="en-US" sz="2400" dirty="0">
                <a:latin typeface="Times New Roman" panose="02020603050405020304" pitchFamily="18" charset="0"/>
                <a:cs typeface="Times New Roman" panose="02020603050405020304" pitchFamily="18" charset="0"/>
              </a:rPr>
              <a:t> the end (of the age), when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(Jesus) hands over </a:t>
            </a:r>
            <a:r>
              <a:rPr lang="en-US" sz="2400" b="1" u="sng" dirty="0">
                <a:highlight>
                  <a:srgbClr val="FFFF00"/>
                </a:highlight>
                <a:latin typeface="Times New Roman" panose="02020603050405020304" pitchFamily="18" charset="0"/>
                <a:cs typeface="Times New Roman" panose="02020603050405020304" pitchFamily="18" charset="0"/>
              </a:rPr>
              <a:t>the kingdom </a:t>
            </a:r>
            <a:r>
              <a:rPr lang="en-US" sz="2400" dirty="0">
                <a:latin typeface="Times New Roman" panose="02020603050405020304" pitchFamily="18" charset="0"/>
                <a:cs typeface="Times New Roman" panose="02020603050405020304" pitchFamily="18" charset="0"/>
              </a:rPr>
              <a:t>to the </a:t>
            </a:r>
            <a:r>
              <a:rPr lang="en-US" sz="2400" b="1" u="sng" dirty="0">
                <a:highlight>
                  <a:srgbClr val="FFFF00"/>
                </a:highlight>
                <a:latin typeface="Times New Roman" panose="02020603050405020304" pitchFamily="18" charset="0"/>
                <a:cs typeface="Times New Roman" panose="02020603050405020304" pitchFamily="18" charset="0"/>
              </a:rPr>
              <a:t>God and Father</a:t>
            </a:r>
            <a:r>
              <a:rPr lang="en-US" sz="2400" dirty="0">
                <a:latin typeface="Times New Roman" panose="02020603050405020304" pitchFamily="18" charset="0"/>
                <a:cs typeface="Times New Roman" panose="02020603050405020304" pitchFamily="18" charset="0"/>
              </a:rPr>
              <a:t>, when He has abolished all rule and all authority and power (all worldly, secular, and spiritual powers that opposed God).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796286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graphicFrame>
        <p:nvGraphicFramePr>
          <p:cNvPr id="2" name="Table 1">
            <a:extLst>
              <a:ext uri="{FF2B5EF4-FFF2-40B4-BE49-F238E27FC236}">
                <a16:creationId xmlns:a16="http://schemas.microsoft.com/office/drawing/2014/main" id="{8912DF52-1C62-CB72-5B00-92B05FF0AC2D}"/>
              </a:ext>
            </a:extLst>
          </p:cNvPr>
          <p:cNvGraphicFramePr>
            <a:graphicFrameLocks noGrp="1"/>
          </p:cNvGraphicFramePr>
          <p:nvPr>
            <p:extLst>
              <p:ext uri="{D42A27DB-BD31-4B8C-83A1-F6EECF244321}">
                <p14:modId xmlns:p14="http://schemas.microsoft.com/office/powerpoint/2010/main" val="2051279844"/>
              </p:ext>
            </p:extLst>
          </p:nvPr>
        </p:nvGraphicFramePr>
        <p:xfrm>
          <a:off x="639482" y="1625600"/>
          <a:ext cx="10913036" cy="2510118"/>
        </p:xfrm>
        <a:graphic>
          <a:graphicData uri="http://schemas.openxmlformats.org/drawingml/2006/table">
            <a:tbl>
              <a:tblPr>
                <a:tableStyleId>{5C22544A-7EE6-4342-B048-85BDC9FD1C3A}</a:tableStyleId>
              </a:tblPr>
              <a:tblGrid>
                <a:gridCol w="2125292">
                  <a:extLst>
                    <a:ext uri="{9D8B030D-6E8A-4147-A177-3AD203B41FA5}">
                      <a16:colId xmlns:a16="http://schemas.microsoft.com/office/drawing/2014/main" val="4152454602"/>
                    </a:ext>
                  </a:extLst>
                </a:gridCol>
                <a:gridCol w="2230629">
                  <a:extLst>
                    <a:ext uri="{9D8B030D-6E8A-4147-A177-3AD203B41FA5}">
                      <a16:colId xmlns:a16="http://schemas.microsoft.com/office/drawing/2014/main" val="4188387493"/>
                    </a:ext>
                  </a:extLst>
                </a:gridCol>
                <a:gridCol w="6557115">
                  <a:extLst>
                    <a:ext uri="{9D8B030D-6E8A-4147-A177-3AD203B41FA5}">
                      <a16:colId xmlns:a16="http://schemas.microsoft.com/office/drawing/2014/main" val="568083078"/>
                    </a:ext>
                  </a:extLst>
                </a:gridCol>
              </a:tblGrid>
              <a:tr h="549835">
                <a:tc>
                  <a:txBody>
                    <a:bodyPr/>
                    <a:lstStyle/>
                    <a:p>
                      <a:pPr marL="0" marR="0" algn="ctr">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English</a:t>
                      </a:r>
                      <a:endPar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lgn="ctr">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Greek</a:t>
                      </a:r>
                      <a:endPar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lgn="ctr">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Definition</a:t>
                      </a:r>
                      <a:endPar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75000"/>
                      </a:schemeClr>
                    </a:solidFill>
                  </a:tcPr>
                </a:tc>
                <a:extLst>
                  <a:ext uri="{0D108BD9-81ED-4DB2-BD59-A6C34878D82A}">
                    <a16:rowId xmlns:a16="http://schemas.microsoft.com/office/drawing/2014/main" val="3722119784"/>
                  </a:ext>
                </a:extLst>
              </a:tr>
              <a:tr h="681318">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To Dip</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spcBef>
                          <a:spcPts val="0"/>
                        </a:spcBef>
                        <a:spcAft>
                          <a:spcPts val="0"/>
                        </a:spcAft>
                      </a:pPr>
                      <a:r>
                        <a:rPr lang="en-US" sz="2800" b="1" dirty="0" err="1">
                          <a:solidFill>
                            <a:schemeClr val="bg1"/>
                          </a:solidFill>
                          <a:effectLst/>
                          <a:latin typeface="Times New Roman" panose="02020603050405020304" pitchFamily="18" charset="0"/>
                          <a:cs typeface="Times New Roman" panose="02020603050405020304" pitchFamily="18" charset="0"/>
                        </a:rPr>
                        <a:t>Baph</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Verb to Dip - Root Word</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extLst>
                  <a:ext uri="{0D108BD9-81ED-4DB2-BD59-A6C34878D82A}">
                    <a16:rowId xmlns:a16="http://schemas.microsoft.com/office/drawing/2014/main" val="3048602150"/>
                  </a:ext>
                </a:extLst>
              </a:tr>
              <a:tr h="645459">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Baptize</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spcBef>
                          <a:spcPts val="0"/>
                        </a:spcBef>
                        <a:spcAft>
                          <a:spcPts val="0"/>
                        </a:spcAft>
                      </a:pPr>
                      <a:r>
                        <a:rPr lang="en-US" sz="2800" b="1">
                          <a:solidFill>
                            <a:schemeClr val="bg1"/>
                          </a:solidFill>
                          <a:effectLst/>
                          <a:latin typeface="Times New Roman" panose="02020603050405020304" pitchFamily="18" charset="0"/>
                          <a:cs typeface="Times New Roman" panose="02020603050405020304" pitchFamily="18" charset="0"/>
                        </a:rPr>
                        <a:t>Baptizo</a:t>
                      </a:r>
                      <a:endParaRPr lang="en-US" sz="28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Verb – To immerse, dip, sink, or wash</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extLst>
                  <a:ext uri="{0D108BD9-81ED-4DB2-BD59-A6C34878D82A}">
                    <a16:rowId xmlns:a16="http://schemas.microsoft.com/office/drawing/2014/main" val="3935321777"/>
                  </a:ext>
                </a:extLst>
              </a:tr>
              <a:tr h="633506">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Baptism</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spcBef>
                          <a:spcPts val="0"/>
                        </a:spcBef>
                        <a:spcAft>
                          <a:spcPts val="0"/>
                        </a:spcAft>
                      </a:pPr>
                      <a:r>
                        <a:rPr lang="en-US" sz="2800" b="1">
                          <a:solidFill>
                            <a:schemeClr val="bg1"/>
                          </a:solidFill>
                          <a:effectLst/>
                          <a:latin typeface="Times New Roman" panose="02020603050405020304" pitchFamily="18" charset="0"/>
                          <a:cs typeface="Times New Roman" panose="02020603050405020304" pitchFamily="18" charset="0"/>
                        </a:rPr>
                        <a:t>Baptisma</a:t>
                      </a:r>
                      <a:endParaRPr lang="en-US" sz="28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Noun – An immersion, dipping or sinking</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extLst>
                  <a:ext uri="{0D108BD9-81ED-4DB2-BD59-A6C34878D82A}">
                    <a16:rowId xmlns:a16="http://schemas.microsoft.com/office/drawing/2014/main" val="217104317"/>
                  </a:ext>
                </a:extLst>
              </a:tr>
            </a:tbl>
          </a:graphicData>
        </a:graphic>
      </p:graphicFrame>
    </p:spTree>
    <p:extLst>
      <p:ext uri="{BB962C8B-B14F-4D97-AF65-F5344CB8AC3E}">
        <p14:creationId xmlns:p14="http://schemas.microsoft.com/office/powerpoint/2010/main" val="169171696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Immersion into Water</a:t>
            </a:r>
          </a:p>
        </p:txBody>
      </p:sp>
      <p:sp>
        <p:nvSpPr>
          <p:cNvPr id="3" name="TextBox 2">
            <a:extLst>
              <a:ext uri="{FF2B5EF4-FFF2-40B4-BE49-F238E27FC236}">
                <a16:creationId xmlns:a16="http://schemas.microsoft.com/office/drawing/2014/main" id="{C38C3E5C-6608-7B44-8960-EC6DF1E1472E}"/>
              </a:ext>
            </a:extLst>
          </p:cNvPr>
          <p:cNvSpPr txBox="1"/>
          <p:nvPr/>
        </p:nvSpPr>
        <p:spPr>
          <a:xfrm>
            <a:off x="-60548" y="856357"/>
            <a:ext cx="11644370" cy="6001643"/>
          </a:xfrm>
          <a:prstGeom prst="rect">
            <a:avLst/>
          </a:prstGeom>
          <a:noFill/>
        </p:spPr>
        <p:txBody>
          <a:bodyPr wrap="square" rtlCol="0">
            <a:spAutoFit/>
          </a:bodyPr>
          <a:lstStyle/>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3:11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"As for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(John the Baptist),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I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you with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repentance,</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3:16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After being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Jesus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came up immediately from the 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behold, the heavens were opened, and he saw the Spirit of God descending as a dove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lighting on Him,</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8:36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(Philip and </a:t>
            </a:r>
            <a:r>
              <a:rPr lang="en-US" sz="2400" dirty="0">
                <a:latin typeface="Times New Roman" panose="02020603050405020304" pitchFamily="18" charset="0"/>
                <a:ea typeface="Calibri" panose="020F0502020204030204" pitchFamily="34" charset="0"/>
                <a:cs typeface="Times New Roman" panose="02020603050405020304" pitchFamily="18" charset="0"/>
              </a:rPr>
              <a:t>the Ethiopian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Eunoch</a:t>
            </a:r>
            <a:r>
              <a:rPr lang="en-US" sz="2400" dirty="0">
                <a:latin typeface="Times New Roman" panose="02020603050405020304" pitchFamily="18" charset="0"/>
                <a:ea typeface="Calibri" panose="020F0502020204030204" pitchFamily="34" charset="0"/>
                <a:cs typeface="Times New Roman" panose="02020603050405020304" pitchFamily="18" charset="0"/>
              </a:rPr>
              <a:t> studying Isaiah 53)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went along the road they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came to some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 eunuch *said,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Look!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What prevents me from being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he ordered the chariot to stop;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 both</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went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down into the 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Philip as well as the eunuch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baptized him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When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 came up out of the 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Matthew 28:19 </a:t>
            </a:r>
            <a:r>
              <a:rPr lang="en-US" sz="2400" dirty="0">
                <a:latin typeface="Times New Roman" panose="02020603050405020304" pitchFamily="18" charset="0"/>
                <a:cs typeface="Times New Roman" panose="02020603050405020304" pitchFamily="18" charset="0"/>
              </a:rPr>
              <a:t>"Go therefore and make disciples of all the nations, </a:t>
            </a:r>
            <a:r>
              <a:rPr lang="en-US" sz="2400" b="1" u="sng" dirty="0">
                <a:highlight>
                  <a:srgbClr val="FFFF00"/>
                </a:highlight>
                <a:latin typeface="Times New Roman" panose="02020603050405020304" pitchFamily="18" charset="0"/>
                <a:cs typeface="Times New Roman" panose="02020603050405020304" pitchFamily="18" charset="0"/>
              </a:rPr>
              <a:t>baptizing them </a:t>
            </a:r>
            <a:r>
              <a:rPr lang="en-US" sz="2400" dirty="0">
                <a:latin typeface="Times New Roman" panose="02020603050405020304" pitchFamily="18" charset="0"/>
                <a:cs typeface="Times New Roman" panose="02020603050405020304" pitchFamily="18" charset="0"/>
              </a:rPr>
              <a:t>in the name of the Father and the Son and the Holy Spirit, </a:t>
            </a:r>
          </a:p>
          <a:p>
            <a:pPr marL="5715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5715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Acts 22:16 </a:t>
            </a:r>
            <a:r>
              <a:rPr lang="en-US" sz="2400" dirty="0">
                <a:latin typeface="Times New Roman" panose="02020603050405020304" pitchFamily="18" charset="0"/>
                <a:cs typeface="Times New Roman" panose="02020603050405020304" pitchFamily="18" charset="0"/>
              </a:rPr>
              <a:t>…</a:t>
            </a:r>
            <a:r>
              <a:rPr lang="en-US" sz="2400" b="1" u="sng" dirty="0">
                <a:highlight>
                  <a:srgbClr val="FFFF00"/>
                </a:highlight>
                <a:latin typeface="Times New Roman" panose="02020603050405020304" pitchFamily="18" charset="0"/>
                <a:cs typeface="Times New Roman" panose="02020603050405020304" pitchFamily="18" charset="0"/>
              </a:rPr>
              <a:t>be baptized</a:t>
            </a:r>
            <a:r>
              <a:rPr lang="en-US" sz="2400" dirty="0">
                <a:latin typeface="Times New Roman" panose="02020603050405020304" pitchFamily="18" charset="0"/>
                <a:cs typeface="Times New Roman" panose="02020603050405020304" pitchFamily="18" charset="0"/>
              </a:rPr>
              <a:t>, and wash away your sins, calling on His name.'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C61711FD-1246-BCC5-7835-010433E0F27D}"/>
              </a:ext>
            </a:extLst>
          </p:cNvPr>
          <p:cNvCxnSpPr/>
          <p:nvPr/>
        </p:nvCxnSpPr>
        <p:spPr>
          <a:xfrm>
            <a:off x="2520950" y="4254500"/>
            <a:ext cx="647700" cy="2171700"/>
          </a:xfrm>
          <a:prstGeom prst="straightConnector1">
            <a:avLst/>
          </a:prstGeom>
          <a:ln w="317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6D510DD3-BFD9-036E-B55C-67D61FC8D6AD}"/>
              </a:ext>
            </a:extLst>
          </p:cNvPr>
          <p:cNvCxnSpPr>
            <a:cxnSpLocks/>
          </p:cNvCxnSpPr>
          <p:nvPr/>
        </p:nvCxnSpPr>
        <p:spPr>
          <a:xfrm>
            <a:off x="7404100" y="4540250"/>
            <a:ext cx="1758950" cy="742950"/>
          </a:xfrm>
          <a:prstGeom prst="straightConnector1">
            <a:avLst/>
          </a:prstGeom>
          <a:ln w="317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Oval 1">
            <a:extLst>
              <a:ext uri="{FF2B5EF4-FFF2-40B4-BE49-F238E27FC236}">
                <a16:creationId xmlns:a16="http://schemas.microsoft.com/office/drawing/2014/main" id="{ACFC6A88-65C9-A683-2851-3B48D80D10C1}"/>
              </a:ext>
            </a:extLst>
          </p:cNvPr>
          <p:cNvSpPr/>
          <p:nvPr/>
        </p:nvSpPr>
        <p:spPr>
          <a:xfrm>
            <a:off x="8235950" y="3759200"/>
            <a:ext cx="1346200" cy="609600"/>
          </a:xfrm>
          <a:prstGeom prst="ellipse">
            <a:avLst/>
          </a:prstGeom>
          <a:noFill/>
          <a:ln w="4762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A908C48-8930-67EA-7CCD-6ED49EEA97DD}"/>
              </a:ext>
            </a:extLst>
          </p:cNvPr>
          <p:cNvSpPr/>
          <p:nvPr/>
        </p:nvSpPr>
        <p:spPr>
          <a:xfrm>
            <a:off x="9575800" y="4076700"/>
            <a:ext cx="2008022" cy="609600"/>
          </a:xfrm>
          <a:prstGeom prst="ellipse">
            <a:avLst/>
          </a:prstGeom>
          <a:noFill/>
          <a:ln w="4762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79A532A-0DC4-4150-453B-B4A4C74E18A6}"/>
              </a:ext>
            </a:extLst>
          </p:cNvPr>
          <p:cNvSpPr/>
          <p:nvPr/>
        </p:nvSpPr>
        <p:spPr>
          <a:xfrm>
            <a:off x="2139950" y="4076700"/>
            <a:ext cx="3590214" cy="609600"/>
          </a:xfrm>
          <a:prstGeom prst="ellipse">
            <a:avLst/>
          </a:prstGeom>
          <a:noFill/>
          <a:ln w="4762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516094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539978"/>
          </a:xfrm>
          <a:prstGeom prst="rect">
            <a:avLst/>
          </a:prstGeom>
          <a:noFill/>
        </p:spPr>
        <p:txBody>
          <a:bodyPr wrap="square" rtlCol="0">
            <a:spAutoFit/>
          </a:bodyPr>
          <a:lstStyle/>
          <a:p>
            <a:pPr marL="228600"/>
            <a:r>
              <a:rPr lang="en-US" sz="2400" b="1" dirty="0">
                <a:effectLst/>
                <a:latin typeface="Times New Roman" panose="02020603050405020304" pitchFamily="18" charset="0"/>
                <a:ea typeface="Calibri" panose="020F0502020204030204" pitchFamily="34" charset="0"/>
              </a:rPr>
              <a:t>Acts 10:47-48 </a:t>
            </a:r>
            <a:r>
              <a:rPr lang="en-US" sz="2400" dirty="0">
                <a:effectLst/>
                <a:latin typeface="Times New Roman" panose="02020603050405020304" pitchFamily="18" charset="0"/>
                <a:ea typeface="Calibri" panose="020F0502020204030204" pitchFamily="34" charset="0"/>
              </a:rPr>
              <a:t> (Cornelius and Household) "Surely no </a:t>
            </a:r>
            <a:r>
              <a:rPr lang="en-US" sz="2400" b="1" u="sng" dirty="0">
                <a:effectLst/>
                <a:latin typeface="Times New Roman" panose="02020603050405020304" pitchFamily="18" charset="0"/>
                <a:ea typeface="Calibri" panose="020F0502020204030204" pitchFamily="34" charset="0"/>
              </a:rPr>
              <a:t>one can refuse the </a:t>
            </a:r>
            <a:r>
              <a:rPr lang="en-US" sz="2400" b="1" u="sng" dirty="0">
                <a:effectLst/>
                <a:highlight>
                  <a:srgbClr val="FFFF00"/>
                </a:highlight>
                <a:latin typeface="Times New Roman" panose="02020603050405020304" pitchFamily="18" charset="0"/>
                <a:ea typeface="Calibri" panose="020F0502020204030204" pitchFamily="34" charset="0"/>
              </a:rPr>
              <a:t>water</a:t>
            </a:r>
            <a:r>
              <a:rPr lang="en-US" sz="2400" dirty="0">
                <a:effectLst/>
                <a:latin typeface="Times New Roman" panose="02020603050405020304" pitchFamily="18" charset="0"/>
                <a:ea typeface="Calibri" panose="020F0502020204030204" pitchFamily="34" charset="0"/>
              </a:rPr>
              <a:t> for these </a:t>
            </a:r>
            <a:r>
              <a:rPr lang="en-US" sz="2400" b="1" u="sng" dirty="0">
                <a:effectLst/>
                <a:latin typeface="Times New Roman" panose="02020603050405020304" pitchFamily="18" charset="0"/>
                <a:ea typeface="Calibri" panose="020F0502020204030204" pitchFamily="34" charset="0"/>
              </a:rPr>
              <a:t>to be </a:t>
            </a:r>
            <a:r>
              <a:rPr lang="en-US" sz="2400" b="1" u="sng" dirty="0">
                <a:effectLst/>
                <a:highlight>
                  <a:srgbClr val="FFFF00"/>
                </a:highlight>
                <a:latin typeface="Times New Roman" panose="02020603050405020304" pitchFamily="18" charset="0"/>
                <a:ea typeface="Calibri" panose="020F0502020204030204" pitchFamily="34" charset="0"/>
              </a:rPr>
              <a:t>baptized</a:t>
            </a:r>
            <a:r>
              <a:rPr lang="en-US" sz="2400" dirty="0">
                <a:effectLst/>
                <a:latin typeface="Times New Roman" panose="02020603050405020304" pitchFamily="18" charset="0"/>
                <a:ea typeface="Calibri" panose="020F0502020204030204" pitchFamily="34" charset="0"/>
              </a:rPr>
              <a:t> …</a:t>
            </a:r>
            <a:r>
              <a:rPr lang="en-US" sz="2400" baseline="30000" dirty="0">
                <a:solidFill>
                  <a:srgbClr val="000000"/>
                </a:solidFill>
                <a:effectLst/>
                <a:latin typeface="Times New Roman" panose="02020603050405020304" pitchFamily="18" charset="0"/>
                <a:ea typeface="Calibri" panose="020F0502020204030204" pitchFamily="34" charset="0"/>
              </a:rPr>
              <a:t>48 </a:t>
            </a:r>
            <a:r>
              <a:rPr lang="en-US" sz="2400" dirty="0">
                <a:effectLst/>
                <a:latin typeface="Times New Roman" panose="02020603050405020304" pitchFamily="18" charset="0"/>
                <a:ea typeface="Calibri" panose="020F0502020204030204" pitchFamily="34" charset="0"/>
              </a:rPr>
              <a:t> And he ordered them to be </a:t>
            </a:r>
            <a:r>
              <a:rPr lang="en-US" sz="2400" b="1" u="sng" dirty="0">
                <a:effectLst/>
                <a:highlight>
                  <a:srgbClr val="FFFF00"/>
                </a:highlight>
                <a:latin typeface="Times New Roman" panose="02020603050405020304" pitchFamily="18" charset="0"/>
                <a:ea typeface="Calibri" panose="020F0502020204030204" pitchFamily="34" charset="0"/>
              </a:rPr>
              <a:t>baptized in the name of Jesus Christ</a:t>
            </a:r>
            <a:r>
              <a:rPr lang="en-US" sz="2400" dirty="0">
                <a:effectLst/>
                <a:highlight>
                  <a:srgbClr val="FFFF00"/>
                </a:highlight>
                <a:latin typeface="Times New Roman" panose="02020603050405020304" pitchFamily="18" charset="0"/>
                <a:ea typeface="Calibri" panose="020F0502020204030204" pitchFamily="34"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5:25-26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Christ also loved the church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gave Himself up for her,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He might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sanctify</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her, having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cleansed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her by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washing of water</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with the word</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We’ve already learned baptism is the medium for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immersion into the death, burial and resurrection of Lord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Romans 6:3-5; Colossians 2:12 </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Thus, following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prophetic pattern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under the Law of Moses,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water</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is also the medium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by which we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receive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as we will find out, water is also the appropriate medium for: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Immersion into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Immersion into His Body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which is the church (Admission to Kingdom)</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625668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3785652"/>
          </a:xfrm>
          <a:prstGeom prst="rect">
            <a:avLst/>
          </a:prstGeom>
          <a:noFill/>
        </p:spPr>
        <p:txBody>
          <a:bodyPr wrap="square" rtlCol="0">
            <a:spAutoFit/>
          </a:bodyPr>
          <a:lstStyle/>
          <a:p>
            <a:pPr marL="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 consecration of the Children of God – the royal priests under the New Covenant.  </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Our baptism is by immersion into water</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J</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ust like Jesus was immersed into water</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Just like what was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pre-figured by the cleansing of water and blood under the Law of Moses </a:t>
            </a:r>
          </a:p>
          <a:p>
            <a:pPr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here 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no verse of scripture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states we receive the cleansing blood of Christ when we are baptized.  However:</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F</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or every verse that states we are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cleansed, forgiven, and saved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baptism</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here are corresponding verses that say we are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cleansed, forgiven, and saved by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0509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3754939"/>
          </a:xfrm>
          <a:prstGeom prst="rect">
            <a:avLst/>
          </a:prstGeom>
          <a:noFill/>
        </p:spPr>
        <p:txBody>
          <a:bodyPr wrap="square" rtlCol="0">
            <a:spAutoFit/>
          </a:bodyPr>
          <a:lstStyle/>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After many years in Canaan, Abram and Sarai were aged and remained childless</a:t>
            </a: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Without children, they have no descendants</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Abram lamented to God that he had no heirs: Genesis 12:2-3</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God promised him a male child through Sarah to be named Isaac: Gen 15:4-5; Genesis 17:16; 17:19, and 18:10</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Isaac is the “</a:t>
            </a:r>
            <a:r>
              <a:rPr lang="en-US" sz="32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son of Promise</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Galatians 4:28</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793524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6001643"/>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Forgiveness of Sins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Baptism</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2:38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Peter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said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to them,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Repent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(necessary before or at baptism) and each of you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(immersed in water) in the name of Jesus Christ for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forgiveness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of your sins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you will receive the gift of the Holy Spirit.</a:t>
            </a: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Forgiveness of Sins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26:28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this is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blood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covenant, which is poured out for many for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forgiveness</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of sins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1:7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Him we have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redemption through His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forgiveness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of our trespasses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according to the riches of His grace</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Hebrews 9:22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according to the Law,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one may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almost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say,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all things are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cleansed with blood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without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shedding of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there is no f</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orgiveness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967621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3724096"/>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Cleansing or Washing of Sins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Baptism</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Acts 22:16</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be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wash</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away your sins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calling on His name.'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5:25-26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Christ also loved the church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gave Himself up for her,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He might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sanctify</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her, having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cleansed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her by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washing of water</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with the word</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br>
              <a:rPr lang="en-US" sz="2400" dirty="0"/>
            </a:b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 marR="0">
              <a:spcBef>
                <a:spcPts val="0"/>
              </a:spcBef>
              <a:spcAft>
                <a:spcPts val="0"/>
              </a:spcAft>
            </a:pPr>
            <a:endPar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436841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4462760"/>
          </a:xfrm>
          <a:prstGeom prst="rect">
            <a:avLst/>
          </a:prstGeom>
          <a:noFill/>
        </p:spPr>
        <p:txBody>
          <a:bodyPr wrap="square" rtlCol="0">
            <a:spAutoFit/>
          </a:bodyPr>
          <a:lstStyle/>
          <a:p>
            <a:pPr marL="57150" marR="0">
              <a:spcBef>
                <a:spcPts val="0"/>
              </a:spcBef>
              <a:spcAft>
                <a:spcPts val="0"/>
              </a:spcAft>
            </a:pPr>
            <a:endPar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Cleansing or Washing of Sins -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Revelation 1:5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Jesus Christ …. To Him who loved us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washed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us from our sins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His own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John 1:7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Jesus His Son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cleanses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us from all sin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5:9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having now been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justified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by His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we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saved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13:12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Jesus also, that He might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people through His own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36337392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4524315"/>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Salvation from Sin’s Death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Baptism</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Mark 16:16</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"He who has believed and has been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saved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he who has disbelieved shall be condemned.</a:t>
            </a:r>
          </a:p>
          <a:p>
            <a:pPr marL="571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3:21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baptism</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now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saves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—not the removal of dirt from the flesh, but an appeal to God for a good conscience—through the resurrection of Jesus Christ,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Salvation from Sin’s Death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5:9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having now been justified by His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we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saved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72954735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Review</a:t>
            </a:r>
          </a:p>
        </p:txBody>
      </p:sp>
      <p:sp>
        <p:nvSpPr>
          <p:cNvPr id="2" name="TextBox 1">
            <a:extLst>
              <a:ext uri="{FF2B5EF4-FFF2-40B4-BE49-F238E27FC236}">
                <a16:creationId xmlns:a16="http://schemas.microsoft.com/office/drawing/2014/main" id="{8D0B2452-8271-1640-E267-0537252F4D1B}"/>
              </a:ext>
            </a:extLst>
          </p:cNvPr>
          <p:cNvSpPr txBox="1"/>
          <p:nvPr/>
        </p:nvSpPr>
        <p:spPr>
          <a:xfrm>
            <a:off x="273815" y="811383"/>
            <a:ext cx="11644370" cy="5632311"/>
          </a:xfrm>
          <a:prstGeom prst="rect">
            <a:avLst/>
          </a:prstGeom>
          <a:noFill/>
        </p:spPr>
        <p:txBody>
          <a:bodyPr wrap="square" rtlCol="0">
            <a:spAutoFit/>
          </a:bodyPr>
          <a:lstStyle/>
          <a:p>
            <a:pPr marL="514350" marR="0" indent="-457200">
              <a:spcBef>
                <a:spcPts val="0"/>
              </a:spcBef>
              <a:spcAft>
                <a:spcPts val="0"/>
              </a:spcAft>
              <a:buFont typeface="+mj-lt"/>
              <a:buAutoNum type="arabicPeriod"/>
            </a:pPr>
            <a:r>
              <a:rPr lang="en-US" sz="2400" dirty="0">
                <a:latin typeface="Times New Roman" panose="02020603050405020304" pitchFamily="18" charset="0"/>
                <a:ea typeface="Calibri" panose="020F0502020204030204" pitchFamily="34" charset="0"/>
                <a:cs typeface="Times New Roman" panose="02020603050405020304" pitchFamily="18" charset="0"/>
              </a:rPr>
              <a:t>Physical World – God hides </a:t>
            </a:r>
            <a:r>
              <a:rPr lang="en-US" sz="2400" b="1" dirty="0">
                <a:latin typeface="Times New Roman" panose="02020603050405020304" pitchFamily="18" charset="0"/>
                <a:ea typeface="Calibri" panose="020F0502020204030204" pitchFamily="34" charset="0"/>
                <a:cs typeface="Times New Roman" panose="02020603050405020304" pitchFamily="18" charset="0"/>
              </a:rPr>
              <a:t>spiritual realities </a:t>
            </a:r>
            <a:r>
              <a:rPr lang="en-US" sz="2400" dirty="0">
                <a:latin typeface="Times New Roman" panose="02020603050405020304" pitchFamily="18" charset="0"/>
                <a:ea typeface="Calibri" panose="020F0502020204030204" pitchFamily="34" charset="0"/>
                <a:cs typeface="Times New Roman" panose="02020603050405020304" pitchFamily="18" charset="0"/>
              </a:rPr>
              <a:t>– God’s secrets known as Mysteries</a:t>
            </a:r>
          </a:p>
          <a:p>
            <a:pPr marL="514350" marR="0" indent="-457200">
              <a:spcBef>
                <a:spcPts val="0"/>
              </a:spcBef>
              <a:spcAft>
                <a:spcPts val="0"/>
              </a:spcAft>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Revelation of Mysteries – God’s word – Known only by faith</a:t>
            </a:r>
          </a:p>
          <a:p>
            <a:pPr marL="514350" marR="0" indent="-457200">
              <a:spcBef>
                <a:spcPts val="0"/>
              </a:spcBef>
              <a:spcAft>
                <a:spcPts val="0"/>
              </a:spcAft>
              <a:buFont typeface="+mj-lt"/>
              <a:buAutoNum type="arabicPeriod"/>
            </a:pPr>
            <a:r>
              <a:rPr lang="en-US" sz="2400" dirty="0">
                <a:latin typeface="Times New Roman" panose="02020603050405020304" pitchFamily="18" charset="0"/>
                <a:ea typeface="Calibri" panose="020F0502020204030204" pitchFamily="34" charset="0"/>
                <a:cs typeface="Times New Roman" panose="02020603050405020304" pitchFamily="18" charset="0"/>
              </a:rPr>
              <a:t>Revelation of the Spiritual Realities</a:t>
            </a:r>
          </a:p>
          <a:p>
            <a:pPr marL="971550" lvl="1"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Eternal Life with God, Heaven, Angels – Eternal Death with Satan, Hell, Demons</a:t>
            </a:r>
          </a:p>
          <a:p>
            <a:pPr marL="971550" lvl="1"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Sin separates man from God = Spiritual Death</a:t>
            </a:r>
          </a:p>
          <a:p>
            <a:pPr marL="971550" lvl="1"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Sinlessness unites man to God = Spiritual Life</a:t>
            </a:r>
          </a:p>
          <a:p>
            <a:pPr marL="971550" lvl="1"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Before time began: </a:t>
            </a:r>
          </a:p>
          <a:p>
            <a:pPr marL="1428750" lvl="2"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God desired other sons and promised them eternal life (union with God)</a:t>
            </a:r>
          </a:p>
          <a:p>
            <a:pPr marL="1428750" lvl="2"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God formed His plan of salvation to purchase His sons’ gift of eternal life</a:t>
            </a:r>
          </a:p>
          <a:p>
            <a:pPr marL="1428750" lvl="2"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Plan required the sacrifice of Jesus Christ – the gospel message</a:t>
            </a:r>
          </a:p>
          <a:p>
            <a:pPr marL="1428750" lvl="2"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Mercy:  Christ paid our penalty of death</a:t>
            </a:r>
          </a:p>
          <a:p>
            <a:pPr marL="1428750" lvl="2"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Grace: Christ’s blood washes away our sins - Eternal </a:t>
            </a:r>
            <a:r>
              <a:rPr lang="en-US" sz="2400" dirty="0">
                <a:latin typeface="Times New Roman" panose="02020603050405020304" pitchFamily="18" charset="0"/>
                <a:ea typeface="Calibri" panose="020F0502020204030204" pitchFamily="34" charset="0"/>
                <a:cs typeface="Times New Roman" panose="02020603050405020304" pitchFamily="18" charset="0"/>
              </a:rPr>
              <a:t>Life – because the blood washes away the sin that separates from God</a:t>
            </a:r>
          </a:p>
          <a:p>
            <a:pPr marL="514350" indent="-457200">
              <a:buFont typeface="+mj-lt"/>
              <a:buAutoNum type="arabicPeriod"/>
            </a:pPr>
            <a:r>
              <a:rPr lang="en-US" sz="2400" dirty="0">
                <a:latin typeface="Times New Roman" panose="02020603050405020304" pitchFamily="18" charset="0"/>
                <a:ea typeface="Calibri" panose="020F0502020204030204" pitchFamily="34" charset="0"/>
                <a:cs typeface="Times New Roman" panose="02020603050405020304" pitchFamily="18" charset="0"/>
              </a:rPr>
              <a:t>Blood and Water - Cleansing of water always accompanies the cleansing of blood</a:t>
            </a:r>
          </a:p>
          <a:p>
            <a:pPr marL="514350" indent="-457200">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Baptism - Blood and Water – Blood of Christ received in water baptism</a:t>
            </a:r>
          </a:p>
        </p:txBody>
      </p:sp>
    </p:spTree>
    <p:extLst>
      <p:ext uri="{BB962C8B-B14F-4D97-AF65-F5344CB8AC3E}">
        <p14:creationId xmlns:p14="http://schemas.microsoft.com/office/powerpoint/2010/main" val="292720555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1D6CB76-A36E-0777-51BE-63091F2DBE98}"/>
              </a:ext>
            </a:extLst>
          </p:cNvPr>
          <p:cNvPicPr>
            <a:picLocks noChangeAspect="1"/>
          </p:cNvPicPr>
          <p:nvPr/>
        </p:nvPicPr>
        <p:blipFill>
          <a:blip r:embed="rId3"/>
          <a:stretch>
            <a:fillRect/>
          </a:stretch>
        </p:blipFill>
        <p:spPr>
          <a:xfrm>
            <a:off x="203200" y="241703"/>
            <a:ext cx="11677650" cy="3250394"/>
          </a:xfrm>
          <a:prstGeom prst="rect">
            <a:avLst/>
          </a:prstGeom>
        </p:spPr>
      </p:pic>
      <p:sp>
        <p:nvSpPr>
          <p:cNvPr id="8" name="TextBox 7">
            <a:extLst>
              <a:ext uri="{FF2B5EF4-FFF2-40B4-BE49-F238E27FC236}">
                <a16:creationId xmlns:a16="http://schemas.microsoft.com/office/drawing/2014/main" id="{351D80B2-B920-9A8E-4F79-97D2C1BF0BE4}"/>
              </a:ext>
            </a:extLst>
          </p:cNvPr>
          <p:cNvSpPr txBox="1"/>
          <p:nvPr/>
        </p:nvSpPr>
        <p:spPr>
          <a:xfrm>
            <a:off x="127000" y="3702735"/>
            <a:ext cx="11995150" cy="2862322"/>
          </a:xfrm>
          <a:prstGeom prst="rect">
            <a:avLst/>
          </a:prstGeom>
          <a:noFill/>
        </p:spPr>
        <p:txBody>
          <a:bodyPr wrap="square">
            <a:spAutoFit/>
          </a:bodyPr>
          <a:lstStyle/>
          <a:p>
            <a:r>
              <a:rPr lang="en-US" sz="2000" b="1" dirty="0">
                <a:latin typeface="Times New Roman" panose="02020603050405020304" pitchFamily="18" charset="0"/>
                <a:ea typeface="Calibri" panose="020F0502020204030204" pitchFamily="34" charset="0"/>
                <a:cs typeface="Times New Roman" panose="02020603050405020304" pitchFamily="18" charset="0"/>
              </a:rPr>
              <a:t>Joel 2:28 </a:t>
            </a:r>
            <a:r>
              <a:rPr lang="en-US" sz="2000" dirty="0">
                <a:latin typeface="Times New Roman" panose="02020603050405020304" pitchFamily="18" charset="0"/>
                <a:ea typeface="Calibri" panose="020F0502020204030204" pitchFamily="34" charset="0"/>
                <a:cs typeface="Times New Roman" panose="02020603050405020304" pitchFamily="18" charset="0"/>
              </a:rPr>
              <a:t>– Joel prophesies God’s Promise to pour out His </a:t>
            </a:r>
            <a:r>
              <a:rPr lang="en-US" sz="20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a:t>
            </a:r>
            <a:r>
              <a:rPr lang="en-US" sz="2000" b="1" u="sng" dirty="0">
                <a:highlight>
                  <a:srgbClr val="FFFF00"/>
                </a:highlight>
                <a:latin typeface="Times New Roman" panose="02020603050405020304" pitchFamily="18" charset="0"/>
                <a:cs typeface="Times New Roman" panose="02020603050405020304" pitchFamily="18" charset="0"/>
              </a:rPr>
              <a:t>Spirit </a:t>
            </a:r>
            <a:r>
              <a:rPr lang="en-US" sz="2000" dirty="0">
                <a:latin typeface="Times New Roman" panose="02020603050405020304" pitchFamily="18" charset="0"/>
                <a:cs typeface="Times New Roman" panose="02020603050405020304" pitchFamily="18" charset="0"/>
              </a:rPr>
              <a:t>on all </a:t>
            </a:r>
            <a:r>
              <a:rPr lang="en-US" sz="2000" b="1" u="sng" dirty="0">
                <a:highlight>
                  <a:srgbClr val="FFFF00"/>
                </a:highlight>
                <a:latin typeface="Times New Roman" panose="02020603050405020304" pitchFamily="18" charset="0"/>
                <a:cs typeface="Times New Roman" panose="02020603050405020304" pitchFamily="18" charset="0"/>
              </a:rPr>
              <a:t>mankind</a:t>
            </a:r>
          </a:p>
          <a:p>
            <a:r>
              <a:rPr lang="en-US" sz="2000" b="1" dirty="0">
                <a:latin typeface="Times New Roman" panose="02020603050405020304" pitchFamily="18" charset="0"/>
                <a:cs typeface="Times New Roman" panose="02020603050405020304" pitchFamily="18" charset="0"/>
              </a:rPr>
              <a:t>Psalms 45:7 </a:t>
            </a:r>
            <a:r>
              <a:rPr lang="en-US" sz="2000" dirty="0">
                <a:latin typeface="Times New Roman" panose="02020603050405020304" pitchFamily="18" charset="0"/>
                <a:cs typeface="Times New Roman" panose="02020603050405020304" pitchFamily="18" charset="0"/>
              </a:rPr>
              <a:t>– Prophesies </a:t>
            </a:r>
            <a:r>
              <a:rPr lang="en-US" sz="2000" b="1" dirty="0">
                <a:latin typeface="Times New Roman" panose="02020603050405020304" pitchFamily="18" charset="0"/>
                <a:cs typeface="Times New Roman" panose="02020603050405020304" pitchFamily="18" charset="0"/>
              </a:rPr>
              <a:t>God</a:t>
            </a:r>
            <a:r>
              <a:rPr lang="en-US" sz="2000" dirty="0">
                <a:latin typeface="Times New Roman" panose="02020603050405020304" pitchFamily="18" charset="0"/>
                <a:cs typeface="Times New Roman" panose="02020603050405020304" pitchFamily="18" charset="0"/>
              </a:rPr>
              <a:t> will </a:t>
            </a:r>
            <a:r>
              <a:rPr lang="en-US" sz="2000" b="1" u="sng" dirty="0">
                <a:highlight>
                  <a:srgbClr val="FFFF00"/>
                </a:highlight>
                <a:latin typeface="Times New Roman" panose="02020603050405020304" pitchFamily="18" charset="0"/>
                <a:cs typeface="Times New Roman" panose="02020603050405020304" pitchFamily="18" charset="0"/>
              </a:rPr>
              <a:t>anoint</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God</a:t>
            </a:r>
            <a:r>
              <a:rPr lang="en-US" sz="2000" dirty="0">
                <a:latin typeface="Times New Roman" panose="02020603050405020304" pitchFamily="18" charset="0"/>
                <a:cs typeface="Times New Roman" panose="02020603050405020304" pitchFamily="18" charset="0"/>
              </a:rPr>
              <a:t> </a:t>
            </a:r>
          </a:p>
          <a:p>
            <a:r>
              <a:rPr lang="en-US" sz="2000" b="1" dirty="0">
                <a:latin typeface="Times New Roman" panose="02020603050405020304" pitchFamily="18" charset="0"/>
                <a:cs typeface="Times New Roman" panose="02020603050405020304" pitchFamily="18" charset="0"/>
              </a:rPr>
              <a:t>Hebrews 1:8-9 </a:t>
            </a:r>
            <a:r>
              <a:rPr lang="en-US" sz="2000" dirty="0">
                <a:latin typeface="Times New Roman" panose="02020603050405020304" pitchFamily="18" charset="0"/>
                <a:cs typeface="Times New Roman" panose="02020603050405020304" pitchFamily="18" charset="0"/>
              </a:rPr>
              <a:t>– Confirms fulfillment of Psalms 45:7 – God the Father anoints God the Son</a:t>
            </a:r>
          </a:p>
          <a:p>
            <a:r>
              <a:rPr lang="en-US" sz="2000" b="1" dirty="0">
                <a:latin typeface="Times New Roman" panose="02020603050405020304" pitchFamily="18" charset="0"/>
                <a:cs typeface="Times New Roman" panose="02020603050405020304" pitchFamily="18" charset="0"/>
              </a:rPr>
              <a:t>Isaiah 61:1-3 </a:t>
            </a:r>
            <a:r>
              <a:rPr lang="en-US" sz="2000" dirty="0">
                <a:latin typeface="Times New Roman" panose="02020603050405020304" pitchFamily="18" charset="0"/>
                <a:cs typeface="Times New Roman" panose="02020603050405020304" pitchFamily="18" charset="0"/>
              </a:rPr>
              <a:t>– Isaiah prophesied the </a:t>
            </a:r>
            <a:r>
              <a:rPr lang="en-US" sz="2000" b="1" u="sng" dirty="0">
                <a:highlight>
                  <a:srgbClr val="FFFF00"/>
                </a:highlight>
                <a:latin typeface="Times New Roman" panose="02020603050405020304" pitchFamily="18" charset="0"/>
                <a:cs typeface="Times New Roman" panose="02020603050405020304" pitchFamily="18" charset="0"/>
              </a:rPr>
              <a:t>Messiah</a:t>
            </a:r>
            <a:r>
              <a:rPr lang="en-US" sz="2000" dirty="0">
                <a:latin typeface="Times New Roman" panose="02020603050405020304" pitchFamily="18" charset="0"/>
                <a:cs typeface="Times New Roman" panose="02020603050405020304" pitchFamily="18" charset="0"/>
              </a:rPr>
              <a:t> would declare God </a:t>
            </a:r>
            <a:r>
              <a:rPr lang="en-US" sz="2000" b="1" u="sng" dirty="0">
                <a:highlight>
                  <a:srgbClr val="FFFF00"/>
                </a:highlight>
                <a:latin typeface="Times New Roman" panose="02020603050405020304" pitchFamily="18" charset="0"/>
                <a:cs typeface="Times New Roman" panose="02020603050405020304" pitchFamily="18" charset="0"/>
              </a:rPr>
              <a:t>anointed</a:t>
            </a:r>
            <a:r>
              <a:rPr lang="en-US" sz="2000" dirty="0">
                <a:latin typeface="Times New Roman" panose="02020603050405020304" pitchFamily="18" charset="0"/>
                <a:cs typeface="Times New Roman" panose="02020603050405020304" pitchFamily="18" charset="0"/>
              </a:rPr>
              <a:t> Him to preach the good news.</a:t>
            </a:r>
          </a:p>
          <a:p>
            <a:r>
              <a:rPr lang="en-US" sz="2000" b="1" dirty="0">
                <a:latin typeface="Times New Roman" panose="02020603050405020304" pitchFamily="18" charset="0"/>
                <a:cs typeface="Times New Roman" panose="02020603050405020304" pitchFamily="18" charset="0"/>
              </a:rPr>
              <a:t>John 1:33-34 </a:t>
            </a:r>
            <a:r>
              <a:rPr lang="en-US" sz="2000" dirty="0">
                <a:latin typeface="Times New Roman" panose="02020603050405020304" pitchFamily="18" charset="0"/>
                <a:cs typeface="Times New Roman" panose="02020603050405020304" pitchFamily="18" charset="0"/>
              </a:rPr>
              <a:t>– God commands John </a:t>
            </a:r>
            <a:r>
              <a:rPr lang="en-US" sz="2000" b="1" u="sng" dirty="0">
                <a:highlight>
                  <a:srgbClr val="FFFF00"/>
                </a:highlight>
                <a:latin typeface="Times New Roman" panose="02020603050405020304" pitchFamily="18" charset="0"/>
                <a:cs typeface="Times New Roman" panose="02020603050405020304" pitchFamily="18" charset="0"/>
              </a:rPr>
              <a:t>baptize</a:t>
            </a:r>
            <a:r>
              <a:rPr lang="en-US" sz="2000" dirty="0">
                <a:latin typeface="Times New Roman" panose="02020603050405020304" pitchFamily="18" charset="0"/>
                <a:cs typeface="Times New Roman" panose="02020603050405020304" pitchFamily="18" charset="0"/>
              </a:rPr>
              <a:t> with water for the </a:t>
            </a:r>
            <a:r>
              <a:rPr lang="en-US" sz="2000" b="1" u="sng" dirty="0">
                <a:highlight>
                  <a:srgbClr val="FFFF00"/>
                </a:highlight>
                <a:latin typeface="Times New Roman" panose="02020603050405020304" pitchFamily="18" charset="0"/>
                <a:cs typeface="Times New Roman" panose="02020603050405020304" pitchFamily="18" charset="0"/>
              </a:rPr>
              <a:t>Holy Spirit anointing </a:t>
            </a:r>
            <a:r>
              <a:rPr lang="en-US" sz="2000" dirty="0">
                <a:latin typeface="Times New Roman" panose="02020603050405020304" pitchFamily="18" charset="0"/>
                <a:cs typeface="Times New Roman" panose="02020603050405020304" pitchFamily="18" charset="0"/>
              </a:rPr>
              <a:t>of the Messiah</a:t>
            </a:r>
          </a:p>
          <a:p>
            <a:r>
              <a:rPr lang="en-US" sz="2000" b="1" dirty="0">
                <a:latin typeface="Times New Roman" panose="02020603050405020304" pitchFamily="18" charset="0"/>
                <a:cs typeface="Times New Roman" panose="02020603050405020304" pitchFamily="18" charset="0"/>
              </a:rPr>
              <a:t>Matthew 3:13-17</a:t>
            </a:r>
            <a:r>
              <a:rPr lang="en-US" sz="2000" dirty="0">
                <a:latin typeface="Times New Roman" panose="02020603050405020304" pitchFamily="18" charset="0"/>
                <a:cs typeface="Times New Roman" panose="02020603050405020304" pitchFamily="18" charset="0"/>
              </a:rPr>
              <a:t>  </a:t>
            </a:r>
            <a:r>
              <a:rPr lang="en-US" sz="2000" b="1" u="sng" dirty="0">
                <a:highlight>
                  <a:srgbClr val="FFFF00"/>
                </a:highlight>
                <a:latin typeface="Times New Roman" panose="02020603050405020304" pitchFamily="18" charset="0"/>
                <a:cs typeface="Times New Roman" panose="02020603050405020304" pitchFamily="18" charset="0"/>
              </a:rPr>
              <a:t>Holy Spirit</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anointing of Jesus when John </a:t>
            </a:r>
            <a:r>
              <a:rPr lang="en-US" sz="2000" b="1" u="sng" dirty="0">
                <a:highlight>
                  <a:srgbClr val="FFFF00"/>
                </a:highlight>
                <a:latin typeface="Times New Roman" panose="02020603050405020304" pitchFamily="18" charset="0"/>
                <a:cs typeface="Times New Roman" panose="02020603050405020304" pitchFamily="18" charset="0"/>
              </a:rPr>
              <a:t>baptized</a:t>
            </a:r>
            <a:r>
              <a:rPr lang="en-US" sz="2000" dirty="0">
                <a:latin typeface="Times New Roman" panose="02020603050405020304" pitchFamily="18" charset="0"/>
                <a:cs typeface="Times New Roman" panose="02020603050405020304" pitchFamily="18" charset="0"/>
              </a:rPr>
              <a:t> Jesus in water</a:t>
            </a:r>
          </a:p>
          <a:p>
            <a:r>
              <a:rPr lang="en-US" sz="2000" b="1" dirty="0">
                <a:latin typeface="Times New Roman" panose="02020603050405020304" pitchFamily="18" charset="0"/>
                <a:cs typeface="Times New Roman" panose="02020603050405020304" pitchFamily="18" charset="0"/>
              </a:rPr>
              <a:t>Luke 4:17-18, 20 </a:t>
            </a:r>
            <a:r>
              <a:rPr lang="en-US" sz="2000" dirty="0">
                <a:latin typeface="Times New Roman" panose="02020603050405020304" pitchFamily="18" charset="0"/>
                <a:cs typeface="Times New Roman" panose="02020603050405020304" pitchFamily="18" charset="0"/>
              </a:rPr>
              <a:t> - Jesus proclaims He is the  </a:t>
            </a:r>
            <a:r>
              <a:rPr lang="en-US" sz="2000" b="1" u="sng" dirty="0">
                <a:highlight>
                  <a:srgbClr val="FFFF00"/>
                </a:highlight>
                <a:latin typeface="Times New Roman" panose="02020603050405020304" pitchFamily="18" charset="0"/>
                <a:cs typeface="Times New Roman" panose="02020603050405020304" pitchFamily="18" charset="0"/>
              </a:rPr>
              <a:t>anointed one</a:t>
            </a:r>
            <a:r>
              <a:rPr lang="en-US" sz="2000" dirty="0">
                <a:highlight>
                  <a:srgbClr val="FFFF00"/>
                </a:highlight>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a:t>
            </a:r>
            <a:r>
              <a:rPr lang="en-US" sz="2000" b="1" u="sng" dirty="0">
                <a:highlight>
                  <a:srgbClr val="FFFF00"/>
                </a:highlight>
                <a:latin typeface="Times New Roman" panose="02020603050405020304" pitchFamily="18" charset="0"/>
                <a:cs typeface="Times New Roman" panose="02020603050405020304" pitchFamily="18" charset="0"/>
              </a:rPr>
              <a:t>fulfillment of Isaiah’s prophecy</a:t>
            </a:r>
            <a:r>
              <a:rPr lang="en-US" sz="2000" dirty="0">
                <a:latin typeface="Times New Roman" panose="02020603050405020304" pitchFamily="18" charset="0"/>
                <a:cs typeface="Times New Roman" panose="02020603050405020304" pitchFamily="18" charset="0"/>
              </a:rPr>
              <a:t>.</a:t>
            </a:r>
          </a:p>
          <a:p>
            <a:r>
              <a:rPr lang="en-US" sz="2000" b="1" dirty="0">
                <a:latin typeface="Times New Roman" panose="02020603050405020304" pitchFamily="18" charset="0"/>
                <a:cs typeface="Times New Roman" panose="02020603050405020304" pitchFamily="18" charset="0"/>
              </a:rPr>
              <a:t>Acts 2:14-17 </a:t>
            </a:r>
            <a:r>
              <a:rPr lang="en-US" sz="2000" dirty="0">
                <a:latin typeface="Times New Roman" panose="02020603050405020304" pitchFamily="18" charset="0"/>
                <a:cs typeface="Times New Roman" panose="02020603050405020304" pitchFamily="18" charset="0"/>
              </a:rPr>
              <a:t> Peter declares fulfillment of Joel’s prophecy of God </a:t>
            </a:r>
            <a:r>
              <a:rPr lang="en-US" sz="2000" b="1" u="sng" dirty="0">
                <a:highlight>
                  <a:srgbClr val="FFFF00"/>
                </a:highlight>
                <a:latin typeface="Times New Roman" panose="02020603050405020304" pitchFamily="18" charset="0"/>
                <a:cs typeface="Times New Roman" panose="02020603050405020304" pitchFamily="18" charset="0"/>
              </a:rPr>
              <a:t>pouring out His Spirit on mankind</a:t>
            </a:r>
          </a:p>
          <a:p>
            <a:r>
              <a:rPr lang="en-US" sz="2000" b="1" dirty="0">
                <a:latin typeface="Times New Roman" panose="02020603050405020304" pitchFamily="18" charset="0"/>
                <a:cs typeface="Times New Roman" panose="02020603050405020304" pitchFamily="18" charset="0"/>
              </a:rPr>
              <a:t>Acts 10:38</a:t>
            </a:r>
            <a:r>
              <a:rPr lang="en-US" sz="2000" dirty="0">
                <a:latin typeface="Times New Roman" panose="02020603050405020304" pitchFamily="18" charset="0"/>
                <a:cs typeface="Times New Roman" panose="02020603050405020304" pitchFamily="18" charset="0"/>
              </a:rPr>
              <a:t> Peter declares </a:t>
            </a:r>
            <a:r>
              <a:rPr lang="en-US" sz="2000" b="1" u="sng" dirty="0">
                <a:highlight>
                  <a:srgbClr val="FFFF00"/>
                </a:highlight>
                <a:latin typeface="Times New Roman" panose="02020603050405020304" pitchFamily="18" charset="0"/>
                <a:cs typeface="Times New Roman" panose="02020603050405020304" pitchFamily="18" charset="0"/>
              </a:rPr>
              <a:t>God anointed Jesus </a:t>
            </a:r>
            <a:r>
              <a:rPr lang="en-US" sz="2000" dirty="0">
                <a:latin typeface="Times New Roman" panose="02020603050405020304" pitchFamily="18" charset="0"/>
                <a:cs typeface="Times New Roman" panose="02020603050405020304" pitchFamily="18" charset="0"/>
              </a:rPr>
              <a:t>with the </a:t>
            </a:r>
            <a:r>
              <a:rPr lang="en-US" sz="2000" b="1" u="sng" dirty="0">
                <a:highlight>
                  <a:srgbClr val="FFFF00"/>
                </a:highlight>
                <a:latin typeface="Times New Roman" panose="02020603050405020304" pitchFamily="18" charset="0"/>
                <a:cs typeface="Times New Roman" panose="02020603050405020304" pitchFamily="18" charset="0"/>
              </a:rPr>
              <a:t>Holy Spirit</a:t>
            </a:r>
            <a:endParaRPr lang="en-US" sz="2000" b="1" u="sng" dirty="0">
              <a:highlight>
                <a:srgbClr val="FFFF00"/>
              </a:highlight>
            </a:endParaRPr>
          </a:p>
        </p:txBody>
      </p:sp>
      <p:cxnSp>
        <p:nvCxnSpPr>
          <p:cNvPr id="14" name="Straight Arrow Connector 13">
            <a:extLst>
              <a:ext uri="{FF2B5EF4-FFF2-40B4-BE49-F238E27FC236}">
                <a16:creationId xmlns:a16="http://schemas.microsoft.com/office/drawing/2014/main" id="{45377FEA-C931-8E2F-65EA-0E2F487EC3FB}"/>
              </a:ext>
            </a:extLst>
          </p:cNvPr>
          <p:cNvCxnSpPr>
            <a:cxnSpLocks/>
          </p:cNvCxnSpPr>
          <p:nvPr/>
        </p:nvCxnSpPr>
        <p:spPr>
          <a:xfrm flipH="1">
            <a:off x="9290050" y="3892550"/>
            <a:ext cx="2273300"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461B345-007A-FE97-2EF2-0700C4C5D7D8}"/>
              </a:ext>
            </a:extLst>
          </p:cNvPr>
          <p:cNvCxnSpPr>
            <a:cxnSpLocks/>
          </p:cNvCxnSpPr>
          <p:nvPr/>
        </p:nvCxnSpPr>
        <p:spPr>
          <a:xfrm flipH="1">
            <a:off x="7181850" y="6350000"/>
            <a:ext cx="4381500"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693823C-D1BE-81C5-8162-EA44F4B8C7D0}"/>
              </a:ext>
            </a:extLst>
          </p:cNvPr>
          <p:cNvCxnSpPr>
            <a:cxnSpLocks/>
          </p:cNvCxnSpPr>
          <p:nvPr/>
        </p:nvCxnSpPr>
        <p:spPr>
          <a:xfrm>
            <a:off x="11563350" y="3892550"/>
            <a:ext cx="50800" cy="2457450"/>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765857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Anointing of the Holy Spirit at Baptism</a:t>
            </a:r>
          </a:p>
        </p:txBody>
      </p:sp>
      <p:sp>
        <p:nvSpPr>
          <p:cNvPr id="3" name="TextBox 2">
            <a:extLst>
              <a:ext uri="{FF2B5EF4-FFF2-40B4-BE49-F238E27FC236}">
                <a16:creationId xmlns:a16="http://schemas.microsoft.com/office/drawing/2014/main" id="{C38C3E5C-6608-7B44-8960-EC6DF1E1472E}"/>
              </a:ext>
            </a:extLst>
          </p:cNvPr>
          <p:cNvSpPr txBox="1"/>
          <p:nvPr/>
        </p:nvSpPr>
        <p:spPr>
          <a:xfrm>
            <a:off x="1762916" y="828402"/>
            <a:ext cx="9155935" cy="5324535"/>
          </a:xfrm>
          <a:prstGeom prst="rect">
            <a:avLst/>
          </a:prstGeom>
          <a:noFill/>
        </p:spPr>
        <p:txBody>
          <a:bodyPr wrap="square" rtlCol="0">
            <a:spAutoFit/>
          </a:bodyPr>
          <a:lstStyle/>
          <a:p>
            <a:pPr marL="57150"/>
            <a:r>
              <a:rPr lang="en-US" sz="2000" b="1" dirty="0">
                <a:latin typeface="Times New Roman" panose="02020603050405020304" pitchFamily="18" charset="0"/>
                <a:ea typeface="Calibri" panose="020F0502020204030204" pitchFamily="34" charset="0"/>
                <a:cs typeface="Times New Roman" panose="02020603050405020304" pitchFamily="18" charset="0"/>
              </a:rPr>
              <a:t>Law of Moses: </a:t>
            </a:r>
            <a:r>
              <a:rPr lang="en-US" sz="2000" dirty="0">
                <a:latin typeface="Times New Roman" panose="02020603050405020304" pitchFamily="18" charset="0"/>
                <a:ea typeface="Calibri" panose="020F0502020204030204" pitchFamily="34" charset="0"/>
                <a:cs typeface="Times New Roman" panose="02020603050405020304" pitchFamily="18" charset="0"/>
              </a:rPr>
              <a:t>God consecrated His High Priest and Other priests to serve Him with:</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Sacrificial Death</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Blood</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Water </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Anointing of the Holy Oil</a:t>
            </a:r>
          </a:p>
          <a:p>
            <a:pPr marL="57150"/>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000" b="1" dirty="0">
                <a:latin typeface="Times New Roman" panose="02020603050405020304" pitchFamily="18" charset="0"/>
                <a:ea typeface="Calibri" panose="020F0502020204030204" pitchFamily="34" charset="0"/>
                <a:cs typeface="Times New Roman" panose="02020603050405020304" pitchFamily="18" charset="0"/>
              </a:rPr>
              <a:t>New Covenant: </a:t>
            </a:r>
            <a:r>
              <a:rPr lang="en-US" sz="2000" dirty="0">
                <a:latin typeface="Times New Roman" panose="02020603050405020304" pitchFamily="18" charset="0"/>
                <a:ea typeface="Calibri" panose="020F0502020204030204" pitchFamily="34" charset="0"/>
                <a:cs typeface="Times New Roman" panose="02020603050405020304" pitchFamily="18" charset="0"/>
              </a:rPr>
              <a:t>God consecrated </a:t>
            </a:r>
            <a:r>
              <a:rPr lang="en-US" sz="2000" b="1" dirty="0">
                <a:latin typeface="Times New Roman" panose="02020603050405020304" pitchFamily="18" charset="0"/>
                <a:ea typeface="Calibri" panose="020F0502020204030204" pitchFamily="34" charset="0"/>
                <a:cs typeface="Times New Roman" panose="02020603050405020304" pitchFamily="18" charset="0"/>
              </a:rPr>
              <a:t>Jesus</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Eternal High Priest</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Sacrificial Death</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Blood </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Water </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Anointing Holy Spirit</a:t>
            </a:r>
          </a:p>
          <a:p>
            <a:pPr marL="57150"/>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000" b="1" dirty="0">
                <a:latin typeface="Times New Roman" panose="02020603050405020304" pitchFamily="18" charset="0"/>
                <a:ea typeface="Calibri" panose="020F0502020204030204" pitchFamily="34" charset="0"/>
                <a:cs typeface="Times New Roman" panose="02020603050405020304" pitchFamily="18" charset="0"/>
              </a:rPr>
              <a:t>New Covenant: </a:t>
            </a:r>
            <a:r>
              <a:rPr lang="en-US" sz="2000" dirty="0">
                <a:latin typeface="Times New Roman" panose="02020603050405020304" pitchFamily="18" charset="0"/>
                <a:ea typeface="Calibri" panose="020F0502020204030204" pitchFamily="34" charset="0"/>
                <a:cs typeface="Times New Roman" panose="02020603050405020304" pitchFamily="18" charset="0"/>
              </a:rPr>
              <a:t>God consecrated His </a:t>
            </a:r>
            <a:r>
              <a:rPr lang="en-US" sz="2000" b="1" dirty="0">
                <a:latin typeface="Times New Roman" panose="02020603050405020304" pitchFamily="18" charset="0"/>
                <a:ea typeface="Calibri" panose="020F0502020204030204" pitchFamily="34" charset="0"/>
                <a:cs typeface="Times New Roman" panose="02020603050405020304" pitchFamily="18" charset="0"/>
              </a:rPr>
              <a:t>Other Sons </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Royal Priests </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Sacrificial Death</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Blood</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Water </a:t>
            </a:r>
          </a:p>
          <a:p>
            <a:pPr marL="514350" indent="-457200">
              <a:buFont typeface="+mj-lt"/>
              <a:buAutoNum type="arabicPeriod"/>
            </a:pPr>
            <a:r>
              <a:rPr lang="en-US" sz="2000" b="1" dirty="0">
                <a:latin typeface="Times New Roman" panose="02020603050405020304" pitchFamily="18" charset="0"/>
                <a:ea typeface="Calibri" panose="020F0502020204030204" pitchFamily="34" charset="0"/>
                <a:cs typeface="Times New Roman" panose="02020603050405020304" pitchFamily="18" charset="0"/>
              </a:rPr>
              <a:t>Anointing of the 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ight Brace 1">
            <a:extLst>
              <a:ext uri="{FF2B5EF4-FFF2-40B4-BE49-F238E27FC236}">
                <a16:creationId xmlns:a16="http://schemas.microsoft.com/office/drawing/2014/main" id="{C1729DC2-28D5-62BC-59CD-EBFC7D1C5526}"/>
              </a:ext>
            </a:extLst>
          </p:cNvPr>
          <p:cNvSpPr/>
          <p:nvPr/>
        </p:nvSpPr>
        <p:spPr>
          <a:xfrm>
            <a:off x="3164282" y="1543306"/>
            <a:ext cx="285750" cy="512324"/>
          </a:xfrm>
          <a:prstGeom prst="rightBrace">
            <a:avLst>
              <a:gd name="adj1" fmla="val 8333"/>
              <a:gd name="adj2" fmla="val 56197"/>
            </a:avLst>
          </a:prstGeom>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872CE785-58A1-DB73-93BE-F8323AA21535}"/>
              </a:ext>
            </a:extLst>
          </p:cNvPr>
          <p:cNvSpPr txBox="1"/>
          <p:nvPr/>
        </p:nvSpPr>
        <p:spPr>
          <a:xfrm>
            <a:off x="3631799" y="1599413"/>
            <a:ext cx="4591451"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Poured out on the cross – John 19:34</a:t>
            </a:r>
          </a:p>
        </p:txBody>
      </p:sp>
      <p:sp>
        <p:nvSpPr>
          <p:cNvPr id="7" name="TextBox 6">
            <a:extLst>
              <a:ext uri="{FF2B5EF4-FFF2-40B4-BE49-F238E27FC236}">
                <a16:creationId xmlns:a16="http://schemas.microsoft.com/office/drawing/2014/main" id="{30722609-201B-05FE-8A60-99F2BD5F07BF}"/>
              </a:ext>
            </a:extLst>
          </p:cNvPr>
          <p:cNvSpPr txBox="1"/>
          <p:nvPr/>
        </p:nvSpPr>
        <p:spPr>
          <a:xfrm>
            <a:off x="350807" y="5178021"/>
            <a:ext cx="110252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Baptism</a:t>
            </a:r>
          </a:p>
        </p:txBody>
      </p:sp>
      <p:sp>
        <p:nvSpPr>
          <p:cNvPr id="8" name="Right Brace 7">
            <a:extLst>
              <a:ext uri="{FF2B5EF4-FFF2-40B4-BE49-F238E27FC236}">
                <a16:creationId xmlns:a16="http://schemas.microsoft.com/office/drawing/2014/main" id="{BAAE009C-0230-85F6-AC92-AD420735DEC4}"/>
              </a:ext>
            </a:extLst>
          </p:cNvPr>
          <p:cNvSpPr/>
          <p:nvPr/>
        </p:nvSpPr>
        <p:spPr>
          <a:xfrm rot="10800000">
            <a:off x="1581149" y="4882947"/>
            <a:ext cx="294480" cy="1219402"/>
          </a:xfrm>
          <a:prstGeom prst="rightBrace">
            <a:avLst>
              <a:gd name="adj1" fmla="val 8333"/>
              <a:gd name="adj2" fmla="val 56197"/>
            </a:avLst>
          </a:prstGeom>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a:extLst>
              <a:ext uri="{FF2B5EF4-FFF2-40B4-BE49-F238E27FC236}">
                <a16:creationId xmlns:a16="http://schemas.microsoft.com/office/drawing/2014/main" id="{D40AD3A3-A9E8-CF9F-F530-30FF7E43ECE3}"/>
              </a:ext>
            </a:extLst>
          </p:cNvPr>
          <p:cNvSpPr/>
          <p:nvPr/>
        </p:nvSpPr>
        <p:spPr>
          <a:xfrm rot="10800000">
            <a:off x="1516855" y="1273701"/>
            <a:ext cx="358774" cy="886974"/>
          </a:xfrm>
          <a:prstGeom prst="rightBrace">
            <a:avLst>
              <a:gd name="adj1" fmla="val 8333"/>
              <a:gd name="adj2" fmla="val 56197"/>
            </a:avLst>
          </a:prstGeom>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BFDAF14B-8667-B32C-9DD2-71AE8E1CCC54}"/>
              </a:ext>
            </a:extLst>
          </p:cNvPr>
          <p:cNvSpPr txBox="1"/>
          <p:nvPr/>
        </p:nvSpPr>
        <p:spPr>
          <a:xfrm>
            <a:off x="82153" y="1462354"/>
            <a:ext cx="158988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Crucifixion</a:t>
            </a:r>
          </a:p>
        </p:txBody>
      </p:sp>
      <p:sp>
        <p:nvSpPr>
          <p:cNvPr id="10" name="Right Brace 9">
            <a:extLst>
              <a:ext uri="{FF2B5EF4-FFF2-40B4-BE49-F238E27FC236}">
                <a16:creationId xmlns:a16="http://schemas.microsoft.com/office/drawing/2014/main" id="{5C4435EF-BE99-0798-3BE3-6472D92BF9BA}"/>
              </a:ext>
            </a:extLst>
          </p:cNvPr>
          <p:cNvSpPr/>
          <p:nvPr/>
        </p:nvSpPr>
        <p:spPr>
          <a:xfrm rot="10800000">
            <a:off x="1535878" y="3627825"/>
            <a:ext cx="363537" cy="587345"/>
          </a:xfrm>
          <a:prstGeom prst="rightBrace">
            <a:avLst>
              <a:gd name="adj1" fmla="val 8333"/>
              <a:gd name="adj2" fmla="val 56197"/>
            </a:avLst>
          </a:prstGeom>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FD67A38E-66DC-BBDF-98CD-E6D44EE88B9F}"/>
              </a:ext>
            </a:extLst>
          </p:cNvPr>
          <p:cNvSpPr txBox="1"/>
          <p:nvPr/>
        </p:nvSpPr>
        <p:spPr>
          <a:xfrm>
            <a:off x="350807" y="3581689"/>
            <a:ext cx="1102520" cy="707886"/>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John’s Baptism</a:t>
            </a:r>
          </a:p>
        </p:txBody>
      </p:sp>
      <p:sp>
        <p:nvSpPr>
          <p:cNvPr id="12" name="Right Brace 11">
            <a:extLst>
              <a:ext uri="{FF2B5EF4-FFF2-40B4-BE49-F238E27FC236}">
                <a16:creationId xmlns:a16="http://schemas.microsoft.com/office/drawing/2014/main" id="{BAC92A01-46AC-4F3E-A7DF-F5ADD875F5EF}"/>
              </a:ext>
            </a:extLst>
          </p:cNvPr>
          <p:cNvSpPr/>
          <p:nvPr/>
        </p:nvSpPr>
        <p:spPr>
          <a:xfrm>
            <a:off x="5478637" y="5245099"/>
            <a:ext cx="294481" cy="857249"/>
          </a:xfrm>
          <a:prstGeom prst="rightBrace">
            <a:avLst>
              <a:gd name="adj1" fmla="val 8333"/>
              <a:gd name="adj2" fmla="val 48049"/>
            </a:avLst>
          </a:prstGeom>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59E004BF-5B03-7FEB-B6B0-0B48F216DFFF}"/>
              </a:ext>
            </a:extLst>
          </p:cNvPr>
          <p:cNvSpPr txBox="1"/>
          <p:nvPr/>
        </p:nvSpPr>
        <p:spPr>
          <a:xfrm>
            <a:off x="5864000" y="5178021"/>
            <a:ext cx="5616799" cy="1015663"/>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Blood, Water, and the Spirit Testify – 1 John 5:7-8</a:t>
            </a:r>
          </a:p>
          <a:p>
            <a:r>
              <a:rPr lang="en-US" sz="2000" b="1" dirty="0">
                <a:latin typeface="Times New Roman" panose="02020603050405020304" pitchFamily="18" charset="0"/>
                <a:cs typeface="Times New Roman" panose="02020603050405020304" pitchFamily="18" charset="0"/>
              </a:rPr>
              <a:t>Testimony: Eternal Life – 1 John 5:11</a:t>
            </a:r>
          </a:p>
          <a:p>
            <a:r>
              <a:rPr lang="en-US" sz="2000" b="1" dirty="0">
                <a:latin typeface="Times New Roman" panose="02020603050405020304" pitchFamily="18" charset="0"/>
                <a:cs typeface="Times New Roman" panose="02020603050405020304" pitchFamily="18" charset="0"/>
              </a:rPr>
              <a:t>Testimony: Children of God – Romans 8:16-17</a:t>
            </a:r>
          </a:p>
        </p:txBody>
      </p:sp>
    </p:spTree>
    <p:extLst>
      <p:ext uri="{BB962C8B-B14F-4D97-AF65-F5344CB8AC3E}">
        <p14:creationId xmlns:p14="http://schemas.microsoft.com/office/powerpoint/2010/main" val="81589699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693866"/>
          </a:xfrm>
          <a:prstGeom prst="rect">
            <a:avLst/>
          </a:prstGeom>
          <a:noFill/>
        </p:spPr>
        <p:txBody>
          <a:bodyPr wrap="square" rtlCol="0">
            <a:spAutoFit/>
          </a:bodyPr>
          <a:lstStyle/>
          <a:p>
            <a:pPr marL="57150" marR="0">
              <a:spcBef>
                <a:spcPts val="0"/>
              </a:spcBef>
              <a:spcAft>
                <a:spcPts val="0"/>
              </a:spcAft>
            </a:pPr>
            <a:r>
              <a:rPr lang="en-US" sz="2800" b="1" u="sng" dirty="0">
                <a:latin typeface="Times New Roman" panose="02020603050405020304" pitchFamily="18" charset="0"/>
                <a:cs typeface="Times New Roman" panose="02020603050405020304" pitchFamily="18" charset="0"/>
              </a:rPr>
              <a:t>Jesus is the Anointed One (Messiah or Christ) of God</a:t>
            </a:r>
          </a:p>
          <a:p>
            <a:pPr marL="57150" marR="0">
              <a:spcBef>
                <a:spcPts val="0"/>
              </a:spcBef>
              <a:spcAft>
                <a:spcPts val="0"/>
              </a:spcAft>
            </a:pPr>
            <a:endParaRPr lang="en-US" sz="2800" b="1" dirty="0">
              <a:latin typeface="Times New Roman" panose="02020603050405020304" pitchFamily="18" charset="0"/>
              <a:cs typeface="Times New Roman" panose="02020603050405020304" pitchFamily="18" charset="0"/>
            </a:endParaRPr>
          </a:p>
          <a:p>
            <a:pPr marL="514350" lvl="1"/>
            <a:r>
              <a:rPr lang="en-US" sz="2800" b="1" dirty="0">
                <a:latin typeface="Times New Roman" panose="02020603050405020304" pitchFamily="18" charset="0"/>
                <a:cs typeface="Times New Roman" panose="02020603050405020304" pitchFamily="18" charset="0"/>
              </a:rPr>
              <a:t>John 1:41, Matthew 1:16 </a:t>
            </a:r>
            <a:r>
              <a:rPr lang="en-US" sz="2800" dirty="0">
                <a:latin typeface="Times New Roman" panose="02020603050405020304" pitchFamily="18" charset="0"/>
                <a:cs typeface="Times New Roman" panose="02020603050405020304" pitchFamily="18" charset="0"/>
              </a:rPr>
              <a:t>– Jesus is called the </a:t>
            </a:r>
            <a:r>
              <a:rPr lang="en-US" sz="2800" b="1" u="sng" dirty="0">
                <a:highlight>
                  <a:srgbClr val="FFFF00"/>
                </a:highlight>
                <a:latin typeface="Times New Roman" panose="02020603050405020304" pitchFamily="18" charset="0"/>
                <a:cs typeface="Times New Roman" panose="02020603050405020304" pitchFamily="18" charset="0"/>
              </a:rPr>
              <a:t>Messiah</a:t>
            </a:r>
            <a:r>
              <a:rPr lang="en-US" sz="2800" dirty="0">
                <a:latin typeface="Times New Roman" panose="02020603050405020304" pitchFamily="18" charset="0"/>
                <a:cs typeface="Times New Roman" panose="02020603050405020304" pitchFamily="18" charset="0"/>
              </a:rPr>
              <a:t> (the anointed one)</a:t>
            </a:r>
          </a:p>
          <a:p>
            <a:pPr marL="514350" lvl="1"/>
            <a:endParaRPr lang="en-US" sz="2800" dirty="0">
              <a:latin typeface="Times New Roman" panose="02020603050405020304" pitchFamily="18" charset="0"/>
              <a:cs typeface="Times New Roman" panose="02020603050405020304" pitchFamily="18" charset="0"/>
            </a:endParaRPr>
          </a:p>
          <a:p>
            <a:pPr marL="514350" lvl="1"/>
            <a:r>
              <a:rPr lang="en-US" sz="2800" b="1" dirty="0">
                <a:latin typeface="Times New Roman" panose="02020603050405020304" pitchFamily="18" charset="0"/>
                <a:cs typeface="Times New Roman" panose="02020603050405020304" pitchFamily="18" charset="0"/>
              </a:rPr>
              <a:t>Matthew 16:16 </a:t>
            </a:r>
            <a:r>
              <a:rPr lang="en-US" sz="2800" dirty="0">
                <a:latin typeface="Times New Roman" panose="02020603050405020304" pitchFamily="18" charset="0"/>
                <a:cs typeface="Times New Roman" panose="02020603050405020304" pitchFamily="18" charset="0"/>
              </a:rPr>
              <a:t>– Jesus is called the </a:t>
            </a:r>
            <a:r>
              <a:rPr lang="en-US" sz="2800" b="1" u="sng" dirty="0">
                <a:highlight>
                  <a:srgbClr val="FFFF00"/>
                </a:highlight>
                <a:latin typeface="Times New Roman" panose="02020603050405020304" pitchFamily="18" charset="0"/>
                <a:cs typeface="Times New Roman" panose="02020603050405020304" pitchFamily="18" charset="0"/>
              </a:rPr>
              <a:t>Christ</a:t>
            </a:r>
            <a:r>
              <a:rPr lang="en-US" sz="2800" dirty="0">
                <a:latin typeface="Times New Roman" panose="02020603050405020304" pitchFamily="18" charset="0"/>
                <a:cs typeface="Times New Roman" panose="02020603050405020304" pitchFamily="18" charset="0"/>
              </a:rPr>
              <a:t> (anointed one)</a:t>
            </a:r>
          </a:p>
          <a:p>
            <a:pPr marL="57150" marR="0">
              <a:spcBef>
                <a:spcPts val="0"/>
              </a:spcBef>
              <a:spcAft>
                <a:spcPts val="0"/>
              </a:spcAft>
            </a:pP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800" b="1" u="sng" dirty="0">
                <a:latin typeface="Times New Roman" panose="02020603050405020304" pitchFamily="18" charset="0"/>
                <a:ea typeface="Calibri" panose="020F0502020204030204" pitchFamily="34" charset="0"/>
                <a:cs typeface="Times New Roman" panose="02020603050405020304" pitchFamily="18" charset="0"/>
              </a:rPr>
              <a:t>The other sons of God are likewise anointed with the Holy Spirit</a:t>
            </a:r>
          </a:p>
          <a:p>
            <a:pPr marL="228600" marR="0">
              <a:spcBef>
                <a:spcPts val="0"/>
              </a:spcBef>
              <a:spcAft>
                <a:spcPts val="0"/>
              </a:spcAft>
            </a:pP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800" b="1" dirty="0">
                <a:latin typeface="Times New Roman" panose="02020603050405020304" pitchFamily="18" charset="0"/>
                <a:cs typeface="Times New Roman" panose="02020603050405020304" pitchFamily="18" charset="0"/>
              </a:rPr>
              <a:t>1 John 2:20</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But </a:t>
            </a:r>
            <a:r>
              <a:rPr lang="en-US" sz="2800" b="1" u="sng" dirty="0">
                <a:highlight>
                  <a:srgbClr val="FFFF00"/>
                </a:highlight>
                <a:latin typeface="Times New Roman" panose="02020603050405020304" pitchFamily="18" charset="0"/>
                <a:cs typeface="Times New Roman" panose="02020603050405020304" pitchFamily="18" charset="0"/>
              </a:rPr>
              <a:t>you have an anointing </a:t>
            </a:r>
            <a:r>
              <a:rPr lang="en-US" sz="2800" dirty="0">
                <a:latin typeface="Times New Roman" panose="02020603050405020304" pitchFamily="18" charset="0"/>
                <a:cs typeface="Times New Roman" panose="02020603050405020304" pitchFamily="18" charset="0"/>
              </a:rPr>
              <a:t>from the </a:t>
            </a:r>
            <a:r>
              <a:rPr lang="en-US" sz="2800" b="1" u="sng" dirty="0">
                <a:highlight>
                  <a:srgbClr val="FFFF00"/>
                </a:highlight>
                <a:latin typeface="Times New Roman" panose="02020603050405020304" pitchFamily="18" charset="0"/>
                <a:cs typeface="Times New Roman" panose="02020603050405020304" pitchFamily="18" charset="0"/>
              </a:rPr>
              <a:t>Holy One</a:t>
            </a: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800" b="1" dirty="0">
                <a:latin typeface="Times New Roman" panose="02020603050405020304" pitchFamily="18" charset="0"/>
                <a:cs typeface="Times New Roman" panose="02020603050405020304" pitchFamily="18" charset="0"/>
              </a:rPr>
              <a:t>2 Corinthians 1:21-22 </a:t>
            </a:r>
            <a:r>
              <a:rPr lang="en-US" sz="2800" dirty="0">
                <a:latin typeface="Times New Roman" panose="02020603050405020304" pitchFamily="18" charset="0"/>
                <a:cs typeface="Times New Roman" panose="02020603050405020304" pitchFamily="18" charset="0"/>
              </a:rPr>
              <a:t> Now He who establishes us with you </a:t>
            </a:r>
            <a:r>
              <a:rPr lang="en-US" sz="2800" b="1" u="sng" dirty="0">
                <a:highlight>
                  <a:srgbClr val="FFFF00"/>
                </a:highlight>
                <a:latin typeface="Times New Roman" panose="02020603050405020304" pitchFamily="18" charset="0"/>
                <a:cs typeface="Times New Roman" panose="02020603050405020304" pitchFamily="18" charset="0"/>
              </a:rPr>
              <a:t>in Christ </a:t>
            </a:r>
            <a:r>
              <a:rPr lang="en-US" sz="2800" dirty="0">
                <a:latin typeface="Times New Roman" panose="02020603050405020304" pitchFamily="18" charset="0"/>
                <a:cs typeface="Times New Roman" panose="02020603050405020304" pitchFamily="18" charset="0"/>
              </a:rPr>
              <a:t>and </a:t>
            </a:r>
            <a:r>
              <a:rPr lang="en-US" sz="2800" b="1" u="sng" dirty="0">
                <a:highlight>
                  <a:srgbClr val="FFFF00"/>
                </a:highlight>
                <a:latin typeface="Times New Roman" panose="02020603050405020304" pitchFamily="18" charset="0"/>
                <a:cs typeface="Times New Roman" panose="02020603050405020304" pitchFamily="18" charset="0"/>
              </a:rPr>
              <a:t>anointed us is God</a:t>
            </a:r>
            <a:r>
              <a:rPr lang="en-US" sz="2800" dirty="0">
                <a:latin typeface="Times New Roman" panose="02020603050405020304" pitchFamily="18" charset="0"/>
                <a:cs typeface="Times New Roman" panose="02020603050405020304" pitchFamily="18" charset="0"/>
              </a:rPr>
              <a:t>, </a:t>
            </a:r>
            <a:r>
              <a:rPr lang="en-US" sz="2800" baseline="30000" dirty="0">
                <a:latin typeface="Times New Roman" panose="02020603050405020304" pitchFamily="18" charset="0"/>
                <a:cs typeface="Times New Roman" panose="02020603050405020304" pitchFamily="18" charset="0"/>
              </a:rPr>
              <a:t>22 </a:t>
            </a:r>
            <a:r>
              <a:rPr lang="en-US" sz="2800" dirty="0">
                <a:latin typeface="Times New Roman" panose="02020603050405020304" pitchFamily="18" charset="0"/>
                <a:cs typeface="Times New Roman" panose="02020603050405020304" pitchFamily="18" charset="0"/>
              </a:rPr>
              <a:t> who also sealed us and </a:t>
            </a:r>
            <a:r>
              <a:rPr lang="en-US" sz="2800" b="1" u="sng" dirty="0">
                <a:highlight>
                  <a:srgbClr val="FFFF00"/>
                </a:highlight>
                <a:latin typeface="Times New Roman" panose="02020603050405020304" pitchFamily="18" charset="0"/>
                <a:cs typeface="Times New Roman" panose="02020603050405020304" pitchFamily="18" charset="0"/>
              </a:rPr>
              <a:t>gave </a:t>
            </a:r>
            <a:r>
              <a:rPr lang="en-US" sz="2800" b="1" i="1" u="sng" dirty="0">
                <a:highlight>
                  <a:srgbClr val="FFFF00"/>
                </a:highlight>
                <a:latin typeface="Times New Roman" panose="02020603050405020304" pitchFamily="18" charset="0"/>
                <a:cs typeface="Times New Roman" panose="02020603050405020304" pitchFamily="18" charset="0"/>
              </a:rPr>
              <a:t>us</a:t>
            </a:r>
            <a:r>
              <a:rPr lang="en-US" sz="2800" b="1" u="sng" dirty="0">
                <a:highlight>
                  <a:srgbClr val="FFFF00"/>
                </a:highlight>
                <a:latin typeface="Times New Roman" panose="02020603050405020304" pitchFamily="18" charset="0"/>
                <a:cs typeface="Times New Roman" panose="02020603050405020304" pitchFamily="18" charset="0"/>
              </a:rPr>
              <a:t> the Spirit </a:t>
            </a:r>
            <a:r>
              <a:rPr lang="en-US" sz="2800" dirty="0">
                <a:latin typeface="Times New Roman" panose="02020603050405020304" pitchFamily="18" charset="0"/>
                <a:cs typeface="Times New Roman" panose="02020603050405020304" pitchFamily="18" charset="0"/>
              </a:rPr>
              <a:t>in our hearts as a pledge. </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Anointing of the Holy Spirit at Baptism</a:t>
            </a:r>
          </a:p>
        </p:txBody>
      </p:sp>
    </p:spTree>
    <p:extLst>
      <p:ext uri="{BB962C8B-B14F-4D97-AF65-F5344CB8AC3E}">
        <p14:creationId xmlns:p14="http://schemas.microsoft.com/office/powerpoint/2010/main" val="235045172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0" y="895053"/>
            <a:ext cx="11866319" cy="4647426"/>
          </a:xfrm>
          <a:prstGeom prst="rect">
            <a:avLst/>
          </a:prstGeom>
          <a:noFill/>
        </p:spPr>
        <p:txBody>
          <a:bodyPr wrap="square" rtlCol="0">
            <a:spAutoFit/>
          </a:bodyPr>
          <a:lstStyle/>
          <a:p>
            <a:pPr marL="228600"/>
            <a:r>
              <a:rPr lang="en-US" sz="2400" b="1" dirty="0">
                <a:latin typeface="Times New Roman" panose="02020603050405020304" pitchFamily="18" charset="0"/>
                <a:cs typeface="Times New Roman" panose="02020603050405020304" pitchFamily="18" charset="0"/>
              </a:rPr>
              <a:t>Joel 2:28</a:t>
            </a:r>
            <a:r>
              <a:rPr lang="en-US" sz="2400" dirty="0">
                <a:latin typeface="Times New Roman" panose="02020603050405020304" pitchFamily="18" charset="0"/>
                <a:cs typeface="Times New Roman" panose="02020603050405020304" pitchFamily="18" charset="0"/>
              </a:rPr>
              <a:t> "It will come about after this That </a:t>
            </a:r>
            <a:r>
              <a:rPr lang="en-US" sz="2400" b="1" u="sng" dirty="0">
                <a:highlight>
                  <a:srgbClr val="FFFF00"/>
                </a:highlight>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(God) will pour out </a:t>
            </a:r>
            <a:r>
              <a:rPr lang="en-US" sz="2400" b="1" u="sng" dirty="0">
                <a:highlight>
                  <a:srgbClr val="FFFF00"/>
                </a:highlight>
                <a:latin typeface="Times New Roman" panose="02020603050405020304" pitchFamily="18" charset="0"/>
                <a:cs typeface="Times New Roman" panose="02020603050405020304" pitchFamily="18" charset="0"/>
              </a:rPr>
              <a:t>My Spirit </a:t>
            </a:r>
            <a:r>
              <a:rPr lang="en-US" sz="2400" dirty="0">
                <a:latin typeface="Times New Roman" panose="02020603050405020304" pitchFamily="18" charset="0"/>
                <a:cs typeface="Times New Roman" panose="02020603050405020304" pitchFamily="18" charset="0"/>
              </a:rPr>
              <a:t>on </a:t>
            </a:r>
            <a:r>
              <a:rPr lang="en-US" sz="2400" b="1" u="sng" dirty="0">
                <a:highlight>
                  <a:srgbClr val="FFFF00"/>
                </a:highlight>
                <a:latin typeface="Times New Roman" panose="02020603050405020304" pitchFamily="18" charset="0"/>
                <a:cs typeface="Times New Roman" panose="02020603050405020304" pitchFamily="18" charset="0"/>
              </a:rPr>
              <a:t>all mankind</a:t>
            </a:r>
            <a:r>
              <a:rPr lang="en-US" sz="2400" dirty="0">
                <a:latin typeface="Times New Roman" panose="02020603050405020304" pitchFamily="18" charset="0"/>
                <a:cs typeface="Times New Roman" panose="02020603050405020304" pitchFamily="18" charset="0"/>
              </a:rPr>
              <a:t>; ….</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Acts 2:14-17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But Peter, taking his stand with the eleven, raised his voice and declared to them: ….this is what was spoken of through the prophet Joel: </a:t>
            </a: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IT SHALL BE IN THE </a:t>
            </a:r>
            <a:r>
              <a:rPr lang="en-US" sz="2400" b="1" u="sng" cap="small" dirty="0">
                <a:effectLst/>
                <a:highlight>
                  <a:srgbClr val="FFFF00"/>
                </a:highlight>
                <a:latin typeface="Times New Roman" panose="02020603050405020304" pitchFamily="18" charset="0"/>
                <a:cs typeface="Times New Roman" panose="02020603050405020304" pitchFamily="18" charset="0"/>
              </a:rPr>
              <a:t>LAST DAYS</a:t>
            </a:r>
            <a:r>
              <a:rPr lang="en-US" sz="2400" dirty="0">
                <a:latin typeface="Times New Roman" panose="02020603050405020304" pitchFamily="18" charset="0"/>
                <a:cs typeface="Times New Roman" panose="02020603050405020304" pitchFamily="18" charset="0"/>
              </a:rPr>
              <a:t>,' God says, '</a:t>
            </a:r>
            <a:r>
              <a:rPr lang="en-US" sz="2400" cap="small" dirty="0">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I </a:t>
            </a:r>
            <a:r>
              <a:rPr lang="en-US" sz="2400" cap="small" dirty="0">
                <a:effectLst/>
                <a:latin typeface="Times New Roman" panose="02020603050405020304" pitchFamily="18" charset="0"/>
                <a:cs typeface="Times New Roman" panose="02020603050405020304" pitchFamily="18" charset="0"/>
              </a:rPr>
              <a:t>(God) LL POUR FORTH OF</a:t>
            </a:r>
            <a:r>
              <a:rPr lang="en-US" sz="2400" dirty="0">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MY</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SPIRIT </a:t>
            </a:r>
            <a:r>
              <a:rPr lang="en-US" sz="2400" cap="small" dirty="0">
                <a:effectLst/>
                <a:latin typeface="Times New Roman" panose="02020603050405020304" pitchFamily="18" charset="0"/>
                <a:cs typeface="Times New Roman" panose="02020603050405020304" pitchFamily="18" charset="0"/>
              </a:rPr>
              <a:t>ON </a:t>
            </a:r>
            <a:r>
              <a:rPr lang="en-US" sz="2400" b="1" u="sng" cap="small" dirty="0">
                <a:effectLst/>
                <a:highlight>
                  <a:srgbClr val="FFFF00"/>
                </a:highlight>
                <a:latin typeface="Times New Roman" panose="02020603050405020304" pitchFamily="18" charset="0"/>
                <a:cs typeface="Times New Roman" panose="02020603050405020304" pitchFamily="18" charset="0"/>
              </a:rPr>
              <a:t>ALL</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MANKIND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228600"/>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Acts 2:38 </a:t>
            </a:r>
            <a:r>
              <a:rPr lang="en-US" sz="2400" dirty="0">
                <a:latin typeface="Times New Roman" panose="02020603050405020304" pitchFamily="18" charset="0"/>
                <a:cs typeface="Times New Roman" panose="02020603050405020304" pitchFamily="18" charset="0"/>
              </a:rPr>
              <a:t>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"Repent, and each of you be </a:t>
            </a:r>
            <a:r>
              <a:rPr lang="en-US" sz="2400" b="1" u="sng" dirty="0">
                <a:highlight>
                  <a:srgbClr val="FFFF00"/>
                </a:highlight>
                <a:latin typeface="Times New Roman" panose="02020603050405020304" pitchFamily="18" charset="0"/>
                <a:cs typeface="Times New Roman" panose="02020603050405020304" pitchFamily="18" charset="0"/>
              </a:rPr>
              <a:t>baptized</a:t>
            </a:r>
            <a:r>
              <a:rPr lang="en-US" sz="2400" dirty="0">
                <a:latin typeface="Times New Roman" panose="02020603050405020304" pitchFamily="18" charset="0"/>
                <a:cs typeface="Times New Roman" panose="02020603050405020304" pitchFamily="18" charset="0"/>
              </a:rPr>
              <a:t> in the name of Jesus Christ for the </a:t>
            </a:r>
            <a:r>
              <a:rPr lang="en-US" sz="2400" b="1" u="sng" dirty="0">
                <a:latin typeface="Times New Roman" panose="02020603050405020304" pitchFamily="18" charset="0"/>
                <a:cs typeface="Times New Roman" panose="02020603050405020304" pitchFamily="18" charset="0"/>
              </a:rPr>
              <a:t>forgiveness of your sins</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you will receive the gift of the Holy Spirit</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 the receiving of the Holy Spirit at baptism literal or figurative?</a:t>
            </a:r>
            <a:endParaRPr lang="en-US" sz="32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Other Sons of God – Royal Priesthood</a:t>
            </a:r>
          </a:p>
        </p:txBody>
      </p:sp>
    </p:spTree>
    <p:extLst>
      <p:ext uri="{BB962C8B-B14F-4D97-AF65-F5344CB8AC3E}">
        <p14:creationId xmlns:p14="http://schemas.microsoft.com/office/powerpoint/2010/main" val="74580653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693866"/>
          </a:xfrm>
          <a:prstGeom prst="rect">
            <a:avLst/>
          </a:prstGeom>
          <a:noFill/>
        </p:spPr>
        <p:txBody>
          <a:bodyPr wrap="square" rtlCol="0">
            <a:spAutoFit/>
          </a:bodyPr>
          <a:lstStyle/>
          <a:p>
            <a:pPr marL="228600"/>
            <a:r>
              <a:rPr lang="en-US" sz="2800" dirty="0">
                <a:latin typeface="Times New Roman" panose="02020603050405020304" pitchFamily="18" charset="0"/>
                <a:ea typeface="Calibri" panose="020F0502020204030204" pitchFamily="34" charset="0"/>
                <a:cs typeface="Times New Roman" panose="02020603050405020304" pitchFamily="18" charset="0"/>
              </a:rPr>
              <a:t>Scriptures reveal </a:t>
            </a:r>
            <a:r>
              <a:rPr lang="en-US" sz="28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three kinds of Holy Spirit bestowals</a:t>
            </a:r>
          </a:p>
          <a:p>
            <a:pPr marL="1143000" lvl="1" indent="-457200">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Holy Spirit Baptism (only two – possibly three occurrences in scripture)</a:t>
            </a:r>
          </a:p>
          <a:p>
            <a:pPr marL="1143000" lvl="1" indent="-457200">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Laying on of Hands of the Apostles</a:t>
            </a:r>
          </a:p>
          <a:p>
            <a:pPr marL="1143000" lvl="1" indent="-457200">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Baptism into Christ for the cleansing and forgiveness of sins</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800" dirty="0">
                <a:latin typeface="Times New Roman" panose="02020603050405020304" pitchFamily="18" charset="0"/>
                <a:cs typeface="Times New Roman" panose="02020603050405020304" pitchFamily="18" charset="0"/>
              </a:rPr>
              <a:t>Acts 2:17 (Joel 2:28)</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AND IT SHALL BE IN THE </a:t>
            </a:r>
            <a:r>
              <a:rPr lang="en-US" sz="2800" b="1" u="sng" cap="small" dirty="0">
                <a:effectLst/>
                <a:highlight>
                  <a:srgbClr val="FFFF00"/>
                </a:highlight>
                <a:latin typeface="Times New Roman" panose="02020603050405020304" pitchFamily="18" charset="0"/>
                <a:cs typeface="Times New Roman" panose="02020603050405020304" pitchFamily="18" charset="0"/>
              </a:rPr>
              <a:t>LAST DAYS</a:t>
            </a:r>
            <a:r>
              <a:rPr lang="en-US" sz="2800" dirty="0">
                <a:latin typeface="Times New Roman" panose="02020603050405020304" pitchFamily="18" charset="0"/>
                <a:cs typeface="Times New Roman" panose="02020603050405020304" pitchFamily="18" charset="0"/>
              </a:rPr>
              <a:t>,' God says, '</a:t>
            </a:r>
            <a:r>
              <a:rPr lang="en-US" sz="2800" cap="small" dirty="0">
                <a:effectLst/>
                <a:latin typeface="Times New Roman" panose="02020603050405020304" pitchFamily="18" charset="0"/>
                <a:cs typeface="Times New Roman" panose="02020603050405020304" pitchFamily="18" charset="0"/>
              </a:rPr>
              <a:t>THAT</a:t>
            </a:r>
            <a:r>
              <a:rPr lang="en-US" sz="2800" dirty="0">
                <a:latin typeface="Times New Roman" panose="02020603050405020304" pitchFamily="18" charset="0"/>
                <a:cs typeface="Times New Roman" panose="02020603050405020304" pitchFamily="18" charset="0"/>
              </a:rPr>
              <a:t> I </a:t>
            </a:r>
            <a:r>
              <a:rPr lang="en-US" sz="2800" cap="small" dirty="0">
                <a:effectLst/>
                <a:latin typeface="Times New Roman" panose="02020603050405020304" pitchFamily="18" charset="0"/>
                <a:cs typeface="Times New Roman" panose="02020603050405020304" pitchFamily="18" charset="0"/>
              </a:rPr>
              <a:t>WILL </a:t>
            </a:r>
            <a:r>
              <a:rPr lang="en-US" sz="2800" b="1" u="sng" cap="small" dirty="0">
                <a:effectLst/>
                <a:highlight>
                  <a:srgbClr val="FFFF00"/>
                </a:highlight>
                <a:latin typeface="Times New Roman" panose="02020603050405020304" pitchFamily="18" charset="0"/>
                <a:cs typeface="Times New Roman" panose="02020603050405020304" pitchFamily="18" charset="0"/>
              </a:rPr>
              <a:t>POUR</a:t>
            </a:r>
            <a:r>
              <a:rPr lang="en-US" sz="2800" cap="small" dirty="0">
                <a:effectLst/>
                <a:latin typeface="Times New Roman" panose="02020603050405020304" pitchFamily="18" charset="0"/>
                <a:cs typeface="Times New Roman" panose="02020603050405020304" pitchFamily="18" charset="0"/>
              </a:rPr>
              <a:t> FORTH OF</a:t>
            </a:r>
            <a:r>
              <a:rPr lang="en-US" sz="2800" dirty="0">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MY</a:t>
            </a:r>
            <a:r>
              <a:rPr lang="en-US" sz="2800" b="1" u="sng" dirty="0">
                <a:highlight>
                  <a:srgbClr val="FFFF00"/>
                </a:highlight>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SPIRIT </a:t>
            </a:r>
            <a:r>
              <a:rPr lang="en-US" sz="2800" cap="small" dirty="0">
                <a:effectLst/>
                <a:latin typeface="Times New Roman" panose="02020603050405020304" pitchFamily="18" charset="0"/>
                <a:cs typeface="Times New Roman" panose="02020603050405020304" pitchFamily="18" charset="0"/>
              </a:rPr>
              <a:t>ON ALL</a:t>
            </a:r>
            <a:r>
              <a:rPr lang="en-US" sz="2800" dirty="0">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MANKIND</a:t>
            </a:r>
            <a:r>
              <a:rPr lang="en-US" sz="2800" dirty="0">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685800"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We are in the Last Days</a:t>
            </a:r>
          </a:p>
          <a:p>
            <a:pPr marL="685800"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We have received the Holy Spirit – Acts 2:38</a:t>
            </a:r>
          </a:p>
          <a:p>
            <a:pPr marL="228600"/>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800" dirty="0">
                <a:latin typeface="Times New Roman" panose="02020603050405020304" pitchFamily="18" charset="0"/>
                <a:ea typeface="Calibri" panose="020F0502020204030204" pitchFamily="34" charset="0"/>
                <a:cs typeface="Times New Roman" panose="02020603050405020304" pitchFamily="18" charset="0"/>
              </a:rPr>
              <a:t>How do we receive the Holy Spirit?</a:t>
            </a:r>
          </a:p>
          <a:p>
            <a:pPr marL="228600"/>
            <a:r>
              <a:rPr lang="en-US" sz="2800" dirty="0">
                <a:latin typeface="Times New Roman" panose="02020603050405020304" pitchFamily="18" charset="0"/>
                <a:ea typeface="Calibri" panose="020F0502020204030204" pitchFamily="34" charset="0"/>
                <a:cs typeface="Times New Roman" panose="02020603050405020304" pitchFamily="18" charset="0"/>
              </a:rPr>
              <a:t>How does the Holy Spirit work in our lives?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578851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224400" y="858477"/>
            <a:ext cx="11743200" cy="5345181"/>
          </a:xfrm>
          <a:prstGeom prst="rect">
            <a:avLst/>
          </a:prstGeom>
          <a:noFill/>
        </p:spPr>
        <p:txBody>
          <a:bodyPr wrap="square" rtlCol="0">
            <a:spAutoFit/>
          </a:bodyPr>
          <a:lstStyle/>
          <a:p>
            <a:pPr marL="0" marR="0">
              <a:lnSpc>
                <a:spcPct val="107000"/>
              </a:lnSpc>
              <a:spcBef>
                <a:spcPts val="0"/>
              </a:spcBef>
              <a:spcAft>
                <a:spcPts val="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Sarai grows inpatient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She persuades Abram to marry her slave </a:t>
            </a:r>
            <a:r>
              <a:rPr lang="en-US" sz="20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Hagar</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16:2</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When Abram is 86-years old, Hagar bears Abram’s first-born son </a:t>
            </a:r>
            <a:r>
              <a:rPr lang="en-US" sz="20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Ishmael</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16:15-16 –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Ishmael is Abraham’s first born descendant</a:t>
            </a:r>
            <a:endParaRPr lang="en-US" sz="2000" b="1" u="sng"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As the first born male; Ishmael is the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heir of Abram’s house</a:t>
            </a:r>
          </a:p>
          <a:p>
            <a:pPr marR="0" lvl="0">
              <a:lnSpc>
                <a:spcPct val="107000"/>
              </a:lnSpc>
              <a:spcBef>
                <a:spcPts val="0"/>
              </a:spcBef>
              <a:spcAft>
                <a:spcPts val="0"/>
              </a:spcAft>
            </a:pPr>
            <a:endParaRPr lang="en-US" sz="2000" kern="1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God remains faithful to His promises to Abram</a:t>
            </a: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Abram’s name changed to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Abraham</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(father of many nations): Genesis 17:5</a:t>
            </a: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Sarai’s name changed to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Sarah</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(princess – because she will be a mother </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of many nations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17:15</a:t>
            </a:r>
          </a:p>
          <a:p>
            <a:pPr marL="342900" indent="-342900">
              <a:lnSpc>
                <a:spcPct val="107000"/>
              </a:lnSpc>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God renews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His promise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to give Abraham and Sarah a son. Genesis 17:16</a:t>
            </a:r>
          </a:p>
          <a:p>
            <a:pPr marL="342900" marR="0" lvl="0" indent="-342900">
              <a:lnSpc>
                <a:spcPct val="107000"/>
              </a:lnSpc>
              <a:spcBef>
                <a:spcPts val="0"/>
              </a:spcBef>
              <a:spcAft>
                <a:spcPts val="0"/>
              </a:spcAft>
              <a:buFont typeface="Symbol" panose="05050102010706020507" pitchFamily="18" charset="2"/>
              <a:buChar char=""/>
            </a:pPr>
            <a:r>
              <a:rPr lang="en-US" sz="20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Abraham loves Ishmael</a:t>
            </a:r>
            <a:r>
              <a:rPr lang="en-US" sz="20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and is distressed Genesis 17:18</a:t>
            </a:r>
          </a:p>
          <a:p>
            <a:pPr marL="342900" marR="0" lvl="0" indent="-342900">
              <a:lnSpc>
                <a:spcPct val="107000"/>
              </a:lnSpc>
              <a:spcBef>
                <a:spcPts val="0"/>
              </a:spcBef>
              <a:spcAft>
                <a:spcPts val="0"/>
              </a:spcAft>
              <a:buFont typeface="Symbol" panose="05050102010706020507" pitchFamily="18" charset="2"/>
              <a:buChar char=""/>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Abraham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pleads with God that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Ishmael might live before God</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17:18</a:t>
            </a: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God refuses - The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promised son will be born</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his name will be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Isaac</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 God will establish His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everlasting covenant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 his descendants after him</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17:19</a:t>
            </a:r>
          </a:p>
          <a:p>
            <a:pPr marL="342900" marR="0" lvl="0" indent="-342900">
              <a:lnSpc>
                <a:spcPct val="107000"/>
              </a:lnSpc>
              <a:spcBef>
                <a:spcPts val="0"/>
              </a:spcBef>
              <a:spcAft>
                <a:spcPts val="0"/>
              </a:spcAft>
              <a:buFont typeface="Symbol" panose="05050102010706020507" pitchFamily="18" charset="2"/>
              <a:buChar char=""/>
            </a:pPr>
            <a:endParaRPr lang="en-US" sz="2000" kern="1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are the descendants of Abraham to whom God’s promises are given?</a:t>
            </a:r>
            <a:endParaRPr lang="en-US" sz="20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855865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
        <p:nvSpPr>
          <p:cNvPr id="4" name="Arrow: Down 3">
            <a:extLst>
              <a:ext uri="{FF2B5EF4-FFF2-40B4-BE49-F238E27FC236}">
                <a16:creationId xmlns:a16="http://schemas.microsoft.com/office/drawing/2014/main" id="{AADC55B7-73B9-B5A1-2E32-4A93740E8EA1}"/>
              </a:ext>
            </a:extLst>
          </p:cNvPr>
          <p:cNvSpPr/>
          <p:nvPr/>
        </p:nvSpPr>
        <p:spPr>
          <a:xfrm>
            <a:off x="5467350" y="1263572"/>
            <a:ext cx="431800" cy="6541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D237F377-EC39-9F49-D73C-82C28A81DD80}"/>
              </a:ext>
            </a:extLst>
          </p:cNvPr>
          <p:cNvSpPr txBox="1"/>
          <p:nvPr/>
        </p:nvSpPr>
        <p:spPr>
          <a:xfrm>
            <a:off x="8109268" y="933850"/>
            <a:ext cx="3804888" cy="1569660"/>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God sends </a:t>
            </a:r>
            <a:r>
              <a:rPr lang="en-US" sz="2400" b="1" dirty="0">
                <a:highlight>
                  <a:srgbClr val="FFFF00"/>
                </a:highlight>
                <a:latin typeface="Times New Roman" panose="02020603050405020304" pitchFamily="18" charset="0"/>
                <a:cs typeface="Times New Roman" panose="02020603050405020304" pitchFamily="18" charset="0"/>
              </a:rPr>
              <a:t>His</a:t>
            </a:r>
            <a:r>
              <a:rPr lang="en-US" sz="2400" b="1" dirty="0">
                <a:latin typeface="Times New Roman" panose="02020603050405020304" pitchFamily="18" charset="0"/>
                <a:cs typeface="Times New Roman" panose="02020603050405020304" pitchFamily="18" charset="0"/>
              </a:rPr>
              <a:t> Spirit at the request of </a:t>
            </a:r>
            <a:r>
              <a:rPr lang="en-US" sz="2400" b="1" dirty="0">
                <a:highlight>
                  <a:srgbClr val="FFFF00"/>
                </a:highlight>
                <a:latin typeface="Times New Roman" panose="02020603050405020304" pitchFamily="18" charset="0"/>
                <a:cs typeface="Times New Roman" panose="02020603050405020304" pitchFamily="18" charset="0"/>
              </a:rPr>
              <a:t>His</a:t>
            </a:r>
            <a:r>
              <a:rPr lang="en-US" sz="2400" b="1" dirty="0">
                <a:latin typeface="Times New Roman" panose="02020603050405020304" pitchFamily="18" charset="0"/>
                <a:cs typeface="Times New Roman" panose="02020603050405020304" pitchFamily="18" charset="0"/>
              </a:rPr>
              <a:t> Son</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Luke 24:49</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John 14:16-17; 26</a:t>
            </a:r>
          </a:p>
        </p:txBody>
      </p:sp>
      <p:sp>
        <p:nvSpPr>
          <p:cNvPr id="9" name="TextBox 8">
            <a:extLst>
              <a:ext uri="{FF2B5EF4-FFF2-40B4-BE49-F238E27FC236}">
                <a16:creationId xmlns:a16="http://schemas.microsoft.com/office/drawing/2014/main" id="{4BADE652-251F-4F12-C230-ED4E3A05B06D}"/>
              </a:ext>
            </a:extLst>
          </p:cNvPr>
          <p:cNvSpPr txBox="1"/>
          <p:nvPr/>
        </p:nvSpPr>
        <p:spPr>
          <a:xfrm>
            <a:off x="4432300" y="801907"/>
            <a:ext cx="25019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God the Father</a:t>
            </a:r>
          </a:p>
        </p:txBody>
      </p:sp>
      <p:sp>
        <p:nvSpPr>
          <p:cNvPr id="11" name="TextBox 10">
            <a:extLst>
              <a:ext uri="{FF2B5EF4-FFF2-40B4-BE49-F238E27FC236}">
                <a16:creationId xmlns:a16="http://schemas.microsoft.com/office/drawing/2014/main" id="{DA31C527-11ED-FA7B-189A-5968223429E6}"/>
              </a:ext>
            </a:extLst>
          </p:cNvPr>
          <p:cNvSpPr txBox="1"/>
          <p:nvPr/>
        </p:nvSpPr>
        <p:spPr>
          <a:xfrm>
            <a:off x="4546600" y="1905390"/>
            <a:ext cx="25019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Jesus the Son</a:t>
            </a:r>
          </a:p>
        </p:txBody>
      </p:sp>
      <p:sp>
        <p:nvSpPr>
          <p:cNvPr id="12" name="TextBox 11">
            <a:extLst>
              <a:ext uri="{FF2B5EF4-FFF2-40B4-BE49-F238E27FC236}">
                <a16:creationId xmlns:a16="http://schemas.microsoft.com/office/drawing/2014/main" id="{88232948-4730-7015-2760-8A0B70E40485}"/>
              </a:ext>
            </a:extLst>
          </p:cNvPr>
          <p:cNvSpPr txBox="1"/>
          <p:nvPr/>
        </p:nvSpPr>
        <p:spPr>
          <a:xfrm>
            <a:off x="4049839" y="3049684"/>
            <a:ext cx="3557516"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Apostles – Inspired Men</a:t>
            </a:r>
          </a:p>
        </p:txBody>
      </p:sp>
      <p:sp>
        <p:nvSpPr>
          <p:cNvPr id="13" name="Arrow: Down 12">
            <a:extLst>
              <a:ext uri="{FF2B5EF4-FFF2-40B4-BE49-F238E27FC236}">
                <a16:creationId xmlns:a16="http://schemas.microsoft.com/office/drawing/2014/main" id="{D31E3474-E813-CDD7-68C4-BDA5D2C8250F}"/>
              </a:ext>
            </a:extLst>
          </p:cNvPr>
          <p:cNvSpPr/>
          <p:nvPr/>
        </p:nvSpPr>
        <p:spPr>
          <a:xfrm>
            <a:off x="5467350" y="2379365"/>
            <a:ext cx="431800" cy="6541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3B7E9BC3-0E33-AC55-A048-3FC5472E8185}"/>
              </a:ext>
            </a:extLst>
          </p:cNvPr>
          <p:cNvSpPr/>
          <p:nvPr/>
        </p:nvSpPr>
        <p:spPr>
          <a:xfrm>
            <a:off x="5480051" y="3558023"/>
            <a:ext cx="431800" cy="6541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59EB987-BFEC-DCA0-869E-EB9924CA862A}"/>
              </a:ext>
            </a:extLst>
          </p:cNvPr>
          <p:cNvSpPr txBox="1"/>
          <p:nvPr/>
        </p:nvSpPr>
        <p:spPr>
          <a:xfrm>
            <a:off x="4374928" y="4250396"/>
            <a:ext cx="25019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Sons of God</a:t>
            </a:r>
          </a:p>
        </p:txBody>
      </p:sp>
      <p:sp>
        <p:nvSpPr>
          <p:cNvPr id="16" name="Arrow: Down 15">
            <a:extLst>
              <a:ext uri="{FF2B5EF4-FFF2-40B4-BE49-F238E27FC236}">
                <a16:creationId xmlns:a16="http://schemas.microsoft.com/office/drawing/2014/main" id="{F732FBA0-2958-9EFB-70D4-68D316C8AAE1}"/>
              </a:ext>
            </a:extLst>
          </p:cNvPr>
          <p:cNvSpPr/>
          <p:nvPr/>
        </p:nvSpPr>
        <p:spPr>
          <a:xfrm>
            <a:off x="5467350" y="4760209"/>
            <a:ext cx="431800" cy="6541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BE4FE723-5DB7-F5E1-9D21-10AF0970ACE9}"/>
              </a:ext>
            </a:extLst>
          </p:cNvPr>
          <p:cNvSpPr txBox="1"/>
          <p:nvPr/>
        </p:nvSpPr>
        <p:spPr>
          <a:xfrm>
            <a:off x="4374928" y="5462485"/>
            <a:ext cx="25019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Sons of God</a:t>
            </a:r>
          </a:p>
        </p:txBody>
      </p:sp>
      <p:sp>
        <p:nvSpPr>
          <p:cNvPr id="18" name="Right Brace 17">
            <a:extLst>
              <a:ext uri="{FF2B5EF4-FFF2-40B4-BE49-F238E27FC236}">
                <a16:creationId xmlns:a16="http://schemas.microsoft.com/office/drawing/2014/main" id="{CA4CDC0C-C593-1D02-029A-1238B826DC19}"/>
              </a:ext>
            </a:extLst>
          </p:cNvPr>
          <p:cNvSpPr/>
          <p:nvPr/>
        </p:nvSpPr>
        <p:spPr>
          <a:xfrm>
            <a:off x="7631971" y="841294"/>
            <a:ext cx="362997" cy="2587706"/>
          </a:xfrm>
          <a:prstGeom prst="rightBrace">
            <a:avLst>
              <a:gd name="adj1" fmla="val 8333"/>
              <a:gd name="adj2" fmla="val 51380"/>
            </a:avLst>
          </a:prstGeom>
          <a:ln w="508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Right Brace 21">
            <a:extLst>
              <a:ext uri="{FF2B5EF4-FFF2-40B4-BE49-F238E27FC236}">
                <a16:creationId xmlns:a16="http://schemas.microsoft.com/office/drawing/2014/main" id="{B7251BCF-EB39-7D8A-772B-9A4B6E303840}"/>
              </a:ext>
            </a:extLst>
          </p:cNvPr>
          <p:cNvSpPr/>
          <p:nvPr/>
        </p:nvSpPr>
        <p:spPr>
          <a:xfrm rot="10800000">
            <a:off x="3712776" y="2928710"/>
            <a:ext cx="541723" cy="2887890"/>
          </a:xfrm>
          <a:prstGeom prst="rightBrace">
            <a:avLst>
              <a:gd name="adj1" fmla="val 8333"/>
              <a:gd name="adj2" fmla="val 49080"/>
            </a:avLst>
          </a:prstGeom>
          <a:ln w="508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D2D29996-E8F1-06A4-35C7-3661F90B3B62}"/>
              </a:ext>
            </a:extLst>
          </p:cNvPr>
          <p:cNvSpPr txBox="1"/>
          <p:nvPr/>
        </p:nvSpPr>
        <p:spPr>
          <a:xfrm>
            <a:off x="155421" y="3719740"/>
            <a:ext cx="3557517" cy="1200329"/>
          </a:xfrm>
          <a:prstGeom prst="rect">
            <a:avLst/>
          </a:prstGeom>
          <a:noFill/>
        </p:spPr>
        <p:txBody>
          <a:bodyPr wrap="square" rtlCol="0">
            <a:spAutoFit/>
          </a:bodyPr>
          <a:lstStyle/>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Teach and Instruct</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Faithfulness – Baptism</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Holy Spirit</a:t>
            </a:r>
          </a:p>
        </p:txBody>
      </p:sp>
    </p:spTree>
    <p:extLst>
      <p:ext uri="{BB962C8B-B14F-4D97-AF65-F5344CB8AC3E}">
        <p14:creationId xmlns:p14="http://schemas.microsoft.com/office/powerpoint/2010/main" val="121610856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
        <p:nvSpPr>
          <p:cNvPr id="4" name="Arrow: Down 3">
            <a:extLst>
              <a:ext uri="{FF2B5EF4-FFF2-40B4-BE49-F238E27FC236}">
                <a16:creationId xmlns:a16="http://schemas.microsoft.com/office/drawing/2014/main" id="{AADC55B7-73B9-B5A1-2E32-4A93740E8EA1}"/>
              </a:ext>
            </a:extLst>
          </p:cNvPr>
          <p:cNvSpPr/>
          <p:nvPr/>
        </p:nvSpPr>
        <p:spPr>
          <a:xfrm>
            <a:off x="5467350" y="1263572"/>
            <a:ext cx="431800" cy="6541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1B739EB-0008-77CA-B265-4E0FDE99D569}"/>
              </a:ext>
            </a:extLst>
          </p:cNvPr>
          <p:cNvSpPr txBox="1"/>
          <p:nvPr/>
        </p:nvSpPr>
        <p:spPr>
          <a:xfrm>
            <a:off x="7575550" y="3282641"/>
            <a:ext cx="3625850" cy="1569660"/>
          </a:xfrm>
          <a:prstGeom prst="rect">
            <a:avLst/>
          </a:prstGeom>
          <a:noFill/>
        </p:spPr>
        <p:txBody>
          <a:bodyPr wrap="square" rtlCol="0">
            <a:spAutoFit/>
          </a:bodyPr>
          <a:lstStyle/>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Teach and Instruct</a:t>
            </a:r>
          </a:p>
          <a:p>
            <a:pPr marL="342900" indent="-342900">
              <a:buFont typeface="Arial" panose="020B0604020202020204" pitchFamily="34" charset="0"/>
              <a:buChar char="•"/>
            </a:pPr>
            <a:r>
              <a:rPr lang="en-US" sz="2400" b="1" dirty="0">
                <a:highlight>
                  <a:srgbClr val="FFFF00"/>
                </a:highlight>
                <a:latin typeface="Times New Roman" panose="02020603050405020304" pitchFamily="18" charset="0"/>
                <a:cs typeface="Times New Roman" panose="02020603050405020304" pitchFamily="18" charset="0"/>
              </a:rPr>
              <a:t>Confirmed by Signs</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Faithfulness – Baptism</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Receive Holy Spirit</a:t>
            </a:r>
          </a:p>
        </p:txBody>
      </p:sp>
      <p:sp>
        <p:nvSpPr>
          <p:cNvPr id="9" name="TextBox 8">
            <a:extLst>
              <a:ext uri="{FF2B5EF4-FFF2-40B4-BE49-F238E27FC236}">
                <a16:creationId xmlns:a16="http://schemas.microsoft.com/office/drawing/2014/main" id="{4BADE652-251F-4F12-C230-ED4E3A05B06D}"/>
              </a:ext>
            </a:extLst>
          </p:cNvPr>
          <p:cNvSpPr txBox="1"/>
          <p:nvPr/>
        </p:nvSpPr>
        <p:spPr>
          <a:xfrm>
            <a:off x="4432300" y="801907"/>
            <a:ext cx="25019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Holy Spirit</a:t>
            </a:r>
          </a:p>
        </p:txBody>
      </p:sp>
      <p:sp>
        <p:nvSpPr>
          <p:cNvPr id="11" name="TextBox 10">
            <a:extLst>
              <a:ext uri="{FF2B5EF4-FFF2-40B4-BE49-F238E27FC236}">
                <a16:creationId xmlns:a16="http://schemas.microsoft.com/office/drawing/2014/main" id="{DA31C527-11ED-FA7B-189A-5968223429E6}"/>
              </a:ext>
            </a:extLst>
          </p:cNvPr>
          <p:cNvSpPr txBox="1"/>
          <p:nvPr/>
        </p:nvSpPr>
        <p:spPr>
          <a:xfrm>
            <a:off x="4546600" y="1905390"/>
            <a:ext cx="25019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Apostles</a:t>
            </a:r>
          </a:p>
        </p:txBody>
      </p:sp>
      <p:sp>
        <p:nvSpPr>
          <p:cNvPr id="12" name="TextBox 11">
            <a:extLst>
              <a:ext uri="{FF2B5EF4-FFF2-40B4-BE49-F238E27FC236}">
                <a16:creationId xmlns:a16="http://schemas.microsoft.com/office/drawing/2014/main" id="{88232948-4730-7015-2760-8A0B70E40485}"/>
              </a:ext>
            </a:extLst>
          </p:cNvPr>
          <p:cNvSpPr txBox="1"/>
          <p:nvPr/>
        </p:nvSpPr>
        <p:spPr>
          <a:xfrm>
            <a:off x="4374928" y="3058113"/>
            <a:ext cx="25019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Inspired Men</a:t>
            </a:r>
          </a:p>
        </p:txBody>
      </p:sp>
      <p:sp>
        <p:nvSpPr>
          <p:cNvPr id="13" name="Arrow: Down 12">
            <a:extLst>
              <a:ext uri="{FF2B5EF4-FFF2-40B4-BE49-F238E27FC236}">
                <a16:creationId xmlns:a16="http://schemas.microsoft.com/office/drawing/2014/main" id="{D31E3474-E813-CDD7-68C4-BDA5D2C8250F}"/>
              </a:ext>
            </a:extLst>
          </p:cNvPr>
          <p:cNvSpPr/>
          <p:nvPr/>
        </p:nvSpPr>
        <p:spPr>
          <a:xfrm>
            <a:off x="5467350" y="2379365"/>
            <a:ext cx="431800" cy="6541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3B7E9BC3-0E33-AC55-A048-3FC5472E8185}"/>
              </a:ext>
            </a:extLst>
          </p:cNvPr>
          <p:cNvSpPr/>
          <p:nvPr/>
        </p:nvSpPr>
        <p:spPr>
          <a:xfrm>
            <a:off x="5480051" y="3558023"/>
            <a:ext cx="431800" cy="6541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59EB987-BFEC-DCA0-869E-EB9924CA862A}"/>
              </a:ext>
            </a:extLst>
          </p:cNvPr>
          <p:cNvSpPr txBox="1"/>
          <p:nvPr/>
        </p:nvSpPr>
        <p:spPr>
          <a:xfrm>
            <a:off x="4374928" y="4250396"/>
            <a:ext cx="2501900"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Faithful Men</a:t>
            </a:r>
          </a:p>
        </p:txBody>
      </p:sp>
      <p:sp>
        <p:nvSpPr>
          <p:cNvPr id="16" name="Arrow: Down 15">
            <a:extLst>
              <a:ext uri="{FF2B5EF4-FFF2-40B4-BE49-F238E27FC236}">
                <a16:creationId xmlns:a16="http://schemas.microsoft.com/office/drawing/2014/main" id="{F732FBA0-2958-9EFB-70D4-68D316C8AAE1}"/>
              </a:ext>
            </a:extLst>
          </p:cNvPr>
          <p:cNvSpPr/>
          <p:nvPr/>
        </p:nvSpPr>
        <p:spPr>
          <a:xfrm>
            <a:off x="5467350" y="4760209"/>
            <a:ext cx="431800" cy="6541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BE4FE723-5DB7-F5E1-9D21-10AF0970ACE9}"/>
              </a:ext>
            </a:extLst>
          </p:cNvPr>
          <p:cNvSpPr txBox="1"/>
          <p:nvPr/>
        </p:nvSpPr>
        <p:spPr>
          <a:xfrm>
            <a:off x="4374928" y="5462485"/>
            <a:ext cx="2501900" cy="1200329"/>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Faithful Men</a:t>
            </a:r>
          </a:p>
          <a:p>
            <a:pPr algn="ctr"/>
            <a:endParaRPr lang="en-US" sz="2400" b="1" dirty="0">
              <a:latin typeface="Times New Roman" panose="02020603050405020304" pitchFamily="18" charset="0"/>
              <a:cs typeface="Times New Roman" panose="02020603050405020304" pitchFamily="18" charset="0"/>
            </a:endParaRPr>
          </a:p>
          <a:p>
            <a:pPr algn="ctr"/>
            <a:r>
              <a:rPr lang="en-US" sz="2400" b="1" dirty="0">
                <a:latin typeface="Times New Roman" panose="02020603050405020304" pitchFamily="18" charset="0"/>
                <a:cs typeface="Times New Roman" panose="02020603050405020304" pitchFamily="18" charset="0"/>
              </a:rPr>
              <a:t>Faith to Faith</a:t>
            </a:r>
          </a:p>
        </p:txBody>
      </p:sp>
      <p:sp>
        <p:nvSpPr>
          <p:cNvPr id="18" name="Right Brace 17">
            <a:extLst>
              <a:ext uri="{FF2B5EF4-FFF2-40B4-BE49-F238E27FC236}">
                <a16:creationId xmlns:a16="http://schemas.microsoft.com/office/drawing/2014/main" id="{CA4CDC0C-C593-1D02-029A-1238B826DC19}"/>
              </a:ext>
            </a:extLst>
          </p:cNvPr>
          <p:cNvSpPr/>
          <p:nvPr/>
        </p:nvSpPr>
        <p:spPr>
          <a:xfrm>
            <a:off x="6750590" y="933850"/>
            <a:ext cx="362997" cy="1380589"/>
          </a:xfrm>
          <a:prstGeom prst="rightBrace">
            <a:avLst>
              <a:gd name="adj1" fmla="val 8333"/>
              <a:gd name="adj2" fmla="val 51380"/>
            </a:avLst>
          </a:prstGeom>
          <a:ln w="508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Right Brace 18">
            <a:extLst>
              <a:ext uri="{FF2B5EF4-FFF2-40B4-BE49-F238E27FC236}">
                <a16:creationId xmlns:a16="http://schemas.microsoft.com/office/drawing/2014/main" id="{577E05F5-D611-985F-D3AC-5A2940106095}"/>
              </a:ext>
            </a:extLst>
          </p:cNvPr>
          <p:cNvSpPr/>
          <p:nvPr/>
        </p:nvSpPr>
        <p:spPr>
          <a:xfrm rot="10800000">
            <a:off x="4193429" y="2051973"/>
            <a:ext cx="362997" cy="1380589"/>
          </a:xfrm>
          <a:prstGeom prst="rightBrace">
            <a:avLst>
              <a:gd name="adj1" fmla="val 8333"/>
              <a:gd name="adj2" fmla="val 49080"/>
            </a:avLst>
          </a:prstGeom>
          <a:ln w="508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Box 19">
            <a:extLst>
              <a:ext uri="{FF2B5EF4-FFF2-40B4-BE49-F238E27FC236}">
                <a16:creationId xmlns:a16="http://schemas.microsoft.com/office/drawing/2014/main" id="{A09CDF0A-B76C-B959-4E95-C0C5C908516E}"/>
              </a:ext>
            </a:extLst>
          </p:cNvPr>
          <p:cNvSpPr txBox="1"/>
          <p:nvPr/>
        </p:nvSpPr>
        <p:spPr>
          <a:xfrm>
            <a:off x="213248" y="1389815"/>
            <a:ext cx="4025899" cy="2677656"/>
          </a:xfrm>
          <a:prstGeom prst="rect">
            <a:avLst/>
          </a:prstGeom>
          <a:noFill/>
        </p:spPr>
        <p:txBody>
          <a:bodyPr wrap="square" rtlCol="0">
            <a:spAutoFit/>
          </a:bodyPr>
          <a:lstStyle/>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Teach and Instruct</a:t>
            </a:r>
          </a:p>
          <a:p>
            <a:pPr marL="342900" indent="-342900">
              <a:buFont typeface="Arial" panose="020B0604020202020204" pitchFamily="34" charset="0"/>
              <a:buChar char="•"/>
            </a:pPr>
            <a:r>
              <a:rPr lang="en-US" sz="2400" b="1" dirty="0">
                <a:highlight>
                  <a:srgbClr val="FFFF00"/>
                </a:highlight>
                <a:latin typeface="Times New Roman" panose="02020603050405020304" pitchFamily="18" charset="0"/>
                <a:cs typeface="Times New Roman" panose="02020603050405020304" pitchFamily="18" charset="0"/>
              </a:rPr>
              <a:t>Confirmed by Signs</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Faithfulness – Baptism</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Receive Holy Spirit</a:t>
            </a:r>
          </a:p>
          <a:p>
            <a:pPr marL="342900" indent="-342900">
              <a:buFont typeface="Arial" panose="020B0604020202020204" pitchFamily="34" charset="0"/>
              <a:buChar char="•"/>
            </a:pPr>
            <a:r>
              <a:rPr lang="en-US" sz="2400" b="1" dirty="0">
                <a:highlight>
                  <a:srgbClr val="FFFF00"/>
                </a:highlight>
                <a:latin typeface="Times New Roman" panose="02020603050405020304" pitchFamily="18" charset="0"/>
                <a:cs typeface="Times New Roman" panose="02020603050405020304" pitchFamily="18" charset="0"/>
              </a:rPr>
              <a:t>Laying on of Hands</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Receive Holy Spirit Gifts</a:t>
            </a:r>
          </a:p>
          <a:p>
            <a:pPr marL="342900" indent="-342900">
              <a:buFont typeface="Arial" panose="020B0604020202020204" pitchFamily="34" charset="0"/>
              <a:buChar char="•"/>
            </a:pPr>
            <a:r>
              <a:rPr lang="en-US" sz="2400" b="1" dirty="0">
                <a:highlight>
                  <a:srgbClr val="FFFF00"/>
                </a:highlight>
                <a:latin typeface="Times New Roman" panose="02020603050405020304" pitchFamily="18" charset="0"/>
                <a:cs typeface="Times New Roman" panose="02020603050405020304" pitchFamily="18" charset="0"/>
              </a:rPr>
              <a:t>Inspired Men</a:t>
            </a:r>
          </a:p>
        </p:txBody>
      </p:sp>
      <p:sp>
        <p:nvSpPr>
          <p:cNvPr id="21" name="Right Brace 20">
            <a:extLst>
              <a:ext uri="{FF2B5EF4-FFF2-40B4-BE49-F238E27FC236}">
                <a16:creationId xmlns:a16="http://schemas.microsoft.com/office/drawing/2014/main" id="{D9C41884-0D22-0EA8-B1B7-088C64AA2A69}"/>
              </a:ext>
            </a:extLst>
          </p:cNvPr>
          <p:cNvSpPr/>
          <p:nvPr/>
        </p:nvSpPr>
        <p:spPr>
          <a:xfrm>
            <a:off x="6815677" y="3204696"/>
            <a:ext cx="362997" cy="1380589"/>
          </a:xfrm>
          <a:prstGeom prst="rightBrace">
            <a:avLst>
              <a:gd name="adj1" fmla="val 8333"/>
              <a:gd name="adj2" fmla="val 51380"/>
            </a:avLst>
          </a:prstGeom>
          <a:ln w="508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Right Brace 21">
            <a:extLst>
              <a:ext uri="{FF2B5EF4-FFF2-40B4-BE49-F238E27FC236}">
                <a16:creationId xmlns:a16="http://schemas.microsoft.com/office/drawing/2014/main" id="{B7251BCF-EB39-7D8A-772B-9A4B6E303840}"/>
              </a:ext>
            </a:extLst>
          </p:cNvPr>
          <p:cNvSpPr/>
          <p:nvPr/>
        </p:nvSpPr>
        <p:spPr>
          <a:xfrm rot="10800000">
            <a:off x="4183603" y="4383317"/>
            <a:ext cx="362997" cy="1380589"/>
          </a:xfrm>
          <a:prstGeom prst="rightBrace">
            <a:avLst>
              <a:gd name="adj1" fmla="val 8333"/>
              <a:gd name="adj2" fmla="val 49080"/>
            </a:avLst>
          </a:prstGeom>
          <a:ln w="508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a:extLst>
              <a:ext uri="{FF2B5EF4-FFF2-40B4-BE49-F238E27FC236}">
                <a16:creationId xmlns:a16="http://schemas.microsoft.com/office/drawing/2014/main" id="{9981D06D-64A2-953E-7145-81A5D45FB404}"/>
              </a:ext>
            </a:extLst>
          </p:cNvPr>
          <p:cNvSpPr txBox="1"/>
          <p:nvPr/>
        </p:nvSpPr>
        <p:spPr>
          <a:xfrm>
            <a:off x="361950" y="4697169"/>
            <a:ext cx="3557517" cy="1200329"/>
          </a:xfrm>
          <a:prstGeom prst="rect">
            <a:avLst/>
          </a:prstGeom>
          <a:noFill/>
        </p:spPr>
        <p:txBody>
          <a:bodyPr wrap="square" rtlCol="0">
            <a:spAutoFit/>
          </a:bodyPr>
          <a:lstStyle/>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Teach and Instruct</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Faithfulness – Baptism</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Receive Holy Spirit</a:t>
            </a:r>
          </a:p>
        </p:txBody>
      </p:sp>
      <p:sp>
        <p:nvSpPr>
          <p:cNvPr id="3" name="TextBox 2">
            <a:extLst>
              <a:ext uri="{FF2B5EF4-FFF2-40B4-BE49-F238E27FC236}">
                <a16:creationId xmlns:a16="http://schemas.microsoft.com/office/drawing/2014/main" id="{594EB58A-DBAA-6AF5-B89E-D17AB4C98505}"/>
              </a:ext>
            </a:extLst>
          </p:cNvPr>
          <p:cNvSpPr txBox="1"/>
          <p:nvPr/>
        </p:nvSpPr>
        <p:spPr>
          <a:xfrm>
            <a:off x="7504462" y="933850"/>
            <a:ext cx="4204938" cy="1938992"/>
          </a:xfrm>
          <a:prstGeom prst="rect">
            <a:avLst/>
          </a:prstGeom>
          <a:noFill/>
        </p:spPr>
        <p:txBody>
          <a:bodyPr wrap="square" rtlCol="0">
            <a:spAutoFit/>
          </a:bodyPr>
          <a:lstStyle/>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Teach and Instruct</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Faithful Witnesses</a:t>
            </a:r>
          </a:p>
          <a:p>
            <a:pPr marL="342900" indent="-342900">
              <a:buFont typeface="Arial" panose="020B0604020202020204" pitchFamily="34" charset="0"/>
              <a:buChar char="•"/>
            </a:pPr>
            <a:r>
              <a:rPr lang="en-US" sz="2400" b="1" dirty="0">
                <a:highlight>
                  <a:srgbClr val="FFFF00"/>
                </a:highlight>
                <a:latin typeface="Times New Roman" panose="02020603050405020304" pitchFamily="18" charset="0"/>
                <a:cs typeface="Times New Roman" panose="02020603050405020304" pitchFamily="18" charset="0"/>
              </a:rPr>
              <a:t>Apostles</a:t>
            </a:r>
            <a:r>
              <a:rPr lang="en-US" sz="2400" b="1" dirty="0">
                <a:latin typeface="Times New Roman" panose="02020603050405020304" pitchFamily="18" charset="0"/>
                <a:cs typeface="Times New Roman" panose="02020603050405020304" pitchFamily="18" charset="0"/>
              </a:rPr>
              <a:t> (One exception)</a:t>
            </a:r>
          </a:p>
          <a:p>
            <a:pPr marL="342900" indent="-342900">
              <a:buFont typeface="Arial" panose="020B0604020202020204" pitchFamily="34" charset="0"/>
              <a:buChar char="•"/>
            </a:pPr>
            <a:r>
              <a:rPr lang="en-US" sz="2400" b="1" dirty="0">
                <a:highlight>
                  <a:srgbClr val="FFFF00"/>
                </a:highlight>
                <a:latin typeface="Times New Roman" panose="02020603050405020304" pitchFamily="18" charset="0"/>
                <a:cs typeface="Times New Roman" panose="02020603050405020304" pitchFamily="18" charset="0"/>
              </a:rPr>
              <a:t>Holy Spirit Baptism</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Baptism (Cornelius &amp; Paul)</a:t>
            </a:r>
          </a:p>
        </p:txBody>
      </p:sp>
    </p:spTree>
    <p:extLst>
      <p:ext uri="{BB962C8B-B14F-4D97-AF65-F5344CB8AC3E}">
        <p14:creationId xmlns:p14="http://schemas.microsoft.com/office/powerpoint/2010/main" val="384850100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8831" y="2800053"/>
            <a:ext cx="11644370" cy="1569660"/>
          </a:xfrm>
          <a:prstGeom prst="rect">
            <a:avLst/>
          </a:prstGeom>
          <a:noFill/>
        </p:spPr>
        <p:txBody>
          <a:bodyPr wrap="square" rtlCol="0">
            <a:spAutoFit/>
          </a:bodyPr>
          <a:lstStyle/>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Holy Spirit Baptism</a:t>
            </a:r>
            <a:endParaRPr lang="en-US" sz="9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351329711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598136"/>
          </a:xfrm>
          <a:prstGeom prst="rect">
            <a:avLst/>
          </a:prstGeom>
          <a:noFill/>
        </p:spPr>
        <p:txBody>
          <a:bodyPr wrap="square" rtlCol="0">
            <a:spAutoFit/>
          </a:bodyPr>
          <a:lstStyle/>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Joel 2:28</a:t>
            </a:r>
            <a:r>
              <a:rPr lang="en-US" sz="2400" dirty="0">
                <a:latin typeface="Times New Roman" panose="02020603050405020304" pitchFamily="18" charset="0"/>
                <a:cs typeface="Times New Roman" panose="02020603050405020304" pitchFamily="18" charset="0"/>
              </a:rPr>
              <a:t> "It will come about after this That </a:t>
            </a:r>
            <a:r>
              <a:rPr lang="en-US" sz="2400" b="1" u="sng" dirty="0">
                <a:highlight>
                  <a:srgbClr val="FFFF00"/>
                </a:highlight>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(God) will pour out </a:t>
            </a:r>
            <a:r>
              <a:rPr lang="en-US" sz="2400" b="1" u="sng" dirty="0">
                <a:highlight>
                  <a:srgbClr val="FFFF00"/>
                </a:highlight>
                <a:latin typeface="Times New Roman" panose="02020603050405020304" pitchFamily="18" charset="0"/>
                <a:cs typeface="Times New Roman" panose="02020603050405020304" pitchFamily="18" charset="0"/>
              </a:rPr>
              <a:t>My Spirit </a:t>
            </a:r>
            <a:r>
              <a:rPr lang="en-US" sz="2400" dirty="0">
                <a:latin typeface="Times New Roman" panose="02020603050405020304" pitchFamily="18" charset="0"/>
                <a:cs typeface="Times New Roman" panose="02020603050405020304" pitchFamily="18" charset="0"/>
              </a:rPr>
              <a:t>on </a:t>
            </a:r>
            <a:r>
              <a:rPr lang="en-US" sz="2400" b="1" u="sng" dirty="0">
                <a:highlight>
                  <a:srgbClr val="FFFF00"/>
                </a:highlight>
                <a:latin typeface="Times New Roman" panose="02020603050405020304" pitchFamily="18" charset="0"/>
                <a:cs typeface="Times New Roman" panose="02020603050405020304" pitchFamily="18" charset="0"/>
              </a:rPr>
              <a:t>all mankind</a:t>
            </a:r>
            <a:endPar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Luke 24:49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behold, I am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sending forth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promise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of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Father</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upon you; but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(disciples soon to be apostles) are to stay in the city until you are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clothed with power from on high</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John 14:16-17</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(Jesus) will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ask the Father</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and He will give you another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Helper</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that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may be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with you forever</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0" dirty="0">
                <a:effectLst/>
                <a:latin typeface="Times New Roman" panose="02020603050405020304" pitchFamily="18" charset="0"/>
                <a:ea typeface="Times New Roman" panose="02020603050405020304" pitchFamily="18" charset="0"/>
                <a:cs typeface="Times New Roman" panose="02020603050405020304" pitchFamily="18" charset="0"/>
              </a:rPr>
              <a:t>that is</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of truth</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whom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world cannot receive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because it does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not see Him</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or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know Him</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0" dirty="0">
                <a:effectLst/>
                <a:latin typeface="Times New Roman" panose="02020603050405020304" pitchFamily="18" charset="0"/>
                <a:ea typeface="Times New Roman" panose="02020603050405020304" pitchFamily="18" charset="0"/>
                <a:cs typeface="Times New Roman" panose="02020603050405020304" pitchFamily="18" charset="0"/>
              </a:rPr>
              <a:t>but</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you know Him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because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 abides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(remains) with you and will be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you</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John 14:26 </a:t>
            </a:r>
            <a:r>
              <a:rPr lang="en-US" sz="2400" dirty="0">
                <a:latin typeface="Times New Roman" panose="02020603050405020304" pitchFamily="18" charset="0"/>
                <a:cs typeface="Times New Roman" panose="02020603050405020304" pitchFamily="18" charset="0"/>
              </a:rPr>
              <a:t> "But the Helper, the </a:t>
            </a:r>
            <a:r>
              <a:rPr lang="en-US" sz="2400" b="1" u="sng" dirty="0">
                <a:highlight>
                  <a:srgbClr val="FFFF00"/>
                </a:highlight>
                <a:latin typeface="Times New Roman" panose="02020603050405020304" pitchFamily="18" charset="0"/>
                <a:cs typeface="Times New Roman" panose="02020603050405020304" pitchFamily="18" charset="0"/>
              </a:rPr>
              <a:t>Holy Spirit</a:t>
            </a:r>
            <a:r>
              <a:rPr lang="en-US" sz="2400" dirty="0">
                <a:latin typeface="Times New Roman" panose="02020603050405020304" pitchFamily="18" charset="0"/>
                <a:cs typeface="Times New Roman" panose="02020603050405020304" pitchFamily="18" charset="0"/>
              </a:rPr>
              <a:t>, whom </a:t>
            </a:r>
            <a:r>
              <a:rPr lang="en-US" sz="2400" b="1" u="sng" dirty="0">
                <a:highlight>
                  <a:srgbClr val="FFFF00"/>
                </a:highlight>
                <a:latin typeface="Times New Roman" panose="02020603050405020304" pitchFamily="18" charset="0"/>
                <a:cs typeface="Times New Roman" panose="02020603050405020304" pitchFamily="18" charset="0"/>
              </a:rPr>
              <a:t>the Father will send in My name</a:t>
            </a:r>
            <a:r>
              <a:rPr lang="en-US" sz="2400" dirty="0">
                <a:latin typeface="Times New Roman" panose="02020603050405020304" pitchFamily="18" charset="0"/>
                <a:cs typeface="Times New Roman" panose="02020603050405020304" pitchFamily="18" charset="0"/>
              </a:rPr>
              <a:t>, He will </a:t>
            </a:r>
            <a:r>
              <a:rPr lang="en-US" sz="2400" b="1" u="sng" dirty="0">
                <a:highlight>
                  <a:srgbClr val="FFFF00"/>
                </a:highlight>
                <a:latin typeface="Times New Roman" panose="02020603050405020304" pitchFamily="18" charset="0"/>
                <a:cs typeface="Times New Roman" panose="02020603050405020304" pitchFamily="18" charset="0"/>
              </a:rPr>
              <a:t>teach you all things</a:t>
            </a:r>
            <a:r>
              <a:rPr lang="en-US" sz="2400" dirty="0">
                <a:latin typeface="Times New Roman" panose="02020603050405020304" pitchFamily="18" charset="0"/>
                <a:cs typeface="Times New Roman" panose="02020603050405020304" pitchFamily="18" charset="0"/>
              </a:rPr>
              <a:t>, and bring to your remembrance all that I said to you. </a:t>
            </a:r>
            <a:br>
              <a:rPr lang="en-US" sz="2400" dirty="0">
                <a:latin typeface="Times New Roman" panose="02020603050405020304" pitchFamily="18" charset="0"/>
                <a:cs typeface="Times New Roman" panose="02020603050405020304" pitchFamily="18" charset="0"/>
              </a:rPr>
            </a:b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cxnSp>
        <p:nvCxnSpPr>
          <p:cNvPr id="5" name="Straight Connector 4">
            <a:extLst>
              <a:ext uri="{FF2B5EF4-FFF2-40B4-BE49-F238E27FC236}">
                <a16:creationId xmlns:a16="http://schemas.microsoft.com/office/drawing/2014/main" id="{0CFCEE85-8560-201A-77E2-4E2CD1E3C0C0}"/>
              </a:ext>
            </a:extLst>
          </p:cNvPr>
          <p:cNvCxnSpPr>
            <a:cxnSpLocks/>
          </p:cNvCxnSpPr>
          <p:nvPr/>
        </p:nvCxnSpPr>
        <p:spPr>
          <a:xfrm flipH="1" flipV="1">
            <a:off x="5759450" y="1333500"/>
            <a:ext cx="781050" cy="438150"/>
          </a:xfrm>
          <a:prstGeom prst="line">
            <a:avLst/>
          </a:prstGeom>
          <a:ln w="41275">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EE78B5-1C65-FF0D-7F0B-51DBC42788AD}"/>
              </a:ext>
            </a:extLst>
          </p:cNvPr>
          <p:cNvCxnSpPr>
            <a:cxnSpLocks/>
          </p:cNvCxnSpPr>
          <p:nvPr/>
        </p:nvCxnSpPr>
        <p:spPr>
          <a:xfrm flipH="1">
            <a:off x="5670550" y="2152650"/>
            <a:ext cx="2317750" cy="1028700"/>
          </a:xfrm>
          <a:prstGeom prst="line">
            <a:avLst/>
          </a:prstGeom>
          <a:ln w="41275">
            <a:solidFill>
              <a:srgbClr val="FF0000"/>
            </a:soli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670856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98681" y="663644"/>
            <a:ext cx="11644370" cy="5993307"/>
          </a:xfrm>
          <a:prstGeom prst="rect">
            <a:avLst/>
          </a:prstGeom>
          <a:noFill/>
        </p:spPr>
        <p:txBody>
          <a:bodyPr wrap="square" rtlCol="0">
            <a:spAutoFit/>
          </a:bodyPr>
          <a:lstStyle/>
          <a:p>
            <a:pPr marR="0">
              <a:lnSpc>
                <a:spcPct val="107000"/>
              </a:lnSpc>
              <a:spcBef>
                <a:spcPts val="0"/>
              </a:spcBef>
              <a:spcAft>
                <a:spcPts val="0"/>
              </a:spcAft>
            </a:pP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Summation</a:t>
            </a:r>
          </a:p>
          <a:p>
            <a:pPr marL="342900" marR="0" indent="-342900">
              <a:lnSpc>
                <a:spcPct val="107000"/>
              </a:lnSpc>
              <a:spcBef>
                <a:spcPts val="0"/>
              </a:spcBef>
              <a:spcAft>
                <a:spcPts val="0"/>
              </a:spcAft>
              <a:buFont typeface="Arial" panose="020B0604020202020204" pitchFamily="34" charset="0"/>
              <a:buChar char="•"/>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Jesus asks the Father to send </a:t>
            </a:r>
            <a:r>
              <a:rPr lang="en-US" sz="24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His</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Spirit – the Helper</a:t>
            </a:r>
          </a:p>
          <a:p>
            <a:pPr marL="342900" marR="0" indent="-342900">
              <a:lnSpc>
                <a:spcPct val="107000"/>
              </a:lnSpc>
              <a:spcBef>
                <a:spcPts val="0"/>
              </a:spcBef>
              <a:spcAft>
                <a:spcPts val="0"/>
              </a:spcAft>
              <a:buFont typeface="Arial" panose="020B0604020202020204" pitchFamily="34" charset="0"/>
              <a:buChar char="•"/>
            </a:pPr>
            <a:r>
              <a:rPr lang="en-US" sz="24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Promise</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of My Father: </a:t>
            </a:r>
          </a:p>
          <a:p>
            <a:pPr marL="914400" lvl="1" indent="-457200">
              <a:lnSpc>
                <a:spcPct val="107000"/>
              </a:lnSpc>
              <a:buFont typeface="+mj-lt"/>
              <a:buAutoNum type="arabicPeriod"/>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Promise of Eternal Life –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Titus 1:2, 1 John 2:25; 1 John 5:11</a:t>
            </a: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914400" lvl="1" indent="-457200">
              <a:lnSpc>
                <a:spcPct val="107000"/>
              </a:lnSpc>
              <a:buFont typeface="+mj-lt"/>
              <a:buAutoNum type="arabicPeriod"/>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Promise of Holy Spirit -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Joel 2:28 – Pouring out of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His</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Holy Spirit</a:t>
            </a:r>
          </a:p>
          <a:p>
            <a:pPr marL="342900" marR="0" indent="-342900">
              <a:lnSpc>
                <a:spcPct val="107000"/>
              </a:lnSpc>
              <a:spcBef>
                <a:spcPts val="0"/>
              </a:spcBef>
              <a:spcAft>
                <a:spcPts val="0"/>
              </a:spcAft>
              <a:buFont typeface="Arial" panose="020B0604020202020204" pitchFamily="34" charset="0"/>
              <a:buChar char="•"/>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Clothe</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d with Power: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The Holy Spirit sent by Jesus gives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miraculous powers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from God</a:t>
            </a:r>
          </a:p>
          <a:p>
            <a:pPr marL="342900" marR="0" indent="-342900">
              <a:lnSpc>
                <a:spcPct val="107000"/>
              </a:lnSpc>
              <a:spcBef>
                <a:spcPts val="0"/>
              </a:spcBef>
              <a:spcAft>
                <a:spcPts val="0"/>
              </a:spcAft>
              <a:buFont typeface="Arial" panose="020B0604020202020204" pitchFamily="34" charset="0"/>
              <a:buChar char="•"/>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World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Cannot Receive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the Holy Spirit: (Holy Spirit only given to the Priests of God)</a:t>
            </a:r>
          </a:p>
          <a:p>
            <a:pPr marL="800100" lvl="1" indent="-342900">
              <a:lnSpc>
                <a:spcPct val="107000"/>
              </a:lnSpc>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World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can’t see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Holy Spirit because it is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seen by faith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- 2 Cor 4:4; Heb 11:1</a:t>
            </a:r>
          </a:p>
          <a:p>
            <a:pPr marL="800100" lvl="1" indent="-342900">
              <a:lnSpc>
                <a:spcPct val="107000"/>
              </a:lnSpc>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World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can’t know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Holy Spirit because</a:t>
            </a:r>
          </a:p>
          <a:p>
            <a:pPr marL="1257300" lvl="2" indent="-342900">
              <a:lnSpc>
                <a:spcPct val="107000"/>
              </a:lnSpc>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Knowledge of God requires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faith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 1 Cor 1:21; 2 Cor 4:4; 2 Peter 1:5, Heb 11:1</a:t>
            </a:r>
            <a:endParaRPr lang="en-US" sz="2400" b="1" u="sng" kern="100" dirty="0">
              <a:latin typeface="Times New Roman" panose="02020603050405020304" pitchFamily="18" charset="0"/>
              <a:ea typeface="Calibri" panose="020F0502020204030204" pitchFamily="34" charset="0"/>
              <a:cs typeface="Times New Roman" panose="02020603050405020304" pitchFamily="18" charset="0"/>
            </a:endParaRPr>
          </a:p>
          <a:p>
            <a:pPr marL="1257300" lvl="2" indent="-342900">
              <a:lnSpc>
                <a:spcPct val="107000"/>
              </a:lnSpc>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Knowledge of God requires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obedience</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(substance of faith) 1 John 2:3</a:t>
            </a:r>
          </a:p>
          <a:p>
            <a:pPr marL="1257300" lvl="2" indent="-342900">
              <a:lnSpc>
                <a:spcPct val="107000"/>
              </a:lnSpc>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Holy Spirit only given to those who obey God by faith</a:t>
            </a:r>
          </a:p>
          <a:p>
            <a:pPr>
              <a:lnSpc>
                <a:spcPct val="107000"/>
              </a:lnSpc>
            </a:pPr>
            <a:endParaRPr lang="en-US" sz="2400" b="1"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Acts 5:32</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"And we are witnesses of these things; and </a:t>
            </a:r>
            <a:r>
              <a:rPr lang="en-US" sz="2400" i="1" dirty="0">
                <a:latin typeface="Times New Roman" panose="02020603050405020304" pitchFamily="18" charset="0"/>
                <a:cs typeface="Times New Roman" panose="02020603050405020304" pitchFamily="18" charset="0"/>
              </a:rPr>
              <a:t>so is</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Holy Spirit</a:t>
            </a:r>
            <a:r>
              <a:rPr lang="en-US" sz="2400" b="1" u="sng" dirty="0">
                <a:latin typeface="Times New Roman" panose="02020603050405020304" pitchFamily="18" charset="0"/>
                <a:cs typeface="Times New Roman" panose="02020603050405020304" pitchFamily="18" charset="0"/>
              </a:rPr>
              <a:t>, whom </a:t>
            </a:r>
            <a:r>
              <a:rPr lang="en-US" sz="2400" b="1" u="sng" dirty="0">
                <a:highlight>
                  <a:srgbClr val="FFFF00"/>
                </a:highlight>
                <a:latin typeface="Times New Roman" panose="02020603050405020304" pitchFamily="18" charset="0"/>
                <a:cs typeface="Times New Roman" panose="02020603050405020304" pitchFamily="18" charset="0"/>
              </a:rPr>
              <a:t>God has given</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those who </a:t>
            </a:r>
            <a:r>
              <a:rPr lang="en-US" sz="2400" b="1" u="sng" dirty="0">
                <a:highlight>
                  <a:srgbClr val="FFFF00"/>
                </a:highlight>
                <a:latin typeface="Times New Roman" panose="02020603050405020304" pitchFamily="18" charset="0"/>
                <a:cs typeface="Times New Roman" panose="02020603050405020304" pitchFamily="18" charset="0"/>
              </a:rPr>
              <a:t>obey Him</a:t>
            </a:r>
            <a:r>
              <a:rPr lang="en-US" sz="2400" dirty="0">
                <a:latin typeface="Times New Roman" panose="02020603050405020304" pitchFamily="18" charset="0"/>
                <a:cs typeface="Times New Roman" panose="02020603050405020304" pitchFamily="18" charset="0"/>
              </a:rPr>
              <a:t> (hear, believe, confess, repent, and baptized)</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253047819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98681" y="663644"/>
            <a:ext cx="11644370" cy="4412618"/>
          </a:xfrm>
          <a:prstGeom prst="rect">
            <a:avLst/>
          </a:prstGeom>
          <a:noFill/>
        </p:spPr>
        <p:txBody>
          <a:bodyPr wrap="square" rtlCol="0">
            <a:spAutoFit/>
          </a:bodyPr>
          <a:lstStyle/>
          <a:p>
            <a:pPr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Summation Continued</a:t>
            </a:r>
          </a:p>
          <a:p>
            <a:pPr marR="0">
              <a:lnSpc>
                <a:spcPct val="107000"/>
              </a:lnSpc>
              <a:spcBef>
                <a:spcPts val="0"/>
              </a:spcBef>
              <a:spcAft>
                <a:spcPts val="0"/>
              </a:spcAft>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World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Cannot Receive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the Holy Spirit: (Holy Spirit only given to the Priests of God)</a:t>
            </a:r>
          </a:p>
          <a:p>
            <a:pPr marL="342900" indent="-342900">
              <a:lnSpc>
                <a:spcPct val="107000"/>
              </a:lnSpc>
              <a:buFont typeface="Arial" panose="020B0604020202020204" pitchFamily="34" charset="0"/>
              <a:buChar char="•"/>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God only knows those who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love Him</a:t>
            </a:r>
            <a:r>
              <a:rPr lang="en-US" sz="2400"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(love is the substance of obedience). 1 Corinthians 8:3</a:t>
            </a:r>
          </a:p>
          <a:p>
            <a:pPr lvl="1">
              <a:lnSpc>
                <a:spcPct val="107000"/>
              </a:lnSpc>
            </a:pPr>
            <a:endPar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John 14:15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If you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love me</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you will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keep My commandments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pPr>
            <a:r>
              <a:rPr lang="en-US" sz="2400" b="1" dirty="0">
                <a:latin typeface="Times New Roman" panose="02020603050405020304" pitchFamily="18" charset="0"/>
                <a:cs typeface="Times New Roman" panose="02020603050405020304" pitchFamily="18" charset="0"/>
              </a:rPr>
              <a:t>Acts 5:32</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"And we are witnesses of these things; and </a:t>
            </a:r>
            <a:r>
              <a:rPr lang="en-US" sz="2400" i="1" dirty="0">
                <a:latin typeface="Times New Roman" panose="02020603050405020304" pitchFamily="18" charset="0"/>
                <a:cs typeface="Times New Roman" panose="02020603050405020304" pitchFamily="18" charset="0"/>
              </a:rPr>
              <a:t>so is</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Holy Spirit</a:t>
            </a:r>
            <a:r>
              <a:rPr lang="en-US" sz="2400" b="1" u="sng" dirty="0">
                <a:latin typeface="Times New Roman" panose="02020603050405020304" pitchFamily="18" charset="0"/>
                <a:cs typeface="Times New Roman" panose="02020603050405020304" pitchFamily="18" charset="0"/>
              </a:rPr>
              <a:t>, whom </a:t>
            </a:r>
            <a:r>
              <a:rPr lang="en-US" sz="2400" b="1" u="sng" dirty="0">
                <a:highlight>
                  <a:srgbClr val="FFFF00"/>
                </a:highlight>
                <a:latin typeface="Times New Roman" panose="02020603050405020304" pitchFamily="18" charset="0"/>
                <a:cs typeface="Times New Roman" panose="02020603050405020304" pitchFamily="18" charset="0"/>
              </a:rPr>
              <a:t>God has given</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those who </a:t>
            </a:r>
            <a:r>
              <a:rPr lang="en-US" sz="2400" b="1" u="sng" dirty="0">
                <a:highlight>
                  <a:srgbClr val="FFFF00"/>
                </a:highlight>
                <a:latin typeface="Times New Roman" panose="02020603050405020304" pitchFamily="18" charset="0"/>
                <a:cs typeface="Times New Roman" panose="02020603050405020304" pitchFamily="18" charset="0"/>
              </a:rPr>
              <a:t>obey Him</a:t>
            </a:r>
            <a:r>
              <a:rPr lang="en-US" sz="2400" dirty="0">
                <a:latin typeface="Times New Roman" panose="02020603050405020304" pitchFamily="18" charset="0"/>
                <a:cs typeface="Times New Roman" panose="02020603050405020304" pitchFamily="18" charset="0"/>
              </a:rPr>
              <a:t> (hear, believe, confess, repent, and baptized)</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243715179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98681" y="663644"/>
            <a:ext cx="11644370" cy="2831929"/>
          </a:xfrm>
          <a:prstGeom prst="rect">
            <a:avLst/>
          </a:prstGeom>
          <a:noFill/>
        </p:spPr>
        <p:txBody>
          <a:bodyPr wrap="square" rtlCol="0">
            <a:spAutoFit/>
          </a:bodyPr>
          <a:lstStyle/>
          <a:p>
            <a:pPr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Summation Continued</a:t>
            </a:r>
          </a:p>
          <a:p>
            <a:pPr lvl="2">
              <a:lnSpc>
                <a:spcPct val="107000"/>
              </a:lnSpc>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Holy Spirit remains with us </a:t>
            </a:r>
            <a:r>
              <a:rPr lang="en-US" sz="24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forever</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John 14:16</a:t>
            </a:r>
          </a:p>
          <a:p>
            <a:pPr>
              <a:lnSpc>
                <a:spcPct val="107000"/>
              </a:lnSpc>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Holy Spirit </a:t>
            </a:r>
            <a:r>
              <a:rPr lang="en-US" sz="24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abides</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with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and</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is </a:t>
            </a:r>
            <a:r>
              <a:rPr lang="en-US" sz="24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God’s children. - John 14:17</a:t>
            </a:r>
          </a:p>
          <a:p>
            <a:pPr>
              <a:lnSpc>
                <a:spcPct val="107000"/>
              </a:lnSpc>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Holy Spirit </a:t>
            </a:r>
            <a:r>
              <a:rPr lang="en-US" sz="24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teaches</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us all things. -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John 14:26</a:t>
            </a:r>
            <a:endPar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67266900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6" y="895053"/>
            <a:ext cx="11865373" cy="5202963"/>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Holy Spirit Teaches</a:t>
            </a:r>
          </a:p>
          <a:p>
            <a:pPr marL="0" marR="0">
              <a:lnSpc>
                <a:spcPct val="107000"/>
              </a:lnSpc>
              <a:spcBef>
                <a:spcPts val="0"/>
              </a:spcBef>
              <a:spcAft>
                <a:spcPts val="0"/>
              </a:spcAft>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John 14:26</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Helper, the Holy Spirit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whom the Father will send in My name,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will teach you all things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bring to your remembrance all that I said to you.</a:t>
            </a: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Holy Spirit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teaches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us all things.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2</a:t>
            </a:r>
            <a:r>
              <a:rPr lang="en-US" sz="2400" b="1" kern="100" baseline="30000" dirty="0">
                <a:latin typeface="Times New Roman" panose="02020603050405020304" pitchFamily="18" charset="0"/>
                <a:ea typeface="Calibri" panose="020F0502020204030204" pitchFamily="34" charset="0"/>
                <a:cs typeface="Times New Roman" panose="02020603050405020304" pitchFamily="18" charset="0"/>
              </a:rPr>
              <a:t>nd</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Peter 1:3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all things pertaining to life and godliness, i.e.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 word</a:t>
            </a:r>
            <a:endPar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Holy Spirit is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of Truth</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 word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is truth.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John 17:17</a:t>
            </a:r>
          </a:p>
          <a:p>
            <a:pPr marL="285750" marR="0" indent="-28575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Holy Spi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rit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Testifies about Christ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1 John 5:6-8, 11</a:t>
            </a:r>
          </a:p>
          <a:p>
            <a:pPr marL="285750" marR="0" indent="-285750">
              <a:lnSpc>
                <a:spcPct val="107000"/>
              </a:lnSpc>
              <a:spcBef>
                <a:spcPts val="0"/>
              </a:spcBef>
              <a:spcAft>
                <a:spcPts val="0"/>
              </a:spcAft>
              <a:buFont typeface="Arial" panose="020B0604020202020204" pitchFamily="34" charset="0"/>
              <a:buChar char="•"/>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IMPORTANT: ITS ALL ABOUT TEACHING THE WORD OF GOD</a:t>
            </a:r>
          </a:p>
          <a:p>
            <a:pPr marR="0">
              <a:lnSpc>
                <a:spcPct val="107000"/>
              </a:lnSpc>
              <a:spcBef>
                <a:spcPts val="0"/>
              </a:spcBef>
              <a:spcAft>
                <a:spcPts val="0"/>
              </a:spcAft>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HOLY SPIRIT      WORD OF GOD       FAITH       FAITHFULNESS       SALVATION</a:t>
            </a:r>
          </a:p>
          <a:p>
            <a:pPr marR="0">
              <a:lnSpc>
                <a:spcPct val="107000"/>
              </a:lnSpc>
              <a:spcBef>
                <a:spcPts val="0"/>
              </a:spcBef>
              <a:spcAft>
                <a:spcPts val="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
        <p:nvSpPr>
          <p:cNvPr id="4" name="Arrow: Down 3">
            <a:extLst>
              <a:ext uri="{FF2B5EF4-FFF2-40B4-BE49-F238E27FC236}">
                <a16:creationId xmlns:a16="http://schemas.microsoft.com/office/drawing/2014/main" id="{5B232065-D60E-D35B-C5AB-9446D93A3F9D}"/>
              </a:ext>
            </a:extLst>
          </p:cNvPr>
          <p:cNvSpPr/>
          <p:nvPr/>
        </p:nvSpPr>
        <p:spPr>
          <a:xfrm rot="16200000">
            <a:off x="2244577" y="4507412"/>
            <a:ext cx="356718" cy="3484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Down 4">
            <a:extLst>
              <a:ext uri="{FF2B5EF4-FFF2-40B4-BE49-F238E27FC236}">
                <a16:creationId xmlns:a16="http://schemas.microsoft.com/office/drawing/2014/main" id="{2FB0F1D8-681D-DF64-7AB0-44899EA5C79C}"/>
              </a:ext>
            </a:extLst>
          </p:cNvPr>
          <p:cNvSpPr/>
          <p:nvPr/>
        </p:nvSpPr>
        <p:spPr>
          <a:xfrm rot="16200000">
            <a:off x="4917927" y="4450262"/>
            <a:ext cx="356718" cy="3484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Down 5">
            <a:extLst>
              <a:ext uri="{FF2B5EF4-FFF2-40B4-BE49-F238E27FC236}">
                <a16:creationId xmlns:a16="http://schemas.microsoft.com/office/drawing/2014/main" id="{C7DBE66C-C3B0-1A13-3795-75811686ADF5}"/>
              </a:ext>
            </a:extLst>
          </p:cNvPr>
          <p:cNvSpPr/>
          <p:nvPr/>
        </p:nvSpPr>
        <p:spPr>
          <a:xfrm rot="16200000">
            <a:off x="6410177" y="4450262"/>
            <a:ext cx="356718" cy="3484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Down 6">
            <a:extLst>
              <a:ext uri="{FF2B5EF4-FFF2-40B4-BE49-F238E27FC236}">
                <a16:creationId xmlns:a16="http://schemas.microsoft.com/office/drawing/2014/main" id="{2103AA72-30AD-6A72-4426-B6C782EE8624}"/>
              </a:ext>
            </a:extLst>
          </p:cNvPr>
          <p:cNvSpPr/>
          <p:nvPr/>
        </p:nvSpPr>
        <p:spPr>
          <a:xfrm rot="16200000">
            <a:off x="9267677" y="4507412"/>
            <a:ext cx="356718" cy="34842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7431999"/>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4807791"/>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Acts 1:4-5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Gathering them together, He commanded them not to leave Jerusalem, but to wait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what the Father had promised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"Which," </a:t>
            </a:r>
            <a:r>
              <a:rPr lang="en-US" sz="2400" i="1" kern="100" dirty="0">
                <a:effectLst/>
                <a:latin typeface="Times New Roman" panose="02020603050405020304" pitchFamily="18" charset="0"/>
                <a:ea typeface="Calibri" panose="020F0502020204030204" pitchFamily="34" charset="0"/>
                <a:cs typeface="Times New Roman" panose="02020603050405020304" pitchFamily="18" charset="0"/>
              </a:rPr>
              <a:t>He said,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"you heard of from Me;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for John baptized with water, but you will be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 with the Holy Spirit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Holy Spirit Baptism #1 – Day of Pentecost (Showing salvation had come to the Jews)</a:t>
            </a: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Acts 2:1-4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When the day of Pentecost had come, ….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And suddenly there came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from heaven a noise like a violent rushing wind</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and it filled the whole house ….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And there appeared to them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tongues as of fire</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distributing themselves, and they rested on each one of them.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And they were all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filled with the Holy Spirit</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and began to speak with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other tongues</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as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was giving them utterance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0"/>
              </a:spcAf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328359318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785824"/>
            <a:ext cx="11644370" cy="5993307"/>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Holy Spirit Baptism #2 – Cornelius and his Household (showing salvation had come to the Gentiles)</a:t>
            </a:r>
          </a:p>
          <a:p>
            <a:pPr marL="0" marR="0">
              <a:lnSpc>
                <a:spcPct val="107000"/>
              </a:lnSpc>
              <a:spcBef>
                <a:spcPts val="0"/>
              </a:spcBef>
              <a:spcAft>
                <a:spcPts val="0"/>
              </a:spcAf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Acts 10:44-47 </a:t>
            </a:r>
            <a:r>
              <a:rPr lang="en-US" sz="2400" baseline="30000" dirty="0">
                <a:latin typeface="Times New Roman" panose="02020603050405020304" pitchFamily="18" charset="0"/>
                <a:cs typeface="Times New Roman" panose="02020603050405020304" pitchFamily="18" charset="0"/>
              </a:rPr>
              <a:t>44 </a:t>
            </a:r>
            <a:r>
              <a:rPr lang="en-US" sz="2400" dirty="0">
                <a:latin typeface="Times New Roman" panose="02020603050405020304" pitchFamily="18" charset="0"/>
                <a:cs typeface="Times New Roman" panose="02020603050405020304" pitchFamily="18" charset="0"/>
              </a:rPr>
              <a:t> While Peter was still speaking these words, the </a:t>
            </a:r>
            <a:r>
              <a:rPr lang="en-US" sz="2400" b="1" u="sng" dirty="0">
                <a:highlight>
                  <a:srgbClr val="FFFF00"/>
                </a:highlight>
                <a:latin typeface="Times New Roman" panose="02020603050405020304" pitchFamily="18" charset="0"/>
                <a:cs typeface="Times New Roman" panose="02020603050405020304" pitchFamily="18" charset="0"/>
              </a:rPr>
              <a:t>Holy Spirit fell upon all those who were listening to the message</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45 </a:t>
            </a:r>
            <a:r>
              <a:rPr lang="en-US" sz="2400" dirty="0">
                <a:latin typeface="Times New Roman" panose="02020603050405020304" pitchFamily="18" charset="0"/>
                <a:cs typeface="Times New Roman" panose="02020603050405020304" pitchFamily="18" charset="0"/>
              </a:rPr>
              <a:t> All …were amazed, because the </a:t>
            </a:r>
            <a:r>
              <a:rPr lang="en-US" sz="2400" b="1" u="sng" dirty="0">
                <a:highlight>
                  <a:srgbClr val="FFFF00"/>
                </a:highlight>
                <a:latin typeface="Times New Roman" panose="02020603050405020304" pitchFamily="18" charset="0"/>
                <a:cs typeface="Times New Roman" panose="02020603050405020304" pitchFamily="18" charset="0"/>
              </a:rPr>
              <a:t>gift of the Holy Spirit had been poured out on the Gentiles </a:t>
            </a:r>
            <a:r>
              <a:rPr lang="en-US" sz="2400" dirty="0">
                <a:latin typeface="Times New Roman" panose="02020603050405020304" pitchFamily="18" charset="0"/>
                <a:cs typeface="Times New Roman" panose="02020603050405020304" pitchFamily="18" charset="0"/>
              </a:rPr>
              <a:t>also. </a:t>
            </a:r>
            <a:r>
              <a:rPr lang="en-US" sz="2400" baseline="30000" dirty="0">
                <a:latin typeface="Times New Roman" panose="02020603050405020304" pitchFamily="18" charset="0"/>
                <a:cs typeface="Times New Roman" panose="02020603050405020304" pitchFamily="18" charset="0"/>
              </a:rPr>
              <a:t>46 </a:t>
            </a:r>
            <a:r>
              <a:rPr lang="en-US" sz="2400" dirty="0">
                <a:latin typeface="Times New Roman" panose="02020603050405020304" pitchFamily="18" charset="0"/>
                <a:cs typeface="Times New Roman" panose="02020603050405020304" pitchFamily="18" charset="0"/>
              </a:rPr>
              <a:t> For they were hearing them </a:t>
            </a:r>
            <a:r>
              <a:rPr lang="en-US" sz="2400" b="1" u="sng" dirty="0">
                <a:highlight>
                  <a:srgbClr val="FFFF00"/>
                </a:highlight>
                <a:latin typeface="Times New Roman" panose="02020603050405020304" pitchFamily="18" charset="0"/>
                <a:cs typeface="Times New Roman" panose="02020603050405020304" pitchFamily="18" charset="0"/>
              </a:rPr>
              <a:t>speaking with tongues and exalting God</a:t>
            </a:r>
            <a:r>
              <a:rPr lang="en-US" sz="2400" dirty="0">
                <a:latin typeface="Times New Roman" panose="02020603050405020304" pitchFamily="18" charset="0"/>
                <a:cs typeface="Times New Roman" panose="02020603050405020304" pitchFamily="18" charset="0"/>
              </a:rPr>
              <a:t>. …, </a:t>
            </a:r>
            <a:r>
              <a:rPr lang="en-US" sz="2400" baseline="30000" dirty="0">
                <a:latin typeface="Times New Roman" panose="02020603050405020304" pitchFamily="18" charset="0"/>
                <a:cs typeface="Times New Roman" panose="02020603050405020304" pitchFamily="18" charset="0"/>
              </a:rPr>
              <a:t>47 </a:t>
            </a:r>
            <a:r>
              <a:rPr lang="en-US" sz="2400" dirty="0">
                <a:latin typeface="Times New Roman" panose="02020603050405020304" pitchFamily="18" charset="0"/>
                <a:cs typeface="Times New Roman" panose="02020603050405020304" pitchFamily="18" charset="0"/>
              </a:rPr>
              <a:t> "Surely no one can refuse the </a:t>
            </a:r>
            <a:r>
              <a:rPr lang="en-US" sz="2400" b="1" u="sng" dirty="0">
                <a:highlight>
                  <a:srgbClr val="FFFF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for these to </a:t>
            </a:r>
            <a:r>
              <a:rPr lang="en-US" sz="2400" b="1" u="sng" dirty="0">
                <a:highlight>
                  <a:srgbClr val="FFFF00"/>
                </a:highlight>
                <a:latin typeface="Times New Roman" panose="02020603050405020304" pitchFamily="18" charset="0"/>
                <a:cs typeface="Times New Roman" panose="02020603050405020304" pitchFamily="18" charset="0"/>
              </a:rPr>
              <a:t>be baptized </a:t>
            </a:r>
            <a:r>
              <a:rPr lang="en-US" sz="2400" dirty="0">
                <a:latin typeface="Times New Roman" panose="02020603050405020304" pitchFamily="18" charset="0"/>
                <a:cs typeface="Times New Roman" panose="02020603050405020304" pitchFamily="18" charset="0"/>
              </a:rPr>
              <a:t>who have </a:t>
            </a:r>
            <a:r>
              <a:rPr lang="en-US" sz="2400" b="1" u="sng" dirty="0">
                <a:highlight>
                  <a:srgbClr val="FFFF00"/>
                </a:highlight>
                <a:latin typeface="Times New Roman" panose="02020603050405020304" pitchFamily="18" charset="0"/>
                <a:cs typeface="Times New Roman" panose="02020603050405020304" pitchFamily="18" charset="0"/>
              </a:rPr>
              <a:t>received the Holy Spirit just as we </a:t>
            </a:r>
            <a:r>
              <a:rPr lang="en-US" sz="2400" b="1" i="1" u="sng" dirty="0">
                <a:highlight>
                  <a:srgbClr val="FFFF00"/>
                </a:highlight>
                <a:latin typeface="Times New Roman" panose="02020603050405020304" pitchFamily="18" charset="0"/>
                <a:cs typeface="Times New Roman" panose="02020603050405020304" pitchFamily="18" charset="0"/>
              </a:rPr>
              <a:t>did</a:t>
            </a:r>
            <a:r>
              <a:rPr lang="en-US" sz="2400"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can he?" </a:t>
            </a:r>
          </a:p>
          <a:p>
            <a:pPr marL="0" marR="0">
              <a:lnSpc>
                <a:spcPct val="107000"/>
              </a:lnSpc>
              <a:spcBef>
                <a:spcPts val="0"/>
              </a:spcBef>
              <a:spcAft>
                <a:spcPts val="0"/>
              </a:spcAf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r>
              <a:rPr lang="en-US" sz="2400" kern="0" dirty="0">
                <a:latin typeface="Times New Roman" panose="02020603050405020304" pitchFamily="18" charset="0"/>
                <a:ea typeface="Calibri" panose="020F0502020204030204" pitchFamily="34" charset="0"/>
                <a:cs typeface="Times New Roman" panose="02020603050405020304" pitchFamily="18" charset="0"/>
              </a:rPr>
              <a:t>Note the language “gift of the Holy Spirit” poured out on the Gentiles</a:t>
            </a:r>
          </a:p>
          <a:p>
            <a:pPr marL="800100" lvl="1" indent="-342900">
              <a:lnSpc>
                <a:spcPct val="107000"/>
              </a:lnSpc>
              <a:buFont typeface="Arial" panose="020B0604020202020204" pitchFamily="34" charset="0"/>
              <a:buChar char="•"/>
            </a:pPr>
            <a:r>
              <a:rPr lang="en-US" sz="2400" kern="0" dirty="0">
                <a:latin typeface="Times New Roman" panose="02020603050405020304" pitchFamily="18" charset="0"/>
                <a:ea typeface="Calibri" panose="020F0502020204030204" pitchFamily="34" charset="0"/>
                <a:cs typeface="Times New Roman" panose="02020603050405020304" pitchFamily="18" charset="0"/>
              </a:rPr>
              <a:t>“</a:t>
            </a:r>
            <a:r>
              <a:rPr lang="en-US" sz="2400" b="1" u="sng" kern="0" dirty="0">
                <a:latin typeface="Times New Roman" panose="02020603050405020304" pitchFamily="18" charset="0"/>
                <a:ea typeface="Calibri" panose="020F0502020204030204" pitchFamily="34" charset="0"/>
                <a:cs typeface="Times New Roman" panose="02020603050405020304" pitchFamily="18" charset="0"/>
              </a:rPr>
              <a:t>Poured out</a:t>
            </a:r>
            <a:r>
              <a:rPr lang="en-US" sz="2400" kern="0" dirty="0">
                <a:latin typeface="Times New Roman" panose="02020603050405020304" pitchFamily="18" charset="0"/>
                <a:ea typeface="Calibri" panose="020F0502020204030204" pitchFamily="34" charset="0"/>
                <a:cs typeface="Times New Roman" panose="02020603050405020304" pitchFamily="18" charset="0"/>
              </a:rPr>
              <a:t>” is the language in the Prophecy of Joel</a:t>
            </a:r>
          </a:p>
          <a:p>
            <a:pPr marL="800100" lvl="1" indent="-342900">
              <a:lnSpc>
                <a:spcPct val="107000"/>
              </a:lnSpc>
              <a:buFont typeface="Arial" panose="020B0604020202020204" pitchFamily="34" charset="0"/>
              <a:buChar char="•"/>
            </a:pPr>
            <a:r>
              <a:rPr lang="en-US" sz="2400" kern="0" dirty="0">
                <a:latin typeface="Times New Roman" panose="02020603050405020304" pitchFamily="18" charset="0"/>
                <a:ea typeface="Calibri" panose="020F0502020204030204" pitchFamily="34" charset="0"/>
                <a:cs typeface="Times New Roman" panose="02020603050405020304" pitchFamily="18" charset="0"/>
              </a:rPr>
              <a:t>“</a:t>
            </a:r>
            <a:r>
              <a:rPr lang="en-US" sz="2400" b="1" u="sng" kern="0" dirty="0">
                <a:latin typeface="Times New Roman" panose="02020603050405020304" pitchFamily="18" charset="0"/>
                <a:ea typeface="Calibri" panose="020F0502020204030204" pitchFamily="34" charset="0"/>
                <a:cs typeface="Times New Roman" panose="02020603050405020304" pitchFamily="18" charset="0"/>
              </a:rPr>
              <a:t>Gift of the Holy Spirit</a:t>
            </a:r>
            <a:r>
              <a:rPr lang="en-US" sz="2400" kern="0" dirty="0">
                <a:latin typeface="Times New Roman" panose="02020603050405020304" pitchFamily="18" charset="0"/>
                <a:ea typeface="Calibri" panose="020F0502020204030204" pitchFamily="34" charset="0"/>
                <a:cs typeface="Times New Roman" panose="02020603050405020304" pitchFamily="18" charset="0"/>
              </a:rPr>
              <a:t>” is the language of Acts 2:38</a:t>
            </a:r>
          </a:p>
          <a:p>
            <a:pPr marL="800100" lvl="1" indent="-342900">
              <a:lnSpc>
                <a:spcPct val="107000"/>
              </a:lnSpc>
              <a:buFont typeface="Arial" panose="020B0604020202020204" pitchFamily="34" charset="0"/>
              <a:buChar char="•"/>
            </a:pPr>
            <a:r>
              <a:rPr lang="en-US" sz="2400" kern="0" dirty="0">
                <a:latin typeface="Times New Roman" panose="02020603050405020304" pitchFamily="18" charset="0"/>
                <a:ea typeface="Calibri" panose="020F0502020204030204" pitchFamily="34" charset="0"/>
                <a:cs typeface="Times New Roman" panose="02020603050405020304" pitchFamily="18" charset="0"/>
              </a:rPr>
              <a:t>Cornelius Household </a:t>
            </a:r>
            <a:r>
              <a:rPr lang="en-US" sz="2400" b="1" u="sng" kern="0" dirty="0">
                <a:latin typeface="Times New Roman" panose="02020603050405020304" pitchFamily="18" charset="0"/>
                <a:ea typeface="Calibri" panose="020F0502020204030204" pitchFamily="34" charset="0"/>
                <a:cs typeface="Times New Roman" panose="02020603050405020304" pitchFamily="18" charset="0"/>
              </a:rPr>
              <a:t>received the Holy Spirit</a:t>
            </a:r>
            <a:r>
              <a:rPr lang="en-US" sz="2400" kern="0" dirty="0">
                <a:latin typeface="Times New Roman" panose="02020603050405020304" pitchFamily="18" charset="0"/>
                <a:ea typeface="Calibri" panose="020F0502020204030204" pitchFamily="34" charset="0"/>
                <a:cs typeface="Times New Roman" panose="02020603050405020304" pitchFamily="18" charset="0"/>
              </a:rPr>
              <a:t>, and</a:t>
            </a:r>
          </a:p>
          <a:p>
            <a:pPr marL="800100" lvl="1" indent="-342900">
              <a:lnSpc>
                <a:spcPct val="107000"/>
              </a:lnSpc>
              <a:buFont typeface="Arial" panose="020B0604020202020204" pitchFamily="34" charset="0"/>
              <a:buChar char="•"/>
            </a:pPr>
            <a:r>
              <a:rPr lang="en-US" sz="2400" kern="0" dirty="0">
                <a:latin typeface="Times New Roman" panose="02020603050405020304" pitchFamily="18" charset="0"/>
                <a:ea typeface="Calibri" panose="020F0502020204030204" pitchFamily="34" charset="0"/>
                <a:cs typeface="Times New Roman" panose="02020603050405020304" pitchFamily="18" charset="0"/>
              </a:rPr>
              <a:t>Received </a:t>
            </a:r>
            <a:r>
              <a:rPr lang="en-US" sz="2400" b="1" u="sng" kern="0" dirty="0">
                <a:latin typeface="Times New Roman" panose="02020603050405020304" pitchFamily="18" charset="0"/>
                <a:ea typeface="Calibri" panose="020F0502020204030204" pitchFamily="34" charset="0"/>
                <a:cs typeface="Times New Roman" panose="02020603050405020304" pitchFamily="18" charset="0"/>
              </a:rPr>
              <a:t>Gifts of the Holy Spirit </a:t>
            </a:r>
            <a:r>
              <a:rPr lang="en-US" sz="2400" kern="0" dirty="0">
                <a:latin typeface="Times New Roman" panose="02020603050405020304" pitchFamily="18" charset="0"/>
                <a:ea typeface="Calibri" panose="020F0502020204030204" pitchFamily="34" charset="0"/>
                <a:cs typeface="Times New Roman" panose="02020603050405020304" pitchFamily="18" charset="0"/>
              </a:rPr>
              <a:t>“just as we did”</a:t>
            </a:r>
          </a:p>
          <a:p>
            <a:pPr>
              <a:lnSpc>
                <a:spcPct val="107000"/>
              </a:lnSpc>
            </a:pPr>
            <a:r>
              <a:rPr lang="en-US" sz="2400" kern="0" dirty="0">
                <a:latin typeface="Times New Roman" panose="02020603050405020304" pitchFamily="18" charset="0"/>
                <a:ea typeface="Calibri" panose="020F0502020204030204" pitchFamily="34" charset="0"/>
                <a:cs typeface="Times New Roman" panose="02020603050405020304" pitchFamily="18" charset="0"/>
              </a:rPr>
              <a:t>Baptism for remission of sins was still required – just like the Apostle Paul</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1700574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6128344"/>
          </a:xfrm>
          <a:prstGeom prst="rect">
            <a:avLst/>
          </a:prstGeom>
          <a:noFill/>
        </p:spPr>
        <p:txBody>
          <a:bodyPr wrap="square" rtlCol="0">
            <a:spAutoFit/>
          </a:bodyPr>
          <a:lstStyle/>
          <a:p>
            <a:pPr marL="0" marR="0">
              <a:lnSpc>
                <a:spcPct val="107000"/>
              </a:lnSpc>
              <a:spcBef>
                <a:spcPts val="0"/>
              </a:spcBef>
              <a:spcAft>
                <a:spcPts val="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A</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s God had promised: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When Abram was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100 years old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and Sarah was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90</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Genesis 17:16; Genesis 21:5</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child of Promise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was born to Abraham and Sarah: Genesis 21:2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They named him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Isaac</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Genesis 21:3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Ishmael</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son of the slave woman Hagar began mistreating Isaac: Genesis 21:9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Sarah demanded Ishmael not be named an heir with Isaac:  Genesis 21:10</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Abraham was greatly distressed: Genesis 21:11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God told Abraham to drive Ishmael and Hagar away: Genesis 21:12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Genesis 21:12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God said to Abraham, </a:t>
            </a:r>
            <a:r>
              <a:rPr lang="en-US" sz="2400" dirty="0">
                <a:latin typeface="Times New Roman" panose="02020603050405020304" pitchFamily="18" charset="0"/>
                <a:cs typeface="Times New Roman" panose="02020603050405020304" pitchFamily="18" charset="0"/>
              </a:rPr>
              <a:t>"Do not let it be displeasing in your sight because of the lad or because of your bondwoman. Whatever Sarah has said to you, listen to her voice; for </a:t>
            </a:r>
            <a:r>
              <a:rPr lang="en-US" sz="2400" b="1" u="sng" dirty="0">
                <a:highlight>
                  <a:srgbClr val="FFFF00"/>
                </a:highlight>
                <a:latin typeface="Times New Roman" panose="02020603050405020304" pitchFamily="18" charset="0"/>
                <a:cs typeface="Times New Roman" panose="02020603050405020304" pitchFamily="18" charset="0"/>
              </a:rPr>
              <a:t>in Isaac your seed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(descendant) </a:t>
            </a:r>
            <a:r>
              <a:rPr lang="en-US" sz="2400" b="1" u="sng" dirty="0">
                <a:highlight>
                  <a:srgbClr val="FFFF00"/>
                </a:highlight>
                <a:latin typeface="Times New Roman" panose="02020603050405020304" pitchFamily="18" charset="0"/>
                <a:cs typeface="Times New Roman" panose="02020603050405020304" pitchFamily="18" charset="0"/>
              </a:rPr>
              <a:t> shall be called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qara – </a:t>
            </a:r>
            <a:r>
              <a:rPr lang="en-US" sz="2400" dirty="0">
                <a:latin typeface="Times New Roman" panose="02020603050405020304" pitchFamily="18" charset="0"/>
                <a:cs typeface="Times New Roman" panose="02020603050405020304" pitchFamily="18" charset="0"/>
              </a:rPr>
              <a:t>called)</a:t>
            </a:r>
            <a:br>
              <a:rPr lang="en-US" sz="2400" dirty="0">
                <a:latin typeface="Times New Roman" panose="02020603050405020304" pitchFamily="18" charset="0"/>
                <a:cs typeface="Times New Roman" panose="02020603050405020304" pitchFamily="18" charset="0"/>
              </a:rPr>
            </a:b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432469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785824"/>
            <a:ext cx="11644370" cy="5598136"/>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Holy Spirit Baptism #3 (maybe) – Apostle Paul</a:t>
            </a:r>
          </a:p>
          <a:p>
            <a:pPr marL="0" marR="0">
              <a:lnSpc>
                <a:spcPct val="107000"/>
              </a:lnSpc>
              <a:spcBef>
                <a:spcPts val="0"/>
              </a:spcBef>
              <a:spcAft>
                <a:spcPts val="0"/>
              </a:spcAf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Acts 9:3-6, 8 </a:t>
            </a:r>
            <a:r>
              <a:rPr lang="en-US" sz="2400" dirty="0">
                <a:latin typeface="Times New Roman" panose="02020603050405020304" pitchFamily="18" charset="0"/>
                <a:cs typeface="Times New Roman" panose="02020603050405020304" pitchFamily="18" charset="0"/>
              </a:rPr>
              <a:t>As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(Saul) was traveling, it happened that he was approaching Damascus, and suddenly a </a:t>
            </a:r>
            <a:r>
              <a:rPr lang="en-US" sz="2400" b="1" u="sng" dirty="0">
                <a:highlight>
                  <a:srgbClr val="FFFF00"/>
                </a:highlight>
                <a:latin typeface="Times New Roman" panose="02020603050405020304" pitchFamily="18" charset="0"/>
                <a:cs typeface="Times New Roman" panose="02020603050405020304" pitchFamily="18" charset="0"/>
              </a:rPr>
              <a:t>light from heaven </a:t>
            </a:r>
            <a:r>
              <a:rPr lang="en-US" sz="2400" dirty="0">
                <a:latin typeface="Times New Roman" panose="02020603050405020304" pitchFamily="18" charset="0"/>
                <a:cs typeface="Times New Roman" panose="02020603050405020304" pitchFamily="18" charset="0"/>
              </a:rPr>
              <a:t>flashed around him; </a:t>
            </a:r>
            <a:r>
              <a:rPr lang="en-US" sz="2400" baseline="30000" dirty="0">
                <a:latin typeface="Times New Roman" panose="02020603050405020304" pitchFamily="18" charset="0"/>
                <a:cs typeface="Times New Roman" panose="02020603050405020304" pitchFamily="18" charset="0"/>
              </a:rPr>
              <a:t>4 </a:t>
            </a:r>
            <a:r>
              <a:rPr lang="en-US" sz="2400" dirty="0">
                <a:latin typeface="Times New Roman" panose="02020603050405020304" pitchFamily="18" charset="0"/>
                <a:cs typeface="Times New Roman" panose="02020603050405020304" pitchFamily="18" charset="0"/>
              </a:rPr>
              <a:t> and he fell to the ground and heard a voice saying to him, "Saul, Saul, why are you persecuting Me?" </a:t>
            </a:r>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 And he said, "</a:t>
            </a:r>
            <a:r>
              <a:rPr lang="en-US" sz="2400" b="1" u="sng" dirty="0">
                <a:highlight>
                  <a:srgbClr val="FFFF00"/>
                </a:highlight>
                <a:latin typeface="Times New Roman" panose="02020603050405020304" pitchFamily="18" charset="0"/>
                <a:cs typeface="Times New Roman" panose="02020603050405020304" pitchFamily="18" charset="0"/>
              </a:rPr>
              <a:t>Who are You, Lord</a:t>
            </a:r>
            <a:r>
              <a:rPr lang="en-US" sz="2400" dirty="0">
                <a:latin typeface="Times New Roman" panose="02020603050405020304" pitchFamily="18" charset="0"/>
                <a:cs typeface="Times New Roman" panose="02020603050405020304" pitchFamily="18" charset="0"/>
              </a:rPr>
              <a:t>?" And He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I am Jesus </a:t>
            </a:r>
            <a:r>
              <a:rPr lang="en-US" sz="2400" dirty="0">
                <a:latin typeface="Times New Roman" panose="02020603050405020304" pitchFamily="18" charset="0"/>
                <a:cs typeface="Times New Roman" panose="02020603050405020304" pitchFamily="18" charset="0"/>
              </a:rPr>
              <a:t>whom you are persecuting, </a:t>
            </a:r>
            <a:r>
              <a:rPr lang="en-US" sz="2400" baseline="30000" dirty="0">
                <a:latin typeface="Times New Roman" panose="02020603050405020304" pitchFamily="18" charset="0"/>
                <a:cs typeface="Times New Roman" panose="02020603050405020304" pitchFamily="18" charset="0"/>
              </a:rPr>
              <a:t>6 </a:t>
            </a:r>
            <a:r>
              <a:rPr lang="en-US" sz="2400" dirty="0">
                <a:latin typeface="Times New Roman" panose="02020603050405020304" pitchFamily="18" charset="0"/>
                <a:cs typeface="Times New Roman" panose="02020603050405020304" pitchFamily="18" charset="0"/>
              </a:rPr>
              <a:t> but get up and </a:t>
            </a:r>
            <a:r>
              <a:rPr lang="en-US" sz="2400" b="1" u="sng" dirty="0">
                <a:latin typeface="Times New Roman" panose="02020603050405020304" pitchFamily="18" charset="0"/>
                <a:cs typeface="Times New Roman" panose="02020603050405020304" pitchFamily="18" charset="0"/>
              </a:rPr>
              <a:t>enter the city</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it will be told you what you must do</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 Saul got up from the ground, and though his eyes were open, </a:t>
            </a:r>
            <a:r>
              <a:rPr lang="en-US" sz="2400" b="1" u="sng" dirty="0">
                <a:highlight>
                  <a:srgbClr val="FFFF00"/>
                </a:highlight>
                <a:latin typeface="Times New Roman" panose="02020603050405020304" pitchFamily="18" charset="0"/>
                <a:cs typeface="Times New Roman" panose="02020603050405020304" pitchFamily="18" charset="0"/>
              </a:rPr>
              <a:t>he could see nothing</a:t>
            </a:r>
            <a:r>
              <a:rPr lang="en-US" sz="2400" dirty="0">
                <a:latin typeface="Times New Roman" panose="02020603050405020304" pitchFamily="18" charset="0"/>
                <a:cs typeface="Times New Roman" panose="02020603050405020304" pitchFamily="18" charset="0"/>
              </a:rPr>
              <a:t>….</a:t>
            </a:r>
          </a:p>
          <a:p>
            <a:pPr marL="0" marR="0">
              <a:lnSpc>
                <a:spcPct val="107000"/>
              </a:lnSpc>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Acts 9:17-18</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So Ananias departed and entered the house, and after </a:t>
            </a:r>
            <a:r>
              <a:rPr lang="en-US" sz="2400" b="1" u="sng" dirty="0">
                <a:highlight>
                  <a:srgbClr val="FFFF00"/>
                </a:highlight>
                <a:latin typeface="Times New Roman" panose="02020603050405020304" pitchFamily="18" charset="0"/>
                <a:cs typeface="Times New Roman" panose="02020603050405020304" pitchFamily="18" charset="0"/>
              </a:rPr>
              <a:t>laying his hands on him </a:t>
            </a:r>
            <a:r>
              <a:rPr lang="en-US" sz="2400" dirty="0">
                <a:latin typeface="Times New Roman" panose="02020603050405020304" pitchFamily="18" charset="0"/>
                <a:cs typeface="Times New Roman" panose="02020603050405020304" pitchFamily="18" charset="0"/>
              </a:rPr>
              <a:t>said, "Brother Saul, the Lord Jesus, who appeared to you on the road by which you were coming, has sent me so that you may </a:t>
            </a:r>
            <a:r>
              <a:rPr lang="en-US" sz="2400" b="1" u="sng" dirty="0">
                <a:highlight>
                  <a:srgbClr val="FFFF00"/>
                </a:highlight>
                <a:latin typeface="Times New Roman" panose="02020603050405020304" pitchFamily="18" charset="0"/>
                <a:cs typeface="Times New Roman" panose="02020603050405020304" pitchFamily="18" charset="0"/>
              </a:rPr>
              <a:t>regain your sight </a:t>
            </a:r>
            <a:r>
              <a:rPr lang="en-US" sz="2400" dirty="0">
                <a:latin typeface="Times New Roman" panose="02020603050405020304" pitchFamily="18" charset="0"/>
                <a:cs typeface="Times New Roman" panose="02020603050405020304" pitchFamily="18" charset="0"/>
              </a:rPr>
              <a:t>and </a:t>
            </a:r>
            <a:r>
              <a:rPr lang="en-US" sz="2400" b="1" u="sng" dirty="0">
                <a:highlight>
                  <a:srgbClr val="FFFF00"/>
                </a:highlight>
                <a:latin typeface="Times New Roman" panose="02020603050405020304" pitchFamily="18" charset="0"/>
                <a:cs typeface="Times New Roman" panose="02020603050405020304" pitchFamily="18" charset="0"/>
              </a:rPr>
              <a:t>be filled with the Holy Spirit</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18 </a:t>
            </a:r>
            <a:r>
              <a:rPr lang="en-US" sz="2400" dirty="0">
                <a:latin typeface="Times New Roman" panose="02020603050405020304" pitchFamily="18" charset="0"/>
                <a:cs typeface="Times New Roman" panose="02020603050405020304" pitchFamily="18" charset="0"/>
              </a:rPr>
              <a:t> And immediately there fell from his eyes something like scales, and he </a:t>
            </a:r>
            <a:r>
              <a:rPr lang="en-US" sz="2400" b="1" u="sng" dirty="0">
                <a:highlight>
                  <a:srgbClr val="FFFF00"/>
                </a:highlight>
                <a:latin typeface="Times New Roman" panose="02020603050405020304" pitchFamily="18" charset="0"/>
                <a:cs typeface="Times New Roman" panose="02020603050405020304" pitchFamily="18" charset="0"/>
              </a:rPr>
              <a:t>regained his sight</a:t>
            </a:r>
            <a:r>
              <a:rPr lang="en-US" sz="2400" dirty="0">
                <a:latin typeface="Times New Roman" panose="02020603050405020304" pitchFamily="18" charset="0"/>
                <a:cs typeface="Times New Roman" panose="02020603050405020304" pitchFamily="18" charset="0"/>
              </a:rPr>
              <a:t>, and he got up </a:t>
            </a:r>
            <a:r>
              <a:rPr lang="en-US" sz="2400" b="1" u="sng" dirty="0">
                <a:highlight>
                  <a:srgbClr val="FFFF00"/>
                </a:highlight>
                <a:latin typeface="Times New Roman" panose="02020603050405020304" pitchFamily="18" charset="0"/>
                <a:cs typeface="Times New Roman" panose="02020603050405020304" pitchFamily="18" charset="0"/>
              </a:rPr>
              <a:t>and was baptized </a:t>
            </a:r>
            <a:r>
              <a:rPr lang="en-US" sz="2400" dirty="0">
                <a:latin typeface="Times New Roman" panose="02020603050405020304" pitchFamily="18" charset="0"/>
                <a:cs typeface="Times New Roman" panose="02020603050405020304" pitchFamily="18" charset="0"/>
              </a:rPr>
              <a:t>(for remission of sins – Acts 22:16); </a:t>
            </a:r>
            <a:endParaRPr lang="en-US" sz="2400" b="1" kern="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368939663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5993307"/>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Summary - Holy Spirit Baptism</a:t>
            </a:r>
          </a:p>
          <a:p>
            <a:pPr marL="342900" marR="0" indent="-342900">
              <a:lnSpc>
                <a:spcPct val="107000"/>
              </a:lnSpc>
              <a:spcBef>
                <a:spcPts val="0"/>
              </a:spcBef>
              <a:spcAft>
                <a:spcPts val="0"/>
              </a:spcAft>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Requires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no action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by the recipient – Jesus told disciples to wait for the promise</a:t>
            </a:r>
          </a:p>
          <a:p>
            <a:pPr marL="342900" marR="0" indent="-342900">
              <a:lnSpc>
                <a:spcPct val="107000"/>
              </a:lnSpc>
              <a:spcBef>
                <a:spcPts val="0"/>
              </a:spcBef>
              <a:spcAft>
                <a:spcPts val="0"/>
              </a:spcAft>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Does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not require water baptism for cleansing of sins</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before receiving the Holy Spirit but on two occasions, it was required after</a:t>
            </a:r>
            <a:endParaRPr lang="en-US" sz="2400" b="1" u="sng" kern="100" dirty="0">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Bestowal accompanied by</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Miraculous Signs and Wonders – with Paul restoration of sight</a:t>
            </a:r>
            <a:endParaRPr lang="en-US" sz="2400" b="1" u="sng" kern="100" dirty="0">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Bestowal Brings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Miraculous Gifts</a:t>
            </a:r>
          </a:p>
          <a:p>
            <a:pPr marL="914400" lvl="1" indent="-457200">
              <a:lnSpc>
                <a:spcPct val="107000"/>
              </a:lnSpc>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Full knowledge of the word – John 14:26; Acts 2:22-47</a:t>
            </a:r>
          </a:p>
          <a:p>
            <a:pPr marL="914400" lvl="1" indent="-457200">
              <a:lnSpc>
                <a:spcPct val="107000"/>
              </a:lnSpc>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Languages – Acts 2:6-10; Acts 19:6</a:t>
            </a:r>
          </a:p>
          <a:p>
            <a:pPr marL="914400" lvl="1" indent="-457200">
              <a:lnSpc>
                <a:spcPct val="107000"/>
              </a:lnSpc>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Prophecy – Acts 11:28; Acts 21:11</a:t>
            </a:r>
          </a:p>
          <a:p>
            <a:pPr marL="914400" lvl="1" indent="-457200">
              <a:lnSpc>
                <a:spcPct val="107000"/>
              </a:lnSpc>
              <a:buFont typeface="+mj-lt"/>
              <a:buAutoNum type="arabicPeriod"/>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Visions – Acts 10:9-10</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lvl="1" indent="-457200">
              <a:lnSpc>
                <a:spcPct val="107000"/>
              </a:lnSpc>
              <a:buFont typeface="+mj-lt"/>
              <a:buAutoNum type="arabicPeriod"/>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Healing – Acts 3:6; Acts 5:15; Acts 13:11, Acts 14:10; Acts 28:8</a:t>
            </a:r>
          </a:p>
          <a:p>
            <a:pPr marL="914400" lvl="1" indent="-457200">
              <a:lnSpc>
                <a:spcPct val="107000"/>
              </a:lnSpc>
              <a:buFont typeface="+mj-lt"/>
              <a:buAutoNum type="arabicPeriod"/>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Raising the Dead back to Life – Acts 9:40 (Tabitha); Acts 20:12 (Eutychus)</a:t>
            </a:r>
          </a:p>
          <a:p>
            <a:pPr marL="914400" lvl="1" indent="-457200">
              <a:lnSpc>
                <a:spcPct val="107000"/>
              </a:lnSpc>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Casting out Unclean Spirits – Acts 8:6-13; </a:t>
            </a:r>
          </a:p>
          <a:p>
            <a:pPr marL="342900" marR="0" indent="-342900">
              <a:lnSpc>
                <a:spcPct val="107000"/>
              </a:lnSpc>
              <a:spcBef>
                <a:spcPts val="0"/>
              </a:spcBef>
              <a:spcAft>
                <a:spcPts val="0"/>
              </a:spcAft>
              <a:buFont typeface="Arial" panose="020B0604020202020204" pitchFamily="34" charset="0"/>
              <a:buChar char="•"/>
            </a:pPr>
            <a:r>
              <a:rPr lang="en-US" sz="24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Miraculous Gifts of the Holy Spirit ceased.</a:t>
            </a:r>
          </a:p>
          <a:p>
            <a:pPr marL="342900" marR="0" indent="-342900">
              <a:lnSpc>
                <a:spcPct val="107000"/>
              </a:lnSpc>
              <a:spcBef>
                <a:spcPts val="0"/>
              </a:spcBef>
              <a:spcAft>
                <a:spcPts val="0"/>
              </a:spcAft>
              <a:buFont typeface="Arial" panose="020B0604020202020204" pitchFamily="34" charset="0"/>
              <a:buChar char="•"/>
            </a:pPr>
            <a:r>
              <a:rPr lang="en-US" sz="24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Why?</a:t>
            </a:r>
            <a:endParaRPr lang="en-US" sz="24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246820424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5598136"/>
          </a:xfrm>
          <a:prstGeom prst="rect">
            <a:avLst/>
          </a:prstGeom>
          <a:noFill/>
        </p:spPr>
        <p:txBody>
          <a:bodyPr wrap="square" rtlCol="0">
            <a:spAutoFit/>
          </a:bodyPr>
          <a:lstStyle/>
          <a:p>
            <a:pPr marL="0" marR="0">
              <a:lnSpc>
                <a:spcPct val="107000"/>
              </a:lnSpc>
              <a:spcBef>
                <a:spcPts val="0"/>
              </a:spcBef>
              <a:spcAft>
                <a:spcPts val="0"/>
              </a:spcAft>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Holy Spirit Baptism</a:t>
            </a:r>
          </a:p>
          <a:p>
            <a:pPr marL="342900" marR="0" indent="-342900">
              <a:lnSpc>
                <a:spcPct val="107000"/>
              </a:lnSpc>
              <a:spcBef>
                <a:spcPts val="0"/>
              </a:spcBef>
              <a:spcAft>
                <a:spcPts val="0"/>
              </a:spcAft>
              <a:buFont typeface="Arial" panose="020B0604020202020204" pitchFamily="34" charset="0"/>
              <a:buChar char="•"/>
            </a:pP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Only the Apostles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could pass on the Miraculous Gifts of the Holy Spirit.</a:t>
            </a:r>
          </a:p>
          <a:p>
            <a:pPr marL="342900" marR="0" indent="-342900">
              <a:lnSpc>
                <a:spcPct val="107000"/>
              </a:lnSpc>
              <a:spcBef>
                <a:spcPts val="0"/>
              </a:spcBef>
              <a:spcAft>
                <a:spcPts val="0"/>
              </a:spcAft>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The miraculous gifts were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attesting signs to confirm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the authenticity of the word of God. Mark 16:17; 16:20; John 2:11; 20:30</a:t>
            </a:r>
          </a:p>
          <a:p>
            <a:pPr marL="342900" indent="-342900">
              <a:lnSpc>
                <a:spcPct val="107000"/>
              </a:lnSpc>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When the Apostles died, </a:t>
            </a: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Miraculous Gifts of the Holy Spirit</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ceased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 Acts 8:18</a:t>
            </a:r>
            <a:endPar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But they did not cease until</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their purpose was accomplished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Word of God was completed, i.e., perfected</a:t>
            </a:r>
          </a:p>
          <a:p>
            <a:pPr marL="800100" lvl="1" indent="-342900">
              <a:lnSpc>
                <a:spcPct val="107000"/>
              </a:lnSpc>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1 Corinthians 13:10</a:t>
            </a:r>
            <a:r>
              <a:rPr lang="en-US" sz="2400" dirty="0">
                <a:latin typeface="Times New Roman" panose="02020603050405020304" pitchFamily="18" charset="0"/>
                <a:cs typeface="Times New Roman" panose="02020603050405020304" pitchFamily="18" charset="0"/>
              </a:rPr>
              <a:t> but when the perfect comes, the partial will be done away.</a:t>
            </a:r>
          </a:p>
          <a:p>
            <a:pPr marL="800100" lvl="1" indent="-342900">
              <a:lnSpc>
                <a:spcPct val="107000"/>
              </a:lnSpc>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Colossians 1:25 </a:t>
            </a:r>
            <a:r>
              <a:rPr lang="en-US" sz="2400" dirty="0">
                <a:latin typeface="Times New Roman" panose="02020603050405020304" pitchFamily="18" charset="0"/>
                <a:cs typeface="Times New Roman" panose="02020603050405020304" pitchFamily="18" charset="0"/>
              </a:rPr>
              <a:t>- Word of God in its fullness</a:t>
            </a: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2</a:t>
            </a:r>
            <a:r>
              <a:rPr lang="en-US" sz="2400" b="1" kern="100" baseline="30000" dirty="0">
                <a:latin typeface="Times New Roman" panose="02020603050405020304" pitchFamily="18" charset="0"/>
                <a:ea typeface="Calibri" panose="020F0502020204030204" pitchFamily="34" charset="0"/>
                <a:cs typeface="Times New Roman" panose="02020603050405020304" pitchFamily="18" charset="0"/>
              </a:rPr>
              <a:t>nd</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Peter 1:3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All things pertaining to life and godliness,</a:t>
            </a:r>
            <a:endPar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en-US" sz="2400" b="1" u="sng"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Question?  How do we receive the Word of God?</a:t>
            </a:r>
          </a:p>
          <a:p>
            <a:pPr>
              <a:lnSpc>
                <a:spcPct val="107000"/>
              </a:lnSpc>
            </a:pPr>
            <a:endPar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Answer: We receive the word of God through Teaching and Instruction</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367876694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30423" cy="5598136"/>
          </a:xfrm>
          <a:prstGeom prst="rect">
            <a:avLst/>
          </a:prstGeom>
          <a:noFill/>
        </p:spPr>
        <p:txBody>
          <a:bodyPr wrap="square" rtlCol="0">
            <a:spAutoFit/>
          </a:bodyPr>
          <a:lstStyle/>
          <a:p>
            <a:pPr>
              <a:lnSpc>
                <a:spcPct val="107000"/>
              </a:lnSpc>
            </a:pPr>
            <a:r>
              <a:rPr lang="en-US" sz="2400" b="1" u="sng" dirty="0">
                <a:latin typeface="Times New Roman" panose="02020603050405020304" pitchFamily="18" charset="0"/>
                <a:cs typeface="Times New Roman" panose="02020603050405020304" pitchFamily="18" charset="0"/>
              </a:rPr>
              <a:t>We receive the Word of God Non-Miraculously – it is spoken to us by faithful men</a:t>
            </a:r>
          </a:p>
          <a:p>
            <a:pPr>
              <a:lnSpc>
                <a:spcPct val="107000"/>
              </a:lnSpc>
            </a:pPr>
            <a:endParaRPr lang="en-US" sz="2400" b="1" u="sng" dirty="0">
              <a:latin typeface="Times New Roman" panose="02020603050405020304" pitchFamily="18" charset="0"/>
              <a:cs typeface="Times New Roman" panose="02020603050405020304" pitchFamily="18" charset="0"/>
            </a:endParaRPr>
          </a:p>
          <a:p>
            <a:pPr lvl="1">
              <a:lnSpc>
                <a:spcPct val="107000"/>
              </a:lnSpc>
            </a:pPr>
            <a:r>
              <a:rPr lang="en-US" sz="2400" b="1" dirty="0">
                <a:latin typeface="Times New Roman" panose="02020603050405020304" pitchFamily="18" charset="0"/>
                <a:cs typeface="Times New Roman" panose="02020603050405020304" pitchFamily="18" charset="0"/>
              </a:rPr>
              <a:t>Romans 10:17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So </a:t>
            </a:r>
            <a:r>
              <a:rPr lang="en-US" sz="2400" b="1" u="sng" dirty="0">
                <a:highlight>
                  <a:srgbClr val="FFFF00"/>
                </a:highlight>
                <a:latin typeface="Times New Roman" panose="02020603050405020304" pitchFamily="18" charset="0"/>
                <a:cs typeface="Times New Roman" panose="02020603050405020304" pitchFamily="18" charset="0"/>
              </a:rPr>
              <a:t>faith</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comes</a:t>
            </a:r>
            <a:r>
              <a:rPr lang="en-US" sz="2400" dirty="0">
                <a:latin typeface="Times New Roman" panose="02020603050405020304" pitchFamily="18" charset="0"/>
                <a:cs typeface="Times New Roman" panose="02020603050405020304" pitchFamily="18" charset="0"/>
              </a:rPr>
              <a:t> from </a:t>
            </a:r>
            <a:r>
              <a:rPr lang="en-US" sz="2400" b="1" u="sng" dirty="0">
                <a:highlight>
                  <a:srgbClr val="FFFF00"/>
                </a:highlight>
                <a:latin typeface="Times New Roman" panose="02020603050405020304" pitchFamily="18" charset="0"/>
                <a:cs typeface="Times New Roman" panose="02020603050405020304" pitchFamily="18" charset="0"/>
              </a:rPr>
              <a:t>hearing</a:t>
            </a:r>
            <a:r>
              <a:rPr lang="en-US" sz="2400" dirty="0">
                <a:latin typeface="Times New Roman" panose="02020603050405020304" pitchFamily="18" charset="0"/>
                <a:cs typeface="Times New Roman" panose="02020603050405020304" pitchFamily="18" charset="0"/>
              </a:rPr>
              <a:t>, and hearing by the </a:t>
            </a:r>
            <a:r>
              <a:rPr lang="en-US" sz="2400" b="1" u="sng" dirty="0">
                <a:highlight>
                  <a:srgbClr val="FFFF00"/>
                </a:highlight>
                <a:latin typeface="Times New Roman" panose="02020603050405020304" pitchFamily="18" charset="0"/>
                <a:cs typeface="Times New Roman" panose="02020603050405020304" pitchFamily="18" charset="0"/>
              </a:rPr>
              <a:t>word of Christ</a:t>
            </a:r>
            <a:r>
              <a:rPr lang="en-US" sz="2400" dirty="0">
                <a:latin typeface="Times New Roman" panose="02020603050405020304" pitchFamily="18" charset="0"/>
                <a:cs typeface="Times New Roman" panose="02020603050405020304" pitchFamily="18" charset="0"/>
              </a:rPr>
              <a:t>.</a:t>
            </a:r>
          </a:p>
          <a:p>
            <a:pPr lvl="1">
              <a:lnSpc>
                <a:spcPct val="107000"/>
              </a:lnSpc>
            </a:pPr>
            <a:r>
              <a:rPr lang="en-US" sz="2400" b="1" dirty="0">
                <a:latin typeface="Times New Roman" panose="02020603050405020304" pitchFamily="18" charset="0"/>
                <a:cs typeface="Times New Roman" panose="02020603050405020304" pitchFamily="18" charset="0"/>
              </a:rPr>
              <a:t>2 Timothy 3:16 </a:t>
            </a:r>
            <a:r>
              <a:rPr lang="en-US" sz="2400" dirty="0">
                <a:latin typeface="Times New Roman" panose="02020603050405020304" pitchFamily="18" charset="0"/>
                <a:cs typeface="Times New Roman" panose="02020603050405020304" pitchFamily="18" charset="0"/>
              </a:rPr>
              <a:t> All </a:t>
            </a:r>
            <a:r>
              <a:rPr lang="en-US" sz="2400" b="1" u="sng" dirty="0">
                <a:highlight>
                  <a:srgbClr val="FFFF00"/>
                </a:highlight>
                <a:latin typeface="Times New Roman" panose="02020603050405020304" pitchFamily="18" charset="0"/>
                <a:cs typeface="Times New Roman" panose="02020603050405020304" pitchFamily="18" charset="0"/>
              </a:rPr>
              <a:t>Scripture</a:t>
            </a:r>
            <a:r>
              <a:rPr lang="en-US" sz="2400" dirty="0">
                <a:latin typeface="Times New Roman" panose="02020603050405020304" pitchFamily="18" charset="0"/>
                <a:cs typeface="Times New Roman" panose="02020603050405020304" pitchFamily="18" charset="0"/>
              </a:rPr>
              <a:t> is inspired by God and profitable for </a:t>
            </a:r>
            <a:r>
              <a:rPr lang="en-US" sz="2400" b="1" u="sng" dirty="0">
                <a:highlight>
                  <a:srgbClr val="FFFF00"/>
                </a:highlight>
                <a:latin typeface="Times New Roman" panose="02020603050405020304" pitchFamily="18" charset="0"/>
                <a:cs typeface="Times New Roman" panose="02020603050405020304" pitchFamily="18" charset="0"/>
              </a:rPr>
              <a:t>teaching</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Example of Jesus:</a:t>
            </a:r>
            <a:r>
              <a:rPr lang="en-US" sz="2400" dirty="0">
                <a:latin typeface="Times New Roman" panose="02020603050405020304" pitchFamily="18" charset="0"/>
                <a:cs typeface="Times New Roman" panose="02020603050405020304" pitchFamily="18" charset="0"/>
              </a:rPr>
              <a:t>  After receiving the Holy Spirit at baptism, the scriptures reveal</a:t>
            </a:r>
          </a:p>
          <a:p>
            <a:pPr marL="342900" indent="-342900">
              <a:lnSpc>
                <a:spcPct val="107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Jesus </a:t>
            </a:r>
            <a:r>
              <a:rPr lang="en-US" sz="2400" b="1" u="sng" dirty="0">
                <a:highlight>
                  <a:srgbClr val="FFFF00"/>
                </a:highlight>
                <a:latin typeface="Times New Roman" panose="02020603050405020304" pitchFamily="18" charset="0"/>
                <a:cs typeface="Times New Roman" panose="02020603050405020304" pitchFamily="18" charset="0"/>
              </a:rPr>
              <a:t>taught</a:t>
            </a:r>
            <a:r>
              <a:rPr lang="en-US" sz="2400" dirty="0">
                <a:latin typeface="Times New Roman" panose="02020603050405020304" pitchFamily="18" charset="0"/>
                <a:cs typeface="Times New Roman" panose="02020603050405020304" pitchFamily="18" charset="0"/>
              </a:rPr>
              <a:t> the people by </a:t>
            </a:r>
            <a:r>
              <a:rPr lang="en-US" sz="2400" b="1" u="sng" dirty="0">
                <a:highlight>
                  <a:srgbClr val="FFFF00"/>
                </a:highlight>
                <a:latin typeface="Times New Roman" panose="02020603050405020304" pitchFamily="18" charset="0"/>
                <a:cs typeface="Times New Roman" panose="02020603050405020304" pitchFamily="18" charset="0"/>
              </a:rPr>
              <a:t>speaking</a:t>
            </a:r>
            <a:r>
              <a:rPr lang="en-US" sz="2400" dirty="0">
                <a:latin typeface="Times New Roman" panose="02020603050405020304" pitchFamily="18" charset="0"/>
                <a:cs typeface="Times New Roman" panose="02020603050405020304" pitchFamily="18" charset="0"/>
              </a:rPr>
              <a:t> to them</a:t>
            </a:r>
          </a:p>
          <a:p>
            <a:pPr marL="342900" indent="-342900">
              <a:lnSpc>
                <a:spcPct val="107000"/>
              </a:lnSpc>
              <a:buFont typeface="Arial" panose="020B0604020202020204" pitchFamily="34" charset="0"/>
              <a:buChar char="•"/>
            </a:pPr>
            <a:r>
              <a:rPr lang="en-US" sz="2400" b="1" u="sng" dirty="0">
                <a:highlight>
                  <a:srgbClr val="FFFF00"/>
                </a:highlight>
                <a:latin typeface="Times New Roman" panose="02020603050405020304" pitchFamily="18" charset="0"/>
                <a:cs typeface="Times New Roman" panose="02020603050405020304" pitchFamily="18" charset="0"/>
              </a:rPr>
              <a:t>Signs and miracles </a:t>
            </a:r>
            <a:r>
              <a:rPr lang="en-US" sz="2400" dirty="0">
                <a:latin typeface="Times New Roman" panose="02020603050405020304" pitchFamily="18" charset="0"/>
                <a:cs typeface="Times New Roman" panose="02020603050405020304" pitchFamily="18" charset="0"/>
              </a:rPr>
              <a:t>accompanied His instruction to confirm their authenticity</a:t>
            </a:r>
          </a:p>
          <a:p>
            <a:pPr marL="342900" indent="-342900">
              <a:lnSpc>
                <a:spcPct val="107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But Jesus </a:t>
            </a:r>
            <a:r>
              <a:rPr lang="en-US" sz="2400" b="1" u="sng" dirty="0">
                <a:highlight>
                  <a:srgbClr val="FFFF00"/>
                </a:highlight>
                <a:latin typeface="Times New Roman" panose="02020603050405020304" pitchFamily="18" charset="0"/>
                <a:cs typeface="Times New Roman" panose="02020603050405020304" pitchFamily="18" charset="0"/>
              </a:rPr>
              <a:t>did not miraculously grant knowledge </a:t>
            </a:r>
            <a:r>
              <a:rPr lang="en-US" sz="2400" dirty="0">
                <a:latin typeface="Times New Roman" panose="02020603050405020304" pitchFamily="18" charset="0"/>
                <a:cs typeface="Times New Roman" panose="02020603050405020304" pitchFamily="18" charset="0"/>
              </a:rPr>
              <a:t>of God’s word</a:t>
            </a:r>
          </a:p>
          <a:p>
            <a:pPr>
              <a:lnSpc>
                <a:spcPct val="107000"/>
              </a:lnSpc>
            </a:pPr>
            <a:endParaRPr lang="en-US" sz="2400" dirty="0">
              <a:latin typeface="Times New Roman" panose="02020603050405020304" pitchFamily="18" charset="0"/>
              <a:cs typeface="Times New Roman" panose="02020603050405020304" pitchFamily="18" charset="0"/>
            </a:endParaRPr>
          </a:p>
          <a:p>
            <a:pPr>
              <a:lnSpc>
                <a:spcPct val="107000"/>
              </a:lnSpc>
            </a:pPr>
            <a:r>
              <a:rPr lang="en-US" sz="2400" b="1" dirty="0">
                <a:effectLst/>
                <a:latin typeface="Times New Roman" panose="02020603050405020304" pitchFamily="18" charset="0"/>
                <a:ea typeface="Times New Roman" panose="02020603050405020304" pitchFamily="18" charset="0"/>
              </a:rPr>
              <a:t>Matthew 4:23 </a:t>
            </a:r>
            <a:r>
              <a:rPr lang="en-US" sz="2400" dirty="0">
                <a:effectLst/>
                <a:latin typeface="Times New Roman" panose="02020603050405020304" pitchFamily="18" charset="0"/>
                <a:ea typeface="Times New Roman" panose="02020603050405020304" pitchFamily="18" charset="0"/>
              </a:rPr>
              <a:t>(Following His baptism &amp; anointment) </a:t>
            </a:r>
            <a:r>
              <a:rPr lang="en-US" sz="2400" b="1" u="sng" dirty="0">
                <a:effectLst/>
                <a:highlight>
                  <a:srgbClr val="FFFF00"/>
                </a:highlight>
                <a:latin typeface="Times New Roman" panose="02020603050405020304" pitchFamily="18" charset="0"/>
                <a:ea typeface="Times New Roman" panose="02020603050405020304" pitchFamily="18" charset="0"/>
              </a:rPr>
              <a:t>Jesus</a:t>
            </a:r>
            <a:r>
              <a:rPr lang="en-US" sz="2400" dirty="0">
                <a:effectLst/>
                <a:latin typeface="Times New Roman" panose="02020603050405020304" pitchFamily="18" charset="0"/>
                <a:ea typeface="Times New Roman" panose="02020603050405020304" pitchFamily="18" charset="0"/>
              </a:rPr>
              <a:t> was going throughout all Galilee, </a:t>
            </a:r>
            <a:r>
              <a:rPr lang="en-US" sz="2400" b="1" u="sng" dirty="0">
                <a:effectLst/>
                <a:highlight>
                  <a:srgbClr val="FFFF00"/>
                </a:highlight>
                <a:latin typeface="Times New Roman" panose="02020603050405020304" pitchFamily="18" charset="0"/>
                <a:ea typeface="Times New Roman" panose="02020603050405020304" pitchFamily="18" charset="0"/>
              </a:rPr>
              <a:t>teaching</a:t>
            </a:r>
            <a:r>
              <a:rPr lang="en-US" sz="2400" dirty="0">
                <a:effectLst/>
                <a:latin typeface="Times New Roman" panose="02020603050405020304" pitchFamily="18" charset="0"/>
                <a:ea typeface="Times New Roman" panose="02020603050405020304" pitchFamily="18" charset="0"/>
              </a:rPr>
              <a:t> in their synagogues and </a:t>
            </a:r>
            <a:r>
              <a:rPr lang="en-US" sz="2400" b="1" u="sng" dirty="0">
                <a:effectLst/>
                <a:highlight>
                  <a:srgbClr val="FFFF00"/>
                </a:highlight>
                <a:latin typeface="Times New Roman" panose="02020603050405020304" pitchFamily="18" charset="0"/>
                <a:ea typeface="Times New Roman" panose="02020603050405020304" pitchFamily="18" charset="0"/>
              </a:rPr>
              <a:t>proclaiming the gospel </a:t>
            </a:r>
            <a:r>
              <a:rPr lang="en-US" sz="2400" dirty="0">
                <a:effectLst/>
                <a:latin typeface="Times New Roman" panose="02020603050405020304" pitchFamily="18" charset="0"/>
                <a:ea typeface="Times New Roman" panose="02020603050405020304" pitchFamily="18" charset="0"/>
              </a:rPr>
              <a:t>of the kingdom</a:t>
            </a:r>
            <a:r>
              <a:rPr lang="en-US" sz="2400" dirty="0">
                <a:latin typeface="Times New Roman" panose="02020603050405020304" pitchFamily="18" charset="0"/>
                <a:cs typeface="Times New Roman" panose="02020603050405020304" pitchFamily="18" charset="0"/>
              </a:rPr>
              <a:t> </a:t>
            </a:r>
          </a:p>
          <a:p>
            <a:pPr>
              <a:lnSpc>
                <a:spcPct val="107000"/>
              </a:lnSpc>
            </a:pPr>
            <a:endParaRPr lang="en-US" sz="2400" dirty="0">
              <a:latin typeface="Times New Roman" panose="02020603050405020304" pitchFamily="18" charset="0"/>
              <a:cs typeface="Times New Roman" panose="02020603050405020304" pitchFamily="18" charset="0"/>
            </a:endParaRPr>
          </a:p>
          <a:p>
            <a:pPr>
              <a:lnSpc>
                <a:spcPct val="107000"/>
              </a:lnSpc>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Matthew 5:2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(Sermon on the Mount)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opened His mouth and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began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to teach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292283876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6388480"/>
          </a:xfrm>
          <a:prstGeom prst="rect">
            <a:avLst/>
          </a:prstGeom>
          <a:noFill/>
        </p:spPr>
        <p:txBody>
          <a:bodyPr wrap="square" rtlCol="0">
            <a:spAutoFit/>
          </a:bodyPr>
          <a:lstStyle/>
          <a:p>
            <a:pPr>
              <a:lnSpc>
                <a:spcPct val="107000"/>
              </a:lnSpc>
            </a:pPr>
            <a:r>
              <a:rPr lang="en-US" sz="2400" dirty="0">
                <a:latin typeface="Times New Roman" panose="02020603050405020304" pitchFamily="18" charset="0"/>
                <a:cs typeface="Times New Roman" panose="02020603050405020304" pitchFamily="18" charset="0"/>
              </a:rPr>
              <a:t>After His resurrection and the promise of the Holy Spirit, Jesus declared the great commission to make disciples of all nations through </a:t>
            </a:r>
            <a:r>
              <a:rPr lang="en-US" sz="2400" b="1" u="sng" dirty="0">
                <a:highlight>
                  <a:srgbClr val="FFFF00"/>
                </a:highlight>
                <a:latin typeface="Times New Roman" panose="02020603050405020304" pitchFamily="18" charset="0"/>
                <a:cs typeface="Times New Roman" panose="02020603050405020304" pitchFamily="18" charset="0"/>
              </a:rPr>
              <a:t>teaching</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His word</a:t>
            </a:r>
          </a:p>
          <a:p>
            <a:pPr>
              <a:lnSpc>
                <a:spcPct val="107000"/>
              </a:lnSpc>
            </a:pPr>
            <a:endParaRPr lang="en-US" sz="2400" dirty="0">
              <a:latin typeface="Times New Roman" panose="02020603050405020304" pitchFamily="18" charset="0"/>
              <a:cs typeface="Times New Roman" panose="02020603050405020304" pitchFamily="18" charset="0"/>
            </a:endParaRPr>
          </a:p>
          <a:p>
            <a:pPr lvl="1">
              <a:lnSpc>
                <a:spcPct val="107000"/>
              </a:lnSpc>
            </a:pPr>
            <a:r>
              <a:rPr lang="en-US" sz="2400" b="1" dirty="0">
                <a:latin typeface="Times New Roman" panose="02020603050405020304" pitchFamily="18" charset="0"/>
                <a:cs typeface="Times New Roman" panose="02020603050405020304" pitchFamily="18" charset="0"/>
              </a:rPr>
              <a:t>Matthew 28:19-20</a:t>
            </a:r>
            <a:r>
              <a:rPr lang="en-US" sz="2400" dirty="0">
                <a:latin typeface="Times New Roman" panose="02020603050405020304" pitchFamily="18" charset="0"/>
                <a:cs typeface="Times New Roman" panose="02020603050405020304" pitchFamily="18" charset="0"/>
              </a:rPr>
              <a:t>  "Go therefore and </a:t>
            </a:r>
            <a:r>
              <a:rPr lang="en-US" sz="2400" b="1" u="sng" dirty="0">
                <a:highlight>
                  <a:srgbClr val="FFFF00"/>
                </a:highlight>
                <a:latin typeface="Times New Roman" panose="02020603050405020304" pitchFamily="18" charset="0"/>
                <a:cs typeface="Times New Roman" panose="02020603050405020304" pitchFamily="18" charset="0"/>
              </a:rPr>
              <a:t>make disciples </a:t>
            </a:r>
            <a:r>
              <a:rPr lang="en-US" sz="2400" u="sng" dirty="0">
                <a:latin typeface="Times New Roman" panose="02020603050405020304" pitchFamily="18" charset="0"/>
                <a:cs typeface="Times New Roman" panose="02020603050405020304" pitchFamily="18" charset="0"/>
              </a:rPr>
              <a:t>of all the nations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baptizing</a:t>
            </a:r>
            <a:r>
              <a:rPr lang="en-US" sz="2400" dirty="0">
                <a:latin typeface="Times New Roman" panose="02020603050405020304" pitchFamily="18" charset="0"/>
                <a:cs typeface="Times New Roman" panose="02020603050405020304" pitchFamily="18" charset="0"/>
              </a:rPr>
              <a:t> them in the name of the Father and the Son and the Holy Spirit, </a:t>
            </a:r>
            <a:r>
              <a:rPr lang="en-US" sz="2400" baseline="30000" dirty="0">
                <a:latin typeface="Times New Roman" panose="02020603050405020304" pitchFamily="18" charset="0"/>
                <a:cs typeface="Times New Roman" panose="02020603050405020304" pitchFamily="18" charset="0"/>
              </a:rPr>
              <a:t>20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teaching</a:t>
            </a:r>
            <a:r>
              <a:rPr lang="en-US" sz="2400" u="sng" dirty="0">
                <a:highlight>
                  <a:srgbClr val="FFFF00"/>
                </a:highlight>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them to observe </a:t>
            </a:r>
            <a:r>
              <a:rPr lang="en-US" sz="2400" b="1" u="sng" dirty="0">
                <a:highlight>
                  <a:srgbClr val="FFFF00"/>
                </a:highlight>
                <a:latin typeface="Times New Roman" panose="02020603050405020304" pitchFamily="18" charset="0"/>
                <a:cs typeface="Times New Roman" panose="02020603050405020304" pitchFamily="18" charset="0"/>
              </a:rPr>
              <a:t>all that I commanded </a:t>
            </a:r>
            <a:r>
              <a:rPr lang="en-US" sz="2400" dirty="0">
                <a:latin typeface="Times New Roman" panose="02020603050405020304" pitchFamily="18" charset="0"/>
                <a:cs typeface="Times New Roman" panose="02020603050405020304" pitchFamily="18" charset="0"/>
              </a:rPr>
              <a:t>…</a:t>
            </a:r>
          </a:p>
          <a:p>
            <a:pPr lvl="1">
              <a:lnSpc>
                <a:spcPct val="107000"/>
              </a:lnSpc>
            </a:pPr>
            <a:endParaRPr lang="en-US" sz="2400" dirty="0">
              <a:latin typeface="Times New Roman" panose="02020603050405020304" pitchFamily="18" charset="0"/>
              <a:cs typeface="Times New Roman" panose="02020603050405020304" pitchFamily="18" charset="0"/>
            </a:endParaRPr>
          </a:p>
          <a:p>
            <a:pPr lvl="1">
              <a:lnSpc>
                <a:spcPct val="107000"/>
              </a:lnSpc>
            </a:pPr>
            <a:r>
              <a:rPr lang="en-US" sz="2400" b="1" dirty="0">
                <a:latin typeface="Times New Roman" panose="02020603050405020304" pitchFamily="18" charset="0"/>
                <a:cs typeface="Times New Roman" panose="02020603050405020304" pitchFamily="18" charset="0"/>
              </a:rPr>
              <a:t>Acts 10:42 (Peter preaching to Cornelius)</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(Jesus) </a:t>
            </a:r>
            <a:r>
              <a:rPr lang="en-US" sz="2400" b="1" u="sng" dirty="0">
                <a:highlight>
                  <a:srgbClr val="FFFF00"/>
                </a:highlight>
                <a:latin typeface="Times New Roman" panose="02020603050405020304" pitchFamily="18" charset="0"/>
                <a:cs typeface="Times New Roman" panose="02020603050405020304" pitchFamily="18" charset="0"/>
              </a:rPr>
              <a:t>ordered us to preach </a:t>
            </a:r>
            <a:r>
              <a:rPr lang="en-US" sz="2400" dirty="0">
                <a:latin typeface="Times New Roman" panose="02020603050405020304" pitchFamily="18" charset="0"/>
                <a:cs typeface="Times New Roman" panose="02020603050405020304" pitchFamily="18" charset="0"/>
              </a:rPr>
              <a:t>to the people, and solemnly to </a:t>
            </a:r>
            <a:r>
              <a:rPr lang="en-US" sz="2400" b="1" u="sng" dirty="0">
                <a:highlight>
                  <a:srgbClr val="FFFF00"/>
                </a:highlight>
                <a:latin typeface="Times New Roman" panose="02020603050405020304" pitchFamily="18" charset="0"/>
                <a:cs typeface="Times New Roman" panose="02020603050405020304" pitchFamily="18" charset="0"/>
              </a:rPr>
              <a:t>testify</a:t>
            </a:r>
            <a:r>
              <a:rPr lang="en-US" sz="2400" dirty="0">
                <a:latin typeface="Times New Roman" panose="02020603050405020304" pitchFamily="18" charset="0"/>
                <a:cs typeface="Times New Roman" panose="02020603050405020304" pitchFamily="18" charset="0"/>
              </a:rPr>
              <a:t> that this is the One who has been appointed by …</a:t>
            </a:r>
          </a:p>
          <a:p>
            <a:pPr>
              <a:lnSpc>
                <a:spcPct val="107000"/>
              </a:lnSpc>
            </a:pPr>
            <a:endParaRPr lang="en-US" sz="2400" dirty="0">
              <a:latin typeface="Times New Roman" panose="02020603050405020304" pitchFamily="18" charset="0"/>
              <a:cs typeface="Times New Roman" panose="02020603050405020304" pitchFamily="18" charset="0"/>
            </a:endParaRPr>
          </a:p>
          <a:p>
            <a:pPr lvl="1">
              <a:lnSpc>
                <a:spcPct val="107000"/>
              </a:lnSpc>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5:42 (The Apostles)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every day, in the temple and from house to house, they kept right on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teaching and preaching</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Jesus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Christ.</a:t>
            </a:r>
          </a:p>
          <a:p>
            <a:pPr>
              <a:lnSpc>
                <a:spcPct val="107000"/>
              </a:lnSpc>
            </a:pPr>
            <a:endParaRPr lang="en-US" sz="2400" dirty="0">
              <a:latin typeface="Times New Roman" panose="02020603050405020304" pitchFamily="18" charset="0"/>
              <a:cs typeface="Times New Roman" panose="02020603050405020304" pitchFamily="18" charset="0"/>
            </a:endParaRPr>
          </a:p>
          <a:p>
            <a:pPr lvl="1">
              <a:lnSpc>
                <a:spcPct val="107000"/>
              </a:lnSpc>
            </a:pPr>
            <a:endParaRPr lang="en-US" sz="2400" dirty="0">
              <a:latin typeface="Times New Roman" panose="02020603050405020304" pitchFamily="18" charset="0"/>
              <a:cs typeface="Times New Roman" panose="02020603050405020304" pitchFamily="18" charset="0"/>
            </a:endParaRPr>
          </a:p>
          <a:p>
            <a:pPr lvl="1">
              <a:lnSpc>
                <a:spcPct val="107000"/>
              </a:lnSpc>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7349186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2831929"/>
          </a:xfrm>
          <a:prstGeom prst="rect">
            <a:avLst/>
          </a:prstGeom>
          <a:noFill/>
        </p:spPr>
        <p:txBody>
          <a:bodyPr wrap="square" rtlCol="0">
            <a:spAutoFit/>
          </a:bodyPr>
          <a:lstStyle/>
          <a:p>
            <a:pPr>
              <a:lnSpc>
                <a:spcPct val="107000"/>
              </a:lnSpc>
            </a:pPr>
            <a:endParaRPr lang="en-US" sz="2400"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Colossians 1:25 (Apostle Paul declaring God’s purpose in Him)  </a:t>
            </a:r>
            <a:r>
              <a:rPr lang="en-US" sz="2400" b="1" u="sng" dirty="0">
                <a:highlight>
                  <a:srgbClr val="FFFF00"/>
                </a:highlight>
                <a:latin typeface="Times New Roman" panose="02020603050405020304" pitchFamily="18" charset="0"/>
                <a:cs typeface="Times New Roman" panose="02020603050405020304" pitchFamily="18" charset="0"/>
              </a:rPr>
              <a:t>I </a:t>
            </a:r>
            <a:r>
              <a:rPr lang="en-US" sz="2400" dirty="0">
                <a:latin typeface="Times New Roman" panose="02020603050405020304" pitchFamily="18" charset="0"/>
                <a:cs typeface="Times New Roman" panose="02020603050405020304" pitchFamily="18" charset="0"/>
              </a:rPr>
              <a:t>(Paul) have </a:t>
            </a:r>
            <a:r>
              <a:rPr lang="en-US" sz="2400" b="1" u="sng" dirty="0">
                <a:highlight>
                  <a:srgbClr val="FFFF00"/>
                </a:highlight>
                <a:latin typeface="Times New Roman" panose="02020603050405020304" pitchFamily="18" charset="0"/>
                <a:cs typeface="Times New Roman" panose="02020603050405020304" pitchFamily="18" charset="0"/>
              </a:rPr>
              <a:t>become its</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(church</a:t>
            </a:r>
            <a:r>
              <a:rPr lang="en-US" sz="2400" b="1"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servant </a:t>
            </a:r>
            <a:r>
              <a:rPr lang="en-US" sz="2400" dirty="0">
                <a:latin typeface="Times New Roman" panose="02020603050405020304" pitchFamily="18" charset="0"/>
                <a:cs typeface="Times New Roman" panose="02020603050405020304" pitchFamily="18" charset="0"/>
              </a:rPr>
              <a:t>by the </a:t>
            </a:r>
            <a:r>
              <a:rPr lang="en-US" sz="2400" b="1" u="sng" dirty="0">
                <a:highlight>
                  <a:srgbClr val="FFFF00"/>
                </a:highlight>
                <a:latin typeface="Times New Roman" panose="02020603050405020304" pitchFamily="18" charset="0"/>
                <a:cs typeface="Times New Roman" panose="02020603050405020304" pitchFamily="18" charset="0"/>
              </a:rPr>
              <a:t>commission God </a:t>
            </a:r>
            <a:r>
              <a:rPr lang="en-US" sz="2400" dirty="0">
                <a:latin typeface="Times New Roman" panose="02020603050405020304" pitchFamily="18" charset="0"/>
                <a:cs typeface="Times New Roman" panose="02020603050405020304" pitchFamily="18" charset="0"/>
              </a:rPr>
              <a:t>gave me </a:t>
            </a:r>
            <a:r>
              <a:rPr lang="en-US" sz="2400" b="1" u="sng" dirty="0">
                <a:highlight>
                  <a:srgbClr val="FFFF00"/>
                </a:highlight>
                <a:latin typeface="Times New Roman" panose="02020603050405020304" pitchFamily="18" charset="0"/>
                <a:cs typeface="Times New Roman" panose="02020603050405020304" pitchFamily="18" charset="0"/>
              </a:rPr>
              <a:t>to present to you the word of God in its fullness</a:t>
            </a:r>
            <a:r>
              <a:rPr lang="en-US" sz="2400" dirty="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a:p>
            <a:pPr>
              <a:lnSpc>
                <a:spcPct val="107000"/>
              </a:lnSpc>
            </a:pPr>
            <a:endParaRPr lang="en-US" sz="2400" b="1" dirty="0">
              <a:latin typeface="Times New Roman" panose="02020603050405020304" pitchFamily="18" charset="0"/>
              <a:cs typeface="Times New Roman" panose="02020603050405020304" pitchFamily="18" charset="0"/>
            </a:endParaRPr>
          </a:p>
          <a:p>
            <a:pPr>
              <a:lnSpc>
                <a:spcPct val="107000"/>
              </a:lnSpc>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Acts 2:42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(saints) were continually devoting themselves to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apostles' teaching</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a:p>
            <a:pPr>
              <a:lnSpc>
                <a:spcPct val="107000"/>
              </a:lnSpc>
            </a:pP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3981870678"/>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5865965"/>
          </a:xfrm>
          <a:prstGeom prst="rect">
            <a:avLst/>
          </a:prstGeom>
          <a:noFill/>
        </p:spPr>
        <p:txBody>
          <a:bodyPr wrap="square" rtlCol="0">
            <a:spAutoFit/>
          </a:bodyPr>
          <a:lstStyle/>
          <a:p>
            <a:pPr marR="0">
              <a:lnSpc>
                <a:spcPct val="107000"/>
              </a:lnSpc>
              <a:spcBef>
                <a:spcPts val="0"/>
              </a:spcBef>
              <a:spcAft>
                <a:spcPts val="0"/>
              </a:spcAft>
            </a:pPr>
            <a:r>
              <a:rPr lang="en-US" sz="2400" dirty="0">
                <a:latin typeface="Times New Roman" panose="02020603050405020304" pitchFamily="18" charset="0"/>
                <a:cs typeface="Times New Roman" panose="02020603050405020304" pitchFamily="18" charset="0"/>
              </a:rPr>
              <a:t>With the passing of the Apostles, the </a:t>
            </a:r>
            <a:r>
              <a:rPr lang="en-US" sz="2400" b="1" u="sng" dirty="0">
                <a:latin typeface="Times New Roman" panose="02020603050405020304" pitchFamily="18" charset="0"/>
                <a:cs typeface="Times New Roman" panose="02020603050405020304" pitchFamily="18" charset="0"/>
              </a:rPr>
              <a:t>saints in the church have now become God’s servants to preach </a:t>
            </a:r>
            <a:r>
              <a:rPr lang="en-US" sz="2400" dirty="0">
                <a:latin typeface="Times New Roman" panose="02020603050405020304" pitchFamily="18" charset="0"/>
                <a:cs typeface="Times New Roman" panose="02020603050405020304" pitchFamily="18" charset="0"/>
              </a:rPr>
              <a:t>the word of God, i.e., the Apostles passed the word down to us and we are to pass it on to others</a:t>
            </a:r>
          </a:p>
          <a:p>
            <a:pPr marR="0">
              <a:lnSpc>
                <a:spcPct val="107000"/>
              </a:lnSpc>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lvl="1">
              <a:lnSpc>
                <a:spcPct val="107000"/>
              </a:lnSpc>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Corinthians 4:1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Let a man regard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(Paul and the saints) in this manner, 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servants of Christ</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stewards</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of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mysteries of God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07000"/>
              </a:lnSpc>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Therefore, we have instruction to </a:t>
            </a: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teach God’s word to faithful men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who will be able to teach others</a:t>
            </a:r>
          </a:p>
          <a:p>
            <a:pPr>
              <a:lnSpc>
                <a:spcPct val="107000"/>
              </a:lnSpc>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107000"/>
              </a:lnSpc>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2 Timothy 2:2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things which you have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heard from me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(gospel message – revealed mystery of </a:t>
            </a:r>
            <a:r>
              <a:rPr lang="en-US" sz="2400" dirty="0">
                <a:latin typeface="Times New Roman" panose="02020603050405020304" pitchFamily="18" charset="0"/>
                <a:ea typeface="Calibri" panose="020F0502020204030204" pitchFamily="34" charset="0"/>
                <a:cs typeface="Times New Roman" panose="02020603050405020304" pitchFamily="18" charset="0"/>
              </a:rPr>
              <a:t>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entrust</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(stewardship) </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these to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faithful men </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who will be able to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teach others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also.</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374874075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644370" cy="5533310"/>
          </a:xfrm>
          <a:prstGeom prst="rect">
            <a:avLst/>
          </a:prstGeom>
          <a:noFill/>
        </p:spPr>
        <p:txBody>
          <a:bodyPr wrap="square" rtlCol="0">
            <a:spAutoFit/>
          </a:bodyPr>
          <a:lstStyle/>
          <a:p>
            <a:pPr>
              <a:lnSpc>
                <a:spcPct val="107000"/>
              </a:lnSpc>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Thus, God’s exhortation to preach the word of God from generation to generation</a:t>
            </a:r>
          </a:p>
          <a:p>
            <a:pPr>
              <a:lnSpc>
                <a:spcPct val="107000"/>
              </a:lnSpc>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107000"/>
              </a:lnSpc>
            </a:pPr>
            <a:r>
              <a:rPr lang="en-US" sz="2400" b="1" dirty="0">
                <a:latin typeface="Times New Roman" panose="02020603050405020304" pitchFamily="18" charset="0"/>
                <a:cs typeface="Times New Roman" panose="02020603050405020304" pitchFamily="18" charset="0"/>
              </a:rPr>
              <a:t>Romans 10:14-15 </a:t>
            </a:r>
            <a:r>
              <a:rPr lang="en-US" sz="2400" dirty="0">
                <a:latin typeface="Times New Roman" panose="02020603050405020304" pitchFamily="18" charset="0"/>
                <a:cs typeface="Times New Roman" panose="02020603050405020304" pitchFamily="18" charset="0"/>
              </a:rPr>
              <a:t> How then will they </a:t>
            </a:r>
            <a:r>
              <a:rPr lang="en-US" sz="2400" b="1" u="sng" dirty="0">
                <a:highlight>
                  <a:srgbClr val="FFFF00"/>
                </a:highlight>
                <a:latin typeface="Times New Roman" panose="02020603050405020304" pitchFamily="18" charset="0"/>
                <a:cs typeface="Times New Roman" panose="02020603050405020304" pitchFamily="18" charset="0"/>
              </a:rPr>
              <a:t>call on Him </a:t>
            </a:r>
            <a:r>
              <a:rPr lang="en-US" sz="2400" dirty="0">
                <a:latin typeface="Times New Roman" panose="02020603050405020304" pitchFamily="18" charset="0"/>
                <a:cs typeface="Times New Roman" panose="02020603050405020304" pitchFamily="18" charset="0"/>
              </a:rPr>
              <a:t>in whom they have not </a:t>
            </a:r>
            <a:r>
              <a:rPr lang="en-US" sz="2400" b="1" u="sng" dirty="0">
                <a:highlight>
                  <a:srgbClr val="FFFF00"/>
                </a:highlight>
                <a:latin typeface="Times New Roman" panose="02020603050405020304" pitchFamily="18" charset="0"/>
                <a:cs typeface="Times New Roman" panose="02020603050405020304" pitchFamily="18" charset="0"/>
              </a:rPr>
              <a:t>believed</a:t>
            </a:r>
            <a:r>
              <a:rPr lang="en-US" sz="2400" dirty="0">
                <a:latin typeface="Times New Roman" panose="02020603050405020304" pitchFamily="18" charset="0"/>
                <a:cs typeface="Times New Roman" panose="02020603050405020304" pitchFamily="18" charset="0"/>
              </a:rPr>
              <a:t>? How will they believe in Him whom </a:t>
            </a:r>
            <a:r>
              <a:rPr lang="en-US" sz="2400" b="1" u="sng" dirty="0">
                <a:highlight>
                  <a:srgbClr val="FFFF00"/>
                </a:highlight>
                <a:latin typeface="Times New Roman" panose="02020603050405020304" pitchFamily="18" charset="0"/>
                <a:cs typeface="Times New Roman" panose="02020603050405020304" pitchFamily="18" charset="0"/>
              </a:rPr>
              <a:t>they have not heard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how will they hear </a:t>
            </a:r>
            <a:r>
              <a:rPr lang="en-US" sz="2400" b="1" u="sng" dirty="0">
                <a:highlight>
                  <a:srgbClr val="FFFF00"/>
                </a:highlight>
                <a:latin typeface="Times New Roman" panose="02020603050405020304" pitchFamily="18" charset="0"/>
                <a:cs typeface="Times New Roman" panose="02020603050405020304" pitchFamily="18" charset="0"/>
              </a:rPr>
              <a:t>without a preacher</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15 </a:t>
            </a:r>
            <a:r>
              <a:rPr lang="en-US" sz="2400" dirty="0">
                <a:latin typeface="Times New Roman" panose="02020603050405020304" pitchFamily="18" charset="0"/>
                <a:cs typeface="Times New Roman" panose="02020603050405020304" pitchFamily="18" charset="0"/>
              </a:rPr>
              <a:t> How will they </a:t>
            </a:r>
            <a:r>
              <a:rPr lang="en-US" sz="2400" b="1" u="sng" dirty="0">
                <a:latin typeface="Times New Roman" panose="02020603050405020304" pitchFamily="18" charset="0"/>
                <a:cs typeface="Times New Roman" panose="02020603050405020304" pitchFamily="18" charset="0"/>
              </a:rPr>
              <a:t>preach</a:t>
            </a:r>
            <a:r>
              <a:rPr lang="en-US" sz="2400" dirty="0">
                <a:latin typeface="Times New Roman" panose="02020603050405020304" pitchFamily="18" charset="0"/>
                <a:cs typeface="Times New Roman" panose="02020603050405020304" pitchFamily="18" charset="0"/>
              </a:rPr>
              <a:t> unless </a:t>
            </a:r>
            <a:r>
              <a:rPr lang="en-US" sz="2400" b="1" u="sng" dirty="0">
                <a:highlight>
                  <a:srgbClr val="FFFF00"/>
                </a:highlight>
                <a:latin typeface="Times New Roman" panose="02020603050405020304" pitchFamily="18" charset="0"/>
                <a:cs typeface="Times New Roman" panose="02020603050405020304" pitchFamily="18" charset="0"/>
              </a:rPr>
              <a:t>they are sent</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p>
          <a:p>
            <a:pPr lvl="1">
              <a:lnSpc>
                <a:spcPct val="107000"/>
              </a:lnSpc>
            </a:pPr>
            <a:endParaRPr lang="en-US" sz="2400" dirty="0">
              <a:latin typeface="Times New Roman" panose="02020603050405020304" pitchFamily="18" charset="0"/>
              <a:cs typeface="Times New Roman" panose="02020603050405020304" pitchFamily="18" charset="0"/>
            </a:endParaRPr>
          </a:p>
          <a:p>
            <a:pPr lvl="1">
              <a:lnSpc>
                <a:spcPct val="107000"/>
              </a:lnSpc>
            </a:pPr>
            <a:r>
              <a:rPr lang="en-US" sz="2400" b="1" dirty="0">
                <a:latin typeface="Times New Roman" panose="02020603050405020304" pitchFamily="18" charset="0"/>
                <a:cs typeface="Times New Roman" panose="02020603050405020304" pitchFamily="18" charset="0"/>
              </a:rPr>
              <a:t>Romans 1:16-17 </a:t>
            </a:r>
            <a:r>
              <a:rPr lang="en-US" sz="2400" dirty="0">
                <a:latin typeface="Times New Roman" panose="02020603050405020304" pitchFamily="18" charset="0"/>
                <a:cs typeface="Times New Roman" panose="02020603050405020304" pitchFamily="18" charset="0"/>
              </a:rPr>
              <a:t>For I am not ashamed of </a:t>
            </a:r>
            <a:r>
              <a:rPr lang="en-US" sz="2400" b="1" u="sng" dirty="0">
                <a:latin typeface="Times New Roman" panose="02020603050405020304" pitchFamily="18" charset="0"/>
                <a:cs typeface="Times New Roman" panose="02020603050405020304" pitchFamily="18" charset="0"/>
              </a:rPr>
              <a:t>the gospel</a:t>
            </a:r>
            <a:r>
              <a:rPr lang="en-US" sz="2400" dirty="0">
                <a:latin typeface="Times New Roman" panose="02020603050405020304" pitchFamily="18" charset="0"/>
                <a:cs typeface="Times New Roman" panose="02020603050405020304" pitchFamily="18" charset="0"/>
              </a:rPr>
              <a:t>, for it is the </a:t>
            </a:r>
            <a:r>
              <a:rPr lang="en-US" sz="2400" b="1" u="sng" dirty="0">
                <a:latin typeface="Times New Roman" panose="02020603050405020304" pitchFamily="18" charset="0"/>
                <a:cs typeface="Times New Roman" panose="02020603050405020304" pitchFamily="18" charset="0"/>
              </a:rPr>
              <a:t>power of God for salvation </a:t>
            </a:r>
            <a:r>
              <a:rPr lang="en-US" sz="2400" dirty="0">
                <a:latin typeface="Times New Roman" panose="02020603050405020304" pitchFamily="18" charset="0"/>
                <a:cs typeface="Times New Roman" panose="02020603050405020304" pitchFamily="18" charset="0"/>
              </a:rPr>
              <a:t>to everyone who believes, to the Jew first and also to the Greek. </a:t>
            </a: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For in it </a:t>
            </a:r>
            <a:r>
              <a:rPr lang="en-US" sz="2400" i="1" dirty="0">
                <a:latin typeface="Times New Roman" panose="02020603050405020304" pitchFamily="18" charset="0"/>
                <a:cs typeface="Times New Roman" panose="02020603050405020304" pitchFamily="18" charset="0"/>
              </a:rPr>
              <a:t>the</a:t>
            </a:r>
            <a:r>
              <a:rPr lang="en-US" sz="2400" dirty="0">
                <a:latin typeface="Times New Roman" panose="02020603050405020304" pitchFamily="18" charset="0"/>
                <a:cs typeface="Times New Roman" panose="02020603050405020304" pitchFamily="18" charset="0"/>
              </a:rPr>
              <a:t> righteousness of God is revealed </a:t>
            </a:r>
            <a:r>
              <a:rPr lang="en-US" sz="2400" b="1" u="sng" dirty="0">
                <a:highlight>
                  <a:srgbClr val="FFFF00"/>
                </a:highlight>
                <a:latin typeface="Times New Roman" panose="02020603050405020304" pitchFamily="18" charset="0"/>
                <a:cs typeface="Times New Roman" panose="02020603050405020304" pitchFamily="18" charset="0"/>
              </a:rPr>
              <a:t>from faith to faith</a:t>
            </a:r>
            <a:r>
              <a:rPr lang="en-US" sz="2400" dirty="0">
                <a:latin typeface="Times New Roman" panose="02020603050405020304" pitchFamily="18" charset="0"/>
                <a:cs typeface="Times New Roman" panose="02020603050405020304" pitchFamily="18" charset="0"/>
              </a:rPr>
              <a:t>; as it is written, "</a:t>
            </a:r>
            <a:r>
              <a:rPr lang="en-US" sz="2400" b="1" u="sng" cap="small" dirty="0">
                <a:effectLst/>
                <a:latin typeface="Times New Roman" panose="02020603050405020304" pitchFamily="18" charset="0"/>
                <a:cs typeface="Times New Roman" panose="02020603050405020304" pitchFamily="18" charset="0"/>
              </a:rPr>
              <a:t>BUT THE RIGHTEOUS</a:t>
            </a:r>
            <a:r>
              <a:rPr lang="en-US" sz="2400" b="1" u="sng" dirty="0">
                <a:latin typeface="Times New Roman" panose="02020603050405020304" pitchFamily="18" charset="0"/>
                <a:cs typeface="Times New Roman" panose="02020603050405020304" pitchFamily="18" charset="0"/>
              </a:rPr>
              <a:t> </a:t>
            </a:r>
            <a:r>
              <a:rPr lang="en-US" sz="2400" b="1" i="1" u="sng" dirty="0">
                <a:latin typeface="Times New Roman" panose="02020603050405020304" pitchFamily="18" charset="0"/>
                <a:cs typeface="Times New Roman" panose="02020603050405020304" pitchFamily="18" charset="0"/>
              </a:rPr>
              <a:t>man</a:t>
            </a:r>
            <a:r>
              <a:rPr lang="en-US" sz="2400" b="1" u="sng" dirty="0">
                <a:latin typeface="Times New Roman" panose="02020603050405020304" pitchFamily="18" charset="0"/>
                <a:cs typeface="Times New Roman" panose="02020603050405020304" pitchFamily="18" charset="0"/>
              </a:rPr>
              <a:t> </a:t>
            </a:r>
            <a:r>
              <a:rPr lang="en-US" sz="2400" b="1" u="sng" cap="small" dirty="0">
                <a:effectLst/>
                <a:latin typeface="Times New Roman" panose="02020603050405020304" pitchFamily="18" charset="0"/>
                <a:cs typeface="Times New Roman" panose="02020603050405020304" pitchFamily="18" charset="0"/>
              </a:rPr>
              <a:t>SHALL </a:t>
            </a:r>
            <a:r>
              <a:rPr lang="en-US" sz="2400" b="1" u="sng" cap="small" dirty="0">
                <a:effectLst/>
                <a:highlight>
                  <a:srgbClr val="FFFF00"/>
                </a:highlight>
                <a:latin typeface="Times New Roman" panose="02020603050405020304" pitchFamily="18" charset="0"/>
                <a:cs typeface="Times New Roman" panose="02020603050405020304" pitchFamily="18" charset="0"/>
              </a:rPr>
              <a:t>LIVE BY</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FAITH</a:t>
            </a:r>
            <a:r>
              <a:rPr lang="en-US" sz="2400" dirty="0">
                <a:latin typeface="Times New Roman" panose="02020603050405020304" pitchFamily="18" charset="0"/>
                <a:cs typeface="Times New Roman" panose="02020603050405020304" pitchFamily="18" charset="0"/>
              </a:rPr>
              <a:t>." </a:t>
            </a:r>
          </a:p>
          <a:p>
            <a:pPr lvl="1">
              <a:lnSpc>
                <a:spcPct val="107000"/>
              </a:lnSpc>
            </a:pPr>
            <a:endParaRPr lang="en-US" sz="2400" dirty="0">
              <a:latin typeface="Times New Roman" panose="02020603050405020304" pitchFamily="18" charset="0"/>
              <a:cs typeface="Times New Roman" panose="02020603050405020304" pitchFamily="18" charset="0"/>
            </a:endParaRPr>
          </a:p>
          <a:p>
            <a:pPr lvl="1">
              <a:lnSpc>
                <a:spcPct val="107000"/>
              </a:lnSpc>
            </a:pPr>
            <a:r>
              <a:rPr lang="en-US" sz="2400" b="1" dirty="0">
                <a:latin typeface="Times New Roman" panose="02020603050405020304" pitchFamily="18" charset="0"/>
                <a:cs typeface="Times New Roman" panose="02020603050405020304" pitchFamily="18" charset="0"/>
              </a:rPr>
              <a:t>Hebrews 11:1</a:t>
            </a:r>
            <a:r>
              <a:rPr lang="en-US" sz="2400" dirty="0">
                <a:latin typeface="Times New Roman" panose="02020603050405020304" pitchFamily="18" charset="0"/>
                <a:cs typeface="Times New Roman" panose="02020603050405020304" pitchFamily="18" charset="0"/>
              </a:rPr>
              <a:t> Now </a:t>
            </a:r>
            <a:r>
              <a:rPr lang="en-US" sz="2400" b="1" u="sng" dirty="0">
                <a:highlight>
                  <a:srgbClr val="FFFF00"/>
                </a:highlight>
                <a:latin typeface="Times New Roman" panose="02020603050405020304" pitchFamily="18" charset="0"/>
                <a:cs typeface="Times New Roman" panose="02020603050405020304" pitchFamily="18" charset="0"/>
              </a:rPr>
              <a:t>faith</a:t>
            </a:r>
            <a:r>
              <a:rPr lang="en-US" sz="2400" dirty="0">
                <a:latin typeface="Times New Roman" panose="02020603050405020304" pitchFamily="18" charset="0"/>
                <a:cs typeface="Times New Roman" panose="02020603050405020304" pitchFamily="18" charset="0"/>
              </a:rPr>
              <a:t> is the </a:t>
            </a:r>
            <a:r>
              <a:rPr lang="en-US" sz="2400" b="1" u="sng" dirty="0">
                <a:highlight>
                  <a:srgbClr val="FFFF00"/>
                </a:highlight>
                <a:latin typeface="Times New Roman" panose="02020603050405020304" pitchFamily="18" charset="0"/>
                <a:cs typeface="Times New Roman" panose="02020603050405020304" pitchFamily="18" charset="0"/>
              </a:rPr>
              <a:t>assurance</a:t>
            </a:r>
            <a:r>
              <a:rPr lang="en-US" sz="2400" dirty="0">
                <a:latin typeface="Times New Roman" panose="02020603050405020304" pitchFamily="18" charset="0"/>
                <a:cs typeface="Times New Roman" panose="02020603050405020304" pitchFamily="18" charset="0"/>
              </a:rPr>
              <a:t> of </a:t>
            </a:r>
            <a:r>
              <a:rPr lang="en-US" sz="2400" i="1" dirty="0">
                <a:latin typeface="Times New Roman" panose="02020603050405020304" pitchFamily="18" charset="0"/>
                <a:cs typeface="Times New Roman" panose="02020603050405020304" pitchFamily="18" charset="0"/>
              </a:rPr>
              <a:t>things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hoped for</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conviction</a:t>
            </a:r>
            <a:r>
              <a:rPr lang="en-US" sz="2400" dirty="0">
                <a:latin typeface="Times New Roman" panose="02020603050405020304" pitchFamily="18" charset="0"/>
                <a:cs typeface="Times New Roman" panose="02020603050405020304" pitchFamily="18" charset="0"/>
              </a:rPr>
              <a:t> (evidence) of things </a:t>
            </a:r>
            <a:r>
              <a:rPr lang="en-US" sz="2400" b="1" u="sng" dirty="0">
                <a:highlight>
                  <a:srgbClr val="FFFF00"/>
                </a:highlight>
                <a:latin typeface="Times New Roman" panose="02020603050405020304" pitchFamily="18" charset="0"/>
                <a:cs typeface="Times New Roman" panose="02020603050405020304" pitchFamily="18" charset="0"/>
              </a:rPr>
              <a:t>not seen</a:t>
            </a:r>
            <a:r>
              <a:rPr lang="en-US" sz="2400" dirty="0">
                <a:latin typeface="Times New Roman" panose="02020603050405020304" pitchFamily="18" charset="0"/>
                <a:cs typeface="Times New Roman" panose="02020603050405020304" pitchFamily="18" charset="0"/>
              </a:rPr>
              <a:t>. (Hidden by God but revealed by faith in God’s word)</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173555482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6" y="895053"/>
            <a:ext cx="11801873" cy="5598136"/>
          </a:xfrm>
          <a:prstGeom prst="rect">
            <a:avLst/>
          </a:prstGeom>
          <a:noFill/>
        </p:spPr>
        <p:txBody>
          <a:bodyPr wrap="square" rtlCol="0">
            <a:spAutoFit/>
          </a:bodyPr>
          <a:lstStyle/>
          <a:p>
            <a:pPr>
              <a:lnSpc>
                <a:spcPct val="107000"/>
              </a:lnSpc>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Conclusion: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nSpc>
                <a:spcPct val="107000"/>
              </a:lnSpc>
              <a:buFont typeface="+mj-lt"/>
              <a:buAutoNum type="arabicPeriod"/>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Through Holy Spirit baptism</a:t>
            </a:r>
          </a:p>
          <a:p>
            <a:pPr marL="914400" lvl="1" indent="-457200">
              <a:lnSpc>
                <a:spcPct val="107000"/>
              </a:lnSpc>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miraculously bestowed upon His Apostles the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fullness of His word</a:t>
            </a:r>
          </a:p>
          <a:p>
            <a:pPr marL="914400" lvl="1" indent="-457200">
              <a:lnSpc>
                <a:spcPct val="107000"/>
              </a:lnSpc>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 bestowal was accompanied by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miraculous signs</a:t>
            </a:r>
          </a:p>
          <a:p>
            <a:pPr marL="914400" lvl="1" indent="-457200">
              <a:lnSpc>
                <a:spcPct val="107000"/>
              </a:lnSpc>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The bestowal granted to the recipients’ </a:t>
            </a: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miraculous powers used as signs</a:t>
            </a:r>
          </a:p>
          <a:p>
            <a:pPr marL="914400" lvl="1" indent="-457200">
              <a:lnSpc>
                <a:spcPct val="107000"/>
              </a:lnSpc>
              <a:buFont typeface="Arial" panose="020B0604020202020204" pitchFamily="34" charset="0"/>
              <a:buChar char="•"/>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nSpc>
                <a:spcPct val="107000"/>
              </a:lnSpc>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Purpose: The Apostles wer</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e appointed to teach God’s word to all</a:t>
            </a:r>
          </a:p>
          <a:p>
            <a:pPr marL="800100" lvl="1" indent="-342900">
              <a:lnSpc>
                <a:spcPct val="107000"/>
              </a:lnSpc>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speaking of the word of God was accompanied by miraculous signs to con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firm the word</a:t>
            </a:r>
          </a:p>
          <a:p>
            <a:pPr marL="800100" lvl="1" indent="-342900">
              <a:lnSpc>
                <a:spcPct val="107000"/>
              </a:lnSpc>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Apostles never miraculously granted full knowledge of God</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’s word with one exception</a:t>
            </a:r>
          </a:p>
          <a:p>
            <a:pPr marL="800100" lvl="1" indent="-342900">
              <a:lnSpc>
                <a:spcPct val="107000"/>
              </a:lnSpc>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Apostles laid hands upon a few select men to give them both</a:t>
            </a:r>
          </a:p>
          <a:p>
            <a:pPr marL="1257300" lvl="2" indent="-342900">
              <a:lnSpc>
                <a:spcPct val="107000"/>
              </a:lnSpc>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complete word of God in all its fullness</a:t>
            </a:r>
          </a:p>
          <a:p>
            <a:pPr marL="1257300" lvl="2" indent="-342900">
              <a:lnSpc>
                <a:spcPct val="107000"/>
              </a:lnSpc>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Miraculous powers used as signs to confirm the authenticity of God’s word</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Holy Spirit Baptism</a:t>
            </a:r>
          </a:p>
        </p:txBody>
      </p:sp>
    </p:spTree>
    <p:extLst>
      <p:ext uri="{BB962C8B-B14F-4D97-AF65-F5344CB8AC3E}">
        <p14:creationId xmlns:p14="http://schemas.microsoft.com/office/powerpoint/2010/main" val="241184918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66931" y="1460203"/>
            <a:ext cx="11644370" cy="4524315"/>
          </a:xfrm>
          <a:prstGeom prst="rect">
            <a:avLst/>
          </a:prstGeom>
          <a:noFill/>
        </p:spPr>
        <p:txBody>
          <a:bodyPr wrap="square" rtlCol="0">
            <a:spAutoFit/>
          </a:bodyPr>
          <a:lstStyle/>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Bestowal of the Holy Spirit by Laying on of Hands </a:t>
            </a:r>
            <a:endParaRPr lang="en-US" sz="9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938562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5601855"/>
          </a:xfrm>
          <a:prstGeom prst="rect">
            <a:avLst/>
          </a:prstGeom>
          <a:noFill/>
        </p:spPr>
        <p:txBody>
          <a:bodyPr wrap="square" rtlCol="0">
            <a:spAutoFit/>
          </a:bodyPr>
          <a:lstStyle/>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This is an extremely important revelation: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To Abraham was born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Ishmael and Isaac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both clearly are Abraham’s descendants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rejected Ishmael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Abraham’s first-born male heir</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chose Isaac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the “Child of Promise”</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To Isaac was born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Esau and Jacob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both clearly Abraham’s and Isacc’s descendants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rejected Esau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Isaac’s first-born male heir</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chose Jacob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renamed Israel</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God raised up Israel’s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to become the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 of Israel</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628858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66277" y="785824"/>
            <a:ext cx="11899960" cy="5993307"/>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Laying on of Hands is </a:t>
            </a:r>
            <a:r>
              <a:rPr lang="en-US" sz="2400" b="1" kern="1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the bestowal of the Holy Spirit to give supernatural</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gifts of the Holy Spirit. Example: Acts 6 – the first deacons</a:t>
            </a:r>
          </a:p>
          <a:p>
            <a:pPr marL="0" marR="0">
              <a:lnSpc>
                <a:spcPct val="107000"/>
              </a:lnSpc>
              <a:spcBef>
                <a:spcPts val="0"/>
              </a:spcBef>
              <a:spcAft>
                <a:spcPts val="0"/>
              </a:spcAft>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Acts 6:5-6, 8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(choosing of the “seven” to serve widows)</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they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chose Stephen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martyr - Acts chapter 7) a man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full of faith and of the Holy Spirit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Philip</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evangelist – Acts 8:5-25; 26-40; 21:8), Prochorus, Nicanor, Timon, Parmenas and Nicolas, a proselyte from Antioch.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these they brought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before the apostles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after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praying</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they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laid their hands</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on them.</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Stephen, full of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grace and powe</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was performing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great wonders and signs</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among the people.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u="sng" kern="1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Stephen (who was baptized) is noted as alre</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ady being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full of the Holy Spirit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(Acts 2:38)</a:t>
            </a:r>
            <a:endParaRPr lang="en-US" sz="2400" b="1" u="sng" kern="1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But Stephen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did not have miraculous powers</a:t>
            </a: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Note that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Philip</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was also among the seven who received the laying on of hands</a:t>
            </a:r>
          </a:p>
          <a:p>
            <a:pPr marL="342900" marR="0" lvl="0" indent="-342900">
              <a:lnSpc>
                <a:spcPct val="107000"/>
              </a:lnSpc>
              <a:spcBef>
                <a:spcPts val="0"/>
              </a:spcBef>
              <a:spcAft>
                <a:spcPts val="0"/>
              </a:spcAft>
              <a:buFont typeface="Symbol" panose="05050102010706020507" pitchFamily="18" charset="2"/>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Stephen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received miraculous gifts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of the Holy Spirit after the laying on of the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Apostles hands</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331917318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899960" cy="6002412"/>
          </a:xfrm>
          <a:prstGeom prst="rect">
            <a:avLst/>
          </a:prstGeom>
          <a:noFill/>
        </p:spPr>
        <p:txBody>
          <a:bodyPr wrap="square" rtlCol="0">
            <a:spAutoFit/>
          </a:bodyPr>
          <a:lstStyle/>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Acts 8:4-8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Therefore (result of Saul’s great persecutions), those who had been scattered went about preaching the word.</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Philip</a:t>
            </a: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 (one of the 7 deacons appointed in Acts 6)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went down to the city of Samaria and </a:t>
            </a:r>
            <a:r>
              <a:rPr lang="en-US" sz="2400" i="1" kern="0" dirty="0">
                <a:effectLst/>
                <a:latin typeface="Times New Roman" panose="02020603050405020304" pitchFamily="18" charset="0"/>
                <a:ea typeface="Times New Roman" panose="02020603050405020304" pitchFamily="18" charset="0"/>
                <a:cs typeface="Times New Roman" panose="02020603050405020304" pitchFamily="18" charset="0"/>
              </a:rPr>
              <a:t>began</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proclaiming Christ to them</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The crowds with one accord were giving attention to what was said by Philip, as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they heard and saw the signs which he was performing</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For </a:t>
            </a:r>
            <a:r>
              <a:rPr lang="en-US" sz="2400" i="1" kern="0" dirty="0">
                <a:effectLst/>
                <a:latin typeface="Times New Roman" panose="02020603050405020304" pitchFamily="18" charset="0"/>
                <a:ea typeface="Times New Roman" panose="02020603050405020304" pitchFamily="18" charset="0"/>
                <a:cs typeface="Times New Roman" panose="02020603050405020304" pitchFamily="18" charset="0"/>
              </a:rPr>
              <a:t>in the case of</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many who had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unclean spirits</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they were coming out </a:t>
            </a:r>
            <a:r>
              <a:rPr lang="en-US" sz="2400" i="1" kern="0" dirty="0">
                <a:effectLst/>
                <a:latin typeface="Times New Roman" panose="02020603050405020304" pitchFamily="18" charset="0"/>
                <a:ea typeface="Times New Roman" panose="02020603050405020304" pitchFamily="18" charset="0"/>
                <a:cs typeface="Times New Roman" panose="02020603050405020304" pitchFamily="18" charset="0"/>
              </a:rPr>
              <a:t>of them</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shouting with a loud voice; and many who had been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paralyzed and lame</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were healed.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Acts 8:12-13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But when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 believed</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Philip preaching the good news about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kingdom of God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the name of Jesus Christ,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 were being baptized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men and women alike.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13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Even Simon himself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believed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after being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he continued on with Philip, and as 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observed signs and great miracles</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taking place, he was constantly amazed.</a:t>
            </a:r>
          </a:p>
          <a:p>
            <a:pPr marL="0" marR="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Note:  None of the New Converts received miraculous gifts of the Holy Spirit</a:t>
            </a:r>
          </a:p>
          <a:p>
            <a:pPr marL="342900" marR="0" indent="-342900">
              <a:lnSpc>
                <a:spcPct val="107000"/>
              </a:lnSpc>
              <a:spcBef>
                <a:spcPts val="0"/>
              </a:spcBef>
              <a:spcAft>
                <a:spcPts val="0"/>
              </a:spcAft>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Note:  Philip was not an Apostle – He had gifts of the Holy Spirit but could not bestow them</a:t>
            </a:r>
          </a:p>
          <a:p>
            <a:pPr marL="342900" marR="0" indent="-34290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ote: Philip received the gifts of the Holy Spirit by laying on of hands – Acts 6:5-8</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258415566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899960" cy="5210144"/>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Acts 8:14-16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Now when the apostles in Jerusalem heard that Samaria had received the word of God, they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sent them Peter and John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who came down and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prayed for them that they might receive the Holy Spirit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16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had not yet fallen upon any of them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they had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simply been baptized</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in the name of the Lord Jesus.</a:t>
            </a:r>
          </a:p>
          <a:p>
            <a:pPr marL="0" marR="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mj-lt"/>
              <a:buAutoNum type="arabicPeriod"/>
            </a:pP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he Apostles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prayed</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for the new saints to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receive the Holy Spirit</a:t>
            </a:r>
            <a:endParaRPr lang="en-US" sz="2400" b="1" u="sng"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mj-lt"/>
              <a:buAutoNum type="arabicPeriod"/>
            </a:pP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Question: I</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f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is given to all baptized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believers,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why did the Apostles pray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for the saints to receive the Holy Spirit?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Indicates the bestowal of the </a:t>
            </a: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Holy Spirit (as used here) actually </a:t>
            </a:r>
            <a:r>
              <a:rPr lang="en-US" sz="2400" b="1" u="sng" kern="0" dirty="0">
                <a:latin typeface="Times New Roman" panose="02020603050405020304" pitchFamily="18" charset="0"/>
                <a:ea typeface="Times New Roman" panose="02020603050405020304" pitchFamily="18" charset="0"/>
                <a:cs typeface="Times New Roman" panose="02020603050405020304" pitchFamily="18" charset="0"/>
              </a:rPr>
              <a:t>means the bestowal of </a:t>
            </a:r>
            <a:r>
              <a:rPr lang="en-US" sz="2400" b="1" u="sng" kern="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iraculous gifts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of the Holy Spirit</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(reference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Acts 6</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800100" lvl="1" indent="-342900">
              <a:lnSpc>
                <a:spcPct val="107000"/>
              </a:lnSpc>
              <a:buFont typeface="Arial" panose="020B0604020202020204" pitchFamily="34" charset="0"/>
              <a:buChar char="•"/>
            </a:pPr>
            <a:r>
              <a:rPr lang="en-US" sz="2400" b="1" u="sng" kern="0" dirty="0">
                <a:latin typeface="Times New Roman" panose="02020603050405020304" pitchFamily="18" charset="0"/>
                <a:ea typeface="Times New Roman" panose="02020603050405020304" pitchFamily="18" charset="0"/>
                <a:cs typeface="Times New Roman" panose="02020603050405020304" pitchFamily="18" charset="0"/>
              </a:rPr>
              <a:t>N</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ot the gift of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Holy Spirit Himself</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p>
          <a:p>
            <a:pPr marL="457200" marR="0" indent="-457200">
              <a:lnSpc>
                <a:spcPct val="107000"/>
              </a:lnSpc>
              <a:spcBef>
                <a:spcPts val="0"/>
              </a:spcBef>
              <a:spcAft>
                <a:spcPts val="0"/>
              </a:spcAft>
              <a:buFont typeface="+mj-lt"/>
              <a:buAutoNum type="arabicPeriod"/>
            </a:pP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Bestowal of Miraculous Gifts was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not at the sole discretion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of the Apostles</a:t>
            </a:r>
          </a:p>
          <a:p>
            <a:pPr marL="457200" marR="0" indent="-457200">
              <a:lnSpc>
                <a:spcPct val="107000"/>
              </a:lnSpc>
              <a:spcBef>
                <a:spcPts val="0"/>
              </a:spcBef>
              <a:spcAft>
                <a:spcPts val="0"/>
              </a:spcAft>
              <a:buFont typeface="+mj-lt"/>
              <a:buAutoNum type="arabicPeriod"/>
            </a:pPr>
            <a:r>
              <a:rPr lang="en-US" sz="2400" kern="0" dirty="0">
                <a:latin typeface="Times New Roman" panose="02020603050405020304" pitchFamily="18" charset="0"/>
                <a:ea typeface="Calibri" panose="020F0502020204030204" pitchFamily="34" charset="0"/>
                <a:cs typeface="Times New Roman" panose="02020603050405020304" pitchFamily="18" charset="0"/>
              </a:rPr>
              <a:t>By prayer, the Apostles </a:t>
            </a:r>
            <a:r>
              <a:rPr lang="en-US" sz="2400" b="1" u="sng" kern="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asked God </a:t>
            </a:r>
            <a:r>
              <a:rPr lang="en-US" sz="2400" kern="0" dirty="0">
                <a:latin typeface="Times New Roman" panose="02020603050405020304" pitchFamily="18" charset="0"/>
                <a:ea typeface="Calibri" panose="020F0502020204030204" pitchFamily="34" charset="0"/>
                <a:cs typeface="Times New Roman" panose="02020603050405020304" pitchFamily="18" charset="0"/>
              </a:rPr>
              <a:t>to give them gifts of the Holy Spirit. </a:t>
            </a:r>
            <a:endParaRPr lang="en-US" sz="2000" b="1" u="sng"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322190132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899960" cy="6000489"/>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Acts 8:17-18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Then they (Peter and John) </a:t>
            </a:r>
            <a:r>
              <a:rPr lang="en-US" sz="2400" i="1" kern="100" dirty="0">
                <a:effectLst/>
                <a:latin typeface="Times New Roman" panose="02020603050405020304" pitchFamily="18" charset="0"/>
                <a:ea typeface="Calibri" panose="020F0502020204030204" pitchFamily="34" charset="0"/>
                <a:cs typeface="Times New Roman" panose="02020603050405020304" pitchFamily="18" charset="0"/>
              </a:rPr>
              <a:t>began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laying their hands on them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they were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receiving the Holy Spirit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18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Now when Simon saw that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was bestowed through the laying on of the apostles' hands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he offered them money,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Apostles </a:t>
            </a:r>
            <a:r>
              <a:rPr lang="en-US" sz="24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prayed to God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asking Him to bestow the Holy Spirit upon the newly baptized.</a:t>
            </a:r>
          </a:p>
          <a:p>
            <a:pPr marL="342900" marR="0" lvl="0" indent="-342900">
              <a:lnSpc>
                <a:spcPct val="107000"/>
              </a:lnSpc>
              <a:spcBef>
                <a:spcPts val="0"/>
              </a:spcBef>
              <a:spcAft>
                <a:spcPts val="0"/>
              </a:spcAft>
              <a:buFont typeface="Symbol" panose="05050102010706020507" pitchFamily="18" charset="2"/>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The bestowal of the Holy Spirit was by the Apostles </a:t>
            </a:r>
            <a:r>
              <a:rPr lang="en-US" sz="24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laying their hands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upon the new converts.</a:t>
            </a:r>
          </a:p>
          <a:p>
            <a:pPr marL="342900" marR="0" lvl="0" indent="-342900">
              <a:lnSpc>
                <a:spcPct val="107000"/>
              </a:lnSpc>
              <a:spcBef>
                <a:spcPts val="0"/>
              </a:spcBef>
              <a:spcAft>
                <a:spcPts val="0"/>
              </a:spcAft>
              <a:buFont typeface="Symbol" panose="05050102010706020507" pitchFamily="18" charset="2"/>
              <a:buChar char=""/>
            </a:pPr>
            <a:r>
              <a:rPr lang="en-US" sz="24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Not all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of the baptized “received the Holy Spirit”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Simon did not and asked to buy “this authority.” Authority for what? Authority to exercise powers fro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m the Holy Spirit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Conclusion: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 reference to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the Holy Spirit in Acts 8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is to the bestowal of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spiritual gifts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and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not the Holy Spirit Himself</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Reference Acts 6:5-8</a:t>
            </a:r>
          </a:p>
          <a:p>
            <a:pPr marL="342900" indent="-342900">
              <a:lnSpc>
                <a:spcPct val="107000"/>
              </a:lnSpc>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This is further confirmed at Romans 1:11 and Acts 19:5-6</a:t>
            </a:r>
            <a:endParaRPr lang="en-US" sz="2400" b="1" u="sng" kern="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This is further confirmed at Romans 1:11 and Acts 19:5-6</a:t>
            </a:r>
            <a:endParaRPr lang="en-US" sz="2400" b="1" u="sng" kern="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403352088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899960" cy="5598136"/>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Romans 1:11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(Apostle Paul) long to see you so that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may impart some spiritual gift to you</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that you may be established;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Acts 19:5-6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(Paul meets disciples who were baptized into John’s baptism) When they heard this, they were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in the name of the Lord Jesus.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when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Paul had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laid his hands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upon them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Spirit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came on them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they </a:t>
            </a:r>
            <a:r>
              <a:rPr lang="en-US" sz="2400" i="1" kern="100" dirty="0">
                <a:effectLst/>
                <a:latin typeface="Times New Roman" panose="02020603050405020304" pitchFamily="18" charset="0"/>
                <a:ea typeface="Calibri" panose="020F0502020204030204" pitchFamily="34" charset="0"/>
                <a:cs typeface="Times New Roman" panose="02020603050405020304" pitchFamily="18" charset="0"/>
              </a:rPr>
              <a:t>began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speaking with tongues and prophesying</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2400" b="1" u="sng" kern="1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Something prompted Paul to ask these disciples if they had received the Holy Spirit when they were baptized.</a:t>
            </a:r>
          </a:p>
          <a:p>
            <a:pPr marL="457200" marR="0" indent="-457200">
              <a:lnSpc>
                <a:spcPct val="107000"/>
              </a:lnSpc>
              <a:spcBef>
                <a:spcPts val="0"/>
              </a:spcBef>
              <a:spcAft>
                <a:spcPts val="0"/>
              </a:spcAft>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Paul learns they were baptized into John’s baptism of repentance – note their baptism was long after baptism into Christ for remission of sins was inaugurated</a:t>
            </a:r>
          </a:p>
          <a:p>
            <a:pPr marL="457200" marR="0" indent="-45720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Therefore, Paul baptized them into Christ. Why? Cleansing of sin</a:t>
            </a:r>
          </a:p>
          <a:p>
            <a:pPr marL="457200" marR="0" indent="-457200">
              <a:lnSpc>
                <a:spcPct val="107000"/>
              </a:lnSpc>
              <a:spcBef>
                <a:spcPts val="0"/>
              </a:spcBef>
              <a:spcAft>
                <a:spcPts val="0"/>
              </a:spcAft>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Then Paul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laidd</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his hands on them upon which they manifested the miraculous gits</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191222416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7" y="895053"/>
            <a:ext cx="11899960" cy="5598136"/>
          </a:xfrm>
          <a:prstGeom prst="rect">
            <a:avLst/>
          </a:prstGeom>
          <a:noFill/>
        </p:spPr>
        <p:txBody>
          <a:bodyPr wrap="square" rtlCol="0">
            <a:spAutoFit/>
          </a:bodyPr>
          <a:lstStyle/>
          <a:p>
            <a:pPr marR="0">
              <a:lnSpc>
                <a:spcPct val="107000"/>
              </a:lnSpc>
              <a:spcBef>
                <a:spcPts val="0"/>
              </a:spcBef>
              <a:spcAft>
                <a:spcPts val="0"/>
              </a:spcAft>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Summarize</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R="0">
              <a:lnSpc>
                <a:spcPct val="107000"/>
              </a:lnSpc>
              <a:spcBef>
                <a:spcPts val="0"/>
              </a:spcBef>
              <a:spcAft>
                <a:spcPts val="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When baptized, we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receive the Holy Spirit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Acts 2:38, Acts 6:5</a:t>
            </a:r>
          </a:p>
          <a:p>
            <a:pPr marL="457200" marR="0" indent="-457200">
              <a:lnSpc>
                <a:spcPct val="107000"/>
              </a:lnSpc>
              <a:spcBef>
                <a:spcPts val="0"/>
              </a:spcBef>
              <a:spcAft>
                <a:spcPts val="0"/>
              </a:spcAft>
              <a:buFont typeface="+mj-lt"/>
              <a:buAutoNum type="arabicPeriod"/>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When baptized, we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do not receive miraculous gifts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of the Holy Spirit  -  Acts 6:5; 8:4-16</a:t>
            </a:r>
          </a:p>
          <a:p>
            <a:pPr marL="457200" marR="0" indent="-457200">
              <a:lnSpc>
                <a:spcPct val="107000"/>
              </a:lnSpc>
              <a:spcBef>
                <a:spcPts val="0"/>
              </a:spcBef>
              <a:spcAft>
                <a:spcPts val="0"/>
              </a:spcAft>
              <a:buFont typeface="+mj-lt"/>
              <a:buAutoNum type="arabicPeriod"/>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Apostles were able to bestow miraculous gifts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of the Holy Spirit through the laying on of hands – Acts 8;17-18; Acts 19:5-6, Romans 1:11</a:t>
            </a:r>
          </a:p>
          <a:p>
            <a:pPr marL="457200" marR="0" indent="-457200">
              <a:lnSpc>
                <a:spcPct val="107000"/>
              </a:lnSpc>
              <a:spcBef>
                <a:spcPts val="0"/>
              </a:spcBef>
              <a:spcAft>
                <a:spcPts val="0"/>
              </a:spcAft>
              <a:buFont typeface="+mj-lt"/>
              <a:buAutoNum type="arabicPeriod"/>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Only Apostles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could bestow gifts of the Holy Spirit </a:t>
            </a:r>
          </a:p>
          <a:p>
            <a:pPr marL="457200" marR="0" indent="-457200">
              <a:lnSpc>
                <a:spcPct val="107000"/>
              </a:lnSpc>
              <a:spcBef>
                <a:spcPts val="0"/>
              </a:spcBef>
              <a:spcAft>
                <a:spcPts val="0"/>
              </a:spcAft>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Once the Apostles died, miraculous gifts of 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he Holy Spirit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ceased</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p>
          <a:p>
            <a:pPr marL="457200" marR="0" indent="-457200">
              <a:lnSpc>
                <a:spcPct val="107000"/>
              </a:lnSpc>
              <a:spcBef>
                <a:spcPts val="0"/>
              </a:spcBef>
              <a:spcAft>
                <a:spcPts val="0"/>
              </a:spcAft>
              <a:buFont typeface="+mj-lt"/>
              <a:buAutoNum type="arabicPeriod"/>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Other non-Apostles</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who received gifts of the Holy Spirit are known as the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other inspired men.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In addition to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Stephen and Philip</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among others were:</a:t>
            </a: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Mark</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who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wrote the Gospel of Mark</a:t>
            </a:r>
          </a:p>
          <a:p>
            <a:pPr marL="800100" lvl="1" indent="-342900">
              <a:lnSpc>
                <a:spcPct val="107000"/>
              </a:lnSpc>
              <a:buFont typeface="Arial" panose="020B0604020202020204" pitchFamily="34" charset="0"/>
              <a:buChar char="•"/>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Luke</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who wrote the Gospel of Luke and the Book of Acts</a:t>
            </a:r>
          </a:p>
          <a:p>
            <a:pPr marL="800100" lvl="1" indent="-342900">
              <a:lnSpc>
                <a:spcPct val="107000"/>
              </a:lnSpc>
              <a:buFont typeface="Arial" panose="020B0604020202020204" pitchFamily="34" charset="0"/>
              <a:buChar char="•"/>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James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(brother of Jesus) who wrote the book of James</a:t>
            </a:r>
          </a:p>
          <a:p>
            <a:pPr marL="800100" lvl="1" indent="-342900">
              <a:lnSpc>
                <a:spcPct val="107000"/>
              </a:lnSpc>
              <a:buFont typeface="Arial" panose="020B0604020202020204" pitchFamily="34" charset="0"/>
              <a:buChar char="•"/>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Jude</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who wrote the book of Jude</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Laying on of Hands</a:t>
            </a:r>
          </a:p>
        </p:txBody>
      </p:sp>
    </p:spTree>
    <p:extLst>
      <p:ext uri="{BB962C8B-B14F-4D97-AF65-F5344CB8AC3E}">
        <p14:creationId xmlns:p14="http://schemas.microsoft.com/office/powerpoint/2010/main" val="1553984038"/>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0" y="1166842"/>
            <a:ext cx="11644370" cy="4524315"/>
          </a:xfrm>
          <a:prstGeom prst="rect">
            <a:avLst/>
          </a:prstGeom>
          <a:noFill/>
        </p:spPr>
        <p:txBody>
          <a:bodyPr wrap="square" rtlCol="0">
            <a:spAutoFit/>
          </a:bodyPr>
          <a:lstStyle/>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Baptism into Christ and Receiving the Holy Spirit</a:t>
            </a:r>
            <a:endParaRPr lang="en-US" sz="9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1807961955"/>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6" y="895053"/>
            <a:ext cx="12017773" cy="5632311"/>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Acts 2:17 (Jude 2:28)</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IT SHALL BE IN THE LAST DAYS</a:t>
            </a:r>
            <a:r>
              <a:rPr lang="en-US" sz="2400" dirty="0">
                <a:latin typeface="Times New Roman" panose="02020603050405020304" pitchFamily="18" charset="0"/>
                <a:cs typeface="Times New Roman" panose="02020603050405020304" pitchFamily="18" charset="0"/>
              </a:rPr>
              <a:t>,' God says, '</a:t>
            </a:r>
            <a:r>
              <a:rPr lang="en-US" sz="2400" cap="small" dirty="0">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cs typeface="Times New Roman" panose="02020603050405020304" pitchFamily="18" charset="0"/>
              </a:rPr>
              <a:t>WILL </a:t>
            </a:r>
            <a:r>
              <a:rPr lang="en-US" sz="2400" b="1" u="sng" cap="small" dirty="0">
                <a:effectLst/>
                <a:highlight>
                  <a:srgbClr val="FFFF00"/>
                </a:highlight>
                <a:latin typeface="Times New Roman" panose="02020603050405020304" pitchFamily="18" charset="0"/>
                <a:cs typeface="Times New Roman" panose="02020603050405020304" pitchFamily="18" charset="0"/>
              </a:rPr>
              <a:t>POUR FORTH OF</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MY</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SPIRIT </a:t>
            </a:r>
            <a:r>
              <a:rPr lang="en-US" sz="2400" cap="small" dirty="0">
                <a:effectLst/>
                <a:latin typeface="Times New Roman" panose="02020603050405020304" pitchFamily="18" charset="0"/>
                <a:cs typeface="Times New Roman" panose="02020603050405020304" pitchFamily="18" charset="0"/>
              </a:rPr>
              <a:t>ON </a:t>
            </a:r>
            <a:r>
              <a:rPr lang="en-US" sz="2400" b="1" u="sng" cap="small" dirty="0">
                <a:effectLst/>
                <a:highlight>
                  <a:srgbClr val="FFFF00"/>
                </a:highlight>
                <a:latin typeface="Times New Roman" panose="02020603050405020304" pitchFamily="18" charset="0"/>
                <a:cs typeface="Times New Roman" panose="02020603050405020304" pitchFamily="18" charset="0"/>
              </a:rPr>
              <a:t>ALL</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MANKIND</a:t>
            </a:r>
            <a:r>
              <a:rPr lang="en-US" sz="2400" dirty="0">
                <a:latin typeface="Times New Roman" panose="02020603050405020304" pitchFamily="18" charset="0"/>
                <a:cs typeface="Times New Roman" panose="02020603050405020304" pitchFamily="18" charset="0"/>
              </a:rPr>
              <a:t>; </a:t>
            </a:r>
          </a:p>
          <a:p>
            <a:endParaRPr lang="en-US" sz="2400" cap="small" dirty="0">
              <a:effectLst/>
              <a:latin typeface="Times New Roman" panose="02020603050405020304" pitchFamily="18" charset="0"/>
              <a:cs typeface="Times New Roman" panose="02020603050405020304" pitchFamily="18" charset="0"/>
            </a:endParaRPr>
          </a:p>
          <a:p>
            <a:r>
              <a:rPr lang="en-US" sz="2400" b="1" u="sng" dirty="0">
                <a:latin typeface="Times New Roman" panose="02020603050405020304" pitchFamily="18" charset="0"/>
                <a:cs typeface="Times New Roman" panose="02020603050405020304" pitchFamily="18" charset="0"/>
              </a:rPr>
              <a:t>Jesus Christ – the Son of God</a:t>
            </a:r>
            <a:r>
              <a:rPr lang="en-US" sz="2400" b="1" dirty="0">
                <a:latin typeface="Times New Roman" panose="02020603050405020304" pitchFamily="18" charset="0"/>
                <a:cs typeface="Times New Roman" panose="02020603050405020304" pitchFamily="18" charset="0"/>
              </a:rPr>
              <a:t> – </a:t>
            </a:r>
            <a:r>
              <a:rPr lang="en-US" sz="2400" dirty="0">
                <a:latin typeface="Times New Roman" panose="02020603050405020304" pitchFamily="18" charset="0"/>
                <a:cs typeface="Times New Roman" panose="02020603050405020304" pitchFamily="18" charset="0"/>
              </a:rPr>
              <a:t>received the Holy Spirit anointing at baptism – the consecration requirement of High Priest</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Matthew 3:16 </a:t>
            </a:r>
            <a:r>
              <a:rPr lang="en-US" sz="2400" dirty="0">
                <a:latin typeface="Times New Roman" panose="02020603050405020304" pitchFamily="18" charset="0"/>
                <a:cs typeface="Times New Roman" panose="02020603050405020304" pitchFamily="18" charset="0"/>
              </a:rPr>
              <a:t>After being </a:t>
            </a:r>
            <a:r>
              <a:rPr lang="en-US" sz="2400" b="1" u="sng" dirty="0">
                <a:highlight>
                  <a:srgbClr val="FFFF00"/>
                </a:highlight>
                <a:latin typeface="Times New Roman" panose="02020603050405020304" pitchFamily="18" charset="0"/>
                <a:cs typeface="Times New Roman" panose="02020603050405020304" pitchFamily="18" charset="0"/>
              </a:rPr>
              <a:t>baptized</a:t>
            </a:r>
            <a:r>
              <a:rPr lang="en-US" sz="2400" dirty="0">
                <a:latin typeface="Times New Roman" panose="02020603050405020304" pitchFamily="18" charset="0"/>
                <a:cs typeface="Times New Roman" panose="02020603050405020304" pitchFamily="18" charset="0"/>
              </a:rPr>
              <a:t>, Jesus came up immediately from </a:t>
            </a:r>
            <a:r>
              <a:rPr lang="en-US" sz="2400" b="1" u="sng" dirty="0">
                <a:highlight>
                  <a:srgbClr val="FFFF00"/>
                </a:highlight>
                <a:latin typeface="Times New Roman" panose="02020603050405020304" pitchFamily="18" charset="0"/>
                <a:cs typeface="Times New Roman" panose="02020603050405020304" pitchFamily="18" charset="0"/>
              </a:rPr>
              <a:t>the water</a:t>
            </a:r>
            <a:r>
              <a:rPr lang="en-US" sz="2400" dirty="0">
                <a:latin typeface="Times New Roman" panose="02020603050405020304" pitchFamily="18" charset="0"/>
                <a:cs typeface="Times New Roman" panose="02020603050405020304" pitchFamily="18" charset="0"/>
              </a:rPr>
              <a:t>; and behold, the heavens were opened, and he saw the </a:t>
            </a:r>
            <a:r>
              <a:rPr lang="en-US" sz="2400" b="1" u="sng" dirty="0">
                <a:highlight>
                  <a:srgbClr val="FFFF00"/>
                </a:highlight>
                <a:latin typeface="Times New Roman" panose="02020603050405020304" pitchFamily="18" charset="0"/>
                <a:cs typeface="Times New Roman" panose="02020603050405020304" pitchFamily="18" charset="0"/>
              </a:rPr>
              <a:t>Spirit of God </a:t>
            </a:r>
            <a:r>
              <a:rPr lang="en-US" sz="2400" b="1" u="sng" dirty="0">
                <a:latin typeface="Times New Roman" panose="02020603050405020304" pitchFamily="18" charset="0"/>
                <a:cs typeface="Times New Roman" panose="02020603050405020304" pitchFamily="18" charset="0"/>
              </a:rPr>
              <a:t>descending as a dove </a:t>
            </a:r>
            <a:r>
              <a:rPr lang="en-US" sz="2400" b="1" i="1" u="sng" dirty="0">
                <a:latin typeface="Times New Roman" panose="02020603050405020304" pitchFamily="18" charset="0"/>
                <a:cs typeface="Times New Roman" panose="02020603050405020304" pitchFamily="18" charset="0"/>
              </a:rPr>
              <a:t>and</a:t>
            </a:r>
            <a:r>
              <a:rPr lang="en-US" sz="2400" b="1" u="sng" dirty="0">
                <a:latin typeface="Times New Roman" panose="02020603050405020304" pitchFamily="18" charset="0"/>
                <a:cs typeface="Times New Roman" panose="02020603050405020304" pitchFamily="18" charset="0"/>
              </a:rPr>
              <a:t> lighting on Him</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u="sng" dirty="0">
                <a:latin typeface="Times New Roman" panose="02020603050405020304" pitchFamily="18" charset="0"/>
                <a:cs typeface="Times New Roman" panose="02020603050405020304" pitchFamily="18" charset="0"/>
              </a:rPr>
              <a:t>The other sons of God </a:t>
            </a:r>
            <a:r>
              <a:rPr lang="en-US" sz="2400" dirty="0">
                <a:latin typeface="Times New Roman" panose="02020603050405020304" pitchFamily="18" charset="0"/>
                <a:cs typeface="Times New Roman" panose="02020603050405020304" pitchFamily="18" charset="0"/>
              </a:rPr>
              <a:t>received the Holy Spirit anointing at baptism – consecration requirement of Royal Priesthood</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Acts 2:38</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"Repent, and each of you </a:t>
            </a:r>
            <a:r>
              <a:rPr lang="en-US" sz="2400" b="1" u="sng" dirty="0">
                <a:highlight>
                  <a:srgbClr val="FFFF00"/>
                </a:highlight>
                <a:latin typeface="Times New Roman" panose="02020603050405020304" pitchFamily="18" charset="0"/>
                <a:cs typeface="Times New Roman" panose="02020603050405020304" pitchFamily="18" charset="0"/>
              </a:rPr>
              <a:t>be baptized </a:t>
            </a:r>
            <a:r>
              <a:rPr lang="en-US" sz="2400" b="1" u="sng" dirty="0">
                <a:latin typeface="Times New Roman" panose="02020603050405020304" pitchFamily="18" charset="0"/>
                <a:cs typeface="Times New Roman" panose="02020603050405020304" pitchFamily="18" charset="0"/>
              </a:rPr>
              <a:t>in the name of Jesus Christ</a:t>
            </a:r>
            <a:r>
              <a:rPr lang="en-US" sz="2400" dirty="0">
                <a:latin typeface="Times New Roman" panose="02020603050405020304" pitchFamily="18" charset="0"/>
                <a:cs typeface="Times New Roman" panose="02020603050405020304" pitchFamily="18" charset="0"/>
              </a:rPr>
              <a:t> for the </a:t>
            </a:r>
            <a:r>
              <a:rPr lang="en-US" sz="2400" b="1" u="sng" dirty="0">
                <a:latin typeface="Times New Roman" panose="02020603050405020304" pitchFamily="18" charset="0"/>
                <a:cs typeface="Times New Roman" panose="02020603050405020304" pitchFamily="18" charset="0"/>
              </a:rPr>
              <a:t>forgiveness of your sins</a:t>
            </a:r>
            <a:r>
              <a:rPr lang="en-US" sz="2400" dirty="0">
                <a:latin typeface="Times New Roman" panose="02020603050405020304" pitchFamily="18" charset="0"/>
                <a:cs typeface="Times New Roman" panose="02020603050405020304" pitchFamily="18" charset="0"/>
              </a:rPr>
              <a:t>; and you will </a:t>
            </a:r>
            <a:r>
              <a:rPr lang="en-US" sz="2400" b="1" u="sng" dirty="0">
                <a:highlight>
                  <a:srgbClr val="FFFF00"/>
                </a:highlight>
                <a:latin typeface="Times New Roman" panose="02020603050405020304" pitchFamily="18" charset="0"/>
                <a:cs typeface="Times New Roman" panose="02020603050405020304" pitchFamily="18" charset="0"/>
              </a:rPr>
              <a:t>receive the gift of the Holy Spirit</a:t>
            </a:r>
            <a:r>
              <a:rPr lang="en-US" sz="2400" dirty="0">
                <a:latin typeface="Times New Roman" panose="02020603050405020304" pitchFamily="18" charset="0"/>
                <a:cs typeface="Times New Roman" panose="02020603050405020304" pitchFamily="18" charset="0"/>
              </a:rPr>
              <a:t>. </a:t>
            </a:r>
            <a:endParaRPr lang="en-US" sz="2400" dirty="0"/>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of the Holy Spirit at Baptism</a:t>
            </a:r>
          </a:p>
        </p:txBody>
      </p:sp>
    </p:spTree>
    <p:extLst>
      <p:ext uri="{BB962C8B-B14F-4D97-AF65-F5344CB8AC3E}">
        <p14:creationId xmlns:p14="http://schemas.microsoft.com/office/powerpoint/2010/main" val="352441416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26" y="895053"/>
            <a:ext cx="12017773" cy="3416320"/>
          </a:xfrm>
          <a:prstGeom prst="rect">
            <a:avLst/>
          </a:prstGeom>
          <a:noFill/>
        </p:spPr>
        <p:txBody>
          <a:bodyPr wrap="square" rtlCol="0">
            <a:spAutoFit/>
          </a:bodyPr>
          <a:lstStyle/>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Question:</a:t>
            </a:r>
            <a:r>
              <a:rPr lang="en-US" sz="2800" dirty="0">
                <a:latin typeface="Times New Roman" panose="02020603050405020304" pitchFamily="18" charset="0"/>
                <a:cs typeface="Times New Roman" panose="02020603050405020304" pitchFamily="18" charset="0"/>
              </a:rPr>
              <a:t>  Is the receiving of the Holy Spirit literal or</a:t>
            </a:r>
          </a:p>
          <a:p>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Question:</a:t>
            </a:r>
            <a:r>
              <a:rPr lang="en-US" sz="2800" dirty="0">
                <a:latin typeface="Times New Roman" panose="02020603050405020304" pitchFamily="18" charset="0"/>
                <a:cs typeface="Times New Roman" panose="02020603050405020304" pitchFamily="18" charset="0"/>
              </a:rPr>
              <a:t> Is the receiving of the Holy Spirit figurative (metonymy), i.e., is the indwelling of the Holy Spirit simply having knowledge of the word of God</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You decide.   </a:t>
            </a:r>
            <a:endParaRPr lang="en-US" sz="2800" dirty="0"/>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of the Holy Spirit at Baptism</a:t>
            </a:r>
          </a:p>
        </p:txBody>
      </p:sp>
    </p:spTree>
    <p:extLst>
      <p:ext uri="{BB962C8B-B14F-4D97-AF65-F5344CB8AC3E}">
        <p14:creationId xmlns:p14="http://schemas.microsoft.com/office/powerpoint/2010/main" val="36220634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940088"/>
          </a:xfrm>
          <a:prstGeom prst="rect">
            <a:avLst/>
          </a:prstGeom>
          <a:noFill/>
        </p:spPr>
        <p:txBody>
          <a:bodyPr wrap="square" rtlCol="0">
            <a:spAutoFit/>
          </a:bodyPr>
          <a:lstStyle/>
          <a:p>
            <a:pPr marL="228600"/>
            <a:r>
              <a:rPr lang="en-US" sz="2400" b="1" dirty="0">
                <a:latin typeface="Times New Roman" panose="02020603050405020304" pitchFamily="18" charset="0"/>
                <a:cs typeface="Times New Roman" panose="02020603050405020304" pitchFamily="18" charset="0"/>
              </a:rPr>
              <a:t>Acts 2:17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IT SHALL BE IN THE LAST DAYS</a:t>
            </a:r>
            <a:r>
              <a:rPr lang="en-US" sz="2400" dirty="0">
                <a:latin typeface="Times New Roman" panose="02020603050405020304" pitchFamily="18" charset="0"/>
                <a:cs typeface="Times New Roman" panose="02020603050405020304" pitchFamily="18" charset="0"/>
              </a:rPr>
              <a:t>,' God says, '</a:t>
            </a:r>
            <a:r>
              <a:rPr lang="en-US" sz="2400" cap="small" dirty="0">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cs typeface="Times New Roman" panose="02020603050405020304" pitchFamily="18" charset="0"/>
              </a:rPr>
              <a:t>WILL </a:t>
            </a:r>
            <a:r>
              <a:rPr lang="en-US" sz="2400" b="1" u="sng" cap="small" dirty="0">
                <a:effectLst/>
                <a:highlight>
                  <a:srgbClr val="FFFF00"/>
                </a:highlight>
                <a:latin typeface="Times New Roman" panose="02020603050405020304" pitchFamily="18" charset="0"/>
                <a:cs typeface="Times New Roman" panose="02020603050405020304" pitchFamily="18" charset="0"/>
              </a:rPr>
              <a:t>POUR</a:t>
            </a:r>
            <a:r>
              <a:rPr lang="en-US" sz="2400" cap="small" dirty="0">
                <a:effectLst/>
                <a:latin typeface="Times New Roman" panose="02020603050405020304" pitchFamily="18" charset="0"/>
                <a:cs typeface="Times New Roman" panose="02020603050405020304" pitchFamily="18" charset="0"/>
              </a:rPr>
              <a:t> FORTH OF</a:t>
            </a:r>
            <a:r>
              <a:rPr lang="en-US" sz="2400" dirty="0">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MY</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SPIRIT </a:t>
            </a:r>
            <a:r>
              <a:rPr lang="en-US" sz="2400" cap="small" dirty="0">
                <a:effectLst/>
                <a:latin typeface="Times New Roman" panose="02020603050405020304" pitchFamily="18" charset="0"/>
                <a:cs typeface="Times New Roman" panose="02020603050405020304" pitchFamily="18" charset="0"/>
              </a:rPr>
              <a:t>ON ALL</a:t>
            </a:r>
            <a:r>
              <a:rPr lang="en-US" sz="2400" dirty="0">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MANKIND</a:t>
            </a:r>
            <a:r>
              <a:rPr lang="en-US" sz="2400" dirty="0">
                <a:latin typeface="Times New Roman" panose="02020603050405020304" pitchFamily="18" charset="0"/>
                <a:cs typeface="Times New Roman" panose="02020603050405020304" pitchFamily="18" charset="0"/>
              </a:rPr>
              <a:t>; </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Romans 5:5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hope does not disappoint, because the love of God has been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poured out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through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 Spirit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who was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given to us</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Titus 3:5-6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saved 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according to His mercy, by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washing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(baptism)</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of regeneration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(born again) and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renewing by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whom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poured out upon us</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richly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through Jesus Christ our Savior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Regeneration</a:t>
            </a:r>
          </a:p>
          <a:p>
            <a:pPr marL="228600" marR="0">
              <a:spcBef>
                <a:spcPts val="0"/>
              </a:spcBef>
              <a:spcAft>
                <a:spcPts val="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Greek Word: </a:t>
            </a:r>
            <a:r>
              <a:rPr lang="en-US" sz="2400" b="1" i="1" dirty="0" err="1">
                <a:effectLst/>
                <a:latin typeface="Times New Roman" panose="02020603050405020304" pitchFamily="18" charset="0"/>
                <a:cs typeface="Times New Roman" panose="02020603050405020304" pitchFamily="18" charset="0"/>
              </a:rPr>
              <a:t>paliggenesia</a:t>
            </a:r>
            <a:r>
              <a:rPr lang="en-US" sz="2400" dirty="0">
                <a:latin typeface="Times New Roman" panose="02020603050405020304" pitchFamily="18" charset="0"/>
                <a:cs typeface="Times New Roman" panose="02020603050405020304" pitchFamily="18" charset="0"/>
              </a:rPr>
              <a:t> – rebirth; from </a:t>
            </a:r>
            <a:r>
              <a:rPr lang="en-US" sz="2400" b="1" i="1" dirty="0" err="1">
                <a:latin typeface="Times New Roman" panose="02020603050405020304" pitchFamily="18" charset="0"/>
                <a:cs typeface="Times New Roman" panose="02020603050405020304" pitchFamily="18" charset="0"/>
              </a:rPr>
              <a:t>palin</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meaning again and </a:t>
            </a:r>
            <a:r>
              <a:rPr lang="en-US" sz="2400" b="1" i="1" dirty="0">
                <a:latin typeface="Times New Roman" panose="02020603050405020304" pitchFamily="18" charset="0"/>
                <a:cs typeface="Times New Roman" panose="02020603050405020304" pitchFamily="18" charset="0"/>
              </a:rPr>
              <a:t>genesis</a:t>
            </a:r>
            <a:r>
              <a:rPr lang="en-US" sz="2400" dirty="0">
                <a:latin typeface="Times New Roman" panose="02020603050405020304" pitchFamily="18" charset="0"/>
                <a:cs typeface="Times New Roman" panose="02020603050405020304" pitchFamily="18" charset="0"/>
              </a:rPr>
              <a:t> meaning birth or beginning</a:t>
            </a:r>
          </a:p>
          <a:p>
            <a:pPr marL="571500" marR="0" indent="-342900">
              <a:spcBef>
                <a:spcPts val="0"/>
              </a:spcBef>
              <a:spcAft>
                <a:spcPts val="0"/>
              </a:spcAft>
              <a:buFont typeface="Arial" panose="020B0604020202020204" pitchFamily="34" charset="0"/>
              <a:buChar char="•"/>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John 3:3 Jesus</a:t>
            </a:r>
            <a:r>
              <a:rPr lang="en-US" sz="2400" dirty="0">
                <a:latin typeface="Times New Roman" panose="02020603050405020304" pitchFamily="18" charset="0"/>
                <a:cs typeface="Times New Roman" panose="02020603050405020304" pitchFamily="18" charset="0"/>
              </a:rPr>
              <a:t> answered and said to him (Nicodemus), "Truly, truly, I say to you, unless one is </a:t>
            </a:r>
            <a:r>
              <a:rPr lang="en-US" sz="2400" b="1" u="sng" dirty="0">
                <a:highlight>
                  <a:srgbClr val="FFFF00"/>
                </a:highlight>
                <a:latin typeface="Times New Roman" panose="02020603050405020304" pitchFamily="18" charset="0"/>
                <a:cs typeface="Times New Roman" panose="02020603050405020304" pitchFamily="18" charset="0"/>
              </a:rPr>
              <a:t>born again </a:t>
            </a:r>
            <a:r>
              <a:rPr lang="en-US" sz="2400" dirty="0">
                <a:latin typeface="Times New Roman" panose="02020603050405020304" pitchFamily="18" charset="0"/>
                <a:cs typeface="Times New Roman" panose="02020603050405020304" pitchFamily="18" charset="0"/>
              </a:rPr>
              <a:t>he cannot see the </a:t>
            </a:r>
            <a:r>
              <a:rPr lang="en-US" sz="2400" b="1" u="sng" dirty="0">
                <a:highlight>
                  <a:srgbClr val="FFFF00"/>
                </a:highlight>
                <a:latin typeface="Times New Roman" panose="02020603050405020304" pitchFamily="18" charset="0"/>
                <a:cs typeface="Times New Roman" panose="02020603050405020304" pitchFamily="18" charset="0"/>
              </a:rPr>
              <a:t>kingdom of God</a:t>
            </a:r>
            <a:r>
              <a:rPr lang="en-US" sz="2400" dirty="0">
                <a:latin typeface="Times New Roman" panose="02020603050405020304" pitchFamily="18" charset="0"/>
                <a:cs typeface="Times New Roman" panose="02020603050405020304" pitchFamily="18" charset="0"/>
              </a:rPr>
              <a:t>."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cxnSp>
        <p:nvCxnSpPr>
          <p:cNvPr id="5" name="Straight Arrow Connector 4">
            <a:extLst>
              <a:ext uri="{FF2B5EF4-FFF2-40B4-BE49-F238E27FC236}">
                <a16:creationId xmlns:a16="http://schemas.microsoft.com/office/drawing/2014/main" id="{019ED2EE-50DC-2371-E31D-AFE993B70E12}"/>
              </a:ext>
            </a:extLst>
          </p:cNvPr>
          <p:cNvCxnSpPr>
            <a:cxnSpLocks/>
          </p:cNvCxnSpPr>
          <p:nvPr/>
        </p:nvCxnSpPr>
        <p:spPr>
          <a:xfrm>
            <a:off x="10745815" y="1459149"/>
            <a:ext cx="0" cy="46692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4037AF1B-52CE-339D-097D-810870E44290}"/>
              </a:ext>
            </a:extLst>
          </p:cNvPr>
          <p:cNvCxnSpPr>
            <a:cxnSpLocks/>
          </p:cNvCxnSpPr>
          <p:nvPr/>
        </p:nvCxnSpPr>
        <p:spPr>
          <a:xfrm>
            <a:off x="10752306" y="2490173"/>
            <a:ext cx="0" cy="93882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6562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4794646"/>
          </a:xfrm>
          <a:prstGeom prst="rect">
            <a:avLst/>
          </a:prstGeom>
          <a:noFill/>
        </p:spPr>
        <p:txBody>
          <a:bodyPr wrap="square" rtlCol="0">
            <a:spAutoFit/>
          </a:bodyPr>
          <a:lstStyle/>
          <a:p>
            <a:pPr marL="0" marR="0">
              <a:lnSpc>
                <a:spcPct val="107000"/>
              </a:lnSpc>
              <a:spcBef>
                <a:spcPts val="0"/>
              </a:spcBef>
              <a:spcAft>
                <a:spcPts val="0"/>
              </a:spcAft>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Thus through Abraham, Isaac, and Jacob (Israel), God fulfilled His promises:</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Multiplied Abraham’s descendants</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Blessed Abraham’s descendants</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Gave </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descendants</a:t>
            </a: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 the Promised Land of Canaan</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Made </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the descendants</a:t>
            </a: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 a great nation – Kingdom of Israel</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And raised up the “the Promised blessing to all Nations” – </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the </a:t>
            </a: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Messiah through Kingdom of Israel</a:t>
            </a:r>
          </a:p>
        </p:txBody>
      </p:sp>
    </p:spTree>
    <p:extLst>
      <p:ext uri="{BB962C8B-B14F-4D97-AF65-F5344CB8AC3E}">
        <p14:creationId xmlns:p14="http://schemas.microsoft.com/office/powerpoint/2010/main" val="2520251915"/>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262979"/>
          </a:xfrm>
          <a:prstGeom prst="rect">
            <a:avLst/>
          </a:prstGeom>
          <a:noFill/>
        </p:spPr>
        <p:txBody>
          <a:bodyPr wrap="square" rtlCol="0">
            <a:spAutoFit/>
          </a:bodyPr>
          <a:lstStyle/>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Acts 5:32</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"And we are witnesses of these things; and </a:t>
            </a:r>
            <a:r>
              <a:rPr lang="en-US" sz="2400" i="1" dirty="0">
                <a:latin typeface="Times New Roman" panose="02020603050405020304" pitchFamily="18" charset="0"/>
                <a:cs typeface="Times New Roman" panose="02020603050405020304" pitchFamily="18" charset="0"/>
              </a:rPr>
              <a:t>so is</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Holy Spirit</a:t>
            </a:r>
            <a:r>
              <a:rPr lang="en-US" sz="2400" b="1" u="sng" dirty="0">
                <a:latin typeface="Times New Roman" panose="02020603050405020304" pitchFamily="18" charset="0"/>
                <a:cs typeface="Times New Roman" panose="02020603050405020304" pitchFamily="18" charset="0"/>
              </a:rPr>
              <a:t>, whom </a:t>
            </a:r>
            <a:r>
              <a:rPr lang="en-US" sz="2400" b="1" u="sng" dirty="0">
                <a:highlight>
                  <a:srgbClr val="FFFF00"/>
                </a:highlight>
                <a:latin typeface="Times New Roman" panose="02020603050405020304" pitchFamily="18" charset="0"/>
                <a:cs typeface="Times New Roman" panose="02020603050405020304" pitchFamily="18" charset="0"/>
              </a:rPr>
              <a:t>God has given</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those who </a:t>
            </a:r>
            <a:r>
              <a:rPr lang="en-US" sz="2400" b="1" u="sng" dirty="0">
                <a:highlight>
                  <a:srgbClr val="FFFF00"/>
                </a:highlight>
                <a:latin typeface="Times New Roman" panose="02020603050405020304" pitchFamily="18" charset="0"/>
                <a:cs typeface="Times New Roman" panose="02020603050405020304" pitchFamily="18" charset="0"/>
              </a:rPr>
              <a:t>obey Him</a:t>
            </a:r>
            <a:r>
              <a:rPr lang="en-US" sz="2400" dirty="0">
                <a:latin typeface="Times New Roman" panose="02020603050405020304" pitchFamily="18" charset="0"/>
                <a:cs typeface="Times New Roman" panose="02020603050405020304" pitchFamily="18" charset="0"/>
              </a:rPr>
              <a:t> (hear, believe, confess, repent, and baptized)</a:t>
            </a:r>
            <a:br>
              <a:rPr lang="en-US" sz="2400" dirty="0">
                <a:latin typeface="Times New Roman" panose="02020603050405020304" pitchFamily="18" charset="0"/>
                <a:cs typeface="Times New Roman" panose="02020603050405020304" pitchFamily="18" charset="0"/>
              </a:rPr>
            </a:b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Timothy 1:14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Guard, through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 Spirit who dwells in us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treasure (word of God) which has been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entrusted to </a:t>
            </a:r>
            <a:r>
              <a:rPr lang="en-US" sz="2400" b="1" i="1" u="sng"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6:4-6 </a:t>
            </a:r>
            <a:r>
              <a:rPr lang="en-US" sz="2400" dirty="0">
                <a:latin typeface="Times New Roman" panose="02020603050405020304" pitchFamily="18" charset="0"/>
                <a:ea typeface="Calibri" panose="020F0502020204030204" pitchFamily="34" charset="0"/>
                <a:cs typeface="Times New Roman" panose="02020603050405020304" pitchFamily="18" charset="0"/>
              </a:rPr>
              <a:t>(Warning about falling away)</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in the case of those who have once been enlightened and have tasted of the heavenly gift and have been made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partakers of</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(sharers of)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Holy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John 3:24</a:t>
            </a:r>
            <a:r>
              <a:rPr lang="en-US" sz="2400" dirty="0">
                <a:latin typeface="Times New Roman" panose="02020603050405020304" pitchFamily="18" charset="0"/>
                <a:cs typeface="Times New Roman" panose="02020603050405020304" pitchFamily="18" charset="0"/>
              </a:rPr>
              <a:t> … We know by </a:t>
            </a:r>
            <a:r>
              <a:rPr lang="en-US" sz="2400" b="1" u="sng" dirty="0">
                <a:highlight>
                  <a:srgbClr val="FFFF00"/>
                </a:highlight>
                <a:latin typeface="Times New Roman" panose="02020603050405020304" pitchFamily="18" charset="0"/>
                <a:cs typeface="Times New Roman" panose="02020603050405020304" pitchFamily="18" charset="0"/>
              </a:rPr>
              <a:t>this</a:t>
            </a:r>
            <a:r>
              <a:rPr lang="en-US" sz="2400" dirty="0">
                <a:latin typeface="Times New Roman" panose="02020603050405020304" pitchFamily="18" charset="0"/>
                <a:cs typeface="Times New Roman" panose="02020603050405020304" pitchFamily="18" charset="0"/>
              </a:rPr>
              <a:t> (keeping commandments) that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a:t>
            </a:r>
            <a:r>
              <a:rPr lang="en-US" sz="2400" b="1" u="sng" dirty="0">
                <a:latin typeface="Times New Roman" panose="02020603050405020304" pitchFamily="18" charset="0"/>
                <a:cs typeface="Times New Roman" panose="02020603050405020304" pitchFamily="18" charset="0"/>
              </a:rPr>
              <a:t> abides in us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by the Spirit whom He</a:t>
            </a:r>
            <a:r>
              <a:rPr lang="en-US" sz="2400" dirty="0">
                <a:latin typeface="Times New Roman" panose="02020603050405020304" pitchFamily="18" charset="0"/>
                <a:cs typeface="Times New Roman" panose="02020603050405020304" pitchFamily="18" charset="0"/>
              </a:rPr>
              <a:t> (God) </a:t>
            </a:r>
            <a:r>
              <a:rPr lang="en-US" sz="2400" b="1" u="sng" dirty="0">
                <a:highlight>
                  <a:srgbClr val="FFFF00"/>
                </a:highlight>
                <a:latin typeface="Times New Roman" panose="02020603050405020304" pitchFamily="18" charset="0"/>
                <a:cs typeface="Times New Roman" panose="02020603050405020304" pitchFamily="18" charset="0"/>
              </a:rPr>
              <a:t> has given us</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1733012634"/>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4893647"/>
          </a:xfrm>
          <a:prstGeom prst="rect">
            <a:avLst/>
          </a:prstGeom>
          <a:noFill/>
        </p:spPr>
        <p:txBody>
          <a:bodyPr wrap="square" rtlCol="0">
            <a:spAutoFit/>
          </a:bodyPr>
          <a:lstStyle/>
          <a:p>
            <a:pPr marL="228600"/>
            <a:r>
              <a:rPr lang="en-US" sz="2400" b="1" dirty="0">
                <a:latin typeface="Times New Roman" panose="02020603050405020304" pitchFamily="18" charset="0"/>
                <a:cs typeface="Times New Roman" panose="02020603050405020304" pitchFamily="18" charset="0"/>
              </a:rPr>
              <a:t>1 John 4:13</a:t>
            </a:r>
            <a:r>
              <a:rPr lang="en-US" sz="2400" dirty="0">
                <a:latin typeface="Times New Roman" panose="02020603050405020304" pitchFamily="18" charset="0"/>
                <a:cs typeface="Times New Roman" panose="02020603050405020304" pitchFamily="18" charset="0"/>
              </a:rPr>
              <a:t> By </a:t>
            </a:r>
            <a:r>
              <a:rPr lang="en-US" sz="2400" b="1" u="sng" dirty="0">
                <a:highlight>
                  <a:srgbClr val="FFFF00"/>
                </a:highlight>
                <a:latin typeface="Times New Roman" panose="02020603050405020304" pitchFamily="18" charset="0"/>
                <a:cs typeface="Times New Roman" panose="02020603050405020304" pitchFamily="18" charset="0"/>
              </a:rPr>
              <a:t>this</a:t>
            </a:r>
            <a:r>
              <a:rPr lang="en-US" sz="2400" dirty="0">
                <a:latin typeface="Times New Roman" panose="02020603050405020304" pitchFamily="18" charset="0"/>
                <a:cs typeface="Times New Roman" panose="02020603050405020304" pitchFamily="18" charset="0"/>
              </a:rPr>
              <a:t> (loving one another) we know that we abide </a:t>
            </a:r>
            <a:r>
              <a:rPr lang="en-US" sz="2400" b="1" u="sng" dirty="0">
                <a:highlight>
                  <a:srgbClr val="FFFF00"/>
                </a:highlight>
                <a:latin typeface="Times New Roman" panose="02020603050405020304" pitchFamily="18" charset="0"/>
                <a:cs typeface="Times New Roman" panose="02020603050405020304" pitchFamily="18" charset="0"/>
              </a:rPr>
              <a:t>in Him</a:t>
            </a:r>
            <a:r>
              <a:rPr lang="en-US" sz="2400" dirty="0">
                <a:latin typeface="Times New Roman" panose="02020603050405020304" pitchFamily="18" charset="0"/>
                <a:cs typeface="Times New Roman" panose="02020603050405020304" pitchFamily="18" charset="0"/>
              </a:rPr>
              <a:t> (God) and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in us, because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a:t>
            </a:r>
            <a:r>
              <a:rPr lang="en-US" sz="2400" b="1" u="sng" dirty="0">
                <a:highlight>
                  <a:srgbClr val="FFFF00"/>
                </a:highlight>
                <a:latin typeface="Times New Roman" panose="02020603050405020304" pitchFamily="18" charset="0"/>
                <a:cs typeface="Times New Roman" panose="02020603050405020304" pitchFamily="18" charset="0"/>
              </a:rPr>
              <a:t> has given us of His</a:t>
            </a:r>
            <a:r>
              <a:rPr lang="en-US" sz="2400" dirty="0">
                <a:latin typeface="Times New Roman" panose="02020603050405020304" pitchFamily="18" charset="0"/>
                <a:cs typeface="Times New Roman" panose="02020603050405020304" pitchFamily="18" charset="0"/>
              </a:rPr>
              <a:t> (God’s)</a:t>
            </a:r>
            <a:r>
              <a:rPr lang="en-US" sz="2400" b="1" u="sng" dirty="0">
                <a:highlight>
                  <a:srgbClr val="FFFF00"/>
                </a:highlight>
                <a:latin typeface="Times New Roman" panose="02020603050405020304" pitchFamily="18" charset="0"/>
                <a:cs typeface="Times New Roman" panose="02020603050405020304" pitchFamily="18" charset="0"/>
              </a:rPr>
              <a:t> Spirit</a:t>
            </a:r>
            <a:r>
              <a:rPr lang="en-US" sz="2400" dirty="0">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However,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you are not in the flesh but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the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if indeed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of God dwells in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Galatians 2:20 </a:t>
            </a:r>
            <a:r>
              <a:rPr lang="en-US" sz="2400" dirty="0">
                <a:latin typeface="Times New Roman" panose="02020603050405020304" pitchFamily="18" charset="0"/>
                <a:cs typeface="Times New Roman" panose="02020603050405020304" pitchFamily="18" charset="0"/>
              </a:rPr>
              <a:t> "I have been crucified with Christ; and it is no longer I who live, but </a:t>
            </a:r>
            <a:r>
              <a:rPr lang="en-US" sz="2400" b="1" u="sng" dirty="0">
                <a:highlight>
                  <a:srgbClr val="FFFF00"/>
                </a:highlight>
                <a:latin typeface="Times New Roman" panose="02020603050405020304" pitchFamily="18" charset="0"/>
                <a:cs typeface="Times New Roman" panose="02020603050405020304" pitchFamily="18" charset="0"/>
              </a:rPr>
              <a:t>Christ lives in me</a:t>
            </a:r>
            <a:r>
              <a:rPr lang="en-US" sz="2400" dirty="0">
                <a:latin typeface="Times New Roman" panose="02020603050405020304" pitchFamily="18" charset="0"/>
                <a:cs typeface="Times New Roman" panose="02020603050405020304" pitchFamily="18" charset="0"/>
              </a:rPr>
              <a:t>; …</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Colossians 1:27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to whom God willed to make known what is the riches of the </a:t>
            </a:r>
            <a:r>
              <a:rPr lang="en-US" sz="2400" b="1" u="sng" dirty="0">
                <a:highlight>
                  <a:srgbClr val="FFFF00"/>
                </a:highlight>
                <a:latin typeface="Times New Roman" panose="02020603050405020304" pitchFamily="18" charset="0"/>
                <a:cs typeface="Times New Roman" panose="02020603050405020304" pitchFamily="18" charset="0"/>
              </a:rPr>
              <a:t>glory of this mystery</a:t>
            </a:r>
            <a:r>
              <a:rPr lang="en-US" sz="2400" dirty="0">
                <a:latin typeface="Times New Roman" panose="02020603050405020304" pitchFamily="18" charset="0"/>
                <a:cs typeface="Times New Roman" panose="02020603050405020304" pitchFamily="18" charset="0"/>
              </a:rPr>
              <a:t> among the Gentiles, which is </a:t>
            </a:r>
            <a:r>
              <a:rPr lang="en-US" sz="2400" b="1" u="sng" dirty="0">
                <a:highlight>
                  <a:srgbClr val="FFFF00"/>
                </a:highlight>
                <a:latin typeface="Times New Roman" panose="02020603050405020304" pitchFamily="18" charset="0"/>
                <a:cs typeface="Times New Roman" panose="02020603050405020304" pitchFamily="18" charset="0"/>
              </a:rPr>
              <a:t>Christ in you</a:t>
            </a:r>
            <a:r>
              <a:rPr lang="en-US" sz="2400" dirty="0">
                <a:latin typeface="Times New Roman" panose="02020603050405020304" pitchFamily="18" charset="0"/>
                <a:cs typeface="Times New Roman" panose="02020603050405020304" pitchFamily="18" charset="0"/>
              </a:rPr>
              <a:t>, the hope of glory. </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407853164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4893647"/>
          </a:xfrm>
          <a:prstGeom prst="rect">
            <a:avLst/>
          </a:prstGeom>
          <a:noFill/>
        </p:spPr>
        <p:txBody>
          <a:bodyPr wrap="square" rtlCol="0">
            <a:spAutoFit/>
          </a:bodyPr>
          <a:lstStyle/>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Corinthians 6:19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Or do you not know that your body is a temple of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Holy Spirit who is in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whom you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have from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that you are not your own?</a:t>
            </a: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1:13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Him, you also, after listening to the message of truth, the gospel of your salvation—having also believed, you were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sealed in Him with the Holy Spirit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promise,</a:t>
            </a: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4:30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Do not grieve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Spirit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God,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by whom you were sealed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the day of redemption.</a:t>
            </a: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Thessalonians 4:7-8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God has not called us for the purpose of impurity, but in sanctification.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he who rejects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this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is not rejecting man but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who gives His Holy Spirit to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12025893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35181" y="1166842"/>
            <a:ext cx="11644370" cy="4524315"/>
          </a:xfrm>
          <a:prstGeom prst="rect">
            <a:avLst/>
          </a:prstGeom>
          <a:noFill/>
        </p:spPr>
        <p:txBody>
          <a:bodyPr wrap="square" rtlCol="0">
            <a:spAutoFit/>
          </a:bodyPr>
          <a:lstStyle/>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Activity of the Holy Spirit in our Lives Today</a:t>
            </a:r>
            <a:endParaRPr lang="en-US" sz="9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1386336975"/>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825648"/>
            <a:ext cx="11644370" cy="6370975"/>
          </a:xfrm>
          <a:prstGeom prst="rect">
            <a:avLst/>
          </a:prstGeom>
          <a:noFill/>
        </p:spPr>
        <p:txBody>
          <a:bodyPr wrap="square" rtlCol="0">
            <a:spAutoFit/>
          </a:bodyPr>
          <a:lstStyle/>
          <a:p>
            <a:pPr marL="228600"/>
            <a:r>
              <a:rPr lang="en-US" sz="2400" u="sng" dirty="0">
                <a:latin typeface="Times New Roman" panose="02020603050405020304" pitchFamily="18" charset="0"/>
                <a:ea typeface="Calibri" panose="020F0502020204030204" pitchFamily="34" charset="0"/>
                <a:cs typeface="Times New Roman" panose="02020603050405020304" pitchFamily="18" charset="0"/>
              </a:rPr>
              <a:t>God influences man through His word that speaks to men</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u="sng" dirty="0">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indent="-342900">
              <a:buFont typeface="Arial" panose="020B0604020202020204" pitchFamily="34" charset="0"/>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Mind or Intellect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Matt 22:37. Romans 7:23; 12:2, 1 Cor 2:11-16, Eph 4:23</a:t>
            </a:r>
          </a:p>
          <a:p>
            <a:pPr marL="571500" indent="-342900">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indent="-342900">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Heart</a:t>
            </a:r>
            <a:r>
              <a:rPr lang="en-US" sz="2400" dirty="0">
                <a:latin typeface="Times New Roman" panose="02020603050405020304" pitchFamily="18" charset="0"/>
                <a:ea typeface="Calibri" panose="020F0502020204030204" pitchFamily="34" charset="0"/>
                <a:cs typeface="Times New Roman" panose="02020603050405020304" pitchFamily="18" charset="0"/>
              </a:rPr>
              <a:t> – Matt 5:8; 15:8;  22:37; Acts 2:37; Romans 6:17</a:t>
            </a:r>
          </a:p>
          <a:p>
            <a:pPr marL="571500" indent="-342900">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indent="-342900">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Conscience</a:t>
            </a:r>
            <a:r>
              <a:rPr lang="en-US" sz="2400" dirty="0">
                <a:latin typeface="Times New Roman" panose="02020603050405020304" pitchFamily="18" charset="0"/>
                <a:ea typeface="Calibri" panose="020F0502020204030204" pitchFamily="34" charset="0"/>
                <a:cs typeface="Times New Roman" panose="02020603050405020304" pitchFamily="18" charset="0"/>
              </a:rPr>
              <a:t> – Acts 24:16; Romans 2:15; 1 Timothy 1:5; Hebrews 9:14; 1 Peter 3:21</a:t>
            </a:r>
          </a:p>
          <a:p>
            <a:pPr marL="571500" indent="-342900">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u="sng" dirty="0">
                <a:latin typeface="Times New Roman" panose="02020603050405020304" pitchFamily="18" charset="0"/>
                <a:ea typeface="Calibri" panose="020F0502020204030204" pitchFamily="34" charset="0"/>
                <a:cs typeface="Times New Roman" panose="02020603050405020304" pitchFamily="18" charset="0"/>
              </a:rPr>
              <a:t>Satan influences man through</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indent="-342900">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Desires of the flesh – Temptation </a:t>
            </a:r>
            <a:r>
              <a:rPr lang="en-US" sz="2400" dirty="0">
                <a:latin typeface="Times New Roman" panose="02020603050405020304" pitchFamily="18" charset="0"/>
                <a:ea typeface="Calibri" panose="020F0502020204030204" pitchFamily="34" charset="0"/>
                <a:cs typeface="Times New Roman" panose="02020603050405020304" pitchFamily="18" charset="0"/>
              </a:rPr>
              <a:t>– Romans 7:23; Romans 8:6-7; James 1:14-15</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indent="-342900">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And allurements of the world that satisfy those desires – Sin </a:t>
            </a:r>
            <a:r>
              <a:rPr lang="en-US" sz="2400" dirty="0">
                <a:latin typeface="Times New Roman" panose="02020603050405020304" pitchFamily="18" charset="0"/>
                <a:ea typeface="Calibri" panose="020F0502020204030204" pitchFamily="34" charset="0"/>
                <a:cs typeface="Times New Roman" panose="02020603050405020304" pitchFamily="18" charset="0"/>
              </a:rPr>
              <a:t>– Romans 12:2; Ephesians 2:2; Galatians 4:3; James 1:27; 4:4; 1 John 2:15-16</a:t>
            </a:r>
          </a:p>
          <a:p>
            <a:pPr marL="571500" indent="-342900">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indent="-342900">
              <a:buFont typeface="Arial" panose="020B0604020202020204" pitchFamily="34" charset="0"/>
              <a:buChar char="•"/>
            </a:pPr>
            <a:r>
              <a:rPr lang="en-US" sz="2400" b="1" u="sng" dirty="0">
                <a:latin typeface="Times New Roman" panose="02020603050405020304" pitchFamily="18" charset="0"/>
                <a:ea typeface="Calibri" panose="020F0502020204030204" pitchFamily="34" charset="0"/>
                <a:cs typeface="Times New Roman" panose="02020603050405020304" pitchFamily="18" charset="0"/>
              </a:rPr>
              <a:t>Seared or Calloused Conscience </a:t>
            </a:r>
            <a:r>
              <a:rPr lang="en-US" sz="2400" dirty="0">
                <a:latin typeface="Times New Roman" panose="02020603050405020304" pitchFamily="18" charset="0"/>
                <a:ea typeface="Calibri" panose="020F0502020204030204" pitchFamily="34" charset="0"/>
                <a:cs typeface="Times New Roman" panose="02020603050405020304" pitchFamily="18" charset="0"/>
              </a:rPr>
              <a:t>– 1 Timothy 4:2; Ephesians 4:19; Romans 8:6</a:t>
            </a:r>
          </a:p>
          <a:p>
            <a:pPr marL="571500" indent="-342900">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184931857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04716" y="1026660"/>
            <a:ext cx="11568648" cy="5632311"/>
          </a:xfrm>
          <a:prstGeom prst="rect">
            <a:avLst/>
          </a:prstGeom>
          <a:noFill/>
        </p:spPr>
        <p:txBody>
          <a:bodyPr wrap="square" rtlCol="0">
            <a:spAutoFit/>
          </a:bodyPr>
          <a:lstStyle/>
          <a:p>
            <a:pPr marL="685800" lvl="1"/>
            <a:r>
              <a:rPr lang="en-US" sz="2400" b="1" dirty="0">
                <a:latin typeface="Times New Roman" panose="02020603050405020304" pitchFamily="18" charset="0"/>
                <a:cs typeface="Times New Roman" panose="02020603050405020304" pitchFamily="18" charset="0"/>
              </a:rPr>
              <a:t>Hebrews 4:12</a:t>
            </a:r>
            <a:r>
              <a:rPr lang="en-US" sz="2400" dirty="0">
                <a:latin typeface="Times New Roman" panose="02020603050405020304" pitchFamily="18" charset="0"/>
                <a:cs typeface="Times New Roman" panose="02020603050405020304" pitchFamily="18" charset="0"/>
              </a:rPr>
              <a:t> For the </a:t>
            </a:r>
            <a:r>
              <a:rPr lang="en-US" sz="2400" b="1" u="sng" dirty="0">
                <a:highlight>
                  <a:srgbClr val="FFFF00"/>
                </a:highlight>
                <a:latin typeface="Times New Roman" panose="02020603050405020304" pitchFamily="18" charset="0"/>
                <a:cs typeface="Times New Roman" panose="02020603050405020304" pitchFamily="18" charset="0"/>
              </a:rPr>
              <a:t>word of God </a:t>
            </a:r>
            <a:r>
              <a:rPr lang="en-US" sz="2400" dirty="0">
                <a:latin typeface="Times New Roman" panose="02020603050405020304" pitchFamily="18" charset="0"/>
                <a:cs typeface="Times New Roman" panose="02020603050405020304" pitchFamily="18" charset="0"/>
              </a:rPr>
              <a:t>is </a:t>
            </a:r>
            <a:r>
              <a:rPr lang="en-US" sz="2400" b="1" u="sng" dirty="0">
                <a:highlight>
                  <a:srgbClr val="FFFF00"/>
                </a:highlight>
                <a:latin typeface="Times New Roman" panose="02020603050405020304" pitchFamily="18" charset="0"/>
                <a:cs typeface="Times New Roman" panose="02020603050405020304" pitchFamily="18" charset="0"/>
              </a:rPr>
              <a:t>living</a:t>
            </a:r>
            <a:r>
              <a:rPr lang="en-US" sz="2400" dirty="0">
                <a:latin typeface="Times New Roman" panose="02020603050405020304" pitchFamily="18" charset="0"/>
                <a:cs typeface="Times New Roman" panose="02020603050405020304" pitchFamily="18" charset="0"/>
              </a:rPr>
              <a:t> (God breathed) </a:t>
            </a:r>
            <a:r>
              <a:rPr lang="en-US" sz="2400" b="1" u="sng" dirty="0">
                <a:highlight>
                  <a:srgbClr val="FFFF00"/>
                </a:highlight>
                <a:latin typeface="Times New Roman" panose="02020603050405020304" pitchFamily="18" charset="0"/>
                <a:cs typeface="Times New Roman" panose="02020603050405020304" pitchFamily="18" charset="0"/>
              </a:rPr>
              <a:t>and active </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able to judge</a:t>
            </a:r>
            <a:r>
              <a:rPr lang="en-US" sz="2400" dirty="0">
                <a:latin typeface="Times New Roman" panose="02020603050405020304" pitchFamily="18" charset="0"/>
                <a:cs typeface="Times New Roman" panose="02020603050405020304" pitchFamily="18" charset="0"/>
              </a:rPr>
              <a:t> (discern, know, understand) the </a:t>
            </a:r>
            <a:r>
              <a:rPr lang="en-US" sz="2400" b="1" u="sng" dirty="0">
                <a:highlight>
                  <a:srgbClr val="FFFF00"/>
                </a:highlight>
                <a:latin typeface="Times New Roman" panose="02020603050405020304" pitchFamily="18" charset="0"/>
                <a:cs typeface="Times New Roman" panose="02020603050405020304" pitchFamily="18" charset="0"/>
              </a:rPr>
              <a:t>thoughts and intentions </a:t>
            </a:r>
            <a:r>
              <a:rPr lang="en-US" sz="2400" dirty="0">
                <a:latin typeface="Times New Roman" panose="02020603050405020304" pitchFamily="18" charset="0"/>
                <a:cs typeface="Times New Roman" panose="02020603050405020304" pitchFamily="18" charset="0"/>
              </a:rPr>
              <a:t>of the heart (see 1 Corinthians 2:11. </a:t>
            </a:r>
          </a:p>
          <a:p>
            <a:pPr marL="685800" lvl="1"/>
            <a:endParaRPr lang="en-US" sz="2400" dirty="0">
              <a:latin typeface="Times New Roman" panose="02020603050405020304" pitchFamily="18" charset="0"/>
              <a:cs typeface="Times New Roman" panose="02020603050405020304" pitchFamily="18" charset="0"/>
            </a:endParaRPr>
          </a:p>
          <a:p>
            <a:pPr marL="685800" lvl="1"/>
            <a:r>
              <a:rPr lang="en-US" sz="2400" dirty="0">
                <a:latin typeface="Times New Roman" panose="02020603050405020304" pitchFamily="18" charset="0"/>
                <a:cs typeface="Times New Roman" panose="02020603050405020304" pitchFamily="18" charset="0"/>
              </a:rPr>
              <a:t>God’s word is not a passive lifeless abstraction but is </a:t>
            </a:r>
            <a:r>
              <a:rPr lang="en-US" sz="2400" u="sng" dirty="0">
                <a:latin typeface="Times New Roman" panose="02020603050405020304" pitchFamily="18" charset="0"/>
                <a:cs typeface="Times New Roman" panose="02020603050405020304" pitchFamily="18" charset="0"/>
              </a:rPr>
              <a:t>described as a </a:t>
            </a:r>
            <a:r>
              <a:rPr lang="en-US" sz="2400" b="1" u="sng" dirty="0">
                <a:latin typeface="Times New Roman" panose="02020603050405020304" pitchFamily="18" charset="0"/>
                <a:cs typeface="Times New Roman" panose="02020603050405020304" pitchFamily="18" charset="0"/>
              </a:rPr>
              <a:t>personified being </a:t>
            </a:r>
            <a:r>
              <a:rPr lang="en-US" sz="2400" dirty="0">
                <a:latin typeface="Times New Roman" panose="02020603050405020304" pitchFamily="18" charset="0"/>
                <a:cs typeface="Times New Roman" panose="02020603050405020304" pitchFamily="18" charset="0"/>
              </a:rPr>
              <a:t>who is alive and has power: </a:t>
            </a:r>
            <a:r>
              <a:rPr lang="en-US" sz="2400" b="1" dirty="0">
                <a:highlight>
                  <a:srgbClr val="FFFF00"/>
                </a:highlight>
                <a:latin typeface="Times New Roman" panose="02020603050405020304" pitchFamily="18" charset="0"/>
                <a:cs typeface="Times New Roman" panose="02020603050405020304" pitchFamily="18" charset="0"/>
              </a:rPr>
              <a:t>Word</a:t>
            </a:r>
            <a:r>
              <a:rPr lang="en-US" sz="2400" dirty="0">
                <a:latin typeface="Times New Roman" panose="02020603050405020304" pitchFamily="18" charset="0"/>
                <a:cs typeface="Times New Roman" panose="02020603050405020304" pitchFamily="18" charset="0"/>
              </a:rPr>
              <a:t>? </a:t>
            </a:r>
            <a:r>
              <a:rPr lang="en-US" sz="2400" b="1" dirty="0">
                <a:highlight>
                  <a:srgbClr val="FFFF00"/>
                </a:highlight>
                <a:latin typeface="Times New Roman" panose="02020603050405020304" pitchFamily="18" charset="0"/>
                <a:cs typeface="Times New Roman" panose="02020603050405020304" pitchFamily="18" charset="0"/>
              </a:rPr>
              <a:t>Christ</a:t>
            </a:r>
            <a:r>
              <a:rPr lang="en-US" sz="2400" dirty="0">
                <a:latin typeface="Times New Roman" panose="02020603050405020304" pitchFamily="18" charset="0"/>
                <a:cs typeface="Times New Roman" panose="02020603050405020304" pitchFamily="18" charset="0"/>
              </a:rPr>
              <a:t> (John 1:1)? </a:t>
            </a:r>
            <a:r>
              <a:rPr lang="en-US" sz="2400" b="1" dirty="0">
                <a:highlight>
                  <a:srgbClr val="FFFF00"/>
                </a:highlight>
                <a:latin typeface="Times New Roman" panose="02020603050405020304" pitchFamily="18" charset="0"/>
                <a:cs typeface="Times New Roman" panose="02020603050405020304" pitchFamily="18" charset="0"/>
              </a:rPr>
              <a:t>Holy Spirit </a:t>
            </a:r>
            <a:r>
              <a:rPr lang="en-US" sz="2400" dirty="0">
                <a:latin typeface="Times New Roman" panose="02020603050405020304" pitchFamily="18" charset="0"/>
                <a:cs typeface="Times New Roman" panose="02020603050405020304" pitchFamily="18" charset="0"/>
              </a:rPr>
              <a:t>(2 Timothy 1:14)?</a:t>
            </a:r>
          </a:p>
          <a:p>
            <a:pPr marL="685800" lvl="1"/>
            <a:endParaRPr lang="en-US" sz="2400"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Living:</a:t>
            </a:r>
            <a:endParaRPr lang="en-US" sz="2400" dirty="0">
              <a:latin typeface="Times New Roman" panose="02020603050405020304" pitchFamily="18" charset="0"/>
              <a:cs typeface="Times New Roman" panose="02020603050405020304" pitchFamily="18" charset="0"/>
            </a:endParaRPr>
          </a:p>
          <a:p>
            <a:pPr marL="1028700" lvl="1"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2 Timothy 3:16 </a:t>
            </a:r>
            <a:r>
              <a:rPr lang="en-US" sz="2400" dirty="0">
                <a:latin typeface="Times New Roman" panose="02020603050405020304" pitchFamily="18" charset="0"/>
                <a:cs typeface="Times New Roman" panose="02020603050405020304" pitchFamily="18" charset="0"/>
              </a:rPr>
              <a:t> All </a:t>
            </a:r>
            <a:r>
              <a:rPr lang="en-US" sz="2400" b="1" u="sng" dirty="0">
                <a:highlight>
                  <a:srgbClr val="FFFF00"/>
                </a:highlight>
                <a:latin typeface="Times New Roman" panose="02020603050405020304" pitchFamily="18" charset="0"/>
                <a:cs typeface="Times New Roman" panose="02020603050405020304" pitchFamily="18" charset="0"/>
              </a:rPr>
              <a:t>Scripture</a:t>
            </a:r>
            <a:r>
              <a:rPr lang="en-US" sz="2400" dirty="0">
                <a:latin typeface="Times New Roman" panose="02020603050405020304" pitchFamily="18" charset="0"/>
                <a:cs typeface="Times New Roman" panose="02020603050405020304" pitchFamily="18" charset="0"/>
              </a:rPr>
              <a:t> (God’s word) is </a:t>
            </a:r>
            <a:r>
              <a:rPr lang="en-US" sz="2400" b="1" u="sng" dirty="0">
                <a:highlight>
                  <a:srgbClr val="FFFF00"/>
                </a:highlight>
                <a:latin typeface="Times New Roman" panose="02020603050405020304" pitchFamily="18" charset="0"/>
                <a:cs typeface="Times New Roman" panose="02020603050405020304" pitchFamily="18" charset="0"/>
              </a:rPr>
              <a:t>inspired by God</a:t>
            </a:r>
            <a:r>
              <a:rPr lang="en-US" sz="2400" b="1"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(God breathed) ….</a:t>
            </a:r>
          </a:p>
          <a:p>
            <a:pPr marL="685800" lvl="1"/>
            <a:endParaRPr lang="en-US" sz="2400"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Active:</a:t>
            </a:r>
          </a:p>
          <a:p>
            <a:pPr marL="685800" lvl="1"/>
            <a:endParaRPr lang="en-US" sz="2400" dirty="0">
              <a:latin typeface="Times New Roman" panose="02020603050405020304" pitchFamily="18" charset="0"/>
              <a:cs typeface="Times New Roman" panose="02020603050405020304" pitchFamily="18" charset="0"/>
            </a:endParaRPr>
          </a:p>
          <a:p>
            <a:pPr marL="1028700" lvl="1" indent="-342900">
              <a:buFont typeface="Arial" panose="020B0604020202020204" pitchFamily="34" charset="0"/>
              <a:buChar char="•"/>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1 Thessalonians 2:13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And we also thank God continually because, when you received the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word of God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 you accepted it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not as the word of men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as it actually is,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word of God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which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 at work in you who believe</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the Word</a:t>
            </a:r>
          </a:p>
        </p:txBody>
      </p:sp>
      <p:cxnSp>
        <p:nvCxnSpPr>
          <p:cNvPr id="6" name="Straight Arrow Connector 5">
            <a:extLst>
              <a:ext uri="{FF2B5EF4-FFF2-40B4-BE49-F238E27FC236}">
                <a16:creationId xmlns:a16="http://schemas.microsoft.com/office/drawing/2014/main" id="{6B35991F-EB25-A92E-1417-3FA40BBA44C6}"/>
              </a:ext>
            </a:extLst>
          </p:cNvPr>
          <p:cNvCxnSpPr>
            <a:cxnSpLocks/>
          </p:cNvCxnSpPr>
          <p:nvPr/>
        </p:nvCxnSpPr>
        <p:spPr>
          <a:xfrm>
            <a:off x="6096000" y="1501254"/>
            <a:ext cx="1567218" cy="2558955"/>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65E206FD-B881-680B-EA75-A9DAA9FA0EA1}"/>
              </a:ext>
            </a:extLst>
          </p:cNvPr>
          <p:cNvCxnSpPr>
            <a:cxnSpLocks/>
          </p:cNvCxnSpPr>
          <p:nvPr/>
        </p:nvCxnSpPr>
        <p:spPr>
          <a:xfrm flipH="1">
            <a:off x="6735170" y="1412543"/>
            <a:ext cx="2688609" cy="4913194"/>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958271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311676" y="1690048"/>
            <a:ext cx="11568648" cy="5016758"/>
          </a:xfrm>
          <a:prstGeom prst="rect">
            <a:avLst/>
          </a:prstGeom>
          <a:noFill/>
        </p:spPr>
        <p:txBody>
          <a:bodyPr wrap="square" rtlCol="0">
            <a:spAutoFit/>
          </a:bodyPr>
          <a:lstStyle/>
          <a:p>
            <a:r>
              <a:rPr lang="en-US" sz="3200" b="1" dirty="0">
                <a:latin typeface="Times New Roman" panose="02020603050405020304" pitchFamily="18" charset="0"/>
                <a:cs typeface="Times New Roman" panose="02020603050405020304" pitchFamily="18" charset="0"/>
              </a:rPr>
              <a:t>Psalm 1:1-3 </a:t>
            </a:r>
            <a:r>
              <a:rPr lang="en-US" sz="3200" dirty="0">
                <a:latin typeface="Times New Roman" panose="02020603050405020304" pitchFamily="18" charset="0"/>
                <a:cs typeface="Times New Roman" panose="02020603050405020304" pitchFamily="18" charset="0"/>
              </a:rPr>
              <a:t>How </a:t>
            </a:r>
            <a:r>
              <a:rPr lang="en-US" sz="3200" b="1" u="sng" dirty="0">
                <a:highlight>
                  <a:srgbClr val="FFFF00"/>
                </a:highlight>
                <a:latin typeface="Times New Roman" panose="02020603050405020304" pitchFamily="18" charset="0"/>
                <a:cs typeface="Times New Roman" panose="02020603050405020304" pitchFamily="18" charset="0"/>
              </a:rPr>
              <a:t>blessed is the man </a:t>
            </a:r>
            <a:r>
              <a:rPr lang="en-US" sz="3200" dirty="0">
                <a:latin typeface="Times New Roman" panose="02020603050405020304" pitchFamily="18" charset="0"/>
                <a:cs typeface="Times New Roman" panose="02020603050405020304" pitchFamily="18" charset="0"/>
              </a:rPr>
              <a:t>who does not walk in the counsel of the wicked, Nor stand in the path of sinners, Nor sit in the seat of scoffers! </a:t>
            </a:r>
            <a:r>
              <a:rPr lang="en-US" sz="3200" baseline="30000" dirty="0">
                <a:latin typeface="Times New Roman" panose="02020603050405020304" pitchFamily="18" charset="0"/>
                <a:cs typeface="Times New Roman" panose="02020603050405020304" pitchFamily="18" charset="0"/>
              </a:rPr>
              <a:t>2 </a:t>
            </a:r>
            <a:r>
              <a:rPr lang="en-US" sz="3200" dirty="0">
                <a:latin typeface="Times New Roman" panose="02020603050405020304" pitchFamily="18" charset="0"/>
                <a:cs typeface="Times New Roman" panose="02020603050405020304" pitchFamily="18" charset="0"/>
              </a:rPr>
              <a:t> But his delight is in the </a:t>
            </a:r>
            <a:r>
              <a:rPr lang="en-US" sz="3200" b="1" u="sng" dirty="0">
                <a:highlight>
                  <a:srgbClr val="FFFF00"/>
                </a:highlight>
                <a:latin typeface="Times New Roman" panose="02020603050405020304" pitchFamily="18" charset="0"/>
                <a:cs typeface="Times New Roman" panose="02020603050405020304" pitchFamily="18" charset="0"/>
              </a:rPr>
              <a:t>law of the </a:t>
            </a:r>
            <a:r>
              <a:rPr lang="en-US" sz="3200" b="1" u="sng" cap="small" dirty="0">
                <a:effectLst/>
                <a:highlight>
                  <a:srgbClr val="FFFF00"/>
                </a:highlight>
                <a:latin typeface="Times New Roman" panose="02020603050405020304" pitchFamily="18" charset="0"/>
                <a:cs typeface="Times New Roman" panose="02020603050405020304" pitchFamily="18" charset="0"/>
              </a:rPr>
              <a:t>LORD</a:t>
            </a:r>
            <a:r>
              <a:rPr lang="en-US" sz="3200" dirty="0">
                <a:latin typeface="Times New Roman" panose="02020603050405020304" pitchFamily="18" charset="0"/>
                <a:cs typeface="Times New Roman" panose="02020603050405020304" pitchFamily="18" charset="0"/>
              </a:rPr>
              <a:t>, And in His law he </a:t>
            </a:r>
            <a:r>
              <a:rPr lang="en-US" sz="3200" b="1" u="sng" dirty="0">
                <a:highlight>
                  <a:srgbClr val="FFFF00"/>
                </a:highlight>
                <a:latin typeface="Times New Roman" panose="02020603050405020304" pitchFamily="18" charset="0"/>
                <a:cs typeface="Times New Roman" panose="02020603050405020304" pitchFamily="18" charset="0"/>
              </a:rPr>
              <a:t>meditates day and night</a:t>
            </a:r>
            <a:r>
              <a:rPr lang="en-US" sz="3200" dirty="0">
                <a:latin typeface="Times New Roman" panose="02020603050405020304" pitchFamily="18" charset="0"/>
                <a:cs typeface="Times New Roman" panose="02020603050405020304" pitchFamily="18" charset="0"/>
              </a:rPr>
              <a:t>….. </a:t>
            </a:r>
          </a:p>
          <a:p>
            <a:endParaRPr lang="en-US" sz="32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God’s word is truth</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Therefore, we know we obtain untold spiritual blessings if we study, learn, and obey God’s word</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Blessed in the man who meditates continually on the Law of the Lord</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the Word</a:t>
            </a:r>
          </a:p>
        </p:txBody>
      </p:sp>
    </p:spTree>
    <p:extLst>
      <p:ext uri="{BB962C8B-B14F-4D97-AF65-F5344CB8AC3E}">
        <p14:creationId xmlns:p14="http://schemas.microsoft.com/office/powerpoint/2010/main" val="2876680132"/>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28705" y="816163"/>
            <a:ext cx="11886990" cy="6001643"/>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Holy Spirit Teaches</a:t>
            </a:r>
            <a:r>
              <a:rPr lang="en-US" sz="2400" dirty="0">
                <a:latin typeface="Times New Roman" panose="02020603050405020304" pitchFamily="18" charset="0"/>
                <a:cs typeface="Times New Roman" panose="02020603050405020304" pitchFamily="18" charset="0"/>
              </a:rPr>
              <a:t>  - Difference between </a:t>
            </a:r>
            <a:r>
              <a:rPr lang="en-US" sz="2400" b="1" dirty="0">
                <a:latin typeface="Times New Roman" panose="02020603050405020304" pitchFamily="18" charset="0"/>
                <a:cs typeface="Times New Roman" panose="02020603050405020304" pitchFamily="18" charset="0"/>
              </a:rPr>
              <a:t>giving the word </a:t>
            </a:r>
            <a:r>
              <a:rPr lang="en-US" sz="2400" dirty="0">
                <a:latin typeface="Times New Roman" panose="02020603050405020304" pitchFamily="18" charset="0"/>
                <a:cs typeface="Times New Roman" panose="02020603050405020304" pitchFamily="18" charset="0"/>
              </a:rPr>
              <a:t>and </a:t>
            </a:r>
            <a:r>
              <a:rPr lang="en-US" sz="2400" b="1" dirty="0">
                <a:latin typeface="Times New Roman" panose="02020603050405020304" pitchFamily="18" charset="0"/>
                <a:cs typeface="Times New Roman" panose="02020603050405020304" pitchFamily="18" charset="0"/>
              </a:rPr>
              <a:t>teaching the word</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Many </a:t>
            </a:r>
            <a:r>
              <a:rPr lang="en-US" sz="2400" b="1" dirty="0">
                <a:latin typeface="Times New Roman" panose="02020603050405020304" pitchFamily="18" charset="0"/>
                <a:cs typeface="Times New Roman" panose="02020603050405020304" pitchFamily="18" charset="0"/>
              </a:rPr>
              <a:t>know</a:t>
            </a:r>
            <a:r>
              <a:rPr lang="en-US" sz="2400" dirty="0">
                <a:latin typeface="Times New Roman" panose="02020603050405020304" pitchFamily="18" charset="0"/>
                <a:cs typeface="Times New Roman" panose="02020603050405020304" pitchFamily="18" charset="0"/>
              </a:rPr>
              <a:t> the word but don’t </a:t>
            </a:r>
            <a:r>
              <a:rPr lang="en-US" sz="2400" b="1" dirty="0">
                <a:latin typeface="Times New Roman" panose="02020603050405020304" pitchFamily="18" charset="0"/>
                <a:cs typeface="Times New Roman" panose="02020603050405020304" pitchFamily="18" charset="0"/>
              </a:rPr>
              <a:t>understand</a:t>
            </a:r>
            <a:r>
              <a:rPr lang="en-US" sz="2400" dirty="0">
                <a:latin typeface="Times New Roman" panose="02020603050405020304" pitchFamily="18" charset="0"/>
                <a:cs typeface="Times New Roman" panose="02020603050405020304" pitchFamily="18" charset="0"/>
              </a:rPr>
              <a:t> it.  </a:t>
            </a: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The Holy Spirit gives understanding</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1 Corinthians 2:11 </a:t>
            </a:r>
            <a:r>
              <a:rPr lang="en-US" sz="2400" dirty="0">
                <a:latin typeface="Times New Roman" panose="02020603050405020304" pitchFamily="18" charset="0"/>
                <a:cs typeface="Times New Roman" panose="02020603050405020304" pitchFamily="18" charset="0"/>
              </a:rPr>
              <a:t> For who among men knows the </a:t>
            </a:r>
            <a:r>
              <a:rPr lang="en-US" sz="2400" b="1" i="1" u="sng" dirty="0">
                <a:highlight>
                  <a:srgbClr val="FFFF00"/>
                </a:highlight>
                <a:latin typeface="Times New Roman" panose="02020603050405020304" pitchFamily="18" charset="0"/>
                <a:cs typeface="Times New Roman" panose="02020603050405020304" pitchFamily="18" charset="0"/>
              </a:rPr>
              <a:t>thoughts</a:t>
            </a:r>
            <a:r>
              <a:rPr lang="en-US" sz="2400" b="1" u="sng" dirty="0">
                <a:highlight>
                  <a:srgbClr val="FFFF00"/>
                </a:highlight>
                <a:latin typeface="Times New Roman" panose="02020603050405020304" pitchFamily="18" charset="0"/>
                <a:cs typeface="Times New Roman" panose="02020603050405020304" pitchFamily="18" charset="0"/>
              </a:rPr>
              <a:t> of a man except the spirit of the man</a:t>
            </a:r>
            <a:r>
              <a:rPr lang="en-US" sz="2400" dirty="0">
                <a:latin typeface="Times New Roman" panose="02020603050405020304" pitchFamily="18" charset="0"/>
                <a:cs typeface="Times New Roman" panose="02020603050405020304" pitchFamily="18" charset="0"/>
              </a:rPr>
              <a:t> which is </a:t>
            </a:r>
            <a:r>
              <a:rPr lang="en-US" sz="2400" b="1" u="sng" dirty="0">
                <a:highlight>
                  <a:srgbClr val="FFFF00"/>
                </a:highlight>
                <a:latin typeface="Times New Roman" panose="02020603050405020304" pitchFamily="18" charset="0"/>
                <a:cs typeface="Times New Roman" panose="02020603050405020304" pitchFamily="18" charset="0"/>
              </a:rPr>
              <a:t>in him</a:t>
            </a:r>
            <a:r>
              <a:rPr lang="en-US" sz="2400" dirty="0">
                <a:latin typeface="Times New Roman" panose="02020603050405020304" pitchFamily="18" charset="0"/>
                <a:cs typeface="Times New Roman" panose="02020603050405020304" pitchFamily="18" charset="0"/>
              </a:rPr>
              <a:t>? Even so the </a:t>
            </a:r>
            <a:r>
              <a:rPr lang="en-US" sz="2400" b="1" i="1" u="sng" dirty="0">
                <a:highlight>
                  <a:srgbClr val="FFFF00"/>
                </a:highlight>
                <a:latin typeface="Times New Roman" panose="02020603050405020304" pitchFamily="18" charset="0"/>
                <a:cs typeface="Times New Roman" panose="02020603050405020304" pitchFamily="18" charset="0"/>
              </a:rPr>
              <a:t>thoughts</a:t>
            </a:r>
            <a:r>
              <a:rPr lang="en-US" sz="2400" b="1" u="sng" dirty="0">
                <a:highlight>
                  <a:srgbClr val="FFFF00"/>
                </a:highlight>
                <a:latin typeface="Times New Roman" panose="02020603050405020304" pitchFamily="18" charset="0"/>
                <a:cs typeface="Times New Roman" panose="02020603050405020304" pitchFamily="18" charset="0"/>
              </a:rPr>
              <a:t> of God no one knows except the Spirit of God</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1 Corinthians 2:12-13 </a:t>
            </a:r>
            <a:r>
              <a:rPr lang="en-US" sz="2400" dirty="0">
                <a:latin typeface="Times New Roman" panose="02020603050405020304" pitchFamily="18" charset="0"/>
                <a:cs typeface="Times New Roman" panose="02020603050405020304" pitchFamily="18" charset="0"/>
              </a:rPr>
              <a:t> Now we have </a:t>
            </a:r>
            <a:r>
              <a:rPr lang="en-US" sz="2400" b="1" u="sng" dirty="0">
                <a:highlight>
                  <a:srgbClr val="00FF00"/>
                </a:highlight>
                <a:latin typeface="Times New Roman" panose="02020603050405020304" pitchFamily="18" charset="0"/>
                <a:cs typeface="Times New Roman" panose="02020603050405020304" pitchFamily="18" charset="0"/>
              </a:rPr>
              <a:t>received</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Spirit who is from God</a:t>
            </a:r>
            <a:r>
              <a:rPr lang="en-US" sz="2400" dirty="0">
                <a:latin typeface="Times New Roman" panose="02020603050405020304" pitchFamily="18" charset="0"/>
                <a:cs typeface="Times New Roman" panose="02020603050405020304" pitchFamily="18" charset="0"/>
              </a:rPr>
              <a:t>, so that </a:t>
            </a:r>
            <a:r>
              <a:rPr lang="en-US" sz="2400" b="1" u="sng" dirty="0">
                <a:highlight>
                  <a:srgbClr val="FFFF00"/>
                </a:highlight>
                <a:latin typeface="Times New Roman" panose="02020603050405020304" pitchFamily="18" charset="0"/>
                <a:cs typeface="Times New Roman" panose="02020603050405020304" pitchFamily="18" charset="0"/>
              </a:rPr>
              <a:t>we may know the things freely given to us by God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13 </a:t>
            </a:r>
            <a:r>
              <a:rPr lang="en-US" sz="2400" dirty="0">
                <a:latin typeface="Times New Roman" panose="02020603050405020304" pitchFamily="18" charset="0"/>
                <a:cs typeface="Times New Roman" panose="02020603050405020304" pitchFamily="18" charset="0"/>
              </a:rPr>
              <a:t> which things we also </a:t>
            </a:r>
            <a:r>
              <a:rPr lang="en-US" sz="2400" b="1" u="sng" dirty="0">
                <a:highlight>
                  <a:srgbClr val="00FF00"/>
                </a:highlight>
                <a:latin typeface="Times New Roman" panose="02020603050405020304" pitchFamily="18" charset="0"/>
                <a:cs typeface="Times New Roman" panose="02020603050405020304" pitchFamily="18" charset="0"/>
              </a:rPr>
              <a:t>speak</a:t>
            </a:r>
            <a:r>
              <a:rPr lang="en-US" sz="2400" dirty="0">
                <a:latin typeface="Times New Roman" panose="02020603050405020304" pitchFamily="18" charset="0"/>
                <a:cs typeface="Times New Roman" panose="02020603050405020304" pitchFamily="18" charset="0"/>
              </a:rPr>
              <a:t>, not in words taught by human wisdom, but in those </a:t>
            </a:r>
            <a:r>
              <a:rPr lang="en-US" sz="2400" b="1" u="sng" dirty="0">
                <a:highlight>
                  <a:srgbClr val="00FF00"/>
                </a:highlight>
                <a:latin typeface="Times New Roman" panose="02020603050405020304" pitchFamily="18" charset="0"/>
                <a:cs typeface="Times New Roman" panose="02020603050405020304" pitchFamily="18" charset="0"/>
              </a:rPr>
              <a:t>taught by the Spirit</a:t>
            </a:r>
            <a:r>
              <a:rPr lang="en-US" sz="2400" dirty="0">
                <a:latin typeface="Times New Roman" panose="02020603050405020304" pitchFamily="18" charset="0"/>
                <a:cs typeface="Times New Roman" panose="02020603050405020304" pitchFamily="18" charset="0"/>
              </a:rPr>
              <a:t>, combining </a:t>
            </a:r>
            <a:r>
              <a:rPr lang="en-US" sz="2400" b="1" u="sng" dirty="0">
                <a:highlight>
                  <a:srgbClr val="00FF00"/>
                </a:highlight>
                <a:latin typeface="Times New Roman" panose="02020603050405020304" pitchFamily="18" charset="0"/>
                <a:cs typeface="Times New Roman" panose="02020603050405020304" pitchFamily="18" charset="0"/>
              </a:rPr>
              <a:t>spiritual </a:t>
            </a:r>
            <a:r>
              <a:rPr lang="en-US" sz="2400" b="1" i="1" u="sng" dirty="0">
                <a:highlight>
                  <a:srgbClr val="00FF00"/>
                </a:highlight>
                <a:latin typeface="Times New Roman" panose="02020603050405020304" pitchFamily="18" charset="0"/>
                <a:cs typeface="Times New Roman" panose="02020603050405020304" pitchFamily="18" charset="0"/>
              </a:rPr>
              <a:t>thoughts</a:t>
            </a:r>
            <a:r>
              <a:rPr lang="en-US" sz="2400" b="1" u="sng" dirty="0">
                <a:highlight>
                  <a:srgbClr val="00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with </a:t>
            </a:r>
            <a:r>
              <a:rPr lang="en-US" sz="2400" b="1" u="sng" dirty="0">
                <a:highlight>
                  <a:srgbClr val="00FF00"/>
                </a:highlight>
                <a:latin typeface="Times New Roman" panose="02020603050405020304" pitchFamily="18" charset="0"/>
                <a:cs typeface="Times New Roman" panose="02020603050405020304" pitchFamily="18" charset="0"/>
              </a:rPr>
              <a:t>spiritual </a:t>
            </a:r>
            <a:r>
              <a:rPr lang="en-US" sz="2400" b="1" i="1" u="sng" dirty="0">
                <a:highlight>
                  <a:srgbClr val="00FF00"/>
                </a:highlight>
                <a:latin typeface="Times New Roman" panose="02020603050405020304" pitchFamily="18" charset="0"/>
                <a:cs typeface="Times New Roman" panose="02020603050405020304" pitchFamily="18" charset="0"/>
              </a:rPr>
              <a:t>words</a:t>
            </a:r>
            <a:r>
              <a:rPr lang="en-US" sz="2400" i="1" dirty="0">
                <a:latin typeface="Times New Roman" panose="02020603050405020304" pitchFamily="18" charset="0"/>
                <a:cs typeface="Times New Roman" panose="02020603050405020304" pitchFamily="18" charset="0"/>
              </a:rPr>
              <a:t>.</a:t>
            </a:r>
            <a:r>
              <a:rPr lang="en-US" sz="2400" dirty="0"/>
              <a:t>.</a:t>
            </a:r>
          </a:p>
          <a:p>
            <a:endParaRPr lang="en-US" sz="2400" dirty="0"/>
          </a:p>
          <a:p>
            <a:r>
              <a:rPr lang="en-US" sz="2400" b="1" dirty="0">
                <a:latin typeface="Times New Roman" panose="02020603050405020304" pitchFamily="18" charset="0"/>
                <a:cs typeface="Times New Roman" panose="02020603050405020304" pitchFamily="18" charset="0"/>
              </a:rPr>
              <a:t>Colossians 1:9</a:t>
            </a:r>
            <a:r>
              <a:rPr lang="en-US" sz="2400" dirty="0">
                <a:latin typeface="Times New Roman" panose="02020603050405020304" pitchFamily="18" charset="0"/>
                <a:cs typeface="Times New Roman" panose="02020603050405020304" pitchFamily="18" charset="0"/>
              </a:rPr>
              <a:t> For this reason also, since the day we heard </a:t>
            </a:r>
            <a:r>
              <a:rPr lang="en-US" sz="2400" i="1" dirty="0">
                <a:latin typeface="Times New Roman" panose="02020603050405020304" pitchFamily="18" charset="0"/>
                <a:cs typeface="Times New Roman" panose="02020603050405020304" pitchFamily="18" charset="0"/>
              </a:rPr>
              <a:t>of </a:t>
            </a:r>
            <a:r>
              <a:rPr lang="en-US" sz="2400" b="1" i="1" u="sng" dirty="0">
                <a:highlight>
                  <a:srgbClr val="FFFF00"/>
                </a:highlight>
                <a:latin typeface="Times New Roman" panose="02020603050405020304" pitchFamily="18" charset="0"/>
                <a:cs typeface="Times New Roman" panose="02020603050405020304" pitchFamily="18" charset="0"/>
              </a:rPr>
              <a:t>it</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(love in the Spirit)</a:t>
            </a:r>
            <a:r>
              <a:rPr lang="en-US" sz="2400"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we have not ceased to </a:t>
            </a:r>
            <a:r>
              <a:rPr lang="en-US" sz="2400" b="1" u="sng" dirty="0">
                <a:highlight>
                  <a:srgbClr val="FFFF00"/>
                </a:highlight>
                <a:latin typeface="Times New Roman" panose="02020603050405020304" pitchFamily="18" charset="0"/>
                <a:cs typeface="Times New Roman" panose="02020603050405020304" pitchFamily="18" charset="0"/>
              </a:rPr>
              <a:t>pray</a:t>
            </a:r>
            <a:r>
              <a:rPr lang="en-US" sz="2400" dirty="0">
                <a:latin typeface="Times New Roman" panose="02020603050405020304" pitchFamily="18" charset="0"/>
                <a:cs typeface="Times New Roman" panose="02020603050405020304" pitchFamily="18" charset="0"/>
              </a:rPr>
              <a:t> for you and to </a:t>
            </a:r>
            <a:r>
              <a:rPr lang="en-US" sz="2400" b="1" u="sng" dirty="0">
                <a:highlight>
                  <a:srgbClr val="FFFF00"/>
                </a:highlight>
                <a:latin typeface="Times New Roman" panose="02020603050405020304" pitchFamily="18" charset="0"/>
                <a:cs typeface="Times New Roman" panose="02020603050405020304" pitchFamily="18" charset="0"/>
              </a:rPr>
              <a:t>ask</a:t>
            </a:r>
            <a:r>
              <a:rPr lang="en-US" sz="2400" dirty="0">
                <a:latin typeface="Times New Roman" panose="02020603050405020304" pitchFamily="18" charset="0"/>
                <a:cs typeface="Times New Roman" panose="02020603050405020304" pitchFamily="18" charset="0"/>
              </a:rPr>
              <a:t> that you may be </a:t>
            </a:r>
            <a:r>
              <a:rPr lang="en-US" sz="2400" b="1" u="sng" dirty="0">
                <a:highlight>
                  <a:srgbClr val="FFFF00"/>
                </a:highlight>
                <a:latin typeface="Times New Roman" panose="02020603050405020304" pitchFamily="18" charset="0"/>
                <a:cs typeface="Times New Roman" panose="02020603050405020304" pitchFamily="18" charset="0"/>
              </a:rPr>
              <a:t>filled with the knowledge of His will </a:t>
            </a:r>
            <a:r>
              <a:rPr lang="en-US" sz="2400" dirty="0">
                <a:latin typeface="Times New Roman" panose="02020603050405020304" pitchFamily="18" charset="0"/>
                <a:cs typeface="Times New Roman" panose="02020603050405020304" pitchFamily="18" charset="0"/>
              </a:rPr>
              <a:t>in all </a:t>
            </a:r>
            <a:r>
              <a:rPr lang="en-US" sz="2400" b="1" u="sng" dirty="0">
                <a:highlight>
                  <a:srgbClr val="00FF00"/>
                </a:highlight>
                <a:latin typeface="Times New Roman" panose="02020603050405020304" pitchFamily="18" charset="0"/>
                <a:cs typeface="Times New Roman" panose="02020603050405020304" pitchFamily="18" charset="0"/>
              </a:rPr>
              <a:t>spiritual wisdom and understanding</a:t>
            </a:r>
            <a:r>
              <a:rPr lang="en-US" sz="2400" b="1" u="sng"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endParaRPr lang="en-US" sz="2400" dirty="0"/>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Instruction</a:t>
            </a:r>
          </a:p>
        </p:txBody>
      </p:sp>
    </p:spTree>
    <p:extLst>
      <p:ext uri="{BB962C8B-B14F-4D97-AF65-F5344CB8AC3E}">
        <p14:creationId xmlns:p14="http://schemas.microsoft.com/office/powerpoint/2010/main" val="362877553"/>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28705" y="816163"/>
            <a:ext cx="11886990" cy="5262979"/>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1 John 2:27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As for you, </a:t>
            </a:r>
            <a:r>
              <a:rPr lang="en-US" sz="2400" b="1" dirty="0">
                <a:latin typeface="Times New Roman" panose="02020603050405020304" pitchFamily="18" charset="0"/>
                <a:cs typeface="Times New Roman" panose="02020603050405020304" pitchFamily="18" charset="0"/>
              </a:rPr>
              <a:t>the </a:t>
            </a:r>
            <a:r>
              <a:rPr lang="en-US" sz="2400" b="1" u="sng" dirty="0">
                <a:highlight>
                  <a:srgbClr val="FFFF00"/>
                </a:highlight>
                <a:latin typeface="Times New Roman" panose="02020603050405020304" pitchFamily="18" charset="0"/>
                <a:cs typeface="Times New Roman" panose="02020603050405020304" pitchFamily="18" charset="0"/>
              </a:rPr>
              <a:t>anointing</a:t>
            </a:r>
            <a:r>
              <a:rPr lang="en-US" sz="2400" b="1" dirty="0">
                <a:latin typeface="Times New Roman" panose="02020603050405020304" pitchFamily="18" charset="0"/>
                <a:cs typeface="Times New Roman" panose="02020603050405020304" pitchFamily="18" charset="0"/>
              </a:rPr>
              <a:t> which you received from Him </a:t>
            </a:r>
            <a:r>
              <a:rPr lang="en-US" sz="2400" b="1" u="sng" dirty="0">
                <a:highlight>
                  <a:srgbClr val="FFFF00"/>
                </a:highlight>
                <a:latin typeface="Times New Roman" panose="02020603050405020304" pitchFamily="18" charset="0"/>
                <a:cs typeface="Times New Roman" panose="02020603050405020304" pitchFamily="18" charset="0"/>
              </a:rPr>
              <a:t>abides in you</a:t>
            </a:r>
            <a:r>
              <a:rPr lang="en-US" sz="2400" dirty="0">
                <a:latin typeface="Times New Roman" panose="02020603050405020304" pitchFamily="18" charset="0"/>
                <a:cs typeface="Times New Roman" panose="02020603050405020304" pitchFamily="18" charset="0"/>
              </a:rPr>
              <a:t>, and you have no need for anyone to teach you; but as </a:t>
            </a:r>
            <a:r>
              <a:rPr lang="en-US" sz="2400" b="1" u="sng" dirty="0">
                <a:highlight>
                  <a:srgbClr val="FFFF00"/>
                </a:highlight>
                <a:latin typeface="Times New Roman" panose="02020603050405020304" pitchFamily="18" charset="0"/>
                <a:cs typeface="Times New Roman" panose="02020603050405020304" pitchFamily="18" charset="0"/>
              </a:rPr>
              <a:t>His anointing </a:t>
            </a:r>
            <a:r>
              <a:rPr lang="en-US" sz="2400" b="1" u="sng" dirty="0">
                <a:highlight>
                  <a:srgbClr val="00FF00"/>
                </a:highlight>
                <a:latin typeface="Times New Roman" panose="02020603050405020304" pitchFamily="18" charset="0"/>
                <a:cs typeface="Times New Roman" panose="02020603050405020304" pitchFamily="18" charset="0"/>
              </a:rPr>
              <a:t>teaches</a:t>
            </a:r>
            <a:r>
              <a:rPr lang="en-US" sz="2400" b="1" u="sng" dirty="0">
                <a:highlight>
                  <a:srgbClr val="FFFF00"/>
                </a:highlight>
                <a:latin typeface="Times New Roman" panose="02020603050405020304" pitchFamily="18" charset="0"/>
                <a:cs typeface="Times New Roman" panose="02020603050405020304" pitchFamily="18" charset="0"/>
              </a:rPr>
              <a:t> you about all things</a:t>
            </a:r>
            <a:r>
              <a:rPr lang="en-US" sz="2400" dirty="0">
                <a:latin typeface="Times New Roman" panose="02020603050405020304" pitchFamily="18" charset="0"/>
                <a:cs typeface="Times New Roman" panose="02020603050405020304" pitchFamily="18" charset="0"/>
              </a:rPr>
              <a:t>, and is true and is not a lie, and just as </a:t>
            </a:r>
            <a:r>
              <a:rPr lang="en-US" sz="2400" b="1" u="sng" dirty="0">
                <a:highlight>
                  <a:srgbClr val="FFFF00"/>
                </a:highlight>
                <a:latin typeface="Times New Roman" panose="02020603050405020304" pitchFamily="18" charset="0"/>
                <a:cs typeface="Times New Roman" panose="02020603050405020304" pitchFamily="18" charset="0"/>
              </a:rPr>
              <a:t>it has taught you</a:t>
            </a:r>
            <a:r>
              <a:rPr lang="en-US" sz="2400" dirty="0">
                <a:latin typeface="Times New Roman" panose="02020603050405020304" pitchFamily="18" charset="0"/>
                <a:cs typeface="Times New Roman" panose="02020603050405020304" pitchFamily="18" charset="0"/>
              </a:rPr>
              <a:t>, you abide </a:t>
            </a:r>
            <a:r>
              <a:rPr lang="en-US" sz="2400" b="1" u="sng" dirty="0">
                <a:highlight>
                  <a:srgbClr val="FFFF00"/>
                </a:highlight>
                <a:latin typeface="Times New Roman" panose="02020603050405020304" pitchFamily="18" charset="0"/>
                <a:cs typeface="Times New Roman" panose="02020603050405020304" pitchFamily="18" charset="0"/>
              </a:rPr>
              <a:t>in Him</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Psalm 119:130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unfolding</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(literally opening) of your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words gives light</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it gives </a:t>
            </a:r>
            <a:r>
              <a:rPr lang="en-US" sz="2400" b="1" u="sng" kern="0" dirty="0">
                <a:effectLst/>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understanding</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to the </a:t>
            </a:r>
            <a:r>
              <a:rPr lang="en-US" sz="2400" b="1" u="sng" kern="0" dirty="0">
                <a:effectLst/>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simple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Psalm 19:7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law of the </a:t>
            </a:r>
            <a:r>
              <a:rPr lang="en-US" sz="2400" b="1" u="sng" kern="0"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is perfect, restoring the soul; The testimony of the </a:t>
            </a:r>
            <a:r>
              <a:rPr lang="en-US" sz="2400" kern="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is sure,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making wise the </a:t>
            </a:r>
            <a:r>
              <a:rPr lang="en-US" sz="2400" b="1" u="sng" kern="0" dirty="0">
                <a:effectLst/>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simple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1 Peter 2:2 </a:t>
            </a:r>
            <a:r>
              <a:rPr lang="en-US" sz="2400" dirty="0">
                <a:latin typeface="Times New Roman" panose="02020603050405020304" pitchFamily="18" charset="0"/>
                <a:cs typeface="Times New Roman" panose="02020603050405020304" pitchFamily="18" charset="0"/>
              </a:rPr>
              <a:t>like newborn babies, long for the pure milk of </a:t>
            </a:r>
            <a:r>
              <a:rPr lang="en-US" sz="2400" b="1" u="sng" dirty="0">
                <a:highlight>
                  <a:srgbClr val="FFFF00"/>
                </a:highlight>
                <a:latin typeface="Times New Roman" panose="02020603050405020304" pitchFamily="18" charset="0"/>
                <a:cs typeface="Times New Roman" panose="02020603050405020304" pitchFamily="18" charset="0"/>
              </a:rPr>
              <a:t>the word</a:t>
            </a:r>
            <a:r>
              <a:rPr lang="en-US" sz="2400" dirty="0">
                <a:latin typeface="Times New Roman" panose="02020603050405020304" pitchFamily="18" charset="0"/>
                <a:cs typeface="Times New Roman" panose="02020603050405020304" pitchFamily="18" charset="0"/>
              </a:rPr>
              <a:t>, so that by it you may </a:t>
            </a:r>
            <a:r>
              <a:rPr lang="en-US" sz="2400" b="1" u="sng" dirty="0">
                <a:highlight>
                  <a:srgbClr val="00FF00"/>
                </a:highlight>
                <a:latin typeface="Times New Roman" panose="02020603050405020304" pitchFamily="18" charset="0"/>
                <a:cs typeface="Times New Roman" panose="02020603050405020304" pitchFamily="18" charset="0"/>
              </a:rPr>
              <a:t>grow</a:t>
            </a:r>
            <a:r>
              <a:rPr lang="en-US" sz="2400" b="1" u="sng" dirty="0">
                <a:highlight>
                  <a:srgbClr val="FFFF00"/>
                </a:highlight>
                <a:latin typeface="Times New Roman" panose="02020603050405020304" pitchFamily="18" charset="0"/>
                <a:cs typeface="Times New Roman" panose="02020603050405020304" pitchFamily="18" charset="0"/>
              </a:rPr>
              <a:t> in respect to salvation</a:t>
            </a:r>
            <a:r>
              <a:rPr lang="en-US" sz="2400" dirty="0">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2 Peter 3:18</a:t>
            </a:r>
            <a:r>
              <a:rPr lang="en-US" sz="2400" dirty="0">
                <a:latin typeface="Times New Roman" panose="02020603050405020304" pitchFamily="18" charset="0"/>
                <a:cs typeface="Times New Roman" panose="02020603050405020304" pitchFamily="18" charset="0"/>
              </a:rPr>
              <a:t> But </a:t>
            </a:r>
            <a:r>
              <a:rPr lang="en-US" sz="2400" b="1" u="sng" dirty="0">
                <a:highlight>
                  <a:srgbClr val="00FF00"/>
                </a:highlight>
                <a:latin typeface="Times New Roman" panose="02020603050405020304" pitchFamily="18" charset="0"/>
                <a:cs typeface="Times New Roman" panose="02020603050405020304" pitchFamily="18" charset="0"/>
              </a:rPr>
              <a:t>grow</a:t>
            </a:r>
            <a:r>
              <a:rPr lang="en-US" sz="2400" dirty="0">
                <a:latin typeface="Times New Roman" panose="02020603050405020304" pitchFamily="18" charset="0"/>
                <a:cs typeface="Times New Roman" panose="02020603050405020304" pitchFamily="18" charset="0"/>
              </a:rPr>
              <a:t> in the grace </a:t>
            </a:r>
            <a:r>
              <a:rPr lang="en-US" sz="2400" b="1" u="sng" dirty="0">
                <a:highlight>
                  <a:srgbClr val="FFFF00"/>
                </a:highlight>
                <a:latin typeface="Times New Roman" panose="02020603050405020304" pitchFamily="18" charset="0"/>
                <a:cs typeface="Times New Roman" panose="02020603050405020304" pitchFamily="18" charset="0"/>
              </a:rPr>
              <a:t>and knowledge </a:t>
            </a:r>
            <a:r>
              <a:rPr lang="en-US" sz="2400" dirty="0">
                <a:latin typeface="Times New Roman" panose="02020603050405020304" pitchFamily="18" charset="0"/>
                <a:cs typeface="Times New Roman" panose="02020603050405020304" pitchFamily="18" charset="0"/>
              </a:rPr>
              <a:t>of our Lord and Savior Jesus Christ.</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Instruction</a:t>
            </a:r>
          </a:p>
        </p:txBody>
      </p:sp>
    </p:spTree>
    <p:extLst>
      <p:ext uri="{BB962C8B-B14F-4D97-AF65-F5344CB8AC3E}">
        <p14:creationId xmlns:p14="http://schemas.microsoft.com/office/powerpoint/2010/main" val="415366206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28705" y="816163"/>
            <a:ext cx="11886990" cy="6001643"/>
          </a:xfrm>
          <a:prstGeom prst="rect">
            <a:avLst/>
          </a:prstGeom>
          <a:noFill/>
        </p:spPr>
        <p:txBody>
          <a:bodyPr wrap="square" rtlCol="0">
            <a:spAutoFit/>
          </a:bodyPr>
          <a:lstStyle/>
          <a:p>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John 14:16-17</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(Jesus) will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ask the Father</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and He will give you another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Helper</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that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He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may be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with you forever</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0" dirty="0">
                <a:effectLst/>
                <a:latin typeface="Times New Roman" panose="02020603050405020304" pitchFamily="18" charset="0"/>
                <a:ea typeface="Times New Roman" panose="02020603050405020304" pitchFamily="18" charset="0"/>
                <a:cs typeface="Times New Roman" panose="02020603050405020304" pitchFamily="18" charset="0"/>
              </a:rPr>
              <a:t>that is</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of truth</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whom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world cannot receive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Acts 5:32 </a:t>
            </a:r>
            <a:r>
              <a:rPr lang="en-US" sz="2400" dirty="0">
                <a:latin typeface="Times New Roman" panose="02020603050405020304" pitchFamily="18" charset="0"/>
                <a:cs typeface="Times New Roman" panose="02020603050405020304" pitchFamily="18" charset="0"/>
              </a:rPr>
              <a:t>"And we are witnesses of these things; and </a:t>
            </a:r>
            <a:r>
              <a:rPr lang="en-US" sz="2400" i="1" dirty="0">
                <a:latin typeface="Times New Roman" panose="02020603050405020304" pitchFamily="18" charset="0"/>
                <a:cs typeface="Times New Roman" panose="02020603050405020304" pitchFamily="18" charset="0"/>
              </a:rPr>
              <a:t>so is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the Holy Spirit</a:t>
            </a:r>
            <a:r>
              <a:rPr lang="en-US" sz="2400" dirty="0">
                <a:latin typeface="Times New Roman" panose="02020603050405020304" pitchFamily="18" charset="0"/>
                <a:cs typeface="Times New Roman" panose="02020603050405020304" pitchFamily="18" charset="0"/>
              </a:rPr>
              <a:t>, whom </a:t>
            </a:r>
            <a:r>
              <a:rPr lang="en-US" sz="2400" b="1" u="sng" dirty="0">
                <a:highlight>
                  <a:srgbClr val="FFFF00"/>
                </a:highlight>
                <a:latin typeface="Times New Roman" panose="02020603050405020304" pitchFamily="18" charset="0"/>
                <a:cs typeface="Times New Roman" panose="02020603050405020304" pitchFamily="18" charset="0"/>
              </a:rPr>
              <a:t>God has </a:t>
            </a:r>
            <a:r>
              <a:rPr lang="en-US" sz="2400" b="1" u="sng" dirty="0">
                <a:highlight>
                  <a:srgbClr val="00FF00"/>
                </a:highlight>
                <a:latin typeface="Times New Roman" panose="02020603050405020304" pitchFamily="18" charset="0"/>
                <a:cs typeface="Times New Roman" panose="02020603050405020304" pitchFamily="18" charset="0"/>
              </a:rPr>
              <a:t>given</a:t>
            </a:r>
            <a:r>
              <a:rPr lang="en-US" sz="2400" dirty="0">
                <a:highlight>
                  <a:srgbClr val="00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those who </a:t>
            </a:r>
            <a:r>
              <a:rPr lang="en-US" sz="2400" b="1" u="sng" dirty="0">
                <a:highlight>
                  <a:srgbClr val="00FF00"/>
                </a:highlight>
                <a:latin typeface="Times New Roman" panose="02020603050405020304" pitchFamily="18" charset="0"/>
                <a:cs typeface="Times New Roman" panose="02020603050405020304" pitchFamily="18" charset="0"/>
              </a:rPr>
              <a:t>obey</a:t>
            </a:r>
            <a:r>
              <a:rPr lang="en-US" sz="2400" b="1" u="sng" dirty="0">
                <a:highlight>
                  <a:srgbClr val="FFFF00"/>
                </a:highlight>
                <a:latin typeface="Times New Roman" panose="02020603050405020304" pitchFamily="18" charset="0"/>
                <a:cs typeface="Times New Roman" panose="02020603050405020304" pitchFamily="18" charset="0"/>
              </a:rPr>
              <a:t> Him</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Romans 8:14 </a:t>
            </a:r>
            <a:r>
              <a:rPr lang="en-US" sz="2400" dirty="0">
                <a:latin typeface="Times New Roman" panose="02020603050405020304" pitchFamily="18" charset="0"/>
                <a:cs typeface="Times New Roman" panose="02020603050405020304" pitchFamily="18" charset="0"/>
              </a:rPr>
              <a:t>For all who are being </a:t>
            </a:r>
            <a:r>
              <a:rPr lang="en-US" sz="2400" b="1" u="sng" dirty="0">
                <a:highlight>
                  <a:srgbClr val="00FF00"/>
                </a:highlight>
                <a:latin typeface="Times New Roman" panose="02020603050405020304" pitchFamily="18" charset="0"/>
                <a:cs typeface="Times New Roman" panose="02020603050405020304" pitchFamily="18" charset="0"/>
              </a:rPr>
              <a:t>led</a:t>
            </a:r>
            <a:r>
              <a:rPr lang="en-US" sz="2400" b="1" u="sng" dirty="0">
                <a:highlight>
                  <a:srgbClr val="FFFF00"/>
                </a:highlight>
                <a:latin typeface="Times New Roman" panose="02020603050405020304" pitchFamily="18" charset="0"/>
                <a:cs typeface="Times New Roman" panose="02020603050405020304" pitchFamily="18" charset="0"/>
              </a:rPr>
              <a:t> by the Spirit of God</a:t>
            </a:r>
            <a:r>
              <a:rPr lang="en-US" sz="2400" dirty="0">
                <a:latin typeface="Times New Roman" panose="02020603050405020304" pitchFamily="18" charset="0"/>
                <a:cs typeface="Times New Roman" panose="02020603050405020304" pitchFamily="18" charset="0"/>
              </a:rPr>
              <a:t>, these are </a:t>
            </a:r>
            <a:r>
              <a:rPr lang="en-US" sz="2400" b="1" u="sng" dirty="0">
                <a:highlight>
                  <a:srgbClr val="FFFF00"/>
                </a:highlight>
                <a:latin typeface="Times New Roman" panose="02020603050405020304" pitchFamily="18" charset="0"/>
                <a:cs typeface="Times New Roman" panose="02020603050405020304" pitchFamily="18" charset="0"/>
              </a:rPr>
              <a:t>sons of God</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Romans 8:6-7 </a:t>
            </a:r>
            <a:r>
              <a:rPr lang="en-US" sz="2400" dirty="0">
                <a:latin typeface="Times New Roman" panose="02020603050405020304" pitchFamily="18" charset="0"/>
                <a:cs typeface="Times New Roman" panose="02020603050405020304" pitchFamily="18" charset="0"/>
              </a:rPr>
              <a:t> For the </a:t>
            </a:r>
            <a:r>
              <a:rPr lang="en-US" sz="2400" b="1" u="sng" dirty="0">
                <a:highlight>
                  <a:srgbClr val="00FF00"/>
                </a:highlight>
                <a:latin typeface="Times New Roman" panose="02020603050405020304" pitchFamily="18" charset="0"/>
                <a:cs typeface="Times New Roman" panose="02020603050405020304" pitchFamily="18" charset="0"/>
              </a:rPr>
              <a:t>mind</a:t>
            </a:r>
            <a:r>
              <a:rPr lang="en-US" sz="2400" b="1" u="sng" dirty="0">
                <a:highlight>
                  <a:srgbClr val="FFFF00"/>
                </a:highlight>
                <a:latin typeface="Times New Roman" panose="02020603050405020304" pitchFamily="18" charset="0"/>
                <a:cs typeface="Times New Roman" panose="02020603050405020304" pitchFamily="18" charset="0"/>
              </a:rPr>
              <a:t> set on the flesh is death</a:t>
            </a:r>
            <a:r>
              <a:rPr lang="en-US" sz="2400" dirty="0">
                <a:latin typeface="Times New Roman" panose="02020603050405020304" pitchFamily="18" charset="0"/>
                <a:cs typeface="Times New Roman" panose="02020603050405020304" pitchFamily="18" charset="0"/>
              </a:rPr>
              <a:t>, but the </a:t>
            </a:r>
            <a:r>
              <a:rPr lang="en-US" sz="2400" b="1" u="sng" dirty="0">
                <a:highlight>
                  <a:srgbClr val="00FF00"/>
                </a:highlight>
                <a:latin typeface="Times New Roman" panose="02020603050405020304" pitchFamily="18" charset="0"/>
                <a:cs typeface="Times New Roman" panose="02020603050405020304" pitchFamily="18" charset="0"/>
              </a:rPr>
              <a:t>mind</a:t>
            </a:r>
            <a:r>
              <a:rPr lang="en-US" sz="2400" b="1" u="sng" dirty="0">
                <a:highlight>
                  <a:srgbClr val="FFFF00"/>
                </a:highlight>
                <a:latin typeface="Times New Roman" panose="02020603050405020304" pitchFamily="18" charset="0"/>
                <a:cs typeface="Times New Roman" panose="02020603050405020304" pitchFamily="18" charset="0"/>
              </a:rPr>
              <a:t> set on the Spirit </a:t>
            </a:r>
            <a:r>
              <a:rPr lang="en-US" sz="2400" dirty="0">
                <a:latin typeface="Times New Roman" panose="02020603050405020304" pitchFamily="18" charset="0"/>
                <a:cs typeface="Times New Roman" panose="02020603050405020304" pitchFamily="18" charset="0"/>
              </a:rPr>
              <a:t>is life and peace, </a:t>
            </a:r>
            <a:r>
              <a:rPr lang="en-US" sz="2400" baseline="30000" dirty="0">
                <a:latin typeface="Times New Roman" panose="02020603050405020304" pitchFamily="18" charset="0"/>
                <a:cs typeface="Times New Roman" panose="02020603050405020304" pitchFamily="18" charset="0"/>
              </a:rPr>
              <a:t>7 </a:t>
            </a:r>
            <a:r>
              <a:rPr lang="en-US" sz="2400" dirty="0">
                <a:latin typeface="Times New Roman" panose="02020603050405020304" pitchFamily="18" charset="0"/>
                <a:cs typeface="Times New Roman" panose="02020603050405020304" pitchFamily="18" charset="0"/>
              </a:rPr>
              <a:t> because the </a:t>
            </a:r>
            <a:r>
              <a:rPr lang="en-US" sz="2400" b="1" u="sng" dirty="0">
                <a:highlight>
                  <a:srgbClr val="00FF00"/>
                </a:highlight>
                <a:latin typeface="Times New Roman" panose="02020603050405020304" pitchFamily="18" charset="0"/>
                <a:cs typeface="Times New Roman" panose="02020603050405020304" pitchFamily="18" charset="0"/>
              </a:rPr>
              <a:t>mind </a:t>
            </a:r>
            <a:r>
              <a:rPr lang="en-US" sz="2400" dirty="0">
                <a:latin typeface="Times New Roman" panose="02020603050405020304" pitchFamily="18" charset="0"/>
                <a:cs typeface="Times New Roman" panose="02020603050405020304" pitchFamily="18" charset="0"/>
              </a:rPr>
              <a:t>set on the flesh is </a:t>
            </a:r>
            <a:r>
              <a:rPr lang="en-US" sz="2400" b="1" u="sng" dirty="0">
                <a:highlight>
                  <a:srgbClr val="FFFF00"/>
                </a:highlight>
                <a:latin typeface="Times New Roman" panose="02020603050405020304" pitchFamily="18" charset="0"/>
                <a:cs typeface="Times New Roman" panose="02020603050405020304" pitchFamily="18" charset="0"/>
              </a:rPr>
              <a:t>hostile toward God</a:t>
            </a:r>
            <a:r>
              <a:rPr lang="en-US" sz="2400" dirty="0">
                <a:latin typeface="Times New Roman" panose="02020603050405020304" pitchFamily="18" charset="0"/>
                <a:cs typeface="Times New Roman" panose="02020603050405020304" pitchFamily="18" charset="0"/>
              </a:rPr>
              <a:t>; for it does </a:t>
            </a:r>
            <a:r>
              <a:rPr lang="en-US" sz="2400" b="1" u="sng" dirty="0">
                <a:highlight>
                  <a:srgbClr val="FFFF00"/>
                </a:highlight>
                <a:latin typeface="Times New Roman" panose="02020603050405020304" pitchFamily="18" charset="0"/>
                <a:cs typeface="Times New Roman" panose="02020603050405020304" pitchFamily="18" charset="0"/>
              </a:rPr>
              <a:t>not subject itself</a:t>
            </a:r>
            <a:r>
              <a:rPr lang="en-US" sz="2400" dirty="0">
                <a:latin typeface="Times New Roman" panose="02020603050405020304" pitchFamily="18" charset="0"/>
                <a:cs typeface="Times New Roman" panose="02020603050405020304" pitchFamily="18" charset="0"/>
              </a:rPr>
              <a:t> to the law of God, for it is </a:t>
            </a:r>
            <a:r>
              <a:rPr lang="en-US" sz="2400" b="1" u="sng" dirty="0">
                <a:highlight>
                  <a:srgbClr val="FFFF00"/>
                </a:highlight>
                <a:latin typeface="Times New Roman" panose="02020603050405020304" pitchFamily="18" charset="0"/>
                <a:cs typeface="Times New Roman" panose="02020603050405020304" pitchFamily="18" charset="0"/>
              </a:rPr>
              <a:t>not even able </a:t>
            </a:r>
            <a:r>
              <a:rPr lang="en-US" sz="2400" b="1" i="1" u="sng" dirty="0">
                <a:highlight>
                  <a:srgbClr val="FFFF00"/>
                </a:highlight>
                <a:latin typeface="Times New Roman" panose="02020603050405020304" pitchFamily="18" charset="0"/>
                <a:cs typeface="Times New Roman" panose="02020603050405020304" pitchFamily="18" charset="0"/>
              </a:rPr>
              <a:t>to do so</a:t>
            </a:r>
            <a:r>
              <a:rPr lang="en-US" sz="2400"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(without Holy Spirit – can’t obey God)</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1 Corinthians 2:14 </a:t>
            </a:r>
            <a:r>
              <a:rPr lang="en-US" sz="2400" dirty="0">
                <a:latin typeface="Times New Roman" panose="02020603050405020304" pitchFamily="18" charset="0"/>
                <a:cs typeface="Times New Roman" panose="02020603050405020304" pitchFamily="18" charset="0"/>
              </a:rPr>
              <a:t> But a natural man does </a:t>
            </a:r>
            <a:r>
              <a:rPr lang="en-US" sz="2400" b="1" u="sng" dirty="0">
                <a:highlight>
                  <a:srgbClr val="FFFF00"/>
                </a:highlight>
                <a:latin typeface="Times New Roman" panose="02020603050405020304" pitchFamily="18" charset="0"/>
                <a:cs typeface="Times New Roman" panose="02020603050405020304" pitchFamily="18" charset="0"/>
              </a:rPr>
              <a:t>not accept </a:t>
            </a:r>
            <a:r>
              <a:rPr lang="en-US" sz="2400" dirty="0">
                <a:latin typeface="Times New Roman" panose="02020603050405020304" pitchFamily="18" charset="0"/>
                <a:cs typeface="Times New Roman" panose="02020603050405020304" pitchFamily="18" charset="0"/>
              </a:rPr>
              <a:t>the things of the Spirit of God, for they are </a:t>
            </a:r>
            <a:r>
              <a:rPr lang="en-US" sz="2400" b="1" u="sng" dirty="0">
                <a:highlight>
                  <a:srgbClr val="FFFF00"/>
                </a:highlight>
                <a:latin typeface="Times New Roman" panose="02020603050405020304" pitchFamily="18" charset="0"/>
                <a:cs typeface="Times New Roman" panose="02020603050405020304" pitchFamily="18" charset="0"/>
              </a:rPr>
              <a:t>foolishness</a:t>
            </a:r>
            <a:r>
              <a:rPr lang="en-US" sz="2400" dirty="0">
                <a:latin typeface="Times New Roman" panose="02020603050405020304" pitchFamily="18" charset="0"/>
                <a:cs typeface="Times New Roman" panose="02020603050405020304" pitchFamily="18" charset="0"/>
              </a:rPr>
              <a:t> to him; and he </a:t>
            </a:r>
            <a:r>
              <a:rPr lang="en-US" sz="2400" b="1" u="sng" dirty="0">
                <a:highlight>
                  <a:srgbClr val="FFFF00"/>
                </a:highlight>
                <a:latin typeface="Times New Roman" panose="02020603050405020304" pitchFamily="18" charset="0"/>
                <a:cs typeface="Times New Roman" panose="02020603050405020304" pitchFamily="18" charset="0"/>
              </a:rPr>
              <a:t>cannot understand them</a:t>
            </a:r>
            <a:r>
              <a:rPr lang="en-US" sz="2400" dirty="0">
                <a:latin typeface="Times New Roman" panose="02020603050405020304" pitchFamily="18" charset="0"/>
                <a:cs typeface="Times New Roman" panose="02020603050405020304" pitchFamily="18" charset="0"/>
              </a:rPr>
              <a:t>, because they are </a:t>
            </a:r>
            <a:r>
              <a:rPr lang="en-US" sz="2400" b="1" u="sng" dirty="0">
                <a:highlight>
                  <a:srgbClr val="00FF00"/>
                </a:highlight>
                <a:latin typeface="Times New Roman" panose="02020603050405020304" pitchFamily="18" charset="0"/>
                <a:cs typeface="Times New Roman" panose="02020603050405020304" pitchFamily="18" charset="0"/>
              </a:rPr>
              <a:t>spiritually appraised</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Instruction</a:t>
            </a:r>
          </a:p>
        </p:txBody>
      </p:sp>
      <p:cxnSp>
        <p:nvCxnSpPr>
          <p:cNvPr id="5" name="Straight Connector 4">
            <a:extLst>
              <a:ext uri="{FF2B5EF4-FFF2-40B4-BE49-F238E27FC236}">
                <a16:creationId xmlns:a16="http://schemas.microsoft.com/office/drawing/2014/main" id="{CA3083E9-9D44-9F7E-06A6-194FF79245E5}"/>
              </a:ext>
            </a:extLst>
          </p:cNvPr>
          <p:cNvCxnSpPr>
            <a:cxnSpLocks/>
          </p:cNvCxnSpPr>
          <p:nvPr/>
        </p:nvCxnSpPr>
        <p:spPr>
          <a:xfrm flipH="1">
            <a:off x="5588758" y="1562100"/>
            <a:ext cx="3018667" cy="222515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80B2436-8E73-9938-A16A-7E5E506EB818}"/>
              </a:ext>
            </a:extLst>
          </p:cNvPr>
          <p:cNvCxnSpPr>
            <a:cxnSpLocks/>
          </p:cNvCxnSpPr>
          <p:nvPr/>
        </p:nvCxnSpPr>
        <p:spPr>
          <a:xfrm flipH="1">
            <a:off x="5650173" y="1562100"/>
            <a:ext cx="2985827" cy="30030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3930663-9C6D-78D0-0B0F-59FD59C76AAB}"/>
              </a:ext>
            </a:extLst>
          </p:cNvPr>
          <p:cNvCxnSpPr>
            <a:cxnSpLocks/>
          </p:cNvCxnSpPr>
          <p:nvPr/>
        </p:nvCxnSpPr>
        <p:spPr>
          <a:xfrm>
            <a:off x="8607425" y="1612900"/>
            <a:ext cx="1246259" cy="40372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99F817D-78A2-844C-6863-77D133C17A7A}"/>
              </a:ext>
            </a:extLst>
          </p:cNvPr>
          <p:cNvCxnSpPr>
            <a:cxnSpLocks/>
          </p:cNvCxnSpPr>
          <p:nvPr/>
        </p:nvCxnSpPr>
        <p:spPr>
          <a:xfrm>
            <a:off x="9350428" y="2349500"/>
            <a:ext cx="711147" cy="6794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6009E33-AF8F-EFBD-A473-47C21006BAEE}"/>
              </a:ext>
            </a:extLst>
          </p:cNvPr>
          <p:cNvCxnSpPr>
            <a:cxnSpLocks/>
          </p:cNvCxnSpPr>
          <p:nvPr/>
        </p:nvCxnSpPr>
        <p:spPr>
          <a:xfrm>
            <a:off x="10280454" y="3429000"/>
            <a:ext cx="44646" cy="7048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3319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836439"/>
            <a:ext cx="11743200" cy="5605317"/>
          </a:xfrm>
          <a:prstGeom prst="rect">
            <a:avLst/>
          </a:prstGeom>
          <a:noFill/>
        </p:spPr>
        <p:txBody>
          <a:bodyPr wrap="square" rtlCol="0">
            <a:spAutoFit/>
          </a:bodyPr>
          <a:lstStyle/>
          <a:p>
            <a:pPr marL="0" marR="0">
              <a:lnSpc>
                <a:spcPct val="107000"/>
              </a:lnSpc>
              <a:spcBef>
                <a:spcPts val="0"/>
              </a:spcBef>
              <a:spcAft>
                <a:spcPts val="0"/>
              </a:spcAft>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The Promise – Spoken to King David – in a similar way as Abraham</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King David is the descendant of Abraham through Isaac. Matthew 1:2-6; Luke 3:31-34</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Through King David, God promised He would: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Raise up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 the Promised Blessing: 2 Samuel 7:12, Gal 3:16</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Establish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(Kingdom of Christ): 2 Samuel 7:12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will build a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house for God’s name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(Church of Christ): 2 Samuel 7:11; 13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Establish the throne of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forever (Kingdom of Christ).  2 Samuel 7:13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E</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stablish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forever David’s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house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(church of Christ) and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(Kingdom of Christ). 2 Samuel 7:16</a:t>
            </a:r>
          </a:p>
          <a:p>
            <a:pPr marL="342900" indent="-342900">
              <a:lnSpc>
                <a:spcPct val="107000"/>
              </a:lnSpc>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(the promise) is King David’s descendant from Isaac.  Matthew 1: 6-16; Luke 3:23-31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Thus, Jesus is called the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Son of David.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Matthew 1:1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2293778"/>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Transformation of the Child of God</a:t>
            </a:r>
          </a:p>
          <a:p>
            <a:pPr marL="228600"/>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Titus 3:5-6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He saved us, … according to His mercy, by the washing (baptism) </a:t>
            </a:r>
          </a:p>
          <a:p>
            <a:pPr marL="22860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regeneration (born again) and </a:t>
            </a:r>
            <a:r>
              <a:rPr lang="en-US" sz="2400" b="1" u="sng" dirty="0">
                <a:effectLst/>
                <a:highlight>
                  <a:srgbClr val="00FF00"/>
                </a:highlight>
                <a:latin typeface="Times New Roman" panose="02020603050405020304" pitchFamily="18" charset="0"/>
                <a:ea typeface="Calibri" panose="020F0502020204030204" pitchFamily="34" charset="0"/>
                <a:cs typeface="Times New Roman" panose="02020603050405020304" pitchFamily="18" charset="0"/>
              </a:rPr>
              <a:t>renewing</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by the Holy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whom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poured out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upon us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richly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through Jesus Christ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our Savior,</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cs typeface="Times New Roman" panose="02020603050405020304" pitchFamily="18" charset="0"/>
              </a:rPr>
              <a:t>Greek Word: </a:t>
            </a:r>
            <a:r>
              <a:rPr lang="en-US" sz="2400" b="1" i="1" dirty="0" err="1">
                <a:effectLst/>
                <a:highlight>
                  <a:srgbClr val="00FF00"/>
                </a:highlight>
                <a:latin typeface="Times New Roman" panose="02020603050405020304" pitchFamily="18" charset="0"/>
                <a:cs typeface="Times New Roman" panose="02020603050405020304" pitchFamily="18" charset="0"/>
              </a:rPr>
              <a:t>anakainôsis</a:t>
            </a:r>
            <a:r>
              <a:rPr lang="en-US" sz="2400" dirty="0">
                <a:effectLst/>
                <a:latin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cs typeface="Times New Roman" panose="02020603050405020304" pitchFamily="18" charset="0"/>
              </a:rPr>
              <a:t>Definition: </a:t>
            </a:r>
            <a:r>
              <a:rPr lang="en-US" sz="2400" dirty="0">
                <a:effectLst/>
                <a:latin typeface="Times New Roman" panose="02020603050405020304" pitchFamily="18" charset="0"/>
                <a:cs typeface="Times New Roman" panose="02020603050405020304" pitchFamily="18" charset="0"/>
              </a:rPr>
              <a:t>renewal</a:t>
            </a:r>
          </a:p>
          <a:p>
            <a:pPr marL="0" marR="0">
              <a:spcBef>
                <a:spcPts val="0"/>
              </a:spcBef>
              <a:spcAft>
                <a:spcPts val="0"/>
              </a:spcAft>
            </a:pPr>
            <a:r>
              <a:rPr lang="en-US" sz="2400" b="1" dirty="0">
                <a:latin typeface="Times New Roman" panose="02020603050405020304" pitchFamily="18" charset="0"/>
                <a:cs typeface="Times New Roman" panose="02020603050405020304" pitchFamily="18" charset="0"/>
              </a:rPr>
              <a:t>Root Greek Words: </a:t>
            </a:r>
            <a:r>
              <a:rPr lang="en-US" sz="2400" b="1" i="1" dirty="0">
                <a:highlight>
                  <a:srgbClr val="00FF00"/>
                </a:highlight>
                <a:latin typeface="Times New Roman" panose="02020603050405020304" pitchFamily="18" charset="0"/>
                <a:cs typeface="Times New Roman" panose="02020603050405020304" pitchFamily="18" charset="0"/>
              </a:rPr>
              <a:t>ana</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(again) and </a:t>
            </a:r>
            <a:r>
              <a:rPr lang="en-US" sz="2400" b="1" i="1" dirty="0" err="1">
                <a:highlight>
                  <a:srgbClr val="00FF00"/>
                </a:highlight>
                <a:latin typeface="Times New Roman" panose="02020603050405020304" pitchFamily="18" charset="0"/>
                <a:cs typeface="Times New Roman" panose="02020603050405020304" pitchFamily="18" charset="0"/>
              </a:rPr>
              <a:t>kainos</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(new or fresh</a:t>
            </a:r>
            <a:r>
              <a:rPr lang="en-US" sz="2400" dirty="0"/>
              <a:t>)</a:t>
            </a:r>
            <a:endParaRPr lang="en-US" sz="2400" b="1" dirty="0">
              <a:effectLst/>
            </a:endParaRPr>
          </a:p>
          <a:p>
            <a:br>
              <a:rPr lang="en-US" sz="2400" dirty="0"/>
            </a:br>
            <a:r>
              <a:rPr lang="en-US" sz="2400" dirty="0">
                <a:latin typeface="Times New Roman" panose="02020603050405020304" pitchFamily="18" charset="0"/>
                <a:cs typeface="Times New Roman" panose="02020603050405020304" pitchFamily="18" charset="0"/>
              </a:rPr>
              <a:t>Remember this:</a:t>
            </a:r>
          </a:p>
          <a:p>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God speaks intellectually to us through </a:t>
            </a:r>
            <a:r>
              <a:rPr lang="en-US" sz="2400" b="1" dirty="0">
                <a:latin typeface="Times New Roman" panose="02020603050405020304" pitchFamily="18" charset="0"/>
                <a:ea typeface="Calibri" panose="020F0502020204030204" pitchFamily="34" charset="0"/>
                <a:cs typeface="Times New Roman" panose="02020603050405020304" pitchFamily="18" charset="0"/>
              </a:rPr>
              <a:t>the mind – the heart – our conscience</a:t>
            </a:r>
          </a:p>
          <a:p>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Satan influences us through the </a:t>
            </a:r>
            <a:r>
              <a:rPr lang="en-US" sz="2400" b="1" dirty="0">
                <a:latin typeface="Times New Roman" panose="02020603050405020304" pitchFamily="18" charset="0"/>
                <a:ea typeface="Calibri" panose="020F0502020204030204" pitchFamily="34" charset="0"/>
                <a:cs typeface="Times New Roman" panose="02020603050405020304" pitchFamily="18" charset="0"/>
              </a:rPr>
              <a:t>desires of the flesh</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Transformation</a:t>
            </a:r>
          </a:p>
        </p:txBody>
      </p:sp>
    </p:spTree>
    <p:extLst>
      <p:ext uri="{BB962C8B-B14F-4D97-AF65-F5344CB8AC3E}">
        <p14:creationId xmlns:p14="http://schemas.microsoft.com/office/powerpoint/2010/main" val="1475697896"/>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598136"/>
          </a:xfrm>
          <a:prstGeom prst="rect">
            <a:avLst/>
          </a:prstGeom>
          <a:noFill/>
        </p:spPr>
        <p:txBody>
          <a:bodyPr wrap="square" rtlCol="0">
            <a:spAutoFit/>
          </a:bodyPr>
          <a:lstStyle/>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What is renewing by the Holy Spirit?</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The renewal is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transformation of the person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from one who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practices </a:t>
            </a:r>
            <a:r>
              <a:rPr lang="en-US" sz="2400" b="1" u="sng" kern="0" dirty="0" err="1">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unrigteouness</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(sin)</a:t>
            </a: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to one who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practices righteousness (holiness)</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Romans 12:2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And do not be conformed to this world, but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be </a:t>
            </a:r>
            <a:r>
              <a:rPr lang="en-US" sz="2400" b="1" u="sng" kern="0" dirty="0">
                <a:effectLst/>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transformed</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 by the </a:t>
            </a:r>
            <a:r>
              <a:rPr lang="en-US" sz="2400" b="1" u="sng" kern="0" dirty="0">
                <a:effectLst/>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renewing</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err="1">
                <a:effectLst/>
                <a:latin typeface="Times New Roman" panose="02020603050405020304" pitchFamily="18" charset="0"/>
                <a:cs typeface="Times New Roman" panose="02020603050405020304" pitchFamily="18" charset="0"/>
              </a:rPr>
              <a:t>anakainôsis</a:t>
            </a:r>
            <a:r>
              <a:rPr lang="en-US" sz="2400" i="1" dirty="0">
                <a:effectLst/>
                <a:latin typeface="Times New Roman" panose="02020603050405020304" pitchFamily="18" charset="0"/>
                <a:cs typeface="Times New Roman" panose="02020603050405020304" pitchFamily="18" charset="0"/>
              </a:rPr>
              <a:t>)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of your </a:t>
            </a:r>
            <a:r>
              <a:rPr lang="en-US" sz="2400" b="1" u="sng" kern="0" dirty="0">
                <a:effectLst/>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mind</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(Holy Spirit - Titus 3:5), so that you may prove what the will of God is, that which is good and acceptable and perfect.</a:t>
            </a:r>
          </a:p>
          <a:p>
            <a:pPr marL="0" marR="0">
              <a:lnSpc>
                <a:spcPct val="107000"/>
              </a:lnSpc>
              <a:spcBef>
                <a:spcPts val="0"/>
              </a:spcBef>
              <a:spcAft>
                <a:spcPts val="0"/>
              </a:spcAft>
            </a:pPr>
            <a:endParaRPr lang="en-US" sz="2400" kern="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Ephesians 4:22-24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that, in reference to your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former manner of life</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you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lay aside the old self</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which is being corrupted in accordance with the lusts of deceit,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that you be </a:t>
            </a:r>
            <a:r>
              <a:rPr lang="en-US" sz="2400" b="1" u="sng" dirty="0">
                <a:highlight>
                  <a:srgbClr val="00FF00"/>
                </a:highlight>
                <a:latin typeface="Times New Roman" panose="02020603050405020304" pitchFamily="18" charset="0"/>
                <a:cs typeface="Times New Roman" panose="02020603050405020304" pitchFamily="18" charset="0"/>
              </a:rPr>
              <a:t>renewed</a:t>
            </a:r>
            <a:r>
              <a:rPr lang="en-US" sz="2400" dirty="0">
                <a:latin typeface="Times New Roman" panose="02020603050405020304" pitchFamily="18" charset="0"/>
                <a:cs typeface="Times New Roman" panose="02020603050405020304" pitchFamily="18" charset="0"/>
              </a:rPr>
              <a:t> (transformed – Romans 12:2) in the </a:t>
            </a:r>
            <a:r>
              <a:rPr lang="en-US" sz="2400" b="1" u="sng" dirty="0">
                <a:highlight>
                  <a:srgbClr val="00FF00"/>
                </a:highlight>
                <a:latin typeface="Times New Roman" panose="02020603050405020304" pitchFamily="18" charset="0"/>
                <a:cs typeface="Times New Roman" panose="02020603050405020304" pitchFamily="18" charset="0"/>
              </a:rPr>
              <a:t>spirit</a:t>
            </a:r>
            <a:r>
              <a:rPr lang="en-US" sz="2400" dirty="0">
                <a:latin typeface="Times New Roman" panose="02020603050405020304" pitchFamily="18" charset="0"/>
                <a:cs typeface="Times New Roman" panose="02020603050405020304" pitchFamily="18" charset="0"/>
              </a:rPr>
              <a:t> (pneuma – eternal spirit)</a:t>
            </a:r>
            <a:r>
              <a:rPr lang="en-US" sz="2400" b="1" u="sng"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of your </a:t>
            </a:r>
            <a:r>
              <a:rPr lang="en-US" sz="2400" b="1" u="sng" dirty="0">
                <a:highlight>
                  <a:srgbClr val="00FF00"/>
                </a:highlight>
                <a:latin typeface="Times New Roman" panose="02020603050405020304" pitchFamily="18" charset="0"/>
                <a:cs typeface="Times New Roman" panose="02020603050405020304" pitchFamily="18" charset="0"/>
              </a:rPr>
              <a:t>mind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24 </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put on the </a:t>
            </a:r>
            <a:r>
              <a:rPr lang="en-US" sz="2400" b="1" u="sng" dirty="0">
                <a:highlight>
                  <a:srgbClr val="00FF00"/>
                </a:highlight>
                <a:latin typeface="Times New Roman" panose="02020603050405020304" pitchFamily="18" charset="0"/>
                <a:cs typeface="Times New Roman" panose="02020603050405020304" pitchFamily="18" charset="0"/>
              </a:rPr>
              <a:t>new self</a:t>
            </a:r>
            <a:r>
              <a:rPr lang="en-US" sz="2400" dirty="0">
                <a:latin typeface="Times New Roman" panose="02020603050405020304" pitchFamily="18" charset="0"/>
                <a:cs typeface="Times New Roman" panose="02020603050405020304" pitchFamily="18" charset="0"/>
              </a:rPr>
              <a:t>, which in </a:t>
            </a:r>
            <a:r>
              <a:rPr lang="en-US" sz="2400" i="1" dirty="0">
                <a:latin typeface="Times New Roman" panose="02020603050405020304" pitchFamily="18" charset="0"/>
                <a:cs typeface="Times New Roman" panose="02020603050405020304" pitchFamily="18" charset="0"/>
              </a:rPr>
              <a:t>the likeness of</a:t>
            </a:r>
            <a:r>
              <a:rPr lang="en-US" sz="2400" dirty="0">
                <a:latin typeface="Times New Roman" panose="02020603050405020304" pitchFamily="18" charset="0"/>
                <a:cs typeface="Times New Roman" panose="02020603050405020304" pitchFamily="18" charset="0"/>
              </a:rPr>
              <a:t> God has been </a:t>
            </a:r>
            <a:r>
              <a:rPr lang="en-US" sz="2400" b="1" u="sng" dirty="0">
                <a:highlight>
                  <a:srgbClr val="FFFF00"/>
                </a:highlight>
                <a:latin typeface="Times New Roman" panose="02020603050405020304" pitchFamily="18" charset="0"/>
                <a:cs typeface="Times New Roman" panose="02020603050405020304" pitchFamily="18" charset="0"/>
              </a:rPr>
              <a:t>created in righteousness and holiness</a:t>
            </a:r>
            <a:r>
              <a:rPr lang="en-US" sz="2400" dirty="0">
                <a:latin typeface="Times New Roman" panose="02020603050405020304" pitchFamily="18" charset="0"/>
                <a:cs typeface="Times New Roman" panose="02020603050405020304" pitchFamily="18" charset="0"/>
              </a:rPr>
              <a:t> of the truth. </a:t>
            </a:r>
          </a:p>
          <a:p>
            <a:pPr>
              <a:lnSpc>
                <a:spcPct val="107000"/>
              </a:lnSpc>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400" b="1" dirty="0">
                <a:latin typeface="Times New Roman" panose="02020603050405020304" pitchFamily="18" charset="0"/>
                <a:ea typeface="Calibri" panose="020F0502020204030204" pitchFamily="34" charset="0"/>
                <a:cs typeface="Times New Roman" panose="02020603050405020304" pitchFamily="18" charset="0"/>
              </a:rPr>
              <a:t>Note:  The mind is of the spirit – see Romans 8:27; 1 Corinthians 2:11; 14:15</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Transformation</a:t>
            </a:r>
          </a:p>
        </p:txBody>
      </p:sp>
      <p:cxnSp>
        <p:nvCxnSpPr>
          <p:cNvPr id="4" name="Straight Connector 3">
            <a:extLst>
              <a:ext uri="{FF2B5EF4-FFF2-40B4-BE49-F238E27FC236}">
                <a16:creationId xmlns:a16="http://schemas.microsoft.com/office/drawing/2014/main" id="{DEA4496C-F262-1CFC-1CFF-8D3F143EDDEF}"/>
              </a:ext>
            </a:extLst>
          </p:cNvPr>
          <p:cNvCxnSpPr>
            <a:cxnSpLocks/>
          </p:cNvCxnSpPr>
          <p:nvPr/>
        </p:nvCxnSpPr>
        <p:spPr>
          <a:xfrm flipH="1">
            <a:off x="3009331" y="2415085"/>
            <a:ext cx="4684974" cy="212961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04705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726440"/>
            <a:ext cx="11644370" cy="5202963"/>
          </a:xfrm>
          <a:prstGeom prst="rect">
            <a:avLst/>
          </a:prstGeom>
          <a:noFill/>
        </p:spPr>
        <p:txBody>
          <a:bodyPr wrap="square" rtlCol="0">
            <a:spAutoFit/>
          </a:bodyPr>
          <a:lstStyle/>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Transformation of the Child of God</a:t>
            </a:r>
          </a:p>
          <a:p>
            <a:pPr marL="0" marR="0">
              <a:lnSpc>
                <a:spcPct val="107000"/>
              </a:lnSpc>
              <a:spcBef>
                <a:spcPts val="0"/>
              </a:spcBef>
              <a:spcAft>
                <a:spcPts val="0"/>
              </a:spcAft>
            </a:pP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1 Corinthians 6:9-11</a:t>
            </a:r>
            <a:r>
              <a:rPr lang="en-US" sz="2400" dirty="0">
                <a:latin typeface="Times New Roman" panose="02020603050405020304" pitchFamily="18" charset="0"/>
                <a:cs typeface="Times New Roman" panose="02020603050405020304" pitchFamily="18" charset="0"/>
              </a:rPr>
              <a:t> Or do you not know that the </a:t>
            </a:r>
            <a:r>
              <a:rPr lang="en-US" sz="2400" b="1" u="sng" dirty="0">
                <a:highlight>
                  <a:srgbClr val="00FF00"/>
                </a:highlight>
                <a:latin typeface="Times New Roman" panose="02020603050405020304" pitchFamily="18" charset="0"/>
                <a:cs typeface="Times New Roman" panose="02020603050405020304" pitchFamily="18" charset="0"/>
              </a:rPr>
              <a:t>unrighteous</a:t>
            </a:r>
            <a:r>
              <a:rPr lang="en-US" sz="2400" dirty="0">
                <a:latin typeface="Times New Roman" panose="02020603050405020304" pitchFamily="18" charset="0"/>
                <a:cs typeface="Times New Roman" panose="02020603050405020304" pitchFamily="18" charset="0"/>
              </a:rPr>
              <a:t> (all unrighteousness is sin -1 John 5:17) will not inherit the kingdom of God? Do not be deceived; neither fornicators, nor idolaters, nor adulterers, nor effeminate, nor homosexuals, </a:t>
            </a:r>
            <a:r>
              <a:rPr lang="en-US" sz="2400" baseline="30000" dirty="0">
                <a:latin typeface="Times New Roman" panose="02020603050405020304" pitchFamily="18" charset="0"/>
                <a:cs typeface="Times New Roman" panose="02020603050405020304" pitchFamily="18" charset="0"/>
              </a:rPr>
              <a:t>10 </a:t>
            </a:r>
            <a:r>
              <a:rPr lang="en-US" sz="2400" dirty="0">
                <a:latin typeface="Times New Roman" panose="02020603050405020304" pitchFamily="18" charset="0"/>
                <a:cs typeface="Times New Roman" panose="02020603050405020304" pitchFamily="18" charset="0"/>
              </a:rPr>
              <a:t> nor thieves, nor </a:t>
            </a:r>
            <a:r>
              <a:rPr lang="en-US" sz="2400" i="1" dirty="0">
                <a:latin typeface="Times New Roman" panose="02020603050405020304" pitchFamily="18" charset="0"/>
                <a:cs typeface="Times New Roman" panose="02020603050405020304" pitchFamily="18" charset="0"/>
              </a:rPr>
              <a:t>the</a:t>
            </a:r>
            <a:r>
              <a:rPr lang="en-US" sz="2400" dirty="0">
                <a:latin typeface="Times New Roman" panose="02020603050405020304" pitchFamily="18" charset="0"/>
                <a:cs typeface="Times New Roman" panose="02020603050405020304" pitchFamily="18" charset="0"/>
              </a:rPr>
              <a:t> covetous, nor drunkards, nor revilers, nor swindlers, will inherit the kingdom of God. </a:t>
            </a:r>
            <a:r>
              <a:rPr lang="en-US" sz="2400" baseline="30000" dirty="0">
                <a:latin typeface="Times New Roman" panose="02020603050405020304" pitchFamily="18" charset="0"/>
                <a:cs typeface="Times New Roman" panose="02020603050405020304" pitchFamily="18" charset="0"/>
              </a:rPr>
              <a:t>11 </a:t>
            </a:r>
            <a:r>
              <a:rPr lang="en-US" sz="2400" dirty="0">
                <a:latin typeface="Times New Roman" panose="02020603050405020304" pitchFamily="18" charset="0"/>
                <a:cs typeface="Times New Roman" panose="02020603050405020304" pitchFamily="18" charset="0"/>
              </a:rPr>
              <a:t> </a:t>
            </a:r>
            <a:r>
              <a:rPr lang="en-US" sz="2400" b="1" u="sng" dirty="0">
                <a:highlight>
                  <a:srgbClr val="00FF00"/>
                </a:highlight>
                <a:latin typeface="Times New Roman" panose="02020603050405020304" pitchFamily="18" charset="0"/>
                <a:cs typeface="Times New Roman" panose="02020603050405020304" pitchFamily="18" charset="0"/>
              </a:rPr>
              <a:t>Such were some of you</a:t>
            </a:r>
            <a:r>
              <a:rPr lang="en-US" sz="2400" dirty="0">
                <a:latin typeface="Times New Roman" panose="02020603050405020304" pitchFamily="18" charset="0"/>
                <a:cs typeface="Times New Roman" panose="02020603050405020304" pitchFamily="18" charset="0"/>
              </a:rPr>
              <a:t>; but you were </a:t>
            </a:r>
            <a:r>
              <a:rPr lang="en-US" sz="2400" b="1" u="sng" dirty="0">
                <a:highlight>
                  <a:srgbClr val="FFFF00"/>
                </a:highlight>
                <a:latin typeface="Times New Roman" panose="02020603050405020304" pitchFamily="18" charset="0"/>
                <a:cs typeface="Times New Roman" panose="02020603050405020304" pitchFamily="18" charset="0"/>
              </a:rPr>
              <a:t>washed</a:t>
            </a:r>
            <a:r>
              <a:rPr lang="en-US" sz="2400" dirty="0">
                <a:latin typeface="Times New Roman" panose="02020603050405020304" pitchFamily="18" charset="0"/>
                <a:cs typeface="Times New Roman" panose="02020603050405020304" pitchFamily="18" charset="0"/>
              </a:rPr>
              <a:t>, but you were </a:t>
            </a:r>
            <a:r>
              <a:rPr lang="en-US" sz="2400" b="1" u="sng" dirty="0">
                <a:highlight>
                  <a:srgbClr val="FFFF00"/>
                </a:highlight>
                <a:latin typeface="Times New Roman" panose="02020603050405020304" pitchFamily="18" charset="0"/>
                <a:cs typeface="Times New Roman" panose="02020603050405020304" pitchFamily="18" charset="0"/>
              </a:rPr>
              <a:t>sanctified</a:t>
            </a:r>
            <a:r>
              <a:rPr lang="en-US" sz="2400" dirty="0">
                <a:latin typeface="Times New Roman" panose="02020603050405020304" pitchFamily="18" charset="0"/>
                <a:cs typeface="Times New Roman" panose="02020603050405020304" pitchFamily="18" charset="0"/>
              </a:rPr>
              <a:t>, but you were </a:t>
            </a:r>
            <a:r>
              <a:rPr lang="en-US" sz="2400" b="1" u="sng" dirty="0">
                <a:highlight>
                  <a:srgbClr val="FFFF00"/>
                </a:highlight>
                <a:latin typeface="Times New Roman" panose="02020603050405020304" pitchFamily="18" charset="0"/>
                <a:cs typeface="Times New Roman" panose="02020603050405020304" pitchFamily="18" charset="0"/>
              </a:rPr>
              <a:t>justified</a:t>
            </a:r>
            <a:r>
              <a:rPr lang="en-US" sz="2400" dirty="0">
                <a:latin typeface="Times New Roman" panose="02020603050405020304" pitchFamily="18" charset="0"/>
                <a:cs typeface="Times New Roman" panose="02020603050405020304" pitchFamily="18" charset="0"/>
              </a:rPr>
              <a:t> in the name of the Lord Jesus Christ and in the </a:t>
            </a:r>
            <a:r>
              <a:rPr lang="en-US" sz="2400" b="1" u="sng" dirty="0">
                <a:highlight>
                  <a:srgbClr val="FFFF00"/>
                </a:highlight>
                <a:latin typeface="Times New Roman" panose="02020603050405020304" pitchFamily="18" charset="0"/>
                <a:cs typeface="Times New Roman" panose="02020603050405020304" pitchFamily="18" charset="0"/>
              </a:rPr>
              <a:t>Spirit of our God</a:t>
            </a:r>
            <a:r>
              <a:rPr lang="en-US" sz="2400" dirty="0">
                <a:latin typeface="Times New Roman" panose="02020603050405020304" pitchFamily="18" charset="0"/>
                <a:cs typeface="Times New Roman" panose="02020603050405020304" pitchFamily="18" charset="0"/>
              </a:rPr>
              <a:t>. </a:t>
            </a: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1 John 3:7-10 </a:t>
            </a:r>
            <a:r>
              <a:rPr lang="en-US" sz="2400" dirty="0">
                <a:latin typeface="Times New Roman" panose="02020603050405020304" pitchFamily="18" charset="0"/>
                <a:cs typeface="Times New Roman" panose="02020603050405020304" pitchFamily="18" charset="0"/>
              </a:rPr>
              <a:t>Little children, make sure no one deceives you; the one who </a:t>
            </a:r>
            <a:r>
              <a:rPr lang="en-US" sz="2400" b="1" u="sng" dirty="0">
                <a:highlight>
                  <a:srgbClr val="FFFF00"/>
                </a:highlight>
                <a:latin typeface="Times New Roman" panose="02020603050405020304" pitchFamily="18" charset="0"/>
                <a:cs typeface="Times New Roman" panose="02020603050405020304" pitchFamily="18" charset="0"/>
              </a:rPr>
              <a:t>practices </a:t>
            </a:r>
            <a:r>
              <a:rPr lang="en-US" sz="2400" b="1" u="sng" dirty="0">
                <a:highlight>
                  <a:srgbClr val="00FF00"/>
                </a:highlight>
                <a:latin typeface="Times New Roman" panose="02020603050405020304" pitchFamily="18" charset="0"/>
                <a:cs typeface="Times New Roman" panose="02020603050405020304" pitchFamily="18" charset="0"/>
              </a:rPr>
              <a:t>righteousness</a:t>
            </a:r>
            <a:r>
              <a:rPr lang="en-US" sz="2400" b="1" u="sng" dirty="0">
                <a:highlight>
                  <a:srgbClr val="FFFF00"/>
                </a:highlight>
                <a:latin typeface="Times New Roman" panose="02020603050405020304" pitchFamily="18" charset="0"/>
                <a:cs typeface="Times New Roman" panose="02020603050405020304" pitchFamily="18" charset="0"/>
              </a:rPr>
              <a:t> is </a:t>
            </a:r>
            <a:r>
              <a:rPr lang="en-US" sz="2400" b="1" u="sng" dirty="0">
                <a:highlight>
                  <a:srgbClr val="00FF00"/>
                </a:highlight>
                <a:latin typeface="Times New Roman" panose="02020603050405020304" pitchFamily="18" charset="0"/>
                <a:cs typeface="Times New Roman" panose="02020603050405020304" pitchFamily="18" charset="0"/>
              </a:rPr>
              <a:t>righteous</a:t>
            </a:r>
            <a:r>
              <a:rPr lang="en-US" sz="2400" dirty="0">
                <a:latin typeface="Times New Roman" panose="02020603050405020304" pitchFamily="18" charset="0"/>
                <a:cs typeface="Times New Roman" panose="02020603050405020304" pitchFamily="18" charset="0"/>
              </a:rPr>
              <a:t>, just as </a:t>
            </a:r>
            <a:r>
              <a:rPr lang="en-US" sz="2400" b="1" u="sng" dirty="0">
                <a:highlight>
                  <a:srgbClr val="FFFF00"/>
                </a:highlight>
                <a:latin typeface="Times New Roman" panose="02020603050405020304" pitchFamily="18" charset="0"/>
                <a:cs typeface="Times New Roman" panose="02020603050405020304" pitchFamily="18" charset="0"/>
              </a:rPr>
              <a:t>He is </a:t>
            </a:r>
            <a:r>
              <a:rPr lang="en-US" sz="2400" b="1" u="sng" dirty="0">
                <a:highlight>
                  <a:srgbClr val="00FF00"/>
                </a:highlight>
                <a:latin typeface="Times New Roman" panose="02020603050405020304" pitchFamily="18" charset="0"/>
                <a:cs typeface="Times New Roman" panose="02020603050405020304" pitchFamily="18" charset="0"/>
              </a:rPr>
              <a:t>righteous</a:t>
            </a:r>
            <a:r>
              <a:rPr lang="en-US" sz="2400" dirty="0">
                <a:highlight>
                  <a:srgbClr val="00FF00"/>
                </a:highlight>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 the one who </a:t>
            </a:r>
            <a:r>
              <a:rPr lang="en-US" sz="2400" b="1" u="sng" dirty="0">
                <a:highlight>
                  <a:srgbClr val="FFFF00"/>
                </a:highlight>
                <a:latin typeface="Times New Roman" panose="02020603050405020304" pitchFamily="18" charset="0"/>
                <a:cs typeface="Times New Roman" panose="02020603050405020304" pitchFamily="18" charset="0"/>
              </a:rPr>
              <a:t>practices </a:t>
            </a:r>
            <a:r>
              <a:rPr lang="en-US" sz="2400" b="1" u="sng" dirty="0">
                <a:highlight>
                  <a:srgbClr val="00FF00"/>
                </a:highlight>
                <a:latin typeface="Times New Roman" panose="02020603050405020304" pitchFamily="18" charset="0"/>
                <a:cs typeface="Times New Roman" panose="02020603050405020304" pitchFamily="18" charset="0"/>
              </a:rPr>
              <a:t>sin </a:t>
            </a:r>
            <a:r>
              <a:rPr lang="en-US" sz="2400" dirty="0">
                <a:latin typeface="Times New Roman" panose="02020603050405020304" pitchFamily="18" charset="0"/>
                <a:cs typeface="Times New Roman" panose="02020603050405020304" pitchFamily="18" charset="0"/>
              </a:rPr>
              <a:t>is of the </a:t>
            </a:r>
            <a:r>
              <a:rPr lang="en-US" sz="2400" b="1" u="sng" dirty="0">
                <a:highlight>
                  <a:srgbClr val="FFFF00"/>
                </a:highlight>
                <a:latin typeface="Times New Roman" panose="02020603050405020304" pitchFamily="18" charset="0"/>
                <a:cs typeface="Times New Roman" panose="02020603050405020304" pitchFamily="18" charset="0"/>
              </a:rPr>
              <a:t>devil</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10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By this the children of God and the children of the devil are obvious</a:t>
            </a:r>
            <a:r>
              <a:rPr lang="en-US" sz="2400" dirty="0">
                <a:latin typeface="Times New Roman" panose="02020603050405020304" pitchFamily="18" charset="0"/>
                <a:cs typeface="Times New Roman" panose="02020603050405020304" pitchFamily="18" charset="0"/>
              </a:rPr>
              <a: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Transformation</a:t>
            </a:r>
          </a:p>
        </p:txBody>
      </p:sp>
    </p:spTree>
    <p:extLst>
      <p:ext uri="{BB962C8B-B14F-4D97-AF65-F5344CB8AC3E}">
        <p14:creationId xmlns:p14="http://schemas.microsoft.com/office/powerpoint/2010/main" val="395240015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599161"/>
          </a:xfrm>
          <a:prstGeom prst="rect">
            <a:avLst/>
          </a:prstGeom>
          <a:noFill/>
        </p:spPr>
        <p:txBody>
          <a:bodyPr wrap="square" rtlCol="0">
            <a:spAutoFit/>
          </a:bodyPr>
          <a:lstStyle/>
          <a:p>
            <a:pPr>
              <a:lnSpc>
                <a:spcPct val="107000"/>
              </a:lnSpc>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Transformation of the Child of God</a:t>
            </a:r>
          </a:p>
          <a:p>
            <a:pPr marL="0" marR="0">
              <a:lnSpc>
                <a:spcPct val="107000"/>
              </a:lnSpc>
              <a:spcBef>
                <a:spcPts val="0"/>
              </a:spcBef>
              <a:spcAft>
                <a:spcPts val="0"/>
              </a:spcAft>
            </a:pPr>
            <a:endParaRPr lang="en-US" sz="2400" kern="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Two scriptural examples of transformation:</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1 Corinthians 15:9-10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For I am the least of the apostles, and not fit to be called an apostle, because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persecuted the church of God</a:t>
            </a:r>
            <a:r>
              <a:rPr lang="en-US" sz="2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(to the death – Acts 22:4),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by the grace of God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am what I am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His grace toward me did not prove vain; but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labored even more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than all of them, yet not I, but the grace of God with me.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0"/>
              </a:spcAf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2 Corinthians 7:10-11 </a:t>
            </a:r>
            <a:r>
              <a:rPr lang="en-US" sz="2400" dirty="0">
                <a:latin typeface="Times New Roman" panose="02020603050405020304" pitchFamily="18" charset="0"/>
                <a:cs typeface="Times New Roman" panose="02020603050405020304" pitchFamily="18" charset="0"/>
              </a:rPr>
              <a:t>For the </a:t>
            </a:r>
            <a:r>
              <a:rPr lang="en-US" sz="2400" b="1" u="sng" dirty="0">
                <a:highlight>
                  <a:srgbClr val="00FF00"/>
                </a:highlight>
                <a:latin typeface="Times New Roman" panose="02020603050405020304" pitchFamily="18" charset="0"/>
                <a:cs typeface="Times New Roman" panose="02020603050405020304" pitchFamily="18" charset="0"/>
              </a:rPr>
              <a:t>sorrow</a:t>
            </a:r>
            <a:r>
              <a:rPr lang="en-US" sz="2400" b="1" u="sng" dirty="0">
                <a:highlight>
                  <a:srgbClr val="FFFF00"/>
                </a:highlight>
                <a:latin typeface="Times New Roman" panose="02020603050405020304" pitchFamily="18" charset="0"/>
                <a:cs typeface="Times New Roman" panose="02020603050405020304" pitchFamily="18" charset="0"/>
              </a:rPr>
              <a:t> that is according to </a:t>
            </a:r>
            <a:r>
              <a:rPr lang="en-US" sz="2400" b="1" i="1" u="sng" dirty="0">
                <a:highlight>
                  <a:srgbClr val="FFFF00"/>
                </a:highlight>
                <a:latin typeface="Times New Roman" panose="02020603050405020304" pitchFamily="18" charset="0"/>
                <a:cs typeface="Times New Roman" panose="02020603050405020304" pitchFamily="18" charset="0"/>
              </a:rPr>
              <a:t>the will of</a:t>
            </a:r>
            <a:r>
              <a:rPr lang="en-US" sz="2400" b="1" u="sng" dirty="0">
                <a:highlight>
                  <a:srgbClr val="FFFF00"/>
                </a:highlight>
                <a:latin typeface="Times New Roman" panose="02020603050405020304" pitchFamily="18" charset="0"/>
                <a:cs typeface="Times New Roman" panose="02020603050405020304" pitchFamily="18" charset="0"/>
              </a:rPr>
              <a:t> God </a:t>
            </a:r>
            <a:r>
              <a:rPr lang="en-US" sz="2400" dirty="0">
                <a:latin typeface="Times New Roman" panose="02020603050405020304" pitchFamily="18" charset="0"/>
                <a:cs typeface="Times New Roman" panose="02020603050405020304" pitchFamily="18" charset="0"/>
              </a:rPr>
              <a:t>produces a </a:t>
            </a:r>
            <a:r>
              <a:rPr lang="en-US" sz="2400" b="1" u="sng" dirty="0">
                <a:highlight>
                  <a:srgbClr val="00FF00"/>
                </a:highlight>
                <a:latin typeface="Times New Roman" panose="02020603050405020304" pitchFamily="18" charset="0"/>
                <a:cs typeface="Times New Roman" panose="02020603050405020304" pitchFamily="18" charset="0"/>
              </a:rPr>
              <a:t>repentance</a:t>
            </a:r>
            <a:r>
              <a:rPr lang="en-US" sz="2400" dirty="0">
                <a:latin typeface="Times New Roman" panose="02020603050405020304" pitchFamily="18" charset="0"/>
                <a:cs typeface="Times New Roman" panose="02020603050405020304" pitchFamily="18" charset="0"/>
              </a:rPr>
              <a:t> without regret, </a:t>
            </a:r>
            <a:r>
              <a:rPr lang="en-US" sz="2400" b="1" i="1" u="sng" dirty="0">
                <a:highlight>
                  <a:srgbClr val="FFFF00"/>
                </a:highlight>
                <a:latin typeface="Times New Roman" panose="02020603050405020304" pitchFamily="18" charset="0"/>
                <a:cs typeface="Times New Roman" panose="02020603050405020304" pitchFamily="18" charset="0"/>
              </a:rPr>
              <a:t>leading</a:t>
            </a:r>
            <a:r>
              <a:rPr lang="en-US" sz="2400" b="1" u="sng" dirty="0">
                <a:highlight>
                  <a:srgbClr val="FFFF00"/>
                </a:highlight>
                <a:latin typeface="Times New Roman" panose="02020603050405020304" pitchFamily="18" charset="0"/>
                <a:cs typeface="Times New Roman" panose="02020603050405020304" pitchFamily="18" charset="0"/>
              </a:rPr>
              <a:t> to </a:t>
            </a:r>
            <a:r>
              <a:rPr lang="en-US" sz="2400" b="1" u="sng" dirty="0">
                <a:highlight>
                  <a:srgbClr val="00FF00"/>
                </a:highlight>
                <a:latin typeface="Times New Roman" panose="02020603050405020304" pitchFamily="18" charset="0"/>
                <a:cs typeface="Times New Roman" panose="02020603050405020304" pitchFamily="18" charset="0"/>
              </a:rPr>
              <a:t>salvation</a:t>
            </a:r>
            <a:r>
              <a:rPr lang="en-US" sz="2400" dirty="0">
                <a:latin typeface="Times New Roman" panose="02020603050405020304" pitchFamily="18" charset="0"/>
                <a:cs typeface="Times New Roman" panose="02020603050405020304" pitchFamily="18" charset="0"/>
              </a:rPr>
              <a:t>, but the sorrow of the world produces death. </a:t>
            </a:r>
            <a:br>
              <a:rPr lang="en-US" sz="24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11 </a:t>
            </a:r>
            <a:r>
              <a:rPr lang="en-US" sz="2400" dirty="0">
                <a:latin typeface="Times New Roman" panose="02020603050405020304" pitchFamily="18" charset="0"/>
                <a:cs typeface="Times New Roman" panose="02020603050405020304" pitchFamily="18" charset="0"/>
              </a:rPr>
              <a:t> For behold what earnestness this very thing, this </a:t>
            </a:r>
            <a:r>
              <a:rPr lang="en-US" sz="2400" b="1" u="sng" dirty="0">
                <a:highlight>
                  <a:srgbClr val="00FF00"/>
                </a:highlight>
                <a:latin typeface="Times New Roman" panose="02020603050405020304" pitchFamily="18" charset="0"/>
                <a:cs typeface="Times New Roman" panose="02020603050405020304" pitchFamily="18" charset="0"/>
              </a:rPr>
              <a:t>godly sorrow</a:t>
            </a:r>
            <a:r>
              <a:rPr lang="en-US" sz="2400" dirty="0">
                <a:latin typeface="Times New Roman" panose="02020603050405020304" pitchFamily="18" charset="0"/>
                <a:cs typeface="Times New Roman" panose="02020603050405020304" pitchFamily="18" charset="0"/>
              </a:rPr>
              <a:t>, has produced in you: what vindication of yourselves, what </a:t>
            </a:r>
            <a:r>
              <a:rPr lang="en-US" sz="2400" b="1" u="sng" dirty="0">
                <a:highlight>
                  <a:srgbClr val="FFFF00"/>
                </a:highlight>
                <a:latin typeface="Times New Roman" panose="02020603050405020304" pitchFamily="18" charset="0"/>
                <a:cs typeface="Times New Roman" panose="02020603050405020304" pitchFamily="18" charset="0"/>
              </a:rPr>
              <a:t>indignation</a:t>
            </a:r>
            <a:r>
              <a:rPr lang="en-US" sz="2400" dirty="0">
                <a:latin typeface="Times New Roman" panose="02020603050405020304" pitchFamily="18" charset="0"/>
                <a:cs typeface="Times New Roman" panose="02020603050405020304" pitchFamily="18" charset="0"/>
              </a:rPr>
              <a:t>, what </a:t>
            </a:r>
            <a:r>
              <a:rPr lang="en-US" sz="2400" b="1" u="sng" dirty="0">
                <a:highlight>
                  <a:srgbClr val="FFFF00"/>
                </a:highlight>
                <a:latin typeface="Times New Roman" panose="02020603050405020304" pitchFamily="18" charset="0"/>
                <a:cs typeface="Times New Roman" panose="02020603050405020304" pitchFamily="18" charset="0"/>
              </a:rPr>
              <a:t>fear</a:t>
            </a:r>
            <a:r>
              <a:rPr lang="en-US" sz="2400" dirty="0">
                <a:latin typeface="Times New Roman" panose="02020603050405020304" pitchFamily="18" charset="0"/>
                <a:cs typeface="Times New Roman" panose="02020603050405020304" pitchFamily="18" charset="0"/>
              </a:rPr>
              <a:t>, what </a:t>
            </a:r>
            <a:r>
              <a:rPr lang="en-US" sz="2400" b="1" u="sng" dirty="0">
                <a:highlight>
                  <a:srgbClr val="FFFF00"/>
                </a:highlight>
                <a:latin typeface="Times New Roman" panose="02020603050405020304" pitchFamily="18" charset="0"/>
                <a:cs typeface="Times New Roman" panose="02020603050405020304" pitchFamily="18" charset="0"/>
              </a:rPr>
              <a:t>longing</a:t>
            </a:r>
            <a:r>
              <a:rPr lang="en-US" sz="2400" dirty="0">
                <a:latin typeface="Times New Roman" panose="02020603050405020304" pitchFamily="18" charset="0"/>
                <a:cs typeface="Times New Roman" panose="02020603050405020304" pitchFamily="18" charset="0"/>
              </a:rPr>
              <a:t>, what </a:t>
            </a:r>
            <a:r>
              <a:rPr lang="en-US" sz="2400" b="1" u="sng" dirty="0">
                <a:highlight>
                  <a:srgbClr val="FFFF00"/>
                </a:highlight>
                <a:latin typeface="Times New Roman" panose="02020603050405020304" pitchFamily="18" charset="0"/>
                <a:cs typeface="Times New Roman" panose="02020603050405020304" pitchFamily="18" charset="0"/>
              </a:rPr>
              <a:t>zeal</a:t>
            </a:r>
            <a:r>
              <a:rPr lang="en-US" sz="2400" dirty="0">
                <a:latin typeface="Times New Roman" panose="02020603050405020304" pitchFamily="18" charset="0"/>
                <a:cs typeface="Times New Roman" panose="02020603050405020304" pitchFamily="18" charset="0"/>
              </a:rPr>
              <a:t>, what </a:t>
            </a:r>
            <a:r>
              <a:rPr lang="en-US" sz="2400" b="1" u="sng" dirty="0">
                <a:highlight>
                  <a:srgbClr val="FFFF00"/>
                </a:highlight>
                <a:latin typeface="Times New Roman" panose="02020603050405020304" pitchFamily="18" charset="0"/>
                <a:cs typeface="Times New Roman" panose="02020603050405020304" pitchFamily="18" charset="0"/>
              </a:rPr>
              <a:t>avenging of wrong</a:t>
            </a:r>
            <a:r>
              <a:rPr lang="en-US" sz="2400" dirty="0">
                <a:latin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Transformation</a:t>
            </a:r>
          </a:p>
        </p:txBody>
      </p:sp>
    </p:spTree>
    <p:extLst>
      <p:ext uri="{BB962C8B-B14F-4D97-AF65-F5344CB8AC3E}">
        <p14:creationId xmlns:p14="http://schemas.microsoft.com/office/powerpoint/2010/main" val="3005800774"/>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6001643"/>
          </a:xfrm>
          <a:prstGeom prst="rect">
            <a:avLst/>
          </a:prstGeom>
          <a:noFill/>
        </p:spPr>
        <p:txBody>
          <a:bodyPr wrap="square" rtlCol="0">
            <a:spAutoFit/>
          </a:bodyPr>
          <a:lstStyle/>
          <a:p>
            <a:pPr marL="685800" lvl="1"/>
            <a:r>
              <a:rPr lang="en-US" sz="2400" b="1" dirty="0">
                <a:latin typeface="Times New Roman" panose="02020603050405020304" pitchFamily="18" charset="0"/>
                <a:cs typeface="Times New Roman" panose="02020603050405020304" pitchFamily="18" charset="0"/>
              </a:rPr>
              <a:t>Romans 8:14 </a:t>
            </a:r>
            <a:r>
              <a:rPr lang="en-US" sz="2400" dirty="0">
                <a:latin typeface="Times New Roman" panose="02020603050405020304" pitchFamily="18" charset="0"/>
                <a:cs typeface="Times New Roman" panose="02020603050405020304" pitchFamily="18" charset="0"/>
              </a:rPr>
              <a:t>For all who are being </a:t>
            </a:r>
            <a:r>
              <a:rPr lang="en-US" sz="2400" b="1" u="sng" dirty="0">
                <a:highlight>
                  <a:srgbClr val="00FF00"/>
                </a:highlight>
                <a:latin typeface="Times New Roman" panose="02020603050405020304" pitchFamily="18" charset="0"/>
                <a:cs typeface="Times New Roman" panose="02020603050405020304" pitchFamily="18" charset="0"/>
              </a:rPr>
              <a:t>led</a:t>
            </a:r>
            <a:r>
              <a:rPr lang="en-US" sz="2400" b="1" u="sng" dirty="0">
                <a:highlight>
                  <a:srgbClr val="FFFF00"/>
                </a:highlight>
                <a:latin typeface="Times New Roman" panose="02020603050405020304" pitchFamily="18" charset="0"/>
                <a:cs typeface="Times New Roman" panose="02020603050405020304" pitchFamily="18" charset="0"/>
              </a:rPr>
              <a:t> by the Spirit of God</a:t>
            </a:r>
            <a:r>
              <a:rPr lang="en-US" sz="2400" dirty="0">
                <a:latin typeface="Times New Roman" panose="02020603050405020304" pitchFamily="18" charset="0"/>
                <a:cs typeface="Times New Roman" panose="02020603050405020304" pitchFamily="18" charset="0"/>
              </a:rPr>
              <a:t>, these are sons of God. </a:t>
            </a:r>
          </a:p>
          <a:p>
            <a:pPr marL="685800" lvl="1"/>
            <a:endParaRPr lang="en-US" sz="2400"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Romans 8:6 </a:t>
            </a:r>
            <a:r>
              <a:rPr lang="en-US" sz="2400" dirty="0">
                <a:latin typeface="Times New Roman" panose="02020603050405020304" pitchFamily="18" charset="0"/>
                <a:cs typeface="Times New Roman" panose="02020603050405020304" pitchFamily="18" charset="0"/>
              </a:rPr>
              <a:t> …the </a:t>
            </a:r>
            <a:r>
              <a:rPr lang="en-US" sz="2400" b="1" u="sng" dirty="0">
                <a:highlight>
                  <a:srgbClr val="00FF00"/>
                </a:highlight>
                <a:latin typeface="Times New Roman" panose="02020603050405020304" pitchFamily="18" charset="0"/>
                <a:cs typeface="Times New Roman" panose="02020603050405020304" pitchFamily="18" charset="0"/>
              </a:rPr>
              <a:t>mind</a:t>
            </a:r>
            <a:r>
              <a:rPr lang="en-US" sz="2400" b="1" u="sng" dirty="0">
                <a:highlight>
                  <a:srgbClr val="FFFF00"/>
                </a:highlight>
                <a:latin typeface="Times New Roman" panose="02020603050405020304" pitchFamily="18" charset="0"/>
                <a:cs typeface="Times New Roman" panose="02020603050405020304" pitchFamily="18" charset="0"/>
              </a:rPr>
              <a:t> set on the Spirit </a:t>
            </a:r>
            <a:r>
              <a:rPr lang="en-US" sz="2400" dirty="0">
                <a:latin typeface="Times New Roman" panose="02020603050405020304" pitchFamily="18" charset="0"/>
                <a:cs typeface="Times New Roman" panose="02020603050405020304" pitchFamily="18" charset="0"/>
              </a:rPr>
              <a:t>is life and peace</a:t>
            </a:r>
          </a:p>
          <a:p>
            <a:pPr marL="685800" lvl="1"/>
            <a:endParaRPr lang="en-US" sz="2400"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Galatians 5:16 </a:t>
            </a:r>
            <a:r>
              <a:rPr lang="en-US" sz="2400" dirty="0">
                <a:latin typeface="Times New Roman" panose="02020603050405020304" pitchFamily="18" charset="0"/>
                <a:cs typeface="Times New Roman" panose="02020603050405020304" pitchFamily="18" charset="0"/>
              </a:rPr>
              <a:t>But I say, </a:t>
            </a:r>
            <a:r>
              <a:rPr lang="en-US" sz="2400" b="1" u="sng" dirty="0">
                <a:highlight>
                  <a:srgbClr val="00FF00"/>
                </a:highlight>
                <a:latin typeface="Times New Roman" panose="02020603050405020304" pitchFamily="18" charset="0"/>
                <a:cs typeface="Times New Roman" panose="02020603050405020304" pitchFamily="18" charset="0"/>
              </a:rPr>
              <a:t>walk</a:t>
            </a:r>
            <a:r>
              <a:rPr lang="en-US" sz="2400" b="1" u="sng" dirty="0">
                <a:highlight>
                  <a:srgbClr val="FFFF00"/>
                </a:highlight>
                <a:latin typeface="Times New Roman" panose="02020603050405020304" pitchFamily="18" charset="0"/>
                <a:cs typeface="Times New Roman" panose="02020603050405020304" pitchFamily="18" charset="0"/>
              </a:rPr>
              <a:t> by the Spirit</a:t>
            </a:r>
            <a:r>
              <a:rPr lang="en-US" sz="2400" dirty="0">
                <a:latin typeface="Times New Roman" panose="02020603050405020304" pitchFamily="18" charset="0"/>
                <a:cs typeface="Times New Roman" panose="02020603050405020304" pitchFamily="18" charset="0"/>
              </a:rPr>
              <a:t>, and you will not carry out the desire of the flesh. </a:t>
            </a:r>
          </a:p>
          <a:p>
            <a:pPr marL="685800" lvl="1"/>
            <a:endParaRPr lang="en-US" sz="2400"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Galatians 5:22</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But the </a:t>
            </a:r>
            <a:r>
              <a:rPr lang="en-US" sz="2400" b="1" u="sng" dirty="0">
                <a:highlight>
                  <a:srgbClr val="00FF00"/>
                </a:highlight>
                <a:latin typeface="Times New Roman" panose="02020603050405020304" pitchFamily="18" charset="0"/>
                <a:cs typeface="Times New Roman" panose="02020603050405020304" pitchFamily="18" charset="0"/>
              </a:rPr>
              <a:t>fruit</a:t>
            </a:r>
            <a:r>
              <a:rPr lang="en-US" sz="2400" b="1" u="sng" dirty="0">
                <a:highlight>
                  <a:srgbClr val="FFFF00"/>
                </a:highlight>
                <a:latin typeface="Times New Roman" panose="02020603050405020304" pitchFamily="18" charset="0"/>
                <a:cs typeface="Times New Roman" panose="02020603050405020304" pitchFamily="18" charset="0"/>
              </a:rPr>
              <a:t> of the Spirit </a:t>
            </a:r>
            <a:r>
              <a:rPr lang="en-US" sz="2400" dirty="0">
                <a:latin typeface="Times New Roman" panose="02020603050405020304" pitchFamily="18" charset="0"/>
                <a:cs typeface="Times New Roman" panose="02020603050405020304" pitchFamily="18" charset="0"/>
              </a:rPr>
              <a:t>is love, joy, peace, patience, kindness, goodness, faithfulness, </a:t>
            </a:r>
          </a:p>
          <a:p>
            <a:pPr marL="685800" lvl="1"/>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Matthew 13:23 </a:t>
            </a:r>
            <a:r>
              <a:rPr lang="en-US" sz="2400" dirty="0">
                <a:latin typeface="Times New Roman" panose="02020603050405020304" pitchFamily="18" charset="0"/>
                <a:cs typeface="Times New Roman" panose="02020603050405020304" pitchFamily="18" charset="0"/>
              </a:rPr>
              <a:t> "And the one on whom </a:t>
            </a:r>
            <a:r>
              <a:rPr lang="en-US" sz="2400" b="1" u="sng" dirty="0">
                <a:highlight>
                  <a:srgbClr val="FFFF00"/>
                </a:highlight>
                <a:latin typeface="Times New Roman" panose="02020603050405020304" pitchFamily="18" charset="0"/>
                <a:cs typeface="Times New Roman" panose="02020603050405020304" pitchFamily="18" charset="0"/>
              </a:rPr>
              <a:t>seed</a:t>
            </a:r>
            <a:r>
              <a:rPr lang="en-US" sz="2400" dirty="0">
                <a:latin typeface="Times New Roman" panose="02020603050405020304" pitchFamily="18" charset="0"/>
                <a:cs typeface="Times New Roman" panose="02020603050405020304" pitchFamily="18" charset="0"/>
              </a:rPr>
              <a:t> (word) was sown on the </a:t>
            </a:r>
            <a:r>
              <a:rPr lang="en-US" sz="2400" b="1" u="sng" dirty="0">
                <a:highlight>
                  <a:srgbClr val="FFFF00"/>
                </a:highlight>
                <a:latin typeface="Times New Roman" panose="02020603050405020304" pitchFamily="18" charset="0"/>
                <a:cs typeface="Times New Roman" panose="02020603050405020304" pitchFamily="18" charset="0"/>
              </a:rPr>
              <a:t>good soil</a:t>
            </a:r>
            <a:r>
              <a:rPr lang="en-US" sz="2400" dirty="0">
                <a:latin typeface="Times New Roman" panose="02020603050405020304" pitchFamily="18" charset="0"/>
                <a:cs typeface="Times New Roman" panose="02020603050405020304" pitchFamily="18" charset="0"/>
              </a:rPr>
              <a:t>, this is the man who </a:t>
            </a:r>
            <a:r>
              <a:rPr lang="en-US" sz="2400" b="1" u="sng" dirty="0">
                <a:highlight>
                  <a:srgbClr val="00FF00"/>
                </a:highlight>
                <a:latin typeface="Times New Roman" panose="02020603050405020304" pitchFamily="18" charset="0"/>
                <a:cs typeface="Times New Roman" panose="02020603050405020304" pitchFamily="18" charset="0"/>
              </a:rPr>
              <a:t>hears</a:t>
            </a:r>
            <a:r>
              <a:rPr lang="en-US" sz="2400" b="1" u="sng" dirty="0">
                <a:latin typeface="Times New Roman" panose="02020603050405020304" pitchFamily="18" charset="0"/>
                <a:cs typeface="Times New Roman" panose="02020603050405020304" pitchFamily="18" charset="0"/>
              </a:rPr>
              <a:t> the word</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and  </a:t>
            </a:r>
            <a:r>
              <a:rPr lang="en-US" sz="2400" dirty="0">
                <a:latin typeface="Times New Roman" panose="02020603050405020304" pitchFamily="18" charset="0"/>
                <a:cs typeface="Times New Roman" panose="02020603050405020304" pitchFamily="18" charset="0"/>
              </a:rPr>
              <a:t> </a:t>
            </a:r>
            <a:r>
              <a:rPr lang="en-US" sz="2400" b="1" u="sng" dirty="0">
                <a:highlight>
                  <a:srgbClr val="00FF00"/>
                </a:highlight>
                <a:latin typeface="Times New Roman" panose="02020603050405020304" pitchFamily="18" charset="0"/>
                <a:cs typeface="Times New Roman" panose="02020603050405020304" pitchFamily="18" charset="0"/>
              </a:rPr>
              <a:t>understands</a:t>
            </a:r>
            <a:r>
              <a:rPr lang="en-US" sz="2400" b="1" u="sng" dirty="0">
                <a:latin typeface="Times New Roman" panose="02020603050405020304" pitchFamily="18" charset="0"/>
                <a:cs typeface="Times New Roman" panose="02020603050405020304" pitchFamily="18" charset="0"/>
              </a:rPr>
              <a:t> it</a:t>
            </a:r>
            <a:r>
              <a:rPr lang="en-US" sz="2400" dirty="0">
                <a:latin typeface="Times New Roman" panose="02020603050405020304" pitchFamily="18" charset="0"/>
                <a:cs typeface="Times New Roman" panose="02020603050405020304" pitchFamily="18" charset="0"/>
              </a:rPr>
              <a:t>; who indeed </a:t>
            </a:r>
            <a:r>
              <a:rPr lang="en-US" sz="2400" b="1" u="sng" dirty="0">
                <a:highlight>
                  <a:srgbClr val="FFFF00"/>
                </a:highlight>
                <a:latin typeface="Times New Roman" panose="02020603050405020304" pitchFamily="18" charset="0"/>
                <a:cs typeface="Times New Roman" panose="02020603050405020304" pitchFamily="18" charset="0"/>
              </a:rPr>
              <a:t>bears fruit </a:t>
            </a:r>
            <a:r>
              <a:rPr lang="en-US" sz="2400" dirty="0">
                <a:latin typeface="Times New Roman" panose="02020603050405020304" pitchFamily="18" charset="0"/>
                <a:cs typeface="Times New Roman" panose="02020603050405020304" pitchFamily="18" charset="0"/>
              </a:rPr>
              <a:t>….</a:t>
            </a:r>
          </a:p>
          <a:p>
            <a:pPr marL="685800" lvl="1"/>
            <a:endParaRPr lang="en-US" sz="2400"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John 15:1-2, 16 </a:t>
            </a:r>
            <a:r>
              <a:rPr lang="en-US" sz="2400" dirty="0">
                <a:latin typeface="Times New Roman" panose="02020603050405020304" pitchFamily="18" charset="0"/>
                <a:cs typeface="Times New Roman" panose="02020603050405020304" pitchFamily="18" charset="0"/>
              </a:rPr>
              <a:t> "I am the true vine, and My Father is the vinedresser. </a:t>
            </a:r>
            <a:r>
              <a:rPr lang="en-US" sz="2400" baseline="30000" dirty="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 "Every branch </a:t>
            </a:r>
            <a:r>
              <a:rPr lang="en-US" sz="2400" b="1" u="sng" dirty="0">
                <a:highlight>
                  <a:srgbClr val="FFFF00"/>
                </a:highlight>
                <a:latin typeface="Times New Roman" panose="02020603050405020304" pitchFamily="18" charset="0"/>
                <a:cs typeface="Times New Roman" panose="02020603050405020304" pitchFamily="18" charset="0"/>
              </a:rPr>
              <a:t>in Me </a:t>
            </a:r>
            <a:r>
              <a:rPr lang="en-US" sz="2400" dirty="0">
                <a:latin typeface="Times New Roman" panose="02020603050405020304" pitchFamily="18" charset="0"/>
                <a:cs typeface="Times New Roman" panose="02020603050405020304" pitchFamily="18" charset="0"/>
              </a:rPr>
              <a:t>that does </a:t>
            </a:r>
            <a:r>
              <a:rPr lang="en-US" sz="2400" b="1" u="sng" dirty="0">
                <a:highlight>
                  <a:srgbClr val="FFFF00"/>
                </a:highlight>
                <a:latin typeface="Times New Roman" panose="02020603050405020304" pitchFamily="18" charset="0"/>
                <a:cs typeface="Times New Roman" panose="02020603050405020304" pitchFamily="18" charset="0"/>
              </a:rPr>
              <a:t>not bear fruit</a:t>
            </a:r>
            <a:r>
              <a:rPr lang="en-US" sz="2400" dirty="0">
                <a:highlight>
                  <a:srgbClr val="FFFF00"/>
                </a:highlight>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He takes away</a:t>
            </a:r>
            <a:r>
              <a:rPr lang="en-US" sz="2400" dirty="0">
                <a:latin typeface="Times New Roman" panose="02020603050405020304" pitchFamily="18" charset="0"/>
                <a:cs typeface="Times New Roman" panose="02020603050405020304" pitchFamily="18" charset="0"/>
              </a:rPr>
              <a:t>; …You did not choose Me but I chose you, and appointed you that </a:t>
            </a:r>
            <a:r>
              <a:rPr lang="en-US" sz="2400" b="1" u="sng" dirty="0">
                <a:highlight>
                  <a:srgbClr val="FFFF00"/>
                </a:highlight>
                <a:latin typeface="Times New Roman" panose="02020603050405020304" pitchFamily="18" charset="0"/>
                <a:cs typeface="Times New Roman" panose="02020603050405020304" pitchFamily="18" charset="0"/>
              </a:rPr>
              <a:t>you would go and bear fruit</a:t>
            </a:r>
            <a:r>
              <a:rPr lang="en-US" sz="2400" dirty="0">
                <a:latin typeface="Times New Roman" panose="02020603050405020304" pitchFamily="18" charset="0"/>
                <a:cs typeface="Times New Roman" panose="02020603050405020304" pitchFamily="18" charset="0"/>
              </a:rPr>
              <a:t>,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Leading Us (Transformation)</a:t>
            </a:r>
          </a:p>
        </p:txBody>
      </p:sp>
      <p:sp>
        <p:nvSpPr>
          <p:cNvPr id="4" name="Oval 3">
            <a:extLst>
              <a:ext uri="{FF2B5EF4-FFF2-40B4-BE49-F238E27FC236}">
                <a16:creationId xmlns:a16="http://schemas.microsoft.com/office/drawing/2014/main" id="{CEDE5621-8683-F04D-5492-87025EDAC9A7}"/>
              </a:ext>
            </a:extLst>
          </p:cNvPr>
          <p:cNvSpPr/>
          <p:nvPr/>
        </p:nvSpPr>
        <p:spPr>
          <a:xfrm>
            <a:off x="4542163" y="4915558"/>
            <a:ext cx="648268" cy="477671"/>
          </a:xfrm>
          <a:prstGeom prst="ellipse">
            <a:avLst/>
          </a:prstGeom>
          <a:noFill/>
          <a:ln w="444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3750615"/>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0" y="1301452"/>
            <a:ext cx="11644370" cy="5262979"/>
          </a:xfrm>
          <a:prstGeom prst="rect">
            <a:avLst/>
          </a:prstGeom>
          <a:noFill/>
        </p:spPr>
        <p:txBody>
          <a:bodyPr wrap="square" rtlCol="0">
            <a:spAutoFit/>
          </a:bodyPr>
          <a:lstStyle/>
          <a:p>
            <a:pPr marL="685800" lvl="1"/>
            <a:r>
              <a:rPr lang="en-US" sz="2400" b="1" dirty="0">
                <a:latin typeface="Times New Roman" panose="02020603050405020304" pitchFamily="18" charset="0"/>
                <a:cs typeface="Times New Roman" panose="02020603050405020304" pitchFamily="18" charset="0"/>
              </a:rPr>
              <a:t>Matthew 7:16-20</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"You will </a:t>
            </a:r>
            <a:r>
              <a:rPr lang="en-US" sz="2400" b="1" u="sng" dirty="0">
                <a:highlight>
                  <a:srgbClr val="FFFF00"/>
                </a:highlight>
                <a:latin typeface="Times New Roman" panose="02020603050405020304" pitchFamily="18" charset="0"/>
                <a:cs typeface="Times New Roman" panose="02020603050405020304" pitchFamily="18" charset="0"/>
              </a:rPr>
              <a:t>know them </a:t>
            </a:r>
            <a:r>
              <a:rPr lang="en-US" sz="2400" dirty="0">
                <a:latin typeface="Times New Roman" panose="02020603050405020304" pitchFamily="18" charset="0"/>
                <a:cs typeface="Times New Roman" panose="02020603050405020304" pitchFamily="18" charset="0"/>
              </a:rPr>
              <a:t>(false prophets) </a:t>
            </a:r>
            <a:r>
              <a:rPr lang="en-US" sz="2400" b="1" u="sng" dirty="0">
                <a:highlight>
                  <a:srgbClr val="FFFF00"/>
                </a:highlight>
                <a:latin typeface="Times New Roman" panose="02020603050405020304" pitchFamily="18" charset="0"/>
                <a:cs typeface="Times New Roman" panose="02020603050405020304" pitchFamily="18" charset="0"/>
              </a:rPr>
              <a:t>by their </a:t>
            </a:r>
            <a:r>
              <a:rPr lang="en-US" sz="2400" b="1" u="sng" dirty="0">
                <a:highlight>
                  <a:srgbClr val="00FF00"/>
                </a:highlight>
                <a:latin typeface="Times New Roman" panose="02020603050405020304" pitchFamily="18" charset="0"/>
                <a:cs typeface="Times New Roman" panose="02020603050405020304" pitchFamily="18" charset="0"/>
              </a:rPr>
              <a:t>fruits</a:t>
            </a:r>
            <a:r>
              <a:rPr lang="en-US" sz="2400" dirty="0">
                <a:latin typeface="Times New Roman" panose="02020603050405020304" pitchFamily="18" charset="0"/>
                <a:cs typeface="Times New Roman" panose="02020603050405020304" pitchFamily="18" charset="0"/>
              </a:rPr>
              <a:t>. Grapes are not gathered from thorn </a:t>
            </a:r>
            <a:r>
              <a:rPr lang="en-US" sz="2400" i="1" dirty="0">
                <a:latin typeface="Times New Roman" panose="02020603050405020304" pitchFamily="18" charset="0"/>
                <a:cs typeface="Times New Roman" panose="02020603050405020304" pitchFamily="18" charset="0"/>
              </a:rPr>
              <a:t>bushes</a:t>
            </a:r>
            <a:r>
              <a:rPr lang="en-US" sz="2400" dirty="0">
                <a:latin typeface="Times New Roman" panose="02020603050405020304" pitchFamily="18" charset="0"/>
                <a:cs typeface="Times New Roman" panose="02020603050405020304" pitchFamily="18" charset="0"/>
              </a:rPr>
              <a:t> nor figs from thistles, are they? </a:t>
            </a: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"So every </a:t>
            </a:r>
            <a:r>
              <a:rPr lang="en-US" sz="2400" b="1" u="sng" dirty="0">
                <a:highlight>
                  <a:srgbClr val="FFFF00"/>
                </a:highlight>
                <a:latin typeface="Times New Roman" panose="02020603050405020304" pitchFamily="18" charset="0"/>
                <a:cs typeface="Times New Roman" panose="02020603050405020304" pitchFamily="18" charset="0"/>
              </a:rPr>
              <a:t>good tree bears </a:t>
            </a:r>
            <a:r>
              <a:rPr lang="en-US" sz="2400" b="1" u="sng" dirty="0">
                <a:highlight>
                  <a:srgbClr val="00FF00"/>
                </a:highlight>
                <a:latin typeface="Times New Roman" panose="02020603050405020304" pitchFamily="18" charset="0"/>
                <a:cs typeface="Times New Roman" panose="02020603050405020304" pitchFamily="18" charset="0"/>
              </a:rPr>
              <a:t>good fruit</a:t>
            </a:r>
            <a:r>
              <a:rPr lang="en-US" sz="2400" dirty="0">
                <a:latin typeface="Times New Roman" panose="02020603050405020304" pitchFamily="18" charset="0"/>
                <a:cs typeface="Times New Roman" panose="02020603050405020304" pitchFamily="18" charset="0"/>
              </a:rPr>
              <a:t>, but the </a:t>
            </a:r>
            <a:r>
              <a:rPr lang="en-US" sz="2400" b="1" u="sng" dirty="0">
                <a:highlight>
                  <a:srgbClr val="FFFF00"/>
                </a:highlight>
                <a:latin typeface="Times New Roman" panose="02020603050405020304" pitchFamily="18" charset="0"/>
                <a:cs typeface="Times New Roman" panose="02020603050405020304" pitchFamily="18" charset="0"/>
              </a:rPr>
              <a:t>bad tree bears </a:t>
            </a:r>
            <a:r>
              <a:rPr lang="en-US" sz="2400" b="1" u="sng" dirty="0">
                <a:highlight>
                  <a:srgbClr val="00FF00"/>
                </a:highlight>
                <a:latin typeface="Times New Roman" panose="02020603050405020304" pitchFamily="18" charset="0"/>
                <a:cs typeface="Times New Roman" panose="02020603050405020304" pitchFamily="18" charset="0"/>
              </a:rPr>
              <a:t>bad fruit</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18 </a:t>
            </a:r>
            <a:r>
              <a:rPr lang="en-US" sz="2400" dirty="0">
                <a:latin typeface="Times New Roman" panose="02020603050405020304" pitchFamily="18" charset="0"/>
                <a:cs typeface="Times New Roman" panose="02020603050405020304" pitchFamily="18" charset="0"/>
              </a:rPr>
              <a:t> "A good tree cannot produce bad fruit, nor can a bad tree produce good fruit. </a:t>
            </a:r>
            <a:r>
              <a:rPr lang="en-US" sz="2400" baseline="30000" dirty="0">
                <a:latin typeface="Times New Roman" panose="02020603050405020304" pitchFamily="18" charset="0"/>
                <a:cs typeface="Times New Roman" panose="02020603050405020304" pitchFamily="18" charset="0"/>
              </a:rPr>
              <a:t>19 </a:t>
            </a:r>
            <a:r>
              <a:rPr lang="en-US" sz="2400" dirty="0">
                <a:latin typeface="Times New Roman" panose="02020603050405020304" pitchFamily="18" charset="0"/>
                <a:cs typeface="Times New Roman" panose="02020603050405020304" pitchFamily="18" charset="0"/>
              </a:rPr>
              <a:t> "Every </a:t>
            </a:r>
            <a:r>
              <a:rPr lang="en-US" sz="2400" b="1" u="sng" dirty="0">
                <a:highlight>
                  <a:srgbClr val="FFFF00"/>
                </a:highlight>
                <a:latin typeface="Times New Roman" panose="02020603050405020304" pitchFamily="18" charset="0"/>
                <a:cs typeface="Times New Roman" panose="02020603050405020304" pitchFamily="18" charset="0"/>
              </a:rPr>
              <a:t>tree that does </a:t>
            </a:r>
            <a:r>
              <a:rPr lang="en-US" sz="2400" b="1" u="sng" dirty="0">
                <a:highlight>
                  <a:srgbClr val="00FF00"/>
                </a:highlight>
                <a:latin typeface="Times New Roman" panose="02020603050405020304" pitchFamily="18" charset="0"/>
                <a:cs typeface="Times New Roman" panose="02020603050405020304" pitchFamily="18" charset="0"/>
              </a:rPr>
              <a:t>not bear good fruit </a:t>
            </a:r>
            <a:r>
              <a:rPr lang="en-US" sz="2400" b="1" u="sng" dirty="0">
                <a:highlight>
                  <a:srgbClr val="FFFF00"/>
                </a:highlight>
                <a:latin typeface="Times New Roman" panose="02020603050405020304" pitchFamily="18" charset="0"/>
                <a:cs typeface="Times New Roman" panose="02020603050405020304" pitchFamily="18" charset="0"/>
              </a:rPr>
              <a:t>is cut down and thrown into the </a:t>
            </a:r>
            <a:r>
              <a:rPr lang="en-US" sz="2400" b="1" u="sng" dirty="0">
                <a:highlight>
                  <a:srgbClr val="00FF00"/>
                </a:highlight>
                <a:latin typeface="Times New Roman" panose="02020603050405020304" pitchFamily="18" charset="0"/>
                <a:cs typeface="Times New Roman" panose="02020603050405020304" pitchFamily="18" charset="0"/>
              </a:rPr>
              <a:t>fire</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20 </a:t>
            </a:r>
            <a:r>
              <a:rPr lang="en-US" sz="2400" dirty="0">
                <a:latin typeface="Times New Roman" panose="02020603050405020304" pitchFamily="18" charset="0"/>
                <a:cs typeface="Times New Roman" panose="02020603050405020304" pitchFamily="18" charset="0"/>
              </a:rPr>
              <a:t> "So then, </a:t>
            </a:r>
            <a:r>
              <a:rPr lang="en-US" sz="2400" b="1" u="sng" dirty="0">
                <a:highlight>
                  <a:srgbClr val="FFFF00"/>
                </a:highlight>
                <a:latin typeface="Times New Roman" panose="02020603050405020304" pitchFamily="18" charset="0"/>
                <a:cs typeface="Times New Roman" panose="02020603050405020304" pitchFamily="18" charset="0"/>
              </a:rPr>
              <a:t>you will </a:t>
            </a:r>
            <a:r>
              <a:rPr lang="en-US" sz="2400" b="1" u="sng" dirty="0">
                <a:highlight>
                  <a:srgbClr val="00FF00"/>
                </a:highlight>
                <a:latin typeface="Times New Roman" panose="02020603050405020304" pitchFamily="18" charset="0"/>
                <a:cs typeface="Times New Roman" panose="02020603050405020304" pitchFamily="18" charset="0"/>
              </a:rPr>
              <a:t>know them </a:t>
            </a:r>
            <a:r>
              <a:rPr lang="en-US" sz="2400" b="1" u="sng" dirty="0">
                <a:highlight>
                  <a:srgbClr val="FFFF00"/>
                </a:highlight>
                <a:latin typeface="Times New Roman" panose="02020603050405020304" pitchFamily="18" charset="0"/>
                <a:cs typeface="Times New Roman" panose="02020603050405020304" pitchFamily="18" charset="0"/>
              </a:rPr>
              <a:t>by their fruits</a:t>
            </a:r>
            <a:r>
              <a:rPr lang="en-US" sz="2400" dirty="0">
                <a:latin typeface="Times New Roman" panose="02020603050405020304" pitchFamily="18" charset="0"/>
                <a:cs typeface="Times New Roman" panose="02020603050405020304" pitchFamily="18" charset="0"/>
              </a:rPr>
              <a:t>. </a:t>
            </a:r>
          </a:p>
          <a:p>
            <a:pPr marL="685800" lvl="1"/>
            <a:endParaRPr lang="en-US" sz="2400" dirty="0">
              <a:latin typeface="Times New Roman" panose="02020603050405020304" pitchFamily="18" charset="0"/>
              <a:cs typeface="Times New Roman" panose="02020603050405020304" pitchFamily="18" charset="0"/>
            </a:endParaRPr>
          </a:p>
          <a:p>
            <a:pPr marL="10287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We formerly were bad trees yielding bad fruit – 1 Corinthians 6:9-11</a:t>
            </a:r>
          </a:p>
          <a:p>
            <a:pPr marL="685800" lvl="1"/>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Galatians 5:19-21 </a:t>
            </a:r>
            <a:r>
              <a:rPr lang="en-US" sz="2400" dirty="0">
                <a:latin typeface="Times New Roman" panose="02020603050405020304" pitchFamily="18" charset="0"/>
                <a:cs typeface="Times New Roman" panose="02020603050405020304" pitchFamily="18" charset="0"/>
              </a:rPr>
              <a:t>Now the </a:t>
            </a:r>
            <a:r>
              <a:rPr lang="en-US" sz="2400" b="1" u="sng" dirty="0">
                <a:highlight>
                  <a:srgbClr val="FFFF00"/>
                </a:highlight>
                <a:latin typeface="Times New Roman" panose="02020603050405020304" pitchFamily="18" charset="0"/>
                <a:cs typeface="Times New Roman" panose="02020603050405020304" pitchFamily="18" charset="0"/>
              </a:rPr>
              <a:t>deeds of the flesh </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mind not led by the Spirit – Romans 8:6) </a:t>
            </a:r>
            <a:r>
              <a:rPr lang="en-US" sz="2400" b="1" u="sng" dirty="0">
                <a:highlight>
                  <a:srgbClr val="FFFF00"/>
                </a:highlight>
                <a:latin typeface="Times New Roman" panose="02020603050405020304" pitchFamily="18" charset="0"/>
                <a:cs typeface="Times New Roman" panose="02020603050405020304" pitchFamily="18" charset="0"/>
              </a:rPr>
              <a:t>are evident</a:t>
            </a:r>
            <a:r>
              <a:rPr lang="en-US" sz="2400" dirty="0">
                <a:latin typeface="Times New Roman" panose="02020603050405020304" pitchFamily="18" charset="0"/>
                <a:cs typeface="Times New Roman" panose="02020603050405020304" pitchFamily="18" charset="0"/>
              </a:rPr>
              <a:t>, which are: immorality, impurity, sensuality, </a:t>
            </a:r>
            <a:r>
              <a:rPr lang="en-US" sz="2400" baseline="30000" dirty="0">
                <a:latin typeface="Times New Roman" panose="02020603050405020304" pitchFamily="18" charset="0"/>
                <a:cs typeface="Times New Roman" panose="02020603050405020304" pitchFamily="18" charset="0"/>
              </a:rPr>
              <a:t>20 </a:t>
            </a:r>
            <a:r>
              <a:rPr lang="en-US" sz="2400" dirty="0">
                <a:latin typeface="Times New Roman" panose="02020603050405020304" pitchFamily="18" charset="0"/>
                <a:cs typeface="Times New Roman" panose="02020603050405020304" pitchFamily="18" charset="0"/>
              </a:rPr>
              <a:t> idolatry, sorcery, enmities, strife, jealousy, outbursts of anger, disputes, dissensions, factions, </a:t>
            </a:r>
            <a:r>
              <a:rPr lang="en-US" sz="2400" baseline="30000" dirty="0">
                <a:latin typeface="Times New Roman" panose="02020603050405020304" pitchFamily="18" charset="0"/>
                <a:cs typeface="Times New Roman" panose="02020603050405020304" pitchFamily="18" charset="0"/>
              </a:rPr>
              <a:t>21 </a:t>
            </a:r>
            <a:r>
              <a:rPr lang="en-US" sz="2400" dirty="0">
                <a:latin typeface="Times New Roman" panose="02020603050405020304" pitchFamily="18" charset="0"/>
                <a:cs typeface="Times New Roman" panose="02020603050405020304" pitchFamily="18" charset="0"/>
              </a:rPr>
              <a:t> envying, drunkenness, carousing, and things like these, of which I forewarn you, … that those who practice such things </a:t>
            </a:r>
            <a:r>
              <a:rPr lang="en-US" sz="2400" b="1" u="sng" dirty="0">
                <a:highlight>
                  <a:srgbClr val="FFFF00"/>
                </a:highlight>
                <a:latin typeface="Times New Roman" panose="02020603050405020304" pitchFamily="18" charset="0"/>
                <a:cs typeface="Times New Roman" panose="02020603050405020304" pitchFamily="18" charset="0"/>
              </a:rPr>
              <a:t>will not inherit the kingdom of God</a:t>
            </a:r>
            <a:r>
              <a:rPr lang="en-US" sz="2400" dirty="0">
                <a:latin typeface="Times New Roman" panose="02020603050405020304" pitchFamily="18" charset="0"/>
                <a:cs typeface="Times New Roman" panose="02020603050405020304" pitchFamily="18" charset="0"/>
              </a:rPr>
              <a:t>. </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Leading Us</a:t>
            </a:r>
          </a:p>
        </p:txBody>
      </p:sp>
    </p:spTree>
    <p:extLst>
      <p:ext uri="{BB962C8B-B14F-4D97-AF65-F5344CB8AC3E}">
        <p14:creationId xmlns:p14="http://schemas.microsoft.com/office/powerpoint/2010/main" val="2468431816"/>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42172" y="739664"/>
            <a:ext cx="11644370" cy="4401205"/>
          </a:xfrm>
          <a:prstGeom prst="rect">
            <a:avLst/>
          </a:prstGeom>
          <a:noFill/>
        </p:spPr>
        <p:txBody>
          <a:bodyPr wrap="square" rtlCol="0">
            <a:spAutoFit/>
          </a:bodyPr>
          <a:lstStyle/>
          <a:p>
            <a:pPr marL="685800" lvl="1"/>
            <a:endParaRPr lang="en-US" sz="2000" b="1"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Galatians 5:22</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But the </a:t>
            </a:r>
            <a:r>
              <a:rPr lang="en-US" sz="2400" b="1" u="sng" dirty="0">
                <a:highlight>
                  <a:srgbClr val="00FF00"/>
                </a:highlight>
                <a:latin typeface="Times New Roman" panose="02020603050405020304" pitchFamily="18" charset="0"/>
                <a:cs typeface="Times New Roman" panose="02020603050405020304" pitchFamily="18" charset="0"/>
              </a:rPr>
              <a:t>fruit</a:t>
            </a:r>
            <a:r>
              <a:rPr lang="en-US" sz="2400" b="1" u="sng" dirty="0">
                <a:highlight>
                  <a:srgbClr val="FFFF00"/>
                </a:highlight>
                <a:latin typeface="Times New Roman" panose="02020603050405020304" pitchFamily="18" charset="0"/>
                <a:cs typeface="Times New Roman" panose="02020603050405020304" pitchFamily="18" charset="0"/>
              </a:rPr>
              <a:t> of the Spirit </a:t>
            </a:r>
            <a:r>
              <a:rPr lang="en-US" sz="2400" dirty="0">
                <a:latin typeface="Times New Roman" panose="02020603050405020304" pitchFamily="18" charset="0"/>
                <a:cs typeface="Times New Roman" panose="02020603050405020304" pitchFamily="18" charset="0"/>
              </a:rPr>
              <a:t>is love, joy, peace, patience, kindness, goodness, faithfulness, </a:t>
            </a:r>
          </a:p>
          <a:p>
            <a:pPr marL="10287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Led by the Spirit – Roman 8:14</a:t>
            </a:r>
          </a:p>
          <a:p>
            <a:pPr marL="10287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Mind is set on the Spirit – Romans 8:6</a:t>
            </a:r>
          </a:p>
          <a:p>
            <a:pPr marL="10287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Walk by the Spirit – Galatians 5:16</a:t>
            </a:r>
          </a:p>
          <a:p>
            <a:pPr marL="10287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Bear fruit of the Spirit – Galatians 5:22</a:t>
            </a:r>
          </a:p>
          <a:p>
            <a:pPr marL="685800" lvl="1"/>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1 John 3:7-10 </a:t>
            </a:r>
            <a:r>
              <a:rPr lang="en-US" sz="2400" dirty="0">
                <a:latin typeface="Times New Roman" panose="02020603050405020304" pitchFamily="18" charset="0"/>
                <a:cs typeface="Times New Roman" panose="02020603050405020304" pitchFamily="18" charset="0"/>
              </a:rPr>
              <a:t>Little children, make sure no one deceives you; the one who </a:t>
            </a:r>
            <a:r>
              <a:rPr lang="en-US" sz="2400" b="1" u="sng" dirty="0">
                <a:highlight>
                  <a:srgbClr val="FFFF00"/>
                </a:highlight>
                <a:latin typeface="Times New Roman" panose="02020603050405020304" pitchFamily="18" charset="0"/>
                <a:cs typeface="Times New Roman" panose="02020603050405020304" pitchFamily="18" charset="0"/>
              </a:rPr>
              <a:t>practices </a:t>
            </a:r>
            <a:r>
              <a:rPr lang="en-US" sz="2400" b="1" u="sng" dirty="0">
                <a:highlight>
                  <a:srgbClr val="00FF00"/>
                </a:highlight>
                <a:latin typeface="Times New Roman" panose="02020603050405020304" pitchFamily="18" charset="0"/>
                <a:cs typeface="Times New Roman" panose="02020603050405020304" pitchFamily="18" charset="0"/>
              </a:rPr>
              <a:t>righteousness is righteous</a:t>
            </a:r>
            <a:r>
              <a:rPr lang="en-US" sz="2400" dirty="0">
                <a:latin typeface="Times New Roman" panose="02020603050405020304" pitchFamily="18" charset="0"/>
                <a:cs typeface="Times New Roman" panose="02020603050405020304" pitchFamily="18" charset="0"/>
              </a:rPr>
              <a:t>, just as </a:t>
            </a:r>
            <a:r>
              <a:rPr lang="en-US" sz="2400" b="1" u="sng" dirty="0">
                <a:highlight>
                  <a:srgbClr val="FFFF00"/>
                </a:highlight>
                <a:latin typeface="Times New Roman" panose="02020603050405020304" pitchFamily="18" charset="0"/>
                <a:cs typeface="Times New Roman" panose="02020603050405020304" pitchFamily="18" charset="0"/>
              </a:rPr>
              <a:t>He is righteous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 the one who </a:t>
            </a:r>
            <a:r>
              <a:rPr lang="en-US" sz="2400" b="1" u="sng" dirty="0">
                <a:highlight>
                  <a:srgbClr val="FFFF00"/>
                </a:highlight>
                <a:latin typeface="Times New Roman" panose="02020603050405020304" pitchFamily="18" charset="0"/>
                <a:cs typeface="Times New Roman" panose="02020603050405020304" pitchFamily="18" charset="0"/>
              </a:rPr>
              <a:t>practices </a:t>
            </a:r>
            <a:r>
              <a:rPr lang="en-US" sz="2400" b="1" u="sng" dirty="0">
                <a:highlight>
                  <a:srgbClr val="00FF00"/>
                </a:highlight>
                <a:latin typeface="Times New Roman" panose="02020603050405020304" pitchFamily="18" charset="0"/>
                <a:cs typeface="Times New Roman" panose="02020603050405020304" pitchFamily="18" charset="0"/>
              </a:rPr>
              <a:t>sin</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of the </a:t>
            </a:r>
            <a:r>
              <a:rPr lang="en-US" sz="2400" b="1" u="sng" dirty="0">
                <a:highlight>
                  <a:srgbClr val="FFFF00"/>
                </a:highlight>
                <a:latin typeface="Times New Roman" panose="02020603050405020304" pitchFamily="18" charset="0"/>
                <a:cs typeface="Times New Roman" panose="02020603050405020304" pitchFamily="18" charset="0"/>
              </a:rPr>
              <a:t>devil</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10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By this the children of God and the children of the devil are obvious</a:t>
            </a:r>
            <a:r>
              <a:rPr lang="en-US" sz="2400" dirty="0">
                <a:latin typeface="Times New Roman" panose="02020603050405020304" pitchFamily="18" charset="0"/>
                <a:cs typeface="Times New Roman" panose="02020603050405020304" pitchFamily="18" charset="0"/>
              </a:rPr>
              <a:t>…</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Leading Us</a:t>
            </a:r>
          </a:p>
        </p:txBody>
      </p:sp>
    </p:spTree>
    <p:extLst>
      <p:ext uri="{BB962C8B-B14F-4D97-AF65-F5344CB8AC3E}">
        <p14:creationId xmlns:p14="http://schemas.microsoft.com/office/powerpoint/2010/main" val="61596649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4017446"/>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Psalm 119:24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Your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testimonies</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also are my delight; </a:t>
            </a:r>
            <a:r>
              <a:rPr lang="en-US" sz="2400" b="1" i="1" u="sng" kern="100" dirty="0">
                <a:effectLst/>
                <a:latin typeface="Times New Roman" panose="02020603050405020304" pitchFamily="18" charset="0"/>
                <a:ea typeface="Calibri" panose="020F0502020204030204" pitchFamily="34" charset="0"/>
                <a:cs typeface="Times New Roman" panose="02020603050405020304" pitchFamily="18" charset="0"/>
              </a:rPr>
              <a:t>They are</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 my </a:t>
            </a:r>
            <a:r>
              <a:rPr lang="en-US" sz="2400" b="1" u="sng" kern="100" dirty="0">
                <a:effectLst/>
                <a:highlight>
                  <a:srgbClr val="00FF00"/>
                </a:highlight>
                <a:latin typeface="Times New Roman" panose="02020603050405020304" pitchFamily="18" charset="0"/>
                <a:ea typeface="Calibri" panose="020F0502020204030204" pitchFamily="34" charset="0"/>
                <a:cs typeface="Times New Roman" panose="02020603050405020304" pitchFamily="18" charset="0"/>
              </a:rPr>
              <a:t>counselors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Romans 2:15</a:t>
            </a:r>
            <a:r>
              <a:rPr lang="en-US" sz="2400" dirty="0">
                <a:latin typeface="Times New Roman" panose="02020603050405020304" pitchFamily="18" charset="0"/>
                <a:cs typeface="Times New Roman" panose="02020603050405020304" pitchFamily="18" charset="0"/>
              </a:rPr>
              <a:t> (Gentiles who are doers of the Law) in that they show the work of the </a:t>
            </a:r>
            <a:r>
              <a:rPr lang="en-US" sz="2400" b="1" u="sng" dirty="0">
                <a:latin typeface="Times New Roman" panose="02020603050405020304" pitchFamily="18" charset="0"/>
                <a:cs typeface="Times New Roman" panose="02020603050405020304" pitchFamily="18" charset="0"/>
              </a:rPr>
              <a:t>Law written in their </a:t>
            </a:r>
            <a:r>
              <a:rPr lang="en-US" sz="2400" b="1" u="sng" dirty="0">
                <a:highlight>
                  <a:srgbClr val="00FF00"/>
                </a:highlight>
                <a:latin typeface="Times New Roman" panose="02020603050405020304" pitchFamily="18" charset="0"/>
                <a:cs typeface="Times New Roman" panose="02020603050405020304" pitchFamily="18" charset="0"/>
              </a:rPr>
              <a:t>hearts</a:t>
            </a:r>
            <a:r>
              <a:rPr lang="en-US" sz="2400" dirty="0">
                <a:latin typeface="Times New Roman" panose="02020603050405020304" pitchFamily="18" charset="0"/>
                <a:cs typeface="Times New Roman" panose="02020603050405020304" pitchFamily="18" charset="0"/>
              </a:rPr>
              <a:t>, their </a:t>
            </a:r>
            <a:r>
              <a:rPr lang="en-US" sz="2400" b="1" u="sng" dirty="0">
                <a:highlight>
                  <a:srgbClr val="00FF00"/>
                </a:highlight>
                <a:latin typeface="Times New Roman" panose="02020603050405020304" pitchFamily="18" charset="0"/>
                <a:cs typeface="Times New Roman" panose="02020603050405020304" pitchFamily="18" charset="0"/>
              </a:rPr>
              <a:t>conscience</a:t>
            </a:r>
            <a:r>
              <a:rPr lang="en-US" sz="2400" b="1" u="sng" dirty="0">
                <a:latin typeface="Times New Roman" panose="02020603050405020304" pitchFamily="18" charset="0"/>
                <a:cs typeface="Times New Roman" panose="02020603050405020304" pitchFamily="18" charset="0"/>
              </a:rPr>
              <a:t> bearing </a:t>
            </a:r>
            <a:r>
              <a:rPr lang="en-US" sz="2400" b="1" u="sng" dirty="0">
                <a:highlight>
                  <a:srgbClr val="FFFF00"/>
                </a:highlight>
                <a:latin typeface="Times New Roman" panose="02020603050405020304" pitchFamily="18" charset="0"/>
                <a:cs typeface="Times New Roman" panose="02020603050405020304" pitchFamily="18" charset="0"/>
              </a:rPr>
              <a:t>witness</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p>
          <a:p>
            <a:pPr marL="0" marR="0">
              <a:lnSpc>
                <a:spcPct val="107000"/>
              </a:lnSpc>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Hebrews 8:10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FOR THIS IS </a:t>
            </a:r>
            <a:r>
              <a:rPr lang="en-US" sz="2400" b="1" u="sng" cap="small" dirty="0">
                <a:effectLst/>
                <a:highlight>
                  <a:srgbClr val="FFFF00"/>
                </a:highlight>
                <a:latin typeface="Times New Roman" panose="02020603050405020304" pitchFamily="18" charset="0"/>
                <a:cs typeface="Times New Roman" panose="02020603050405020304" pitchFamily="18" charset="0"/>
              </a:rPr>
              <a:t>THE COVENANT </a:t>
            </a:r>
            <a:r>
              <a:rPr lang="en-US" sz="2400" cap="small" dirty="0">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I WILL</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MAKE WITH THE HOUSE OF</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ISRAEL</a:t>
            </a:r>
            <a:r>
              <a:rPr lang="en-US" sz="2400" dirty="0">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AFTER THOSE DAYS</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SAYS THE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cs typeface="Times New Roman" panose="02020603050405020304" pitchFamily="18" charset="0"/>
              </a:rPr>
              <a:t>WILL PUT</a:t>
            </a:r>
            <a:r>
              <a:rPr lang="en-US" sz="2400" dirty="0">
                <a:latin typeface="Times New Roman" panose="02020603050405020304" pitchFamily="18" charset="0"/>
                <a:cs typeface="Times New Roman" panose="02020603050405020304" pitchFamily="18" charset="0"/>
              </a:rPr>
              <a:t> </a:t>
            </a:r>
            <a:r>
              <a:rPr lang="en-US" sz="2400" b="1" u="sng" cap="small" dirty="0">
                <a:effectLst/>
                <a:latin typeface="Times New Roman" panose="02020603050405020304" pitchFamily="18" charset="0"/>
                <a:cs typeface="Times New Roman" panose="02020603050405020304" pitchFamily="18" charset="0"/>
              </a:rPr>
              <a:t>MY LAWS INTO THEIR </a:t>
            </a:r>
            <a:r>
              <a:rPr lang="en-US" sz="2400" b="1" u="sng" cap="small" dirty="0">
                <a:effectLst/>
                <a:highlight>
                  <a:srgbClr val="00FF00"/>
                </a:highlight>
                <a:latin typeface="Times New Roman" panose="02020603050405020304" pitchFamily="18" charset="0"/>
                <a:cs typeface="Times New Roman" panose="02020603050405020304" pitchFamily="18" charset="0"/>
              </a:rPr>
              <a:t>MINDS</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a:t>
            </a:r>
            <a:r>
              <a:rPr lang="en-US" sz="2400" dirty="0">
                <a:latin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cs typeface="Times New Roman" panose="02020603050405020304" pitchFamily="18" charset="0"/>
              </a:rPr>
              <a:t>WILL </a:t>
            </a:r>
            <a:r>
              <a:rPr lang="en-US" sz="2400" b="1" u="sng" cap="small" dirty="0">
                <a:effectLst/>
                <a:latin typeface="Times New Roman" panose="02020603050405020304" pitchFamily="18" charset="0"/>
                <a:cs typeface="Times New Roman" panose="02020603050405020304" pitchFamily="18" charset="0"/>
              </a:rPr>
              <a:t>WRITE THEM</a:t>
            </a:r>
            <a:r>
              <a:rPr lang="en-US" sz="2400" b="1" u="sng" dirty="0">
                <a:latin typeface="Times New Roman" panose="02020603050405020304" pitchFamily="18" charset="0"/>
                <a:cs typeface="Times New Roman" panose="02020603050405020304" pitchFamily="18" charset="0"/>
              </a:rPr>
              <a:t> </a:t>
            </a:r>
            <a:r>
              <a:rPr lang="en-US" sz="2400" b="1" u="sng" cap="small" dirty="0">
                <a:effectLst/>
                <a:latin typeface="Times New Roman" panose="02020603050405020304" pitchFamily="18" charset="0"/>
                <a:cs typeface="Times New Roman" panose="02020603050405020304" pitchFamily="18" charset="0"/>
              </a:rPr>
              <a:t>ON THEIR </a:t>
            </a:r>
            <a:r>
              <a:rPr lang="en-US" sz="2400" b="1" u="sng" cap="small" dirty="0">
                <a:effectLst/>
                <a:highlight>
                  <a:srgbClr val="00FF00"/>
                </a:highlight>
                <a:latin typeface="Times New Roman" panose="02020603050405020304" pitchFamily="18" charset="0"/>
                <a:cs typeface="Times New Roman" panose="02020603050405020304" pitchFamily="18" charset="0"/>
              </a:rPr>
              <a:t>HEARTS</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a:t>
            </a:r>
            <a:r>
              <a:rPr lang="en-US" sz="2400" dirty="0">
                <a:latin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cs typeface="Times New Roman" panose="02020603050405020304" pitchFamily="18" charset="0"/>
              </a:rPr>
              <a:t>WILL BE THEIR</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GOD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THEY SHALL BE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MY PEOPLE</a:t>
            </a:r>
            <a:r>
              <a:rPr lang="en-US" sz="2400" dirty="0">
                <a:latin typeface="Times New Roman" panose="02020603050405020304" pitchFamily="18" charset="0"/>
                <a:cs typeface="Times New Roman" panose="02020603050405020304" pitchFamily="18" charset="0"/>
              </a:rPr>
              <a:t>. </a:t>
            </a:r>
          </a:p>
          <a:p>
            <a:pPr>
              <a:lnSpc>
                <a:spcPct val="107000"/>
              </a:lnSpc>
            </a:pP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Conscience</a:t>
            </a:r>
          </a:p>
        </p:txBody>
      </p:sp>
    </p:spTree>
    <p:extLst>
      <p:ext uri="{BB962C8B-B14F-4D97-AF65-F5344CB8AC3E}">
        <p14:creationId xmlns:p14="http://schemas.microsoft.com/office/powerpoint/2010/main" val="3623969287"/>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4524315"/>
          </a:xfrm>
          <a:prstGeom prst="rect">
            <a:avLst/>
          </a:prstGeom>
          <a:noFill/>
        </p:spPr>
        <p:txBody>
          <a:bodyPr wrap="square" rtlCol="0">
            <a:spAutoFit/>
          </a:bodyPr>
          <a:lstStyle/>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u="sng" dirty="0">
                <a:latin typeface="Times New Roman" panose="02020603050405020304" pitchFamily="18" charset="0"/>
                <a:cs typeface="Times New Roman" panose="02020603050405020304" pitchFamily="18" charset="0"/>
              </a:rPr>
              <a:t>Holy Spirit Testifies to Us</a:t>
            </a:r>
          </a:p>
          <a:p>
            <a:pPr marL="228600"/>
            <a:endParaRPr lang="en-US" sz="2400"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1 John 5:6</a:t>
            </a:r>
            <a:r>
              <a:rPr lang="en-US" sz="2400" dirty="0">
                <a:latin typeface="Times New Roman" panose="02020603050405020304" pitchFamily="18" charset="0"/>
                <a:cs typeface="Times New Roman" panose="02020603050405020304" pitchFamily="18" charset="0"/>
              </a:rPr>
              <a:t>… It is the </a:t>
            </a:r>
            <a:r>
              <a:rPr lang="en-US" sz="2400" b="1" u="sng" dirty="0">
                <a:highlight>
                  <a:srgbClr val="FFFF00"/>
                </a:highlight>
                <a:latin typeface="Times New Roman" panose="02020603050405020304" pitchFamily="18" charset="0"/>
                <a:cs typeface="Times New Roman" panose="02020603050405020304" pitchFamily="18" charset="0"/>
              </a:rPr>
              <a:t>Spirit who </a:t>
            </a:r>
            <a:r>
              <a:rPr lang="en-US" sz="2400" b="1" u="sng" dirty="0">
                <a:highlight>
                  <a:srgbClr val="00FF00"/>
                </a:highlight>
                <a:latin typeface="Times New Roman" panose="02020603050405020304" pitchFamily="18" charset="0"/>
                <a:cs typeface="Times New Roman" panose="02020603050405020304" pitchFamily="18" charset="0"/>
              </a:rPr>
              <a:t>testifies</a:t>
            </a:r>
            <a:r>
              <a:rPr lang="en-US" sz="2400" dirty="0">
                <a:latin typeface="Times New Roman" panose="02020603050405020304" pitchFamily="18" charset="0"/>
                <a:cs typeface="Times New Roman" panose="02020603050405020304" pitchFamily="18" charset="0"/>
              </a:rPr>
              <a:t>, because the Spirit is the truth.</a:t>
            </a:r>
          </a:p>
          <a:p>
            <a:pPr marL="685800" lvl="1"/>
            <a:endParaRPr lang="en-US" sz="2400"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1 John 5:10 </a:t>
            </a:r>
            <a:r>
              <a:rPr lang="en-US" sz="2400" dirty="0">
                <a:latin typeface="Times New Roman" panose="02020603050405020304" pitchFamily="18" charset="0"/>
                <a:cs typeface="Times New Roman" panose="02020603050405020304" pitchFamily="18" charset="0"/>
              </a:rPr>
              <a:t> The one who believes in the Son of God has </a:t>
            </a:r>
            <a:r>
              <a:rPr lang="en-US" sz="2400" b="1" u="sng" dirty="0">
                <a:highlight>
                  <a:srgbClr val="FFFF00"/>
                </a:highlight>
                <a:latin typeface="Times New Roman" panose="02020603050405020304" pitchFamily="18" charset="0"/>
                <a:cs typeface="Times New Roman" panose="02020603050405020304" pitchFamily="18" charset="0"/>
              </a:rPr>
              <a:t>the </a:t>
            </a:r>
            <a:r>
              <a:rPr lang="en-US" sz="2400" b="1" u="sng" dirty="0">
                <a:highlight>
                  <a:srgbClr val="00FF00"/>
                </a:highlight>
                <a:latin typeface="Times New Roman" panose="02020603050405020304" pitchFamily="18" charset="0"/>
                <a:cs typeface="Times New Roman" panose="02020603050405020304" pitchFamily="18" charset="0"/>
              </a:rPr>
              <a:t>testimony</a:t>
            </a:r>
            <a:r>
              <a:rPr lang="en-US" sz="2400" b="1" u="sng" dirty="0">
                <a:highlight>
                  <a:srgbClr val="FFFF00"/>
                </a:highlight>
                <a:latin typeface="Times New Roman" panose="02020603050405020304" pitchFamily="18" charset="0"/>
                <a:cs typeface="Times New Roman" panose="02020603050405020304" pitchFamily="18" charset="0"/>
              </a:rPr>
              <a:t> in himself</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Romans 8:16</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Spirit</a:t>
            </a:r>
            <a:r>
              <a:rPr lang="en-US" sz="2400" dirty="0">
                <a:latin typeface="Times New Roman" panose="02020603050405020304" pitchFamily="18" charset="0"/>
                <a:cs typeface="Times New Roman" panose="02020603050405020304" pitchFamily="18" charset="0"/>
              </a:rPr>
              <a:t> Himself </a:t>
            </a:r>
            <a:r>
              <a:rPr lang="en-US" sz="2400" b="1" u="sng" dirty="0">
                <a:highlight>
                  <a:srgbClr val="00FF00"/>
                </a:highlight>
                <a:latin typeface="Times New Roman" panose="02020603050405020304" pitchFamily="18" charset="0"/>
                <a:cs typeface="Times New Roman" panose="02020603050405020304" pitchFamily="18" charset="0"/>
              </a:rPr>
              <a:t>testifies</a:t>
            </a:r>
            <a:r>
              <a:rPr lang="en-US" sz="2400" b="1" u="sng" dirty="0">
                <a:highlight>
                  <a:srgbClr val="FFFF00"/>
                </a:highlight>
                <a:latin typeface="Times New Roman" panose="02020603050405020304" pitchFamily="18" charset="0"/>
                <a:cs typeface="Times New Roman" panose="02020603050405020304" pitchFamily="18" charset="0"/>
              </a:rPr>
              <a:t> with our spirit </a:t>
            </a:r>
            <a:r>
              <a:rPr lang="en-US" sz="2400" dirty="0">
                <a:latin typeface="Times New Roman" panose="02020603050405020304" pitchFamily="18" charset="0"/>
                <a:cs typeface="Times New Roman" panose="02020603050405020304" pitchFamily="18" charset="0"/>
              </a:rPr>
              <a:t>that we are </a:t>
            </a:r>
            <a:r>
              <a:rPr lang="en-US" sz="2400" b="1" u="sng" dirty="0">
                <a:highlight>
                  <a:srgbClr val="00FF00"/>
                </a:highlight>
                <a:latin typeface="Times New Roman" panose="02020603050405020304" pitchFamily="18" charset="0"/>
                <a:cs typeface="Times New Roman" panose="02020603050405020304" pitchFamily="18" charset="0"/>
              </a:rPr>
              <a:t>children of God</a:t>
            </a:r>
            <a:r>
              <a:rPr lang="en-US" sz="2400" dirty="0">
                <a:latin typeface="Times New Roman" panose="02020603050405020304" pitchFamily="18" charset="0"/>
                <a:cs typeface="Times New Roman" panose="02020603050405020304" pitchFamily="18" charset="0"/>
              </a:rPr>
              <a:t>,</a:t>
            </a:r>
          </a:p>
          <a:p>
            <a:pPr marL="685800" lvl="1"/>
            <a:endParaRPr lang="en-US" sz="2400" dirty="0">
              <a:latin typeface="Times New Roman" panose="02020603050405020304" pitchFamily="18"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1 John 5:11</a:t>
            </a:r>
            <a:r>
              <a:rPr lang="en-US" sz="2400" dirty="0">
                <a:latin typeface="Times New Roman" panose="02020603050405020304" pitchFamily="18" charset="0"/>
                <a:cs typeface="Times New Roman" panose="02020603050405020304" pitchFamily="18" charset="0"/>
              </a:rPr>
              <a:t> And the </a:t>
            </a:r>
            <a:r>
              <a:rPr lang="en-US" sz="2400" b="1" u="sng" dirty="0">
                <a:highlight>
                  <a:srgbClr val="00FF00"/>
                </a:highlight>
                <a:latin typeface="Times New Roman" panose="02020603050405020304" pitchFamily="18" charset="0"/>
                <a:cs typeface="Times New Roman" panose="02020603050405020304" pitchFamily="18" charset="0"/>
              </a:rPr>
              <a:t>testimony</a:t>
            </a:r>
            <a:r>
              <a:rPr lang="en-US" sz="2400" dirty="0">
                <a:latin typeface="Times New Roman" panose="02020603050405020304" pitchFamily="18" charset="0"/>
                <a:cs typeface="Times New Roman" panose="02020603050405020304" pitchFamily="18" charset="0"/>
              </a:rPr>
              <a:t> (of the Holy Spirit) is this, that </a:t>
            </a:r>
            <a:r>
              <a:rPr lang="en-US" sz="2400" b="1" u="sng" dirty="0">
                <a:highlight>
                  <a:srgbClr val="FFFF00"/>
                </a:highlight>
                <a:latin typeface="Times New Roman" panose="02020603050405020304" pitchFamily="18" charset="0"/>
                <a:cs typeface="Times New Roman" panose="02020603050405020304" pitchFamily="18" charset="0"/>
              </a:rPr>
              <a:t>God has given us </a:t>
            </a:r>
            <a:r>
              <a:rPr lang="en-US" sz="2400" b="1" u="sng" dirty="0">
                <a:highlight>
                  <a:srgbClr val="00FF00"/>
                </a:highlight>
                <a:latin typeface="Times New Roman" panose="02020603050405020304" pitchFamily="18" charset="0"/>
                <a:cs typeface="Times New Roman" panose="02020603050405020304" pitchFamily="18" charset="0"/>
              </a:rPr>
              <a:t>eternal life</a:t>
            </a:r>
            <a:r>
              <a:rPr lang="en-US" sz="2400" dirty="0">
                <a:latin typeface="Times New Roman" panose="02020603050405020304" pitchFamily="18" charset="0"/>
                <a:cs typeface="Times New Roman" panose="02020603050405020304" pitchFamily="18" charset="0"/>
              </a:rPr>
              <a:t>, and this life is in His Son.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Testimony</a:t>
            </a:r>
          </a:p>
        </p:txBody>
      </p:sp>
    </p:spTree>
    <p:extLst>
      <p:ext uri="{BB962C8B-B14F-4D97-AF65-F5344CB8AC3E}">
        <p14:creationId xmlns:p14="http://schemas.microsoft.com/office/powerpoint/2010/main" val="1913545729"/>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00861" y="856357"/>
            <a:ext cx="11644370" cy="5940088"/>
          </a:xfrm>
          <a:prstGeom prst="rect">
            <a:avLst/>
          </a:prstGeom>
          <a:noFill/>
        </p:spPr>
        <p:txBody>
          <a:bodyPr wrap="square" rtlCol="0">
            <a:spAutoFit/>
          </a:bodyPr>
          <a:lstStyle/>
          <a:p>
            <a:pPr marL="228600"/>
            <a:endParaRPr lang="en-US" sz="20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Ephesians 3:16 </a:t>
            </a:r>
            <a:r>
              <a:rPr lang="en-US" sz="2400" dirty="0">
                <a:latin typeface="Times New Roman" panose="02020603050405020304" pitchFamily="18" charset="0"/>
                <a:cs typeface="Times New Roman" panose="02020603050405020304" pitchFamily="18" charset="0"/>
              </a:rPr>
              <a:t>(Paul’s prayer)</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that He would grant you, according to the riches of His glory, </a:t>
            </a:r>
            <a:r>
              <a:rPr lang="en-US" sz="2400" b="1" u="sng" dirty="0">
                <a:highlight>
                  <a:srgbClr val="FFFF00"/>
                </a:highlight>
                <a:latin typeface="Times New Roman" panose="02020603050405020304" pitchFamily="18" charset="0"/>
                <a:cs typeface="Times New Roman" panose="02020603050405020304" pitchFamily="18" charset="0"/>
              </a:rPr>
              <a:t>to be strengthened </a:t>
            </a:r>
            <a:r>
              <a:rPr lang="en-US" sz="2400" dirty="0">
                <a:latin typeface="Times New Roman" panose="02020603050405020304" pitchFamily="18" charset="0"/>
                <a:cs typeface="Times New Roman" panose="02020603050405020304" pitchFamily="18" charset="0"/>
              </a:rPr>
              <a:t>with power </a:t>
            </a:r>
            <a:r>
              <a:rPr lang="en-US" sz="2400" b="1" u="sng" dirty="0">
                <a:highlight>
                  <a:srgbClr val="FFFF00"/>
                </a:highlight>
                <a:latin typeface="Times New Roman" panose="02020603050405020304" pitchFamily="18" charset="0"/>
                <a:cs typeface="Times New Roman" panose="02020603050405020304" pitchFamily="18" charset="0"/>
              </a:rPr>
              <a:t>through His Spirit in the inner man</a:t>
            </a:r>
            <a:r>
              <a:rPr lang="en-US" sz="2400" dirty="0">
                <a:latin typeface="Times New Roman" panose="02020603050405020304" pitchFamily="18" charset="0"/>
                <a:cs typeface="Times New Roman" panose="02020603050405020304" pitchFamily="18" charset="0"/>
              </a:rPr>
              <a:t> (inner man is our spirit – 2 Corinthian 4:13)</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u="sng" dirty="0">
                <a:latin typeface="Times New Roman" panose="02020603050405020304" pitchFamily="18" charset="0"/>
                <a:cs typeface="Times New Roman" panose="02020603050405020304" pitchFamily="18" charset="0"/>
              </a:rPr>
              <a:t>Holy Spirit gives strength to stand firm when Satan attacks us</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Ephesians 6:13-17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Therefore, take up the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full armor of God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so that you will be able to resist in the evil day, and having done everything,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to stand firm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14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Stand firm therefore</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cap="small"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17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take </a:t>
            </a:r>
            <a:r>
              <a:rPr lang="en-US" sz="2400" kern="100" cap="small"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kern="100" dirty="0">
                <a:effectLst/>
                <a:highlight>
                  <a:srgbClr val="00FF00"/>
                </a:highlight>
                <a:latin typeface="Times New Roman" panose="02020603050405020304" pitchFamily="18" charset="0"/>
                <a:ea typeface="Calibri" panose="020F0502020204030204" pitchFamily="34" charset="0"/>
                <a:cs typeface="Times New Roman" panose="02020603050405020304" pitchFamily="18" charset="0"/>
              </a:rPr>
              <a:t>sword of the Spirit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which is 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word of God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18 </a:t>
            </a:r>
            <a:r>
              <a:rPr lang="en-US" sz="2400" dirty="0">
                <a:latin typeface="Times New Roman" panose="02020603050405020304" pitchFamily="18" charset="0"/>
                <a:cs typeface="Times New Roman" panose="02020603050405020304" pitchFamily="18" charset="0"/>
              </a:rPr>
              <a:t> With all prayer and petition </a:t>
            </a:r>
            <a:r>
              <a:rPr lang="en-US" sz="2400" b="1" u="sng" dirty="0">
                <a:highlight>
                  <a:srgbClr val="00FF00"/>
                </a:highlight>
                <a:latin typeface="Times New Roman" panose="02020603050405020304" pitchFamily="18" charset="0"/>
                <a:cs typeface="Times New Roman" panose="02020603050405020304" pitchFamily="18" charset="0"/>
              </a:rPr>
              <a:t>pray at all times in the Spirit</a:t>
            </a:r>
            <a:r>
              <a:rPr lang="en-US" sz="2400" dirty="0">
                <a:latin typeface="Times New Roman" panose="02020603050405020304" pitchFamily="18" charset="0"/>
                <a:cs typeface="Times New Roman" panose="02020603050405020304" pitchFamily="18" charset="0"/>
              </a:rPr>
              <a:t>, …</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u="sng" dirty="0">
                <a:latin typeface="Times New Roman" panose="02020603050405020304" pitchFamily="18" charset="0"/>
                <a:cs typeface="Times New Roman" panose="02020603050405020304" pitchFamily="18" charset="0"/>
              </a:rPr>
              <a:t>Holy Spirit Intercedes for us in our prayers</a:t>
            </a:r>
          </a:p>
          <a:p>
            <a:pPr marL="685800" lvl="1"/>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Romans 8:26 </a:t>
            </a:r>
            <a:r>
              <a:rPr lang="en-US" sz="2400" dirty="0">
                <a:latin typeface="Times New Roman" panose="02020603050405020304" pitchFamily="18" charset="0"/>
                <a:cs typeface="Times New Roman" panose="02020603050405020304" pitchFamily="18" charset="0"/>
              </a:rPr>
              <a:t>We do not know </a:t>
            </a:r>
            <a:r>
              <a:rPr lang="en-US" sz="2400" b="1" u="sng" dirty="0">
                <a:latin typeface="Times New Roman" panose="02020603050405020304" pitchFamily="18" charset="0"/>
                <a:cs typeface="Times New Roman" panose="02020603050405020304" pitchFamily="18" charset="0"/>
              </a:rPr>
              <a:t>what we ought to </a:t>
            </a:r>
            <a:r>
              <a:rPr lang="en-US" sz="2400" b="1" u="sng" dirty="0">
                <a:highlight>
                  <a:srgbClr val="FFFF00"/>
                </a:highlight>
                <a:latin typeface="Times New Roman" panose="02020603050405020304" pitchFamily="18" charset="0"/>
                <a:cs typeface="Times New Roman" panose="02020603050405020304" pitchFamily="18" charset="0"/>
              </a:rPr>
              <a:t>pray</a:t>
            </a:r>
            <a:r>
              <a:rPr lang="en-US" sz="2400" b="1" u="sng" dirty="0">
                <a:latin typeface="Times New Roman" panose="02020603050405020304" pitchFamily="18" charset="0"/>
                <a:cs typeface="Times New Roman" panose="02020603050405020304" pitchFamily="18" charset="0"/>
              </a:rPr>
              <a:t> for</a:t>
            </a:r>
            <a:r>
              <a:rPr lang="en-US" sz="2400" dirty="0">
                <a:latin typeface="Times New Roman" panose="02020603050405020304" pitchFamily="18" charset="0"/>
                <a:cs typeface="Times New Roman" panose="02020603050405020304" pitchFamily="18" charset="0"/>
              </a:rPr>
              <a:t>, but the </a:t>
            </a:r>
            <a:r>
              <a:rPr lang="en-US" sz="2400" b="1" u="sng" dirty="0">
                <a:highlight>
                  <a:srgbClr val="00FF00"/>
                </a:highlight>
                <a:latin typeface="Times New Roman" panose="02020603050405020304" pitchFamily="18" charset="0"/>
                <a:cs typeface="Times New Roman" panose="02020603050405020304" pitchFamily="18" charset="0"/>
              </a:rPr>
              <a:t>Spirit</a:t>
            </a:r>
            <a:r>
              <a:rPr lang="en-US" sz="2400" b="1" u="sng"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himself intercedes for us </a:t>
            </a:r>
            <a:r>
              <a:rPr lang="en-US" sz="2400" dirty="0">
                <a:latin typeface="Times New Roman" panose="02020603050405020304" pitchFamily="18" charset="0"/>
                <a:cs typeface="Times New Roman" panose="02020603050405020304" pitchFamily="18" charset="0"/>
              </a:rPr>
              <a:t>with groans that words cannot express. </a:t>
            </a:r>
            <a:endParaRPr lang="en-US" sz="2000" kern="1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Strength &amp; Intercession</a:t>
            </a:r>
          </a:p>
        </p:txBody>
      </p:sp>
    </p:spTree>
    <p:extLst>
      <p:ext uri="{BB962C8B-B14F-4D97-AF65-F5344CB8AC3E}">
        <p14:creationId xmlns:p14="http://schemas.microsoft.com/office/powerpoint/2010/main" val="4098016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0" y="2763477"/>
            <a:ext cx="11743200" cy="781111"/>
          </a:xfrm>
          <a:prstGeom prst="rect">
            <a:avLst/>
          </a:prstGeom>
          <a:noFill/>
        </p:spPr>
        <p:txBody>
          <a:bodyPr wrap="square" rtlCol="0">
            <a:spAutoFit/>
          </a:bodyPr>
          <a:lstStyle/>
          <a:p>
            <a:pPr marL="0" marR="0" algn="ctr">
              <a:lnSpc>
                <a:spcPct val="107000"/>
              </a:lnSpc>
              <a:spcBef>
                <a:spcPts val="0"/>
              </a:spcBef>
              <a:spcAft>
                <a:spcPts val="0"/>
              </a:spcAft>
            </a:pPr>
            <a:r>
              <a:rPr lang="en-US" sz="4400" b="1" kern="100" dirty="0">
                <a:latin typeface="Times New Roman" panose="02020603050405020304" pitchFamily="18" charset="0"/>
                <a:ea typeface="Calibri" panose="020F0502020204030204" pitchFamily="34" charset="0"/>
                <a:cs typeface="Times New Roman" panose="02020603050405020304" pitchFamily="18" charset="0"/>
              </a:rPr>
              <a:t>W</a:t>
            </a:r>
            <a:r>
              <a:rPr lang="en-US" sz="4400" b="1" kern="100" dirty="0">
                <a:effectLst/>
                <a:latin typeface="Times New Roman" panose="02020603050405020304" pitchFamily="18" charset="0"/>
                <a:ea typeface="Calibri" panose="020F0502020204030204" pitchFamily="34" charset="0"/>
                <a:cs typeface="Times New Roman" panose="02020603050405020304" pitchFamily="18" charset="0"/>
              </a:rPr>
              <a:t>ho are the descendants of Abraham today?</a:t>
            </a:r>
            <a:endParaRPr lang="en-US" sz="44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9176373"/>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00861" y="856357"/>
            <a:ext cx="11644370" cy="4893647"/>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Romans 8:26 </a:t>
            </a:r>
            <a:r>
              <a:rPr lang="en-US" sz="2400" dirty="0">
                <a:latin typeface="Times New Roman" panose="02020603050405020304" pitchFamily="18" charset="0"/>
                <a:cs typeface="Times New Roman" panose="02020603050405020304" pitchFamily="18" charset="0"/>
              </a:rPr>
              <a:t>(Referring to sufferings) In the same way, the </a:t>
            </a:r>
            <a:r>
              <a:rPr lang="en-US" sz="2400" b="1" u="sng" dirty="0">
                <a:highlight>
                  <a:srgbClr val="00FF00"/>
                </a:highlight>
                <a:latin typeface="Times New Roman" panose="02020603050405020304" pitchFamily="18" charset="0"/>
                <a:cs typeface="Times New Roman" panose="02020603050405020304" pitchFamily="18" charset="0"/>
              </a:rPr>
              <a:t>Spirit</a:t>
            </a:r>
            <a:r>
              <a:rPr lang="en-US" sz="2400" b="1" u="sng" dirty="0">
                <a:highlight>
                  <a:srgbClr val="FFFF00"/>
                </a:highlight>
                <a:latin typeface="Times New Roman" panose="02020603050405020304" pitchFamily="18" charset="0"/>
                <a:cs typeface="Times New Roman" panose="02020603050405020304" pitchFamily="18" charset="0"/>
              </a:rPr>
              <a:t> helps us in our weakness</a:t>
            </a:r>
            <a:r>
              <a:rPr lang="en-US" sz="2400" dirty="0">
                <a:latin typeface="Times New Roman" panose="02020603050405020304" pitchFamily="18" charset="0"/>
                <a:cs typeface="Times New Roman" panose="02020603050405020304" pitchFamily="18" charset="0"/>
              </a:rPr>
              <a:t>. </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2 Corinthians 5:1-5 </a:t>
            </a:r>
            <a:r>
              <a:rPr lang="en-US" sz="2400" dirty="0">
                <a:latin typeface="Times New Roman" panose="02020603050405020304" pitchFamily="18" charset="0"/>
                <a:cs typeface="Times New Roman" panose="02020603050405020304" pitchFamily="18" charset="0"/>
              </a:rPr>
              <a:t>For we know that if the </a:t>
            </a:r>
            <a:r>
              <a:rPr lang="en-US" sz="2400" b="1" u="sng" dirty="0">
                <a:highlight>
                  <a:srgbClr val="FFFF00"/>
                </a:highlight>
                <a:latin typeface="Times New Roman" panose="02020603050405020304" pitchFamily="18" charset="0"/>
                <a:cs typeface="Times New Roman" panose="02020603050405020304" pitchFamily="18" charset="0"/>
              </a:rPr>
              <a:t>earthly tent </a:t>
            </a:r>
            <a:r>
              <a:rPr lang="en-US" sz="2400" dirty="0">
                <a:latin typeface="Times New Roman" panose="02020603050405020304" pitchFamily="18" charset="0"/>
                <a:cs typeface="Times New Roman" panose="02020603050405020304" pitchFamily="18" charset="0"/>
              </a:rPr>
              <a:t>(fleshly body) which is our </a:t>
            </a:r>
            <a:r>
              <a:rPr lang="en-US" sz="2400" b="1" u="sng" dirty="0">
                <a:highlight>
                  <a:srgbClr val="FFFF00"/>
                </a:highlight>
                <a:latin typeface="Times New Roman" panose="02020603050405020304" pitchFamily="18" charset="0"/>
                <a:cs typeface="Times New Roman" panose="02020603050405020304" pitchFamily="18" charset="0"/>
              </a:rPr>
              <a:t>house is torn down </a:t>
            </a:r>
            <a:r>
              <a:rPr lang="en-US" sz="2400" dirty="0">
                <a:latin typeface="Times New Roman" panose="02020603050405020304" pitchFamily="18" charset="0"/>
                <a:cs typeface="Times New Roman" panose="02020603050405020304" pitchFamily="18" charset="0"/>
              </a:rPr>
              <a:t>(disability – aging - death) , we have a </a:t>
            </a:r>
            <a:r>
              <a:rPr lang="en-US" sz="2400" b="1" u="sng" dirty="0">
                <a:highlight>
                  <a:srgbClr val="FFFF00"/>
                </a:highlight>
                <a:latin typeface="Times New Roman" panose="02020603050405020304" pitchFamily="18" charset="0"/>
                <a:cs typeface="Times New Roman" panose="02020603050405020304" pitchFamily="18" charset="0"/>
              </a:rPr>
              <a:t>building from God</a:t>
            </a:r>
            <a:r>
              <a:rPr lang="en-US" sz="2400" dirty="0">
                <a:latin typeface="Times New Roman" panose="02020603050405020304" pitchFamily="18" charset="0"/>
                <a:cs typeface="Times New Roman" panose="02020603050405020304" pitchFamily="18" charset="0"/>
              </a:rPr>
              <a:t>, a house not made with hands, </a:t>
            </a:r>
            <a:r>
              <a:rPr lang="en-US" sz="2400" b="1" u="sng" dirty="0">
                <a:highlight>
                  <a:srgbClr val="FFFF00"/>
                </a:highlight>
                <a:latin typeface="Times New Roman" panose="02020603050405020304" pitchFamily="18" charset="0"/>
                <a:cs typeface="Times New Roman" panose="02020603050405020304" pitchFamily="18" charset="0"/>
              </a:rPr>
              <a:t>eternal in the heavens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 For indeed </a:t>
            </a:r>
            <a:r>
              <a:rPr lang="en-US" sz="2400" b="1" u="sng" dirty="0">
                <a:highlight>
                  <a:srgbClr val="FFFF00"/>
                </a:highlight>
                <a:latin typeface="Times New Roman" panose="02020603050405020304" pitchFamily="18" charset="0"/>
                <a:cs typeface="Times New Roman" panose="02020603050405020304" pitchFamily="18" charset="0"/>
              </a:rPr>
              <a:t>in this </a:t>
            </a:r>
            <a:r>
              <a:rPr lang="en-US" sz="2400" b="1" i="1" u="sng" dirty="0">
                <a:highlight>
                  <a:srgbClr val="FFFF00"/>
                </a:highlight>
                <a:latin typeface="Times New Roman" panose="02020603050405020304" pitchFamily="18" charset="0"/>
                <a:cs typeface="Times New Roman" panose="02020603050405020304" pitchFamily="18" charset="0"/>
              </a:rPr>
              <a:t>house</a:t>
            </a:r>
            <a:r>
              <a:rPr lang="en-US" sz="2400" b="1" u="sng" dirty="0">
                <a:highlight>
                  <a:srgbClr val="FFFF00"/>
                </a:highlight>
                <a:latin typeface="Times New Roman" panose="02020603050405020304" pitchFamily="18" charset="0"/>
                <a:cs typeface="Times New Roman" panose="02020603050405020304" pitchFamily="18" charset="0"/>
              </a:rPr>
              <a:t> we groan</a:t>
            </a:r>
            <a:r>
              <a:rPr lang="en-US" sz="2400" dirty="0">
                <a:latin typeface="Times New Roman" panose="02020603050405020304" pitchFamily="18" charset="0"/>
                <a:cs typeface="Times New Roman" panose="02020603050405020304" pitchFamily="18" charset="0"/>
              </a:rPr>
              <a:t>, longing to be clothed with our </a:t>
            </a:r>
            <a:r>
              <a:rPr lang="en-US" sz="2400" b="1" u="sng" dirty="0">
                <a:highlight>
                  <a:srgbClr val="FFFF00"/>
                </a:highlight>
                <a:latin typeface="Times New Roman" panose="02020603050405020304" pitchFamily="18" charset="0"/>
                <a:cs typeface="Times New Roman" panose="02020603050405020304" pitchFamily="18" charset="0"/>
              </a:rPr>
              <a:t>dwelling from heaven</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3 </a:t>
            </a:r>
            <a:r>
              <a:rPr lang="en-US" sz="2400" dirty="0">
                <a:latin typeface="Times New Roman" panose="02020603050405020304" pitchFamily="18" charset="0"/>
                <a:cs typeface="Times New Roman" panose="02020603050405020304" pitchFamily="18" charset="0"/>
              </a:rPr>
              <a:t> inasmuch as we, having put it on, will not be found naked. </a:t>
            </a:r>
            <a:r>
              <a:rPr lang="en-US" sz="2400" baseline="30000" dirty="0">
                <a:latin typeface="Times New Roman" panose="02020603050405020304" pitchFamily="18" charset="0"/>
                <a:cs typeface="Times New Roman" panose="02020603050405020304" pitchFamily="18" charset="0"/>
              </a:rPr>
              <a:t>4 </a:t>
            </a:r>
            <a:r>
              <a:rPr lang="en-US" sz="2400" dirty="0">
                <a:latin typeface="Times New Roman" panose="02020603050405020304" pitchFamily="18" charset="0"/>
                <a:cs typeface="Times New Roman" panose="02020603050405020304" pitchFamily="18" charset="0"/>
              </a:rPr>
              <a:t> For indeed while </a:t>
            </a:r>
            <a:r>
              <a:rPr lang="en-US" sz="2400" b="1" u="sng" dirty="0">
                <a:highlight>
                  <a:srgbClr val="FFFF00"/>
                </a:highlight>
                <a:latin typeface="Times New Roman" panose="02020603050405020304" pitchFamily="18" charset="0"/>
                <a:cs typeface="Times New Roman" panose="02020603050405020304" pitchFamily="18" charset="0"/>
              </a:rPr>
              <a:t>we are in this tent, we groan</a:t>
            </a:r>
            <a:r>
              <a:rPr lang="en-US" sz="2400" dirty="0">
                <a:latin typeface="Times New Roman" panose="02020603050405020304" pitchFamily="18" charset="0"/>
                <a:cs typeface="Times New Roman" panose="02020603050405020304" pitchFamily="18" charset="0"/>
              </a:rPr>
              <a:t>, being burdened, because we do not want to be unclothed but to be clothed, so that </a:t>
            </a:r>
            <a:r>
              <a:rPr lang="en-US" sz="2400" b="1" u="sng" dirty="0">
                <a:highlight>
                  <a:srgbClr val="FFFF00"/>
                </a:highlight>
                <a:latin typeface="Times New Roman" panose="02020603050405020304" pitchFamily="18" charset="0"/>
                <a:cs typeface="Times New Roman" panose="02020603050405020304" pitchFamily="18" charset="0"/>
              </a:rPr>
              <a:t>what is mortal </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(fleshly bodies) will be swallowed up </a:t>
            </a:r>
            <a:r>
              <a:rPr lang="en-US" sz="2400" b="1" u="sng" dirty="0">
                <a:highlight>
                  <a:srgbClr val="FFFF00"/>
                </a:highlight>
                <a:latin typeface="Times New Roman" panose="02020603050405020304" pitchFamily="18" charset="0"/>
                <a:cs typeface="Times New Roman" panose="02020603050405020304" pitchFamily="18" charset="0"/>
              </a:rPr>
              <a:t>by life</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 Corinthians 15:35-58 – earthly/heavenly – perishable/imperishable - weak/power – dishonor/glory – natural/spiritual – mortal/immortality ). </a:t>
            </a:r>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 Now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who prepared us for this </a:t>
            </a:r>
            <a:r>
              <a:rPr lang="en-US" sz="2400" b="1" u="sng" dirty="0">
                <a:highlight>
                  <a:srgbClr val="FFFF00"/>
                </a:highlight>
                <a:latin typeface="Times New Roman" panose="02020603050405020304" pitchFamily="18" charset="0"/>
                <a:cs typeface="Times New Roman" panose="02020603050405020304" pitchFamily="18" charset="0"/>
              </a:rPr>
              <a:t>very purpose </a:t>
            </a:r>
            <a:r>
              <a:rPr lang="en-US" sz="2400" dirty="0">
                <a:latin typeface="Times New Roman" panose="02020603050405020304" pitchFamily="18" charset="0"/>
                <a:cs typeface="Times New Roman" panose="02020603050405020304" pitchFamily="18" charset="0"/>
              </a:rPr>
              <a:t>is God, who </a:t>
            </a:r>
            <a:r>
              <a:rPr lang="en-US" sz="2400" b="1" u="sng" dirty="0">
                <a:highlight>
                  <a:srgbClr val="FFFF00"/>
                </a:highlight>
                <a:latin typeface="Times New Roman" panose="02020603050405020304" pitchFamily="18" charset="0"/>
                <a:cs typeface="Times New Roman" panose="02020603050405020304" pitchFamily="18" charset="0"/>
              </a:rPr>
              <a:t>gave to us the </a:t>
            </a:r>
            <a:r>
              <a:rPr lang="en-US" sz="2400" b="1" u="sng" dirty="0">
                <a:highlight>
                  <a:srgbClr val="00FF00"/>
                </a:highlight>
                <a:latin typeface="Times New Roman" panose="02020603050405020304" pitchFamily="18" charset="0"/>
                <a:cs typeface="Times New Roman" panose="02020603050405020304" pitchFamily="18" charset="0"/>
              </a:rPr>
              <a:t>Spirit</a:t>
            </a:r>
            <a:r>
              <a:rPr lang="en-US" sz="2400" b="1" u="sng" dirty="0">
                <a:highlight>
                  <a:srgbClr val="FFFF00"/>
                </a:highlight>
                <a:latin typeface="Times New Roman" panose="02020603050405020304" pitchFamily="18" charset="0"/>
                <a:cs typeface="Times New Roman" panose="02020603050405020304" pitchFamily="18" charset="0"/>
              </a:rPr>
              <a:t> as a pledge </a:t>
            </a:r>
            <a:r>
              <a:rPr lang="en-US" sz="2400" dirty="0">
                <a:latin typeface="Times New Roman" panose="02020603050405020304" pitchFamily="18" charset="0"/>
                <a:cs typeface="Times New Roman" panose="02020603050405020304" pitchFamily="18" charset="0"/>
              </a:rPr>
              <a:t>(guarantee of eternal life, glorified body, and dwelling in heaven)</a:t>
            </a:r>
            <a:endParaRPr lang="en-US" sz="2400" dirty="0"/>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Strength &amp; Intercession</a:t>
            </a:r>
          </a:p>
        </p:txBody>
      </p:sp>
    </p:spTree>
    <p:extLst>
      <p:ext uri="{BB962C8B-B14F-4D97-AF65-F5344CB8AC3E}">
        <p14:creationId xmlns:p14="http://schemas.microsoft.com/office/powerpoint/2010/main" val="29661839"/>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471370"/>
          </a:xfrm>
          <a:prstGeom prst="rect">
            <a:avLst/>
          </a:prstGeom>
          <a:noFill/>
        </p:spPr>
        <p:txBody>
          <a:bodyPr wrap="square" rtlCol="0">
            <a:spAutoFit/>
          </a:bodyPr>
          <a:lstStyle/>
          <a:p>
            <a:pPr>
              <a:lnSpc>
                <a:spcPct val="107000"/>
              </a:lnSpc>
            </a:pPr>
            <a:r>
              <a:rPr lang="en-US" sz="2800" b="1" dirty="0">
                <a:latin typeface="Times New Roman" panose="02020603050405020304" pitchFamily="18" charset="0"/>
                <a:cs typeface="Times New Roman" panose="02020603050405020304" pitchFamily="18" charset="0"/>
              </a:rPr>
              <a:t>2 Corinthians 1:21-22</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Now He who establishes us with you </a:t>
            </a:r>
            <a:r>
              <a:rPr lang="en-US" sz="2800" b="1" u="sng" dirty="0">
                <a:highlight>
                  <a:srgbClr val="FFFF00"/>
                </a:highlight>
                <a:latin typeface="Times New Roman" panose="02020603050405020304" pitchFamily="18" charset="0"/>
                <a:cs typeface="Times New Roman" panose="02020603050405020304" pitchFamily="18" charset="0"/>
              </a:rPr>
              <a:t>in Christ </a:t>
            </a:r>
            <a:r>
              <a:rPr lang="en-US" sz="2800" dirty="0">
                <a:latin typeface="Times New Roman" panose="02020603050405020304" pitchFamily="18" charset="0"/>
                <a:cs typeface="Times New Roman" panose="02020603050405020304" pitchFamily="18" charset="0"/>
              </a:rPr>
              <a:t>and </a:t>
            </a:r>
            <a:r>
              <a:rPr lang="en-US" sz="2800" b="1" u="sng" dirty="0">
                <a:highlight>
                  <a:srgbClr val="FFFF00"/>
                </a:highlight>
                <a:latin typeface="Times New Roman" panose="02020603050405020304" pitchFamily="18" charset="0"/>
                <a:cs typeface="Times New Roman" panose="02020603050405020304" pitchFamily="18" charset="0"/>
              </a:rPr>
              <a:t>anointed us </a:t>
            </a:r>
            <a:r>
              <a:rPr lang="en-US" sz="2800" dirty="0">
                <a:latin typeface="Times New Roman" panose="02020603050405020304" pitchFamily="18" charset="0"/>
                <a:cs typeface="Times New Roman" panose="02020603050405020304" pitchFamily="18" charset="0"/>
              </a:rPr>
              <a:t>is God, </a:t>
            </a:r>
            <a:r>
              <a:rPr lang="en-US" sz="2800" baseline="30000" dirty="0">
                <a:latin typeface="Times New Roman" panose="02020603050405020304" pitchFamily="18" charset="0"/>
                <a:cs typeface="Times New Roman" panose="02020603050405020304" pitchFamily="18" charset="0"/>
              </a:rPr>
              <a:t>22 </a:t>
            </a:r>
            <a:r>
              <a:rPr lang="en-US" sz="2800" dirty="0">
                <a:latin typeface="Times New Roman" panose="02020603050405020304" pitchFamily="18" charset="0"/>
                <a:cs typeface="Times New Roman" panose="02020603050405020304" pitchFamily="18" charset="0"/>
              </a:rPr>
              <a:t> who also </a:t>
            </a:r>
            <a:r>
              <a:rPr lang="en-US" sz="2800" b="1" u="sng" dirty="0">
                <a:highlight>
                  <a:srgbClr val="FFFF00"/>
                </a:highlight>
                <a:latin typeface="Times New Roman" panose="02020603050405020304" pitchFamily="18" charset="0"/>
                <a:cs typeface="Times New Roman" panose="02020603050405020304" pitchFamily="18" charset="0"/>
              </a:rPr>
              <a:t>sealed us </a:t>
            </a:r>
            <a:r>
              <a:rPr lang="en-US" sz="2800" dirty="0">
                <a:latin typeface="Times New Roman" panose="02020603050405020304" pitchFamily="18" charset="0"/>
                <a:cs typeface="Times New Roman" panose="02020603050405020304" pitchFamily="18" charset="0"/>
              </a:rPr>
              <a:t>and </a:t>
            </a:r>
            <a:r>
              <a:rPr lang="en-US" sz="2800" b="1" u="sng" dirty="0">
                <a:highlight>
                  <a:srgbClr val="FFFF00"/>
                </a:highlight>
                <a:latin typeface="Times New Roman" panose="02020603050405020304" pitchFamily="18" charset="0"/>
                <a:cs typeface="Times New Roman" panose="02020603050405020304" pitchFamily="18" charset="0"/>
              </a:rPr>
              <a:t>gave </a:t>
            </a:r>
            <a:r>
              <a:rPr lang="en-US" sz="2800" b="1" i="1" u="sng" dirty="0">
                <a:highlight>
                  <a:srgbClr val="FFFF00"/>
                </a:highlight>
                <a:latin typeface="Times New Roman" panose="02020603050405020304" pitchFamily="18" charset="0"/>
                <a:cs typeface="Times New Roman" panose="02020603050405020304" pitchFamily="18" charset="0"/>
              </a:rPr>
              <a:t>us</a:t>
            </a:r>
            <a:r>
              <a:rPr lang="en-US" sz="2800" b="1" u="sng" dirty="0">
                <a:highlight>
                  <a:srgbClr val="FFFF00"/>
                </a:highlight>
                <a:latin typeface="Times New Roman" panose="02020603050405020304" pitchFamily="18" charset="0"/>
                <a:cs typeface="Times New Roman" panose="02020603050405020304" pitchFamily="18" charset="0"/>
              </a:rPr>
              <a:t> the </a:t>
            </a:r>
            <a:r>
              <a:rPr lang="en-US" sz="2800" b="1" u="sng" dirty="0">
                <a:highlight>
                  <a:srgbClr val="00FF00"/>
                </a:highlight>
                <a:latin typeface="Times New Roman" panose="02020603050405020304" pitchFamily="18" charset="0"/>
                <a:cs typeface="Times New Roman" panose="02020603050405020304" pitchFamily="18" charset="0"/>
              </a:rPr>
              <a:t>Spirit </a:t>
            </a:r>
            <a:r>
              <a:rPr lang="en-US" sz="2800" dirty="0">
                <a:latin typeface="Times New Roman" panose="02020603050405020304" pitchFamily="18" charset="0"/>
                <a:cs typeface="Times New Roman" panose="02020603050405020304" pitchFamily="18" charset="0"/>
              </a:rPr>
              <a:t>in our </a:t>
            </a:r>
            <a:r>
              <a:rPr lang="en-US" sz="2800" b="1" u="sng" dirty="0">
                <a:highlight>
                  <a:srgbClr val="FFFF00"/>
                </a:highlight>
                <a:latin typeface="Times New Roman" panose="02020603050405020304" pitchFamily="18" charset="0"/>
                <a:cs typeface="Times New Roman" panose="02020603050405020304" pitchFamily="18" charset="0"/>
              </a:rPr>
              <a:t>hearts as a </a:t>
            </a:r>
            <a:r>
              <a:rPr lang="en-US" sz="2800" b="1" u="sng" dirty="0">
                <a:highlight>
                  <a:srgbClr val="00FF00"/>
                </a:highlight>
                <a:latin typeface="Times New Roman" panose="02020603050405020304" pitchFamily="18" charset="0"/>
                <a:cs typeface="Times New Roman" panose="02020603050405020304" pitchFamily="18" charset="0"/>
              </a:rPr>
              <a:t>pledge</a:t>
            </a:r>
            <a:r>
              <a:rPr lang="en-US" sz="2800" dirty="0">
                <a:latin typeface="Times New Roman" panose="02020603050405020304" pitchFamily="18" charset="0"/>
                <a:cs typeface="Times New Roman" panose="02020603050405020304" pitchFamily="18" charset="0"/>
              </a:rPr>
              <a:t>. </a:t>
            </a:r>
          </a:p>
          <a:p>
            <a:pPr>
              <a:lnSpc>
                <a:spcPct val="107000"/>
              </a:lnSpc>
            </a:pPr>
            <a:endParaRPr lang="en-US" sz="2800" b="1" dirty="0">
              <a:latin typeface="Times New Roman" panose="02020603050405020304" pitchFamily="18" charset="0"/>
              <a:cs typeface="Times New Roman" panose="02020603050405020304" pitchFamily="18" charset="0"/>
            </a:endParaRPr>
          </a:p>
          <a:p>
            <a:pPr>
              <a:lnSpc>
                <a:spcPct val="107000"/>
              </a:lnSpc>
            </a:pPr>
            <a:r>
              <a:rPr lang="en-US" sz="2800" b="1" dirty="0">
                <a:latin typeface="Times New Roman" panose="02020603050405020304" pitchFamily="18" charset="0"/>
                <a:cs typeface="Times New Roman" panose="02020603050405020304" pitchFamily="18" charset="0"/>
              </a:rPr>
              <a:t>Ephesians 1:13 </a:t>
            </a:r>
            <a:r>
              <a:rPr lang="en-US" sz="2800" b="1" u="sng" dirty="0">
                <a:highlight>
                  <a:srgbClr val="FFFF00"/>
                </a:highlight>
                <a:latin typeface="Times New Roman" panose="02020603050405020304" pitchFamily="18" charset="0"/>
                <a:cs typeface="Times New Roman" panose="02020603050405020304" pitchFamily="18" charset="0"/>
              </a:rPr>
              <a:t>In Him</a:t>
            </a:r>
            <a:r>
              <a:rPr lang="en-US" sz="2800" dirty="0">
                <a:latin typeface="Times New Roman" panose="02020603050405020304" pitchFamily="18" charset="0"/>
                <a:cs typeface="Times New Roman" panose="02020603050405020304" pitchFamily="18" charset="0"/>
              </a:rPr>
              <a:t>, you also, after listening to the message of truth, the gospel of your salvation—having also believed, you were </a:t>
            </a:r>
            <a:r>
              <a:rPr lang="en-US" sz="2800" b="1" u="sng" dirty="0">
                <a:highlight>
                  <a:srgbClr val="00FF00"/>
                </a:highlight>
                <a:latin typeface="Times New Roman" panose="02020603050405020304" pitchFamily="18" charset="0"/>
                <a:cs typeface="Times New Roman" panose="02020603050405020304" pitchFamily="18" charset="0"/>
              </a:rPr>
              <a:t>sealed</a:t>
            </a:r>
            <a:r>
              <a:rPr lang="en-US" sz="2800" b="1" u="sng" dirty="0">
                <a:highlight>
                  <a:srgbClr val="FFFF00"/>
                </a:highlight>
                <a:latin typeface="Times New Roman" panose="02020603050405020304" pitchFamily="18" charset="0"/>
                <a:cs typeface="Times New Roman" panose="02020603050405020304" pitchFamily="18" charset="0"/>
              </a:rPr>
              <a:t> in Him with the </a:t>
            </a:r>
            <a:r>
              <a:rPr lang="en-US" sz="2800" b="1" u="sng" dirty="0">
                <a:highlight>
                  <a:srgbClr val="00FF00"/>
                </a:highlight>
                <a:latin typeface="Times New Roman" panose="02020603050405020304" pitchFamily="18" charset="0"/>
                <a:cs typeface="Times New Roman" panose="02020603050405020304" pitchFamily="18" charset="0"/>
              </a:rPr>
              <a:t>Holy Spirit </a:t>
            </a:r>
            <a:r>
              <a:rPr lang="en-US" sz="2800" b="1" u="sng" dirty="0">
                <a:highlight>
                  <a:srgbClr val="FFFF00"/>
                </a:highlight>
                <a:latin typeface="Times New Roman" panose="02020603050405020304" pitchFamily="18" charset="0"/>
                <a:cs typeface="Times New Roman" panose="02020603050405020304" pitchFamily="18" charset="0"/>
              </a:rPr>
              <a:t>of promise</a:t>
            </a:r>
            <a:r>
              <a:rPr lang="en-US" sz="2800" dirty="0">
                <a:latin typeface="Times New Roman" panose="02020603050405020304" pitchFamily="18" charset="0"/>
                <a:cs typeface="Times New Roman" panose="02020603050405020304" pitchFamily="18" charset="0"/>
              </a:rPr>
              <a:t>, </a:t>
            </a:r>
            <a:r>
              <a:rPr lang="en-US" sz="2800" baseline="30000" dirty="0">
                <a:latin typeface="Times New Roman" panose="02020603050405020304" pitchFamily="18" charset="0"/>
                <a:cs typeface="Times New Roman" panose="02020603050405020304" pitchFamily="18" charset="0"/>
              </a:rPr>
              <a:t>14 </a:t>
            </a:r>
            <a:r>
              <a:rPr lang="en-US" sz="2800" dirty="0">
                <a:latin typeface="Times New Roman" panose="02020603050405020304" pitchFamily="18" charset="0"/>
                <a:cs typeface="Times New Roman" panose="02020603050405020304" pitchFamily="18" charset="0"/>
              </a:rPr>
              <a:t> who is given as a </a:t>
            </a:r>
            <a:r>
              <a:rPr lang="en-US" sz="2800" b="1" u="sng" dirty="0">
                <a:highlight>
                  <a:srgbClr val="00FF00"/>
                </a:highlight>
                <a:latin typeface="Times New Roman" panose="02020603050405020304" pitchFamily="18" charset="0"/>
                <a:cs typeface="Times New Roman" panose="02020603050405020304" pitchFamily="18" charset="0"/>
              </a:rPr>
              <a:t>pledge</a:t>
            </a:r>
            <a:r>
              <a:rPr lang="en-US" sz="2800" b="1" u="sng" dirty="0">
                <a:highlight>
                  <a:srgbClr val="FFFF00"/>
                </a:highlight>
                <a:latin typeface="Times New Roman" panose="02020603050405020304" pitchFamily="18" charset="0"/>
                <a:cs typeface="Times New Roman" panose="02020603050405020304" pitchFamily="18" charset="0"/>
              </a:rPr>
              <a:t> of our inheritance</a:t>
            </a:r>
            <a:r>
              <a:rPr lang="en-US" sz="2800" dirty="0">
                <a:latin typeface="Times New Roman" panose="02020603050405020304" pitchFamily="18" charset="0"/>
                <a:cs typeface="Times New Roman" panose="02020603050405020304" pitchFamily="18" charset="0"/>
              </a:rPr>
              <a:t>, with a view to the redemption of </a:t>
            </a:r>
            <a:r>
              <a:rPr lang="en-US" sz="2800" i="1" dirty="0">
                <a:latin typeface="Times New Roman" panose="02020603050405020304" pitchFamily="18" charset="0"/>
                <a:cs typeface="Times New Roman" panose="02020603050405020304" pitchFamily="18" charset="0"/>
              </a:rPr>
              <a:t>God's own</a:t>
            </a:r>
            <a:r>
              <a:rPr lang="en-US" sz="2800" dirty="0">
                <a:latin typeface="Times New Roman" panose="02020603050405020304" pitchFamily="18" charset="0"/>
                <a:cs typeface="Times New Roman" panose="02020603050405020304" pitchFamily="18" charset="0"/>
              </a:rPr>
              <a:t> possession, to the praise of His glory. </a:t>
            </a:r>
          </a:p>
          <a:p>
            <a:pPr>
              <a:lnSpc>
                <a:spcPct val="107000"/>
              </a:lnSpc>
            </a:pPr>
            <a:endParaRPr lang="en-US" sz="2800" dirty="0">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endParaRPr lang="en-US" sz="20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Strength &amp; Intercession</a:t>
            </a:r>
          </a:p>
        </p:txBody>
      </p:sp>
    </p:spTree>
    <p:extLst>
      <p:ext uri="{BB962C8B-B14F-4D97-AF65-F5344CB8AC3E}">
        <p14:creationId xmlns:p14="http://schemas.microsoft.com/office/powerpoint/2010/main" val="18509972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598136"/>
          </a:xfrm>
          <a:prstGeom prst="rect">
            <a:avLst/>
          </a:prstGeom>
          <a:noFill/>
        </p:spPr>
        <p:txBody>
          <a:bodyPr wrap="square" rtlCol="0">
            <a:spAutoFit/>
          </a:bodyPr>
          <a:lstStyle/>
          <a:p>
            <a:pPr>
              <a:lnSpc>
                <a:spcPct val="107000"/>
              </a:lnSpc>
            </a:pPr>
            <a:r>
              <a:rPr lang="en-US" sz="2400" b="1" dirty="0">
                <a:latin typeface="Times New Roman" panose="02020603050405020304" pitchFamily="18" charset="0"/>
                <a:cs typeface="Times New Roman" panose="02020603050405020304" pitchFamily="18" charset="0"/>
              </a:rPr>
              <a:t>Matthew 8:28-29</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When He came to the other side into the country of the Gadarenes, two men who were </a:t>
            </a:r>
            <a:r>
              <a:rPr lang="en-US" sz="2400" b="1" u="sng" dirty="0">
                <a:highlight>
                  <a:srgbClr val="FFFF00"/>
                </a:highlight>
                <a:latin typeface="Times New Roman" panose="02020603050405020304" pitchFamily="18" charset="0"/>
                <a:cs typeface="Times New Roman" panose="02020603050405020304" pitchFamily="18" charset="0"/>
              </a:rPr>
              <a:t>demon-possessed</a:t>
            </a:r>
            <a:r>
              <a:rPr lang="en-US" sz="2400" dirty="0">
                <a:latin typeface="Times New Roman" panose="02020603050405020304" pitchFamily="18" charset="0"/>
                <a:cs typeface="Times New Roman" panose="02020603050405020304" pitchFamily="18" charset="0"/>
              </a:rPr>
              <a:t> met Him as they were coming out of the tombs. </a:t>
            </a:r>
            <a:r>
              <a:rPr lang="en-US" sz="2400" i="1" dirty="0">
                <a:latin typeface="Times New Roman" panose="02020603050405020304" pitchFamily="18" charset="0"/>
                <a:cs typeface="Times New Roman" panose="02020603050405020304" pitchFamily="18" charset="0"/>
              </a:rPr>
              <a:t>…</a:t>
            </a:r>
            <a:r>
              <a:rPr lang="en-US" sz="2400" baseline="30000" dirty="0">
                <a:latin typeface="Times New Roman" panose="02020603050405020304" pitchFamily="18" charset="0"/>
                <a:cs typeface="Times New Roman" panose="02020603050405020304" pitchFamily="18" charset="0"/>
              </a:rPr>
              <a:t>29 </a:t>
            </a:r>
            <a:r>
              <a:rPr lang="en-US" sz="2400" dirty="0">
                <a:latin typeface="Times New Roman" panose="02020603050405020304" pitchFamily="18" charset="0"/>
                <a:cs typeface="Times New Roman" panose="02020603050405020304" pitchFamily="18" charset="0"/>
              </a:rPr>
              <a:t> And they cried out, saying, "</a:t>
            </a:r>
            <a:r>
              <a:rPr lang="en-US" sz="2400" b="1" u="sng" dirty="0">
                <a:highlight>
                  <a:srgbClr val="FFFF00"/>
                </a:highlight>
                <a:latin typeface="Times New Roman" panose="02020603050405020304" pitchFamily="18" charset="0"/>
                <a:cs typeface="Times New Roman" panose="02020603050405020304" pitchFamily="18" charset="0"/>
              </a:rPr>
              <a:t>What business do we have with each other, </a:t>
            </a:r>
            <a:r>
              <a:rPr lang="en-US" sz="2400" b="1" u="sng" dirty="0">
                <a:highlight>
                  <a:srgbClr val="00FF00"/>
                </a:highlight>
                <a:latin typeface="Times New Roman" panose="02020603050405020304" pitchFamily="18" charset="0"/>
                <a:cs typeface="Times New Roman" panose="02020603050405020304" pitchFamily="18" charset="0"/>
              </a:rPr>
              <a:t>Son of God</a:t>
            </a:r>
            <a:r>
              <a:rPr lang="en-US" sz="2400" dirty="0">
                <a:latin typeface="Times New Roman" panose="02020603050405020304" pitchFamily="18" charset="0"/>
                <a:cs typeface="Times New Roman" panose="02020603050405020304" pitchFamily="18" charset="0"/>
              </a:rPr>
              <a:t>? Have You come here to torment us before the time?" </a:t>
            </a:r>
          </a:p>
          <a:p>
            <a:pPr>
              <a:lnSpc>
                <a:spcPct val="107000"/>
              </a:lnSpc>
            </a:pPr>
            <a:endParaRPr lang="en-US" sz="2400"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Luke 4:33-34</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In the synagogue there was a man possessed by the </a:t>
            </a:r>
            <a:r>
              <a:rPr lang="en-US" sz="2400" b="1" u="sng" dirty="0">
                <a:highlight>
                  <a:srgbClr val="FFFF00"/>
                </a:highlight>
                <a:latin typeface="Times New Roman" panose="02020603050405020304" pitchFamily="18" charset="0"/>
                <a:cs typeface="Times New Roman" panose="02020603050405020304" pitchFamily="18" charset="0"/>
              </a:rPr>
              <a:t>spirit of an unclean demon</a:t>
            </a:r>
            <a:r>
              <a:rPr lang="en-US" sz="2400" dirty="0">
                <a:latin typeface="Times New Roman" panose="02020603050405020304" pitchFamily="18" charset="0"/>
                <a:cs typeface="Times New Roman" panose="02020603050405020304" pitchFamily="18" charset="0"/>
              </a:rPr>
              <a:t>, and he cried out with a loud voice, </a:t>
            </a:r>
            <a:r>
              <a:rPr lang="en-US" sz="2400" baseline="30000" dirty="0">
                <a:latin typeface="Times New Roman" panose="02020603050405020304" pitchFamily="18" charset="0"/>
                <a:cs typeface="Times New Roman" panose="02020603050405020304" pitchFamily="18" charset="0"/>
              </a:rPr>
              <a:t>34 </a:t>
            </a:r>
            <a:r>
              <a:rPr lang="en-US" sz="2400" dirty="0">
                <a:latin typeface="Times New Roman" panose="02020603050405020304" pitchFamily="18" charset="0"/>
                <a:cs typeface="Times New Roman" panose="02020603050405020304" pitchFamily="18" charset="0"/>
              </a:rPr>
              <a:t> "Let us alone! What business do we have with each other, Jesus of Nazareth? Have You come to destroy us? </a:t>
            </a:r>
            <a:r>
              <a:rPr lang="en-US" sz="2400" b="1" u="sng" dirty="0">
                <a:highlight>
                  <a:srgbClr val="FFFF00"/>
                </a:highlight>
                <a:latin typeface="Times New Roman" panose="02020603050405020304" pitchFamily="18" charset="0"/>
                <a:cs typeface="Times New Roman" panose="02020603050405020304" pitchFamily="18" charset="0"/>
              </a:rPr>
              <a:t>I know who You are—the </a:t>
            </a:r>
            <a:r>
              <a:rPr lang="en-US" sz="2400" b="1" u="sng" dirty="0">
                <a:highlight>
                  <a:srgbClr val="00FF00"/>
                </a:highlight>
                <a:latin typeface="Times New Roman" panose="02020603050405020304" pitchFamily="18" charset="0"/>
                <a:cs typeface="Times New Roman" panose="02020603050405020304" pitchFamily="18" charset="0"/>
              </a:rPr>
              <a:t>Holy One of God</a:t>
            </a:r>
            <a:r>
              <a:rPr lang="en-US" sz="2400" dirty="0">
                <a:latin typeface="Times New Roman" panose="02020603050405020304" pitchFamily="18" charset="0"/>
                <a:cs typeface="Times New Roman" panose="02020603050405020304" pitchFamily="18" charset="0"/>
              </a:rPr>
              <a:t>!" (Note:  A saint is a holy one)</a:t>
            </a:r>
          </a:p>
          <a:p>
            <a:pPr>
              <a:lnSpc>
                <a:spcPct val="107000"/>
              </a:lnSpc>
            </a:pPr>
            <a:endParaRPr lang="en-US" sz="2400"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Acts 19:15-16</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(Seven Sons of </a:t>
            </a:r>
            <a:r>
              <a:rPr lang="en-US" sz="2400" dirty="0" err="1">
                <a:latin typeface="Times New Roman" panose="02020603050405020304" pitchFamily="18" charset="0"/>
                <a:cs typeface="Times New Roman" panose="02020603050405020304" pitchFamily="18" charset="0"/>
              </a:rPr>
              <a:t>Sceva</a:t>
            </a:r>
            <a:r>
              <a:rPr lang="en-US" sz="2400" dirty="0">
                <a:latin typeface="Times New Roman" panose="02020603050405020304" pitchFamily="18" charset="0"/>
                <a:cs typeface="Times New Roman" panose="02020603050405020304" pitchFamily="18" charset="0"/>
              </a:rPr>
              <a:t> practicing exorcism) And the </a:t>
            </a:r>
            <a:r>
              <a:rPr lang="en-US" sz="2400" b="1" u="sng" dirty="0">
                <a:highlight>
                  <a:srgbClr val="FFFF00"/>
                </a:highlight>
                <a:latin typeface="Times New Roman" panose="02020603050405020304" pitchFamily="18" charset="0"/>
                <a:cs typeface="Times New Roman" panose="02020603050405020304" pitchFamily="18" charset="0"/>
              </a:rPr>
              <a:t>evil spirit </a:t>
            </a:r>
            <a:r>
              <a:rPr lang="en-US" sz="2400" dirty="0">
                <a:latin typeface="Times New Roman" panose="02020603050405020304" pitchFamily="18" charset="0"/>
                <a:cs typeface="Times New Roman" panose="02020603050405020304" pitchFamily="18" charset="0"/>
              </a:rPr>
              <a:t>answered and said to them, "</a:t>
            </a:r>
            <a:r>
              <a:rPr lang="en-US" sz="2400" b="1" u="sng" dirty="0">
                <a:highlight>
                  <a:srgbClr val="FFFF00"/>
                </a:highlight>
                <a:latin typeface="Times New Roman" panose="02020603050405020304" pitchFamily="18" charset="0"/>
                <a:cs typeface="Times New Roman" panose="02020603050405020304" pitchFamily="18" charset="0"/>
              </a:rPr>
              <a:t>I </a:t>
            </a:r>
            <a:r>
              <a:rPr lang="en-US" sz="2400" b="1" u="sng" dirty="0">
                <a:highlight>
                  <a:srgbClr val="00FF00"/>
                </a:highlight>
                <a:latin typeface="Times New Roman" panose="02020603050405020304" pitchFamily="18" charset="0"/>
                <a:cs typeface="Times New Roman" panose="02020603050405020304" pitchFamily="18" charset="0"/>
              </a:rPr>
              <a:t>recognize</a:t>
            </a:r>
            <a:r>
              <a:rPr lang="en-US" sz="2400" b="1" u="sng" dirty="0">
                <a:highlight>
                  <a:srgbClr val="FFFF00"/>
                </a:highlight>
                <a:latin typeface="Times New Roman" panose="02020603050405020304" pitchFamily="18" charset="0"/>
                <a:cs typeface="Times New Roman" panose="02020603050405020304" pitchFamily="18" charset="0"/>
              </a:rPr>
              <a:t> Jesus</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I </a:t>
            </a:r>
            <a:r>
              <a:rPr lang="en-US" sz="2400" b="1" u="sng" dirty="0">
                <a:highlight>
                  <a:srgbClr val="00FF00"/>
                </a:highlight>
                <a:latin typeface="Times New Roman" panose="02020603050405020304" pitchFamily="18" charset="0"/>
                <a:cs typeface="Times New Roman" panose="02020603050405020304" pitchFamily="18" charset="0"/>
              </a:rPr>
              <a:t>know</a:t>
            </a:r>
            <a:r>
              <a:rPr lang="en-US" sz="2400" b="1" u="sng" dirty="0">
                <a:highlight>
                  <a:srgbClr val="FFFF00"/>
                </a:highlight>
                <a:latin typeface="Times New Roman" panose="02020603050405020304" pitchFamily="18" charset="0"/>
                <a:cs typeface="Times New Roman" panose="02020603050405020304" pitchFamily="18" charset="0"/>
              </a:rPr>
              <a:t> about Paul</a:t>
            </a:r>
            <a:r>
              <a:rPr lang="en-US" sz="2400" dirty="0">
                <a:latin typeface="Times New Roman" panose="02020603050405020304" pitchFamily="18" charset="0"/>
                <a:cs typeface="Times New Roman" panose="02020603050405020304" pitchFamily="18" charset="0"/>
              </a:rPr>
              <a:t>, but </a:t>
            </a:r>
            <a:r>
              <a:rPr lang="en-US" sz="2400" b="1" u="sng" dirty="0">
                <a:highlight>
                  <a:srgbClr val="00FF00"/>
                </a:highlight>
                <a:latin typeface="Times New Roman" panose="02020603050405020304" pitchFamily="18" charset="0"/>
                <a:cs typeface="Times New Roman" panose="02020603050405020304" pitchFamily="18" charset="0"/>
              </a:rPr>
              <a:t>who are you</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16 </a:t>
            </a:r>
            <a:r>
              <a:rPr lang="en-US" sz="2400" dirty="0">
                <a:latin typeface="Times New Roman" panose="02020603050405020304" pitchFamily="18" charset="0"/>
                <a:cs typeface="Times New Roman" panose="02020603050405020304" pitchFamily="18" charset="0"/>
              </a:rPr>
              <a:t> And the man, in whom was the </a:t>
            </a:r>
            <a:r>
              <a:rPr lang="en-US" sz="2400" b="1" u="sng" dirty="0">
                <a:highlight>
                  <a:srgbClr val="FFFF00"/>
                </a:highlight>
                <a:latin typeface="Times New Roman" panose="02020603050405020304" pitchFamily="18" charset="0"/>
                <a:cs typeface="Times New Roman" panose="02020603050405020304" pitchFamily="18" charset="0"/>
              </a:rPr>
              <a:t>evil spirit</a:t>
            </a:r>
            <a:r>
              <a:rPr lang="en-US" sz="2400" dirty="0">
                <a:latin typeface="Times New Roman" panose="02020603050405020304" pitchFamily="18" charset="0"/>
                <a:cs typeface="Times New Roman" panose="02020603050405020304" pitchFamily="18" charset="0"/>
              </a:rPr>
              <a:t>, leaped on them and subdued all of them and </a:t>
            </a:r>
            <a:r>
              <a:rPr lang="en-US" sz="2400" b="1" u="sng" dirty="0">
                <a:highlight>
                  <a:srgbClr val="FFFF00"/>
                </a:highlight>
                <a:latin typeface="Times New Roman" panose="02020603050405020304" pitchFamily="18" charset="0"/>
                <a:cs typeface="Times New Roman" panose="02020603050405020304" pitchFamily="18" charset="0"/>
              </a:rPr>
              <a:t>overpowered them</a:t>
            </a:r>
            <a:r>
              <a:rPr lang="en-US" sz="2400" dirty="0">
                <a:latin typeface="Times New Roman" panose="02020603050405020304" pitchFamily="18" charset="0"/>
                <a:cs typeface="Times New Roman" panose="02020603050405020304" pitchFamily="18" charset="0"/>
              </a:rPr>
              <a:t>, so that they fled out of that house naked and wounded. </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Strength &amp; Intercession</a:t>
            </a:r>
          </a:p>
        </p:txBody>
      </p:sp>
    </p:spTree>
    <p:extLst>
      <p:ext uri="{BB962C8B-B14F-4D97-AF65-F5344CB8AC3E}">
        <p14:creationId xmlns:p14="http://schemas.microsoft.com/office/powerpoint/2010/main" val="3024625276"/>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262979"/>
          </a:xfrm>
          <a:prstGeom prst="rect">
            <a:avLst/>
          </a:prstGeom>
          <a:noFill/>
        </p:spPr>
        <p:txBody>
          <a:bodyPr wrap="square" rtlCol="0">
            <a:spAutoFit/>
          </a:bodyPr>
          <a:lstStyle/>
          <a:p>
            <a:pPr marL="228600" marR="0">
              <a:spcBef>
                <a:spcPts val="0"/>
              </a:spcBef>
              <a:spcAft>
                <a:spcPts val="0"/>
              </a:spcAft>
            </a:pPr>
            <a:r>
              <a:rPr lang="en-US" sz="2400" b="1" u="sng" dirty="0">
                <a:latin typeface="Times New Roman" panose="02020603050405020304" pitchFamily="18" charset="0"/>
                <a:cs typeface="Times New Roman" panose="02020603050405020304" pitchFamily="18" charset="0"/>
              </a:rPr>
              <a:t>Holy Spirit appoints us for service to God in His Church</a:t>
            </a: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1 Corinthians 12:7-11 </a:t>
            </a:r>
            <a:r>
              <a:rPr lang="en-US" sz="2400" dirty="0">
                <a:latin typeface="Times New Roman" panose="02020603050405020304" pitchFamily="18" charset="0"/>
                <a:cs typeface="Times New Roman" panose="02020603050405020304" pitchFamily="18" charset="0"/>
              </a:rPr>
              <a:t> But to each one is given the </a:t>
            </a:r>
            <a:r>
              <a:rPr lang="en-US" sz="2400" b="1" u="sng" dirty="0">
                <a:highlight>
                  <a:srgbClr val="FFFF00"/>
                </a:highlight>
                <a:latin typeface="Times New Roman" panose="02020603050405020304" pitchFamily="18" charset="0"/>
                <a:cs typeface="Times New Roman" panose="02020603050405020304" pitchFamily="18" charset="0"/>
              </a:rPr>
              <a:t>manifestation of the </a:t>
            </a:r>
            <a:r>
              <a:rPr lang="en-US" sz="2400" b="1" u="sng" dirty="0">
                <a:highlight>
                  <a:srgbClr val="00FF00"/>
                </a:highlight>
                <a:latin typeface="Times New Roman" panose="02020603050405020304" pitchFamily="18" charset="0"/>
                <a:cs typeface="Times New Roman" panose="02020603050405020304" pitchFamily="18" charset="0"/>
              </a:rPr>
              <a:t>Spirit </a:t>
            </a:r>
            <a:r>
              <a:rPr lang="en-US" sz="2400" dirty="0">
                <a:latin typeface="Times New Roman" panose="02020603050405020304" pitchFamily="18" charset="0"/>
                <a:cs typeface="Times New Roman" panose="02020603050405020304" pitchFamily="18" charset="0"/>
              </a:rPr>
              <a:t>for the common good. … But one and </a:t>
            </a:r>
            <a:r>
              <a:rPr lang="en-US" sz="2400" b="1" u="sng" dirty="0">
                <a:highlight>
                  <a:srgbClr val="FFFF00"/>
                </a:highlight>
                <a:latin typeface="Times New Roman" panose="02020603050405020304" pitchFamily="18" charset="0"/>
                <a:cs typeface="Times New Roman" panose="02020603050405020304" pitchFamily="18" charset="0"/>
              </a:rPr>
              <a:t>the same </a:t>
            </a:r>
            <a:r>
              <a:rPr lang="en-US" sz="2400" b="1" u="sng" dirty="0">
                <a:highlight>
                  <a:srgbClr val="00FF00"/>
                </a:highlight>
                <a:latin typeface="Times New Roman" panose="02020603050405020304" pitchFamily="18" charset="0"/>
                <a:cs typeface="Times New Roman" panose="02020603050405020304" pitchFamily="18" charset="0"/>
              </a:rPr>
              <a:t>Spirit</a:t>
            </a:r>
            <a:r>
              <a:rPr lang="en-US" sz="2400" b="1" u="sng" dirty="0">
                <a:highlight>
                  <a:srgbClr val="FFFF00"/>
                </a:highlight>
                <a:latin typeface="Times New Roman" panose="02020603050405020304" pitchFamily="18" charset="0"/>
                <a:cs typeface="Times New Roman" panose="02020603050405020304" pitchFamily="18" charset="0"/>
              </a:rPr>
              <a:t> works all these things,</a:t>
            </a:r>
            <a:r>
              <a:rPr lang="en-US" sz="2400" dirty="0">
                <a:latin typeface="Times New Roman" panose="02020603050405020304" pitchFamily="18" charset="0"/>
                <a:cs typeface="Times New Roman" panose="02020603050405020304" pitchFamily="18" charset="0"/>
              </a:rPr>
              <a:t> distributing </a:t>
            </a:r>
            <a:r>
              <a:rPr lang="en-US" sz="2400" b="1" u="sng" dirty="0">
                <a:highlight>
                  <a:srgbClr val="FFFF00"/>
                </a:highlight>
                <a:latin typeface="Times New Roman" panose="02020603050405020304" pitchFamily="18" charset="0"/>
                <a:cs typeface="Times New Roman" panose="02020603050405020304" pitchFamily="18" charset="0"/>
              </a:rPr>
              <a:t>to each one individually just as He wills</a:t>
            </a:r>
            <a:r>
              <a:rPr lang="en-US" sz="2400" dirty="0">
                <a:latin typeface="Times New Roman" panose="02020603050405020304" pitchFamily="18" charset="0"/>
                <a:cs typeface="Times New Roman" panose="02020603050405020304" pitchFamily="18" charset="0"/>
              </a:rPr>
              <a:t>. </a:t>
            </a:r>
          </a:p>
          <a:p>
            <a:pPr marL="228600"/>
            <a:endParaRPr lang="en-US" sz="2400" b="1"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1 Corinthians 12:27-28</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Now you are the </a:t>
            </a:r>
            <a:r>
              <a:rPr lang="en-US" sz="2400" b="1" u="sng" dirty="0">
                <a:highlight>
                  <a:srgbClr val="FFFF00"/>
                </a:highlight>
                <a:latin typeface="Times New Roman" panose="02020603050405020304" pitchFamily="18" charset="0"/>
                <a:cs typeface="Times New Roman" panose="02020603050405020304" pitchFamily="18" charset="0"/>
              </a:rPr>
              <a:t>body of Christ</a:t>
            </a:r>
            <a:r>
              <a:rPr lang="en-US" sz="2400" dirty="0">
                <a:latin typeface="Times New Roman" panose="02020603050405020304" pitchFamily="18" charset="0"/>
                <a:cs typeface="Times New Roman" panose="02020603050405020304" pitchFamily="18" charset="0"/>
              </a:rPr>
              <a:t>, and each one of you is a part of it. </a:t>
            </a:r>
            <a:r>
              <a:rPr lang="en-US" sz="2400" baseline="30000" dirty="0">
                <a:latin typeface="Times New Roman" panose="02020603050405020304" pitchFamily="18" charset="0"/>
                <a:cs typeface="Times New Roman" panose="02020603050405020304" pitchFamily="18" charset="0"/>
              </a:rPr>
              <a:t>28 </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in the church God has appointed </a:t>
            </a:r>
            <a:r>
              <a:rPr lang="en-US" sz="2400" dirty="0">
                <a:latin typeface="Times New Roman" panose="02020603050405020304" pitchFamily="18" charset="0"/>
                <a:cs typeface="Times New Roman" panose="02020603050405020304" pitchFamily="18" charset="0"/>
              </a:rPr>
              <a:t>first of all </a:t>
            </a:r>
            <a:r>
              <a:rPr lang="en-US" sz="2400" b="1" dirty="0">
                <a:latin typeface="Times New Roman" panose="02020603050405020304" pitchFamily="18" charset="0"/>
                <a:cs typeface="Times New Roman" panose="02020603050405020304" pitchFamily="18" charset="0"/>
              </a:rPr>
              <a:t>apostles</a:t>
            </a:r>
            <a:r>
              <a:rPr lang="en-US" sz="2400" dirty="0">
                <a:latin typeface="Times New Roman" panose="02020603050405020304" pitchFamily="18" charset="0"/>
                <a:cs typeface="Times New Roman" panose="02020603050405020304" pitchFamily="18" charset="0"/>
              </a:rPr>
              <a:t>, second </a:t>
            </a:r>
            <a:r>
              <a:rPr lang="en-US" sz="2400" b="1" dirty="0">
                <a:latin typeface="Times New Roman" panose="02020603050405020304" pitchFamily="18" charset="0"/>
                <a:cs typeface="Times New Roman" panose="02020603050405020304" pitchFamily="18" charset="0"/>
              </a:rPr>
              <a:t>prophets</a:t>
            </a:r>
            <a:r>
              <a:rPr lang="en-US" sz="2400" dirty="0">
                <a:latin typeface="Times New Roman" panose="02020603050405020304" pitchFamily="18" charset="0"/>
                <a:cs typeface="Times New Roman" panose="02020603050405020304" pitchFamily="18" charset="0"/>
              </a:rPr>
              <a:t>, third </a:t>
            </a:r>
            <a:r>
              <a:rPr lang="en-US" sz="2400" b="1" u="sng" dirty="0">
                <a:highlight>
                  <a:srgbClr val="FFFF00"/>
                </a:highlight>
                <a:latin typeface="Times New Roman" panose="02020603050405020304" pitchFamily="18" charset="0"/>
                <a:cs typeface="Times New Roman" panose="02020603050405020304" pitchFamily="18" charset="0"/>
              </a:rPr>
              <a:t>teachers</a:t>
            </a:r>
            <a:r>
              <a:rPr lang="en-US" sz="2400" dirty="0">
                <a:latin typeface="Times New Roman" panose="02020603050405020304" pitchFamily="18" charset="0"/>
                <a:cs typeface="Times New Roman" panose="02020603050405020304" pitchFamily="18" charset="0"/>
              </a:rPr>
              <a:t>, then </a:t>
            </a:r>
            <a:r>
              <a:rPr lang="en-US" sz="2400" b="1" dirty="0">
                <a:latin typeface="Times New Roman" panose="02020603050405020304" pitchFamily="18" charset="0"/>
                <a:cs typeface="Times New Roman" panose="02020603050405020304" pitchFamily="18" charset="0"/>
              </a:rPr>
              <a:t>workers of miracles</a:t>
            </a:r>
            <a:r>
              <a:rPr lang="en-US" sz="2400" dirty="0">
                <a:latin typeface="Times New Roman" panose="02020603050405020304" pitchFamily="18" charset="0"/>
                <a:cs typeface="Times New Roman" panose="02020603050405020304" pitchFamily="18" charset="0"/>
              </a:rPr>
              <a:t>, also those having </a:t>
            </a:r>
            <a:r>
              <a:rPr lang="en-US" sz="2400" b="1" dirty="0">
                <a:latin typeface="Times New Roman" panose="02020603050405020304" pitchFamily="18" charset="0"/>
                <a:cs typeface="Times New Roman" panose="02020603050405020304" pitchFamily="18" charset="0"/>
              </a:rPr>
              <a:t>gifts of healing</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those able to help others</a:t>
            </a:r>
            <a:r>
              <a:rPr lang="en-US" sz="2400" dirty="0">
                <a:latin typeface="Times New Roman" panose="02020603050405020304" pitchFamily="18" charset="0"/>
                <a:cs typeface="Times New Roman" panose="02020603050405020304" pitchFamily="18" charset="0"/>
              </a:rPr>
              <a:t>, those with gifts of </a:t>
            </a:r>
            <a:r>
              <a:rPr lang="en-US" sz="2400" b="1" u="sng" dirty="0">
                <a:highlight>
                  <a:srgbClr val="FFFF00"/>
                </a:highlight>
                <a:latin typeface="Times New Roman" panose="02020603050405020304" pitchFamily="18" charset="0"/>
                <a:cs typeface="Times New Roman" panose="02020603050405020304" pitchFamily="18" charset="0"/>
              </a:rPr>
              <a:t>administration</a:t>
            </a:r>
            <a:r>
              <a:rPr lang="en-US" sz="2400" b="1" dirty="0">
                <a:latin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cs typeface="Times New Roman" panose="02020603050405020304" pitchFamily="18" charset="0"/>
              </a:rPr>
              <a:t>kubernêsis</a:t>
            </a:r>
            <a:r>
              <a:rPr lang="en-US" sz="2400" dirty="0">
                <a:latin typeface="Times New Roman" panose="02020603050405020304" pitchFamily="18" charset="0"/>
                <a:cs typeface="Times New Roman" panose="02020603050405020304" pitchFamily="18" charset="0"/>
              </a:rPr>
              <a:t> – leadership)</a:t>
            </a: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Ephesians 4:11-12</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gave some </a:t>
            </a:r>
            <a:r>
              <a:rPr lang="en-US" sz="2400" i="1" dirty="0">
                <a:latin typeface="Times New Roman" panose="02020603050405020304" pitchFamily="18" charset="0"/>
                <a:cs typeface="Times New Roman" panose="02020603050405020304" pitchFamily="18" charset="0"/>
              </a:rPr>
              <a:t>as</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apostles</a:t>
            </a:r>
            <a:r>
              <a:rPr lang="en-US" sz="2400" dirty="0">
                <a:latin typeface="Times New Roman" panose="02020603050405020304" pitchFamily="18" charset="0"/>
                <a:cs typeface="Times New Roman" panose="02020603050405020304" pitchFamily="18" charset="0"/>
              </a:rPr>
              <a:t>, and some </a:t>
            </a:r>
            <a:r>
              <a:rPr lang="en-US" sz="2400" i="1" dirty="0">
                <a:latin typeface="Times New Roman" panose="02020603050405020304" pitchFamily="18" charset="0"/>
                <a:cs typeface="Times New Roman" panose="02020603050405020304" pitchFamily="18" charset="0"/>
              </a:rPr>
              <a:t>as</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prophets</a:t>
            </a:r>
            <a:r>
              <a:rPr lang="en-US" sz="2400" dirty="0">
                <a:latin typeface="Times New Roman" panose="02020603050405020304" pitchFamily="18" charset="0"/>
                <a:cs typeface="Times New Roman" panose="02020603050405020304" pitchFamily="18" charset="0"/>
              </a:rPr>
              <a:t>, and some </a:t>
            </a:r>
            <a:r>
              <a:rPr lang="en-US" sz="2400" i="1" dirty="0">
                <a:latin typeface="Times New Roman" panose="02020603050405020304" pitchFamily="18" charset="0"/>
                <a:cs typeface="Times New Roman" panose="02020603050405020304" pitchFamily="18" charset="0"/>
              </a:rPr>
              <a:t>as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evangelists</a:t>
            </a:r>
            <a:r>
              <a:rPr lang="en-US" sz="2400" dirty="0">
                <a:latin typeface="Times New Roman" panose="02020603050405020304" pitchFamily="18" charset="0"/>
                <a:cs typeface="Times New Roman" panose="02020603050405020304" pitchFamily="18" charset="0"/>
              </a:rPr>
              <a:t>, and some </a:t>
            </a:r>
            <a:r>
              <a:rPr lang="en-US" sz="2400" i="1" dirty="0">
                <a:latin typeface="Times New Roman" panose="02020603050405020304" pitchFamily="18" charset="0"/>
                <a:cs typeface="Times New Roman" panose="02020603050405020304" pitchFamily="18" charset="0"/>
              </a:rPr>
              <a:t>as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pastors</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teachers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12 </a:t>
            </a:r>
            <a:r>
              <a:rPr lang="en-US" sz="2400" dirty="0">
                <a:latin typeface="Times New Roman" panose="02020603050405020304" pitchFamily="18" charset="0"/>
                <a:cs typeface="Times New Roman" panose="02020603050405020304" pitchFamily="18" charset="0"/>
              </a:rPr>
              <a:t> for the </a:t>
            </a:r>
            <a:r>
              <a:rPr lang="en-US" sz="2400" b="1" u="sng" dirty="0">
                <a:highlight>
                  <a:srgbClr val="FFFF00"/>
                </a:highlight>
                <a:latin typeface="Times New Roman" panose="02020603050405020304" pitchFamily="18" charset="0"/>
                <a:cs typeface="Times New Roman" panose="02020603050405020304" pitchFamily="18" charset="0"/>
              </a:rPr>
              <a:t>equipping of the saints </a:t>
            </a:r>
            <a:r>
              <a:rPr lang="en-US" sz="2400" dirty="0">
                <a:latin typeface="Times New Roman" panose="02020603050405020304" pitchFamily="18" charset="0"/>
                <a:cs typeface="Times New Roman" panose="02020603050405020304" pitchFamily="18" charset="0"/>
              </a:rPr>
              <a:t>for the </a:t>
            </a:r>
            <a:r>
              <a:rPr lang="en-US" sz="2400" b="1" u="sng" dirty="0">
                <a:highlight>
                  <a:srgbClr val="FFFF00"/>
                </a:highlight>
                <a:latin typeface="Times New Roman" panose="02020603050405020304" pitchFamily="18" charset="0"/>
                <a:cs typeface="Times New Roman" panose="02020603050405020304" pitchFamily="18" charset="0"/>
              </a:rPr>
              <a:t>work of service</a:t>
            </a:r>
            <a:r>
              <a:rPr lang="en-US" sz="2400" dirty="0">
                <a:latin typeface="Times New Roman" panose="02020603050405020304" pitchFamily="18" charset="0"/>
                <a:cs typeface="Times New Roman" panose="02020603050405020304" pitchFamily="18" charset="0"/>
              </a:rPr>
              <a:t>, to the building up of the </a:t>
            </a:r>
            <a:r>
              <a:rPr lang="en-US" sz="2400" b="1" u="sng" dirty="0">
                <a:highlight>
                  <a:srgbClr val="FFFF00"/>
                </a:highlight>
                <a:latin typeface="Times New Roman" panose="02020603050405020304" pitchFamily="18" charset="0"/>
                <a:cs typeface="Times New Roman" panose="02020603050405020304" pitchFamily="18" charset="0"/>
              </a:rPr>
              <a:t>body of Christ</a:t>
            </a:r>
            <a:r>
              <a:rPr lang="en-US" sz="2400" dirty="0">
                <a:latin typeface="Times New Roman" panose="02020603050405020304" pitchFamily="18" charset="0"/>
                <a:cs typeface="Times New Roman" panose="02020603050405020304" pitchFamily="18" charset="0"/>
              </a:rPr>
              <a:t>; </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Church</a:t>
            </a:r>
          </a:p>
        </p:txBody>
      </p:sp>
    </p:spTree>
    <p:extLst>
      <p:ext uri="{BB962C8B-B14F-4D97-AF65-F5344CB8AC3E}">
        <p14:creationId xmlns:p14="http://schemas.microsoft.com/office/powerpoint/2010/main" val="2996193474"/>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1569660"/>
          </a:xfrm>
          <a:prstGeom prst="rect">
            <a:avLst/>
          </a:prstGeom>
          <a:noFill/>
        </p:spPr>
        <p:txBody>
          <a:bodyPr wrap="square" rtlCol="0">
            <a:spAutoFit/>
          </a:bodyPr>
          <a:lstStyle/>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Acts 20:28 </a:t>
            </a:r>
            <a:r>
              <a:rPr lang="en-US" sz="2400" dirty="0">
                <a:latin typeface="Times New Roman" panose="02020603050405020304" pitchFamily="18" charset="0"/>
                <a:cs typeface="Times New Roman" panose="02020603050405020304" pitchFamily="18" charset="0"/>
              </a:rPr>
              <a:t>(Paul talking to the Philippian Elders) "Be on guard for yourselves and for all the flock, among which </a:t>
            </a:r>
            <a:r>
              <a:rPr lang="en-US" sz="2400" b="1" u="sng" dirty="0">
                <a:highlight>
                  <a:srgbClr val="FFFF00"/>
                </a:highlight>
                <a:latin typeface="Times New Roman" panose="02020603050405020304" pitchFamily="18" charset="0"/>
                <a:cs typeface="Times New Roman" panose="02020603050405020304" pitchFamily="18" charset="0"/>
              </a:rPr>
              <a:t>the Holy Spirit has made you overseers</a:t>
            </a:r>
            <a:r>
              <a:rPr lang="en-US" sz="2400" dirty="0">
                <a:latin typeface="Times New Roman" panose="02020603050405020304" pitchFamily="18" charset="0"/>
                <a:cs typeface="Times New Roman" panose="02020603050405020304" pitchFamily="18" charset="0"/>
              </a:rPr>
              <a:t>, to shepherd </a:t>
            </a:r>
            <a:r>
              <a:rPr lang="en-US" sz="2400" b="1" u="sng" dirty="0">
                <a:highlight>
                  <a:srgbClr val="FFFF00"/>
                </a:highlight>
                <a:latin typeface="Times New Roman" panose="02020603050405020304" pitchFamily="18" charset="0"/>
                <a:cs typeface="Times New Roman" panose="02020603050405020304" pitchFamily="18" charset="0"/>
              </a:rPr>
              <a:t>the church </a:t>
            </a:r>
            <a:r>
              <a:rPr lang="en-US" sz="2400" dirty="0">
                <a:latin typeface="Times New Roman" panose="02020603050405020304" pitchFamily="18" charset="0"/>
                <a:cs typeface="Times New Roman" panose="02020603050405020304" pitchFamily="18" charset="0"/>
              </a:rPr>
              <a:t>of God which </a:t>
            </a:r>
            <a:r>
              <a:rPr lang="en-US" sz="2400" b="1" u="sng" dirty="0">
                <a:highlight>
                  <a:srgbClr val="FFFF00"/>
                </a:highlight>
                <a:latin typeface="Times New Roman" panose="02020603050405020304" pitchFamily="18" charset="0"/>
                <a:cs typeface="Times New Roman" panose="02020603050405020304" pitchFamily="18" charset="0"/>
              </a:rPr>
              <a:t>He purchased with His own blood. </a:t>
            </a:r>
            <a:br>
              <a:rPr lang="en-US" sz="2400" b="1" u="sng" dirty="0">
                <a:highlight>
                  <a:srgbClr val="FFFF00"/>
                </a:highlight>
                <a:latin typeface="Times New Roman" panose="02020603050405020304" pitchFamily="18" charset="0"/>
                <a:cs typeface="Times New Roman" panose="02020603050405020304" pitchFamily="18" charset="0"/>
              </a:rPr>
            </a:br>
            <a:endParaRPr lang="en-US" sz="2400" b="1" u="sng" dirty="0">
              <a:highlight>
                <a:srgbClr val="FFFF00"/>
              </a:highlight>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Church</a:t>
            </a:r>
          </a:p>
        </p:txBody>
      </p:sp>
    </p:spTree>
    <p:extLst>
      <p:ext uri="{BB962C8B-B14F-4D97-AF65-F5344CB8AC3E}">
        <p14:creationId xmlns:p14="http://schemas.microsoft.com/office/powerpoint/2010/main" val="2918497120"/>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632311"/>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1 Corinthians 12:13 </a:t>
            </a:r>
            <a:r>
              <a:rPr lang="en-US" sz="2400" dirty="0">
                <a:latin typeface="Times New Roman" panose="02020603050405020304" pitchFamily="18" charset="0"/>
                <a:cs typeface="Times New Roman" panose="02020603050405020304" pitchFamily="18" charset="0"/>
              </a:rPr>
              <a:t>(Concerning unity of many members in the church)</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For by </a:t>
            </a:r>
            <a:r>
              <a:rPr lang="en-US" sz="2400" b="1" u="sng" dirty="0">
                <a:highlight>
                  <a:srgbClr val="00FF00"/>
                </a:highlight>
                <a:latin typeface="Times New Roman" panose="02020603050405020304" pitchFamily="18" charset="0"/>
                <a:cs typeface="Times New Roman" panose="02020603050405020304" pitchFamily="18" charset="0"/>
              </a:rPr>
              <a:t>one Spirit </a:t>
            </a:r>
            <a:r>
              <a:rPr lang="en-US" sz="2400" b="1" u="sng" dirty="0">
                <a:highlight>
                  <a:srgbClr val="FFFF00"/>
                </a:highlight>
                <a:latin typeface="Times New Roman" panose="02020603050405020304" pitchFamily="18" charset="0"/>
                <a:cs typeface="Times New Roman" panose="02020603050405020304" pitchFamily="18" charset="0"/>
              </a:rPr>
              <a:t>we were all baptized into </a:t>
            </a:r>
            <a:r>
              <a:rPr lang="en-US" sz="2400" b="1" u="sng" dirty="0">
                <a:highlight>
                  <a:srgbClr val="00FF00"/>
                </a:highlight>
                <a:latin typeface="Times New Roman" panose="02020603050405020304" pitchFamily="18" charset="0"/>
                <a:cs typeface="Times New Roman" panose="02020603050405020304" pitchFamily="18" charset="0"/>
              </a:rPr>
              <a:t>one body</a:t>
            </a:r>
            <a:r>
              <a:rPr lang="en-US" sz="2400" dirty="0">
                <a:latin typeface="Times New Roman" panose="02020603050405020304" pitchFamily="18" charset="0"/>
                <a:cs typeface="Times New Roman" panose="02020603050405020304" pitchFamily="18" charset="0"/>
              </a:rPr>
              <a:t>, whether Jews or Greeks, whether slaves or free, and we were </a:t>
            </a:r>
            <a:r>
              <a:rPr lang="en-US" sz="2400" b="1" u="sng" dirty="0">
                <a:highlight>
                  <a:srgbClr val="FFFF00"/>
                </a:highlight>
                <a:latin typeface="Times New Roman" panose="02020603050405020304" pitchFamily="18" charset="0"/>
                <a:cs typeface="Times New Roman" panose="02020603050405020304" pitchFamily="18" charset="0"/>
              </a:rPr>
              <a:t>all made to drink</a:t>
            </a:r>
            <a:r>
              <a:rPr lang="en-US" sz="2400" dirty="0">
                <a:latin typeface="Times New Roman" panose="02020603050405020304" pitchFamily="18" charset="0"/>
                <a:cs typeface="Times New Roman" panose="02020603050405020304" pitchFamily="18" charset="0"/>
              </a:rPr>
              <a:t> (indwelling) of </a:t>
            </a:r>
            <a:r>
              <a:rPr lang="en-US" sz="2400" b="1" u="sng" dirty="0">
                <a:highlight>
                  <a:srgbClr val="00FF00"/>
                </a:highlight>
                <a:latin typeface="Times New Roman" panose="02020603050405020304" pitchFamily="18" charset="0"/>
                <a:cs typeface="Times New Roman" panose="02020603050405020304" pitchFamily="18" charset="0"/>
              </a:rPr>
              <a:t>one Spirit</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We are baptized into Christ and enter into His body which is the church</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Galatians 3:27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For all of you who were </a:t>
            </a:r>
            <a:r>
              <a:rPr lang="en-US" sz="2400" b="1" u="sng" dirty="0">
                <a:highlight>
                  <a:srgbClr val="00FF00"/>
                </a:highlight>
                <a:latin typeface="Times New Roman" panose="02020603050405020304" pitchFamily="18" charset="0"/>
                <a:cs typeface="Times New Roman" panose="02020603050405020304" pitchFamily="18" charset="0"/>
              </a:rPr>
              <a:t>baptized</a:t>
            </a:r>
            <a:r>
              <a:rPr lang="en-US" sz="2400" b="1" u="sng" dirty="0">
                <a:highlight>
                  <a:srgbClr val="FFFF00"/>
                </a:highlight>
                <a:latin typeface="Times New Roman" panose="02020603050405020304" pitchFamily="18" charset="0"/>
                <a:cs typeface="Times New Roman" panose="02020603050405020304" pitchFamily="18" charset="0"/>
              </a:rPr>
              <a:t> into Christ </a:t>
            </a:r>
            <a:r>
              <a:rPr lang="en-US" sz="2400" dirty="0">
                <a:latin typeface="Times New Roman" panose="02020603050405020304" pitchFamily="18" charset="0"/>
                <a:cs typeface="Times New Roman" panose="02020603050405020304" pitchFamily="18" charset="0"/>
              </a:rPr>
              <a:t>have </a:t>
            </a:r>
            <a:r>
              <a:rPr lang="en-US" sz="2400" b="1" u="sng" dirty="0">
                <a:highlight>
                  <a:srgbClr val="00FF00"/>
                </a:highlight>
                <a:latin typeface="Times New Roman" panose="02020603050405020304" pitchFamily="18" charset="0"/>
                <a:cs typeface="Times New Roman" panose="02020603050405020304" pitchFamily="18" charset="0"/>
              </a:rPr>
              <a:t>put on Christ</a:t>
            </a:r>
            <a:r>
              <a:rPr lang="en-US" sz="2400" dirty="0">
                <a:latin typeface="Times New Roman" panose="02020603050405020304" pitchFamily="18" charset="0"/>
                <a:cs typeface="Times New Roman" panose="02020603050405020304" pitchFamily="18" charset="0"/>
              </a:rPr>
              <a:t>. </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1 Corinthians 12:27-28</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(Concerning the church) Now you are the </a:t>
            </a:r>
            <a:r>
              <a:rPr lang="en-US" sz="2400" b="1" u="sng" dirty="0">
                <a:highlight>
                  <a:srgbClr val="00FF00"/>
                </a:highlight>
                <a:latin typeface="Times New Roman" panose="02020603050405020304" pitchFamily="18" charset="0"/>
                <a:cs typeface="Times New Roman" panose="02020603050405020304" pitchFamily="18" charset="0"/>
              </a:rPr>
              <a:t>body</a:t>
            </a:r>
            <a:r>
              <a:rPr lang="en-US" sz="2400" b="1" u="sng" dirty="0">
                <a:highlight>
                  <a:srgbClr val="FFFF00"/>
                </a:highlight>
                <a:latin typeface="Times New Roman" panose="02020603050405020304" pitchFamily="18" charset="0"/>
                <a:cs typeface="Times New Roman" panose="02020603050405020304" pitchFamily="18" charset="0"/>
              </a:rPr>
              <a:t> of Christ</a:t>
            </a:r>
            <a:r>
              <a:rPr lang="en-US" sz="2400" dirty="0">
                <a:latin typeface="Times New Roman" panose="02020603050405020304" pitchFamily="18" charset="0"/>
                <a:cs typeface="Times New Roman" panose="02020603050405020304" pitchFamily="18" charset="0"/>
              </a:rPr>
              <a:t>, and each one of you </a:t>
            </a:r>
            <a:r>
              <a:rPr lang="en-US" sz="2400" b="1" u="sng" dirty="0">
                <a:highlight>
                  <a:srgbClr val="FFFF00"/>
                </a:highlight>
                <a:latin typeface="Times New Roman" panose="02020603050405020304" pitchFamily="18" charset="0"/>
                <a:cs typeface="Times New Roman" panose="02020603050405020304" pitchFamily="18" charset="0"/>
              </a:rPr>
              <a:t>is a part of it</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Ephesians 5:23</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Christ</a:t>
            </a:r>
            <a:r>
              <a:rPr lang="en-US" sz="2400" dirty="0">
                <a:latin typeface="Times New Roman" panose="02020603050405020304" pitchFamily="18" charset="0"/>
                <a:cs typeface="Times New Roman" panose="02020603050405020304" pitchFamily="18" charset="0"/>
              </a:rPr>
              <a:t> also is the </a:t>
            </a:r>
            <a:r>
              <a:rPr lang="en-US" sz="2400" b="1" u="sng" dirty="0">
                <a:highlight>
                  <a:srgbClr val="FFFF00"/>
                </a:highlight>
                <a:latin typeface="Times New Roman" panose="02020603050405020304" pitchFamily="18" charset="0"/>
                <a:cs typeface="Times New Roman" panose="02020603050405020304" pitchFamily="18" charset="0"/>
              </a:rPr>
              <a:t>head of the </a:t>
            </a:r>
            <a:r>
              <a:rPr lang="en-US" sz="2400" b="1" u="sng" dirty="0">
                <a:highlight>
                  <a:srgbClr val="00FF00"/>
                </a:highlight>
                <a:latin typeface="Times New Roman" panose="02020603050405020304" pitchFamily="18" charset="0"/>
                <a:cs typeface="Times New Roman" panose="02020603050405020304" pitchFamily="18" charset="0"/>
              </a:rPr>
              <a:t>church</a:t>
            </a:r>
            <a:r>
              <a:rPr lang="en-US" sz="2400" dirty="0">
                <a:latin typeface="Times New Roman" panose="02020603050405020304" pitchFamily="18" charset="0"/>
                <a:cs typeface="Times New Roman" panose="02020603050405020304" pitchFamily="18" charset="0"/>
              </a:rPr>
              <a:t>, He Himself </a:t>
            </a:r>
            <a:r>
              <a:rPr lang="en-US" sz="2400" i="1" dirty="0">
                <a:latin typeface="Times New Roman" panose="02020603050405020304" pitchFamily="18" charset="0"/>
                <a:cs typeface="Times New Roman" panose="02020603050405020304" pitchFamily="18" charset="0"/>
              </a:rPr>
              <a:t>being</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Savior of </a:t>
            </a:r>
            <a:r>
              <a:rPr lang="en-US" sz="2400" b="1" u="sng" dirty="0">
                <a:highlight>
                  <a:srgbClr val="00FF00"/>
                </a:highlight>
                <a:latin typeface="Times New Roman" panose="02020603050405020304" pitchFamily="18" charset="0"/>
                <a:cs typeface="Times New Roman" panose="02020603050405020304" pitchFamily="18" charset="0"/>
              </a:rPr>
              <a:t>the body</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Colossians 1:18</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(Christ) is also </a:t>
            </a:r>
            <a:r>
              <a:rPr lang="en-US" sz="2400" b="1" u="sng" dirty="0">
                <a:highlight>
                  <a:srgbClr val="FFFF00"/>
                </a:highlight>
                <a:latin typeface="Times New Roman" panose="02020603050405020304" pitchFamily="18" charset="0"/>
                <a:cs typeface="Times New Roman" panose="02020603050405020304" pitchFamily="18" charset="0"/>
              </a:rPr>
              <a:t>head of the </a:t>
            </a:r>
            <a:r>
              <a:rPr lang="en-US" sz="2400" b="1" u="sng" dirty="0">
                <a:highlight>
                  <a:srgbClr val="00FF00"/>
                </a:highlight>
                <a:latin typeface="Times New Roman" panose="02020603050405020304" pitchFamily="18" charset="0"/>
                <a:cs typeface="Times New Roman" panose="02020603050405020304" pitchFamily="18" charset="0"/>
              </a:rPr>
              <a:t>body, the church</a:t>
            </a:r>
            <a:r>
              <a:rPr lang="en-US" sz="2400" dirty="0">
                <a:latin typeface="Times New Roman" panose="02020603050405020304" pitchFamily="18" charset="0"/>
                <a:cs typeface="Times New Roman" panose="02020603050405020304" pitchFamily="18" charset="0"/>
              </a:rPr>
              <a:t>;…. </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Church</a:t>
            </a:r>
          </a:p>
        </p:txBody>
      </p:sp>
      <p:sp>
        <p:nvSpPr>
          <p:cNvPr id="4" name="Oval 3">
            <a:extLst>
              <a:ext uri="{FF2B5EF4-FFF2-40B4-BE49-F238E27FC236}">
                <a16:creationId xmlns:a16="http://schemas.microsoft.com/office/drawing/2014/main" id="{6BE5A702-6210-9724-AD1D-A86E7FA2FE64}"/>
              </a:ext>
            </a:extLst>
          </p:cNvPr>
          <p:cNvSpPr/>
          <p:nvPr/>
        </p:nvSpPr>
        <p:spPr>
          <a:xfrm>
            <a:off x="3490260" y="1213224"/>
            <a:ext cx="1237128" cy="567764"/>
          </a:xfrm>
          <a:prstGeom prst="ellipse">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CDC257DE-C240-5EDD-E09D-0A770215DBB4}"/>
              </a:ext>
            </a:extLst>
          </p:cNvPr>
          <p:cNvSpPr/>
          <p:nvPr/>
        </p:nvSpPr>
        <p:spPr>
          <a:xfrm>
            <a:off x="8274425" y="3780118"/>
            <a:ext cx="923363" cy="567764"/>
          </a:xfrm>
          <a:prstGeom prst="ellipse">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3ED4A9BC-686E-417A-8ADF-79F747FEAA0F}"/>
              </a:ext>
            </a:extLst>
          </p:cNvPr>
          <p:cNvSpPr/>
          <p:nvPr/>
        </p:nvSpPr>
        <p:spPr>
          <a:xfrm>
            <a:off x="469599" y="5295154"/>
            <a:ext cx="923363" cy="567764"/>
          </a:xfrm>
          <a:prstGeom prst="ellipse">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AFDC8C0B-8B12-5DF1-772A-DF4F170C8C4C}"/>
              </a:ext>
            </a:extLst>
          </p:cNvPr>
          <p:cNvSpPr/>
          <p:nvPr/>
        </p:nvSpPr>
        <p:spPr>
          <a:xfrm>
            <a:off x="6060141" y="6006353"/>
            <a:ext cx="923363" cy="567764"/>
          </a:xfrm>
          <a:prstGeom prst="ellipse">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3963461"/>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600" y="1020556"/>
            <a:ext cx="9320010" cy="5632311"/>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                    God</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Jesus</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Holy Spirit</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Apostles/Inspired Men</a:t>
            </a:r>
          </a:p>
          <a:p>
            <a:r>
              <a:rPr lang="en-US" sz="2000" b="1" dirty="0">
                <a:latin typeface="Times New Roman" panose="02020603050405020304" pitchFamily="18" charset="0"/>
                <a:cs typeface="Times New Roman" panose="02020603050405020304" pitchFamily="18" charset="0"/>
              </a:rPr>
              <a:t>           Spoke the Word</a:t>
            </a:r>
          </a:p>
          <a:p>
            <a:r>
              <a:rPr lang="en-US" sz="2000" b="1" dirty="0">
                <a:latin typeface="Times New Roman" panose="02020603050405020304" pitchFamily="18" charset="0"/>
                <a:cs typeface="Times New Roman" panose="02020603050405020304" pitchFamily="18" charset="0"/>
              </a:rPr>
              <a:t> </a:t>
            </a:r>
          </a:p>
          <a:p>
            <a:r>
              <a:rPr lang="en-US" sz="2000" b="1" dirty="0">
                <a:latin typeface="Times New Roman" panose="02020603050405020304" pitchFamily="18" charset="0"/>
                <a:cs typeface="Times New Roman" panose="02020603050405020304" pitchFamily="18" charset="0"/>
              </a:rPr>
              <a:t>            Faithful Men</a:t>
            </a:r>
          </a:p>
          <a:p>
            <a:r>
              <a:rPr lang="en-US" sz="2000" b="1" dirty="0">
                <a:latin typeface="Times New Roman" panose="02020603050405020304" pitchFamily="18" charset="0"/>
                <a:cs typeface="Times New Roman" panose="02020603050405020304" pitchFamily="18" charset="0"/>
              </a:rPr>
              <a:t>   Received Water Baptism</a:t>
            </a:r>
          </a:p>
          <a:p>
            <a:r>
              <a:rPr lang="en-US" sz="2000" b="1" dirty="0">
                <a:latin typeface="Times New Roman" panose="02020603050405020304" pitchFamily="18" charset="0"/>
                <a:cs typeface="Times New Roman" panose="02020603050405020304" pitchFamily="18" charset="0"/>
              </a:rPr>
              <a:t>   Received the Holy Spirit</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Spoke the Word – Baptized</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Faithful Men</a:t>
            </a:r>
          </a:p>
          <a:p>
            <a:r>
              <a:rPr lang="en-US" sz="2000" b="1" dirty="0">
                <a:latin typeface="Times New Roman" panose="02020603050405020304" pitchFamily="18" charset="0"/>
                <a:cs typeface="Times New Roman" panose="02020603050405020304" pitchFamily="18" charset="0"/>
              </a:rPr>
              <a:t>   Received Water Baptism</a:t>
            </a:r>
          </a:p>
          <a:p>
            <a:r>
              <a:rPr lang="en-US" sz="2000" b="1" dirty="0">
                <a:latin typeface="Times New Roman" panose="02020603050405020304" pitchFamily="18" charset="0"/>
                <a:cs typeface="Times New Roman" panose="02020603050405020304" pitchFamily="18" charset="0"/>
              </a:rPr>
              <a:t>   Received the Holy Spirit </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Church</a:t>
            </a:r>
          </a:p>
        </p:txBody>
      </p:sp>
      <p:sp>
        <p:nvSpPr>
          <p:cNvPr id="4" name="Arrow: Down 3">
            <a:extLst>
              <a:ext uri="{FF2B5EF4-FFF2-40B4-BE49-F238E27FC236}">
                <a16:creationId xmlns:a16="http://schemas.microsoft.com/office/drawing/2014/main" id="{52D904C9-DDDA-7EA4-9CBB-E5FFEA3C8CBC}"/>
              </a:ext>
            </a:extLst>
          </p:cNvPr>
          <p:cNvSpPr/>
          <p:nvPr/>
        </p:nvSpPr>
        <p:spPr>
          <a:xfrm>
            <a:off x="1600010" y="1396521"/>
            <a:ext cx="262965" cy="298824"/>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Down 4">
            <a:extLst>
              <a:ext uri="{FF2B5EF4-FFF2-40B4-BE49-F238E27FC236}">
                <a16:creationId xmlns:a16="http://schemas.microsoft.com/office/drawing/2014/main" id="{C26143EC-6B36-22EF-EB8F-2979B44EBC46}"/>
              </a:ext>
            </a:extLst>
          </p:cNvPr>
          <p:cNvSpPr/>
          <p:nvPr/>
        </p:nvSpPr>
        <p:spPr>
          <a:xfrm>
            <a:off x="1584941" y="1985448"/>
            <a:ext cx="262965" cy="298824"/>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Down 5">
            <a:extLst>
              <a:ext uri="{FF2B5EF4-FFF2-40B4-BE49-F238E27FC236}">
                <a16:creationId xmlns:a16="http://schemas.microsoft.com/office/drawing/2014/main" id="{7EF177D7-BE01-094A-2B1E-684249116845}"/>
              </a:ext>
            </a:extLst>
          </p:cNvPr>
          <p:cNvSpPr/>
          <p:nvPr/>
        </p:nvSpPr>
        <p:spPr>
          <a:xfrm>
            <a:off x="1595462" y="2616491"/>
            <a:ext cx="262965" cy="298824"/>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Down 6">
            <a:extLst>
              <a:ext uri="{FF2B5EF4-FFF2-40B4-BE49-F238E27FC236}">
                <a16:creationId xmlns:a16="http://schemas.microsoft.com/office/drawing/2014/main" id="{2A8E2BDE-F647-0051-7720-CA1B81B10B89}"/>
              </a:ext>
            </a:extLst>
          </p:cNvPr>
          <p:cNvSpPr/>
          <p:nvPr/>
        </p:nvSpPr>
        <p:spPr>
          <a:xfrm>
            <a:off x="1584940" y="3513829"/>
            <a:ext cx="262965" cy="298824"/>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Down 7">
            <a:extLst>
              <a:ext uri="{FF2B5EF4-FFF2-40B4-BE49-F238E27FC236}">
                <a16:creationId xmlns:a16="http://schemas.microsoft.com/office/drawing/2014/main" id="{71F28FB9-3BB9-0836-0E28-36DBC38F808F}"/>
              </a:ext>
            </a:extLst>
          </p:cNvPr>
          <p:cNvSpPr/>
          <p:nvPr/>
        </p:nvSpPr>
        <p:spPr>
          <a:xfrm>
            <a:off x="1616508" y="4763844"/>
            <a:ext cx="262965" cy="298824"/>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1614536-07C9-A645-992B-5071C56AF71A}"/>
              </a:ext>
            </a:extLst>
          </p:cNvPr>
          <p:cNvSpPr txBox="1"/>
          <p:nvPr/>
        </p:nvSpPr>
        <p:spPr>
          <a:xfrm>
            <a:off x="2116720" y="968845"/>
            <a:ext cx="4284080"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Joel 2:28 – Promise of the Holy Spirit</a:t>
            </a:r>
          </a:p>
        </p:txBody>
      </p:sp>
      <p:sp>
        <p:nvSpPr>
          <p:cNvPr id="10" name="TextBox 9">
            <a:extLst>
              <a:ext uri="{FF2B5EF4-FFF2-40B4-BE49-F238E27FC236}">
                <a16:creationId xmlns:a16="http://schemas.microsoft.com/office/drawing/2014/main" id="{331ED44D-828A-5844-D3DD-27626135F4D1}"/>
              </a:ext>
            </a:extLst>
          </p:cNvPr>
          <p:cNvSpPr txBox="1"/>
          <p:nvPr/>
        </p:nvSpPr>
        <p:spPr>
          <a:xfrm>
            <a:off x="2116720" y="1570561"/>
            <a:ext cx="5001256"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John 14:16-17 Jesus asks God to send Spirit</a:t>
            </a:r>
          </a:p>
        </p:txBody>
      </p:sp>
      <p:sp>
        <p:nvSpPr>
          <p:cNvPr id="11" name="TextBox 10">
            <a:extLst>
              <a:ext uri="{FF2B5EF4-FFF2-40B4-BE49-F238E27FC236}">
                <a16:creationId xmlns:a16="http://schemas.microsoft.com/office/drawing/2014/main" id="{8F3A8A4C-828E-E1ED-1199-37F5D99F383B}"/>
              </a:ext>
            </a:extLst>
          </p:cNvPr>
          <p:cNvSpPr txBox="1"/>
          <p:nvPr/>
        </p:nvSpPr>
        <p:spPr>
          <a:xfrm>
            <a:off x="2400602" y="2172277"/>
            <a:ext cx="3462315" cy="707886"/>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Acts 2:1-4 Holy Spirit Baptism</a:t>
            </a:r>
          </a:p>
          <a:p>
            <a:r>
              <a:rPr lang="en-US" sz="2000" dirty="0">
                <a:latin typeface="Times New Roman" panose="02020603050405020304" pitchFamily="18" charset="0"/>
                <a:cs typeface="Times New Roman" panose="02020603050405020304" pitchFamily="18" charset="0"/>
              </a:rPr>
              <a:t>Acts 8:18 Laying of Hands</a:t>
            </a:r>
          </a:p>
        </p:txBody>
      </p:sp>
      <p:sp>
        <p:nvSpPr>
          <p:cNvPr id="12" name="TextBox 11">
            <a:extLst>
              <a:ext uri="{FF2B5EF4-FFF2-40B4-BE49-F238E27FC236}">
                <a16:creationId xmlns:a16="http://schemas.microsoft.com/office/drawing/2014/main" id="{7E536BB4-0D8B-A550-FA3A-6ECC32DD109F}"/>
              </a:ext>
            </a:extLst>
          </p:cNvPr>
          <p:cNvSpPr txBox="1"/>
          <p:nvPr/>
        </p:nvSpPr>
        <p:spPr>
          <a:xfrm>
            <a:off x="3123755" y="2987965"/>
            <a:ext cx="3462315"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Acts 5:42; 10:42 – Spoke Word</a:t>
            </a:r>
          </a:p>
        </p:txBody>
      </p:sp>
      <p:sp>
        <p:nvSpPr>
          <p:cNvPr id="13" name="TextBox 12">
            <a:extLst>
              <a:ext uri="{FF2B5EF4-FFF2-40B4-BE49-F238E27FC236}">
                <a16:creationId xmlns:a16="http://schemas.microsoft.com/office/drawing/2014/main" id="{C1C6D0EF-FFBF-BB03-E7C1-03971158926B}"/>
              </a:ext>
            </a:extLst>
          </p:cNvPr>
          <p:cNvSpPr txBox="1"/>
          <p:nvPr/>
        </p:nvSpPr>
        <p:spPr>
          <a:xfrm>
            <a:off x="3203978" y="4060842"/>
            <a:ext cx="4404069" cy="707886"/>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Acts 2:38 – </a:t>
            </a:r>
            <a:r>
              <a:rPr lang="en-US" sz="2000" b="1" dirty="0">
                <a:highlight>
                  <a:srgbClr val="FFFF00"/>
                </a:highlight>
                <a:latin typeface="Times New Roman" panose="02020603050405020304" pitchFamily="18" charset="0"/>
                <a:cs typeface="Times New Roman" panose="02020603050405020304" pitchFamily="18" charset="0"/>
              </a:rPr>
              <a:t>Be</a:t>
            </a:r>
            <a:r>
              <a:rPr lang="en-US" sz="2000" dirty="0">
                <a:latin typeface="Times New Roman" panose="02020603050405020304" pitchFamily="18" charset="0"/>
                <a:cs typeface="Times New Roman" panose="02020603050405020304" pitchFamily="18" charset="0"/>
              </a:rPr>
              <a:t> Baptized – </a:t>
            </a:r>
            <a:r>
              <a:rPr lang="en-US" sz="2000" b="1" dirty="0">
                <a:highlight>
                  <a:srgbClr val="FFFF00"/>
                </a:highlight>
                <a:latin typeface="Times New Roman" panose="02020603050405020304" pitchFamily="18" charset="0"/>
                <a:cs typeface="Times New Roman" panose="02020603050405020304" pitchFamily="18" charset="0"/>
              </a:rPr>
              <a:t>Receive</a:t>
            </a:r>
            <a:r>
              <a:rPr lang="en-US" sz="2000" dirty="0">
                <a:latin typeface="Times New Roman" panose="02020603050405020304" pitchFamily="18" charset="0"/>
                <a:cs typeface="Times New Roman" panose="02020603050405020304" pitchFamily="18" charset="0"/>
              </a:rPr>
              <a:t> the Holy Spirit </a:t>
            </a:r>
          </a:p>
        </p:txBody>
      </p:sp>
      <p:sp>
        <p:nvSpPr>
          <p:cNvPr id="14" name="Arrow: Down 13">
            <a:extLst>
              <a:ext uri="{FF2B5EF4-FFF2-40B4-BE49-F238E27FC236}">
                <a16:creationId xmlns:a16="http://schemas.microsoft.com/office/drawing/2014/main" id="{EF144B2C-C5CE-CAF3-2D47-DB4F71BD61DA}"/>
              </a:ext>
            </a:extLst>
          </p:cNvPr>
          <p:cNvSpPr/>
          <p:nvPr/>
        </p:nvSpPr>
        <p:spPr>
          <a:xfrm>
            <a:off x="1634181" y="5362358"/>
            <a:ext cx="262965" cy="298824"/>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0FEFCA65-7B6B-95D8-38E3-88C565B10804}"/>
              </a:ext>
            </a:extLst>
          </p:cNvPr>
          <p:cNvSpPr txBox="1"/>
          <p:nvPr/>
        </p:nvSpPr>
        <p:spPr>
          <a:xfrm>
            <a:off x="3266434" y="4962248"/>
            <a:ext cx="3996137" cy="1015663"/>
          </a:xfrm>
          <a:prstGeom prst="rect">
            <a:avLst/>
          </a:prstGeom>
          <a:noFill/>
          <a:ln w="50800">
            <a:noFill/>
          </a:ln>
        </p:spPr>
        <p:txBody>
          <a:bodyPr wrap="square" rtlCol="0">
            <a:spAutoFit/>
          </a:bodyPr>
          <a:lstStyle/>
          <a:p>
            <a:r>
              <a:rPr lang="en-US" sz="2000" dirty="0">
                <a:latin typeface="Times New Roman" panose="02020603050405020304" pitchFamily="18" charset="0"/>
                <a:cs typeface="Times New Roman" panose="02020603050405020304" pitchFamily="18" charset="0"/>
              </a:rPr>
              <a:t>Matthew 28:19-20 </a:t>
            </a:r>
          </a:p>
          <a:p>
            <a:r>
              <a:rPr lang="en-US" sz="2000" dirty="0">
                <a:latin typeface="Times New Roman" panose="02020603050405020304" pitchFamily="18" charset="0"/>
                <a:cs typeface="Times New Roman" panose="02020603050405020304" pitchFamily="18" charset="0"/>
              </a:rPr>
              <a:t>Teach and </a:t>
            </a:r>
            <a:r>
              <a:rPr lang="en-US" sz="2000" b="1" dirty="0">
                <a:highlight>
                  <a:srgbClr val="FFFF00"/>
                </a:highlight>
                <a:latin typeface="Times New Roman" panose="02020603050405020304" pitchFamily="18" charset="0"/>
                <a:cs typeface="Times New Roman" panose="02020603050405020304" pitchFamily="18" charset="0"/>
              </a:rPr>
              <a:t>To</a:t>
            </a:r>
            <a:r>
              <a:rPr lang="en-US" sz="2000" dirty="0">
                <a:latin typeface="Times New Roman" panose="02020603050405020304" pitchFamily="18" charset="0"/>
                <a:cs typeface="Times New Roman" panose="02020603050405020304" pitchFamily="18" charset="0"/>
              </a:rPr>
              <a:t> Baptize – </a:t>
            </a:r>
            <a:r>
              <a:rPr lang="en-US" sz="2000" b="1" dirty="0">
                <a:highlight>
                  <a:srgbClr val="FFFF00"/>
                </a:highlight>
                <a:latin typeface="Times New Roman" panose="02020603050405020304" pitchFamily="18" charset="0"/>
                <a:cs typeface="Times New Roman" panose="02020603050405020304" pitchFamily="18" charset="0"/>
              </a:rPr>
              <a:t>Bestow</a:t>
            </a:r>
            <a:r>
              <a:rPr lang="en-US" sz="2000" dirty="0">
                <a:latin typeface="Times New Roman" panose="02020603050405020304" pitchFamily="18" charset="0"/>
                <a:cs typeface="Times New Roman" panose="02020603050405020304" pitchFamily="18" charset="0"/>
              </a:rPr>
              <a:t> the Holy Spirit</a:t>
            </a:r>
          </a:p>
        </p:txBody>
      </p:sp>
      <p:sp>
        <p:nvSpPr>
          <p:cNvPr id="16" name="TextBox 15">
            <a:extLst>
              <a:ext uri="{FF2B5EF4-FFF2-40B4-BE49-F238E27FC236}">
                <a16:creationId xmlns:a16="http://schemas.microsoft.com/office/drawing/2014/main" id="{281E1E44-3D0B-A141-0928-E1551F0CA984}"/>
              </a:ext>
            </a:extLst>
          </p:cNvPr>
          <p:cNvSpPr txBox="1"/>
          <p:nvPr/>
        </p:nvSpPr>
        <p:spPr>
          <a:xfrm>
            <a:off x="3203977" y="6030045"/>
            <a:ext cx="4404069" cy="707886"/>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Acts 2:38 – </a:t>
            </a:r>
            <a:r>
              <a:rPr lang="en-US" sz="2000" b="1" dirty="0">
                <a:highlight>
                  <a:srgbClr val="FFFF00"/>
                </a:highlight>
                <a:latin typeface="Times New Roman" panose="02020603050405020304" pitchFamily="18" charset="0"/>
                <a:cs typeface="Times New Roman" panose="02020603050405020304" pitchFamily="18" charset="0"/>
              </a:rPr>
              <a:t>Be</a:t>
            </a:r>
            <a:r>
              <a:rPr lang="en-US" sz="2000" dirty="0">
                <a:latin typeface="Times New Roman" panose="02020603050405020304" pitchFamily="18" charset="0"/>
                <a:cs typeface="Times New Roman" panose="02020603050405020304" pitchFamily="18" charset="0"/>
              </a:rPr>
              <a:t> Baptized – </a:t>
            </a:r>
            <a:r>
              <a:rPr lang="en-US" sz="2000" b="1" dirty="0">
                <a:highlight>
                  <a:srgbClr val="FFFF00"/>
                </a:highlight>
                <a:latin typeface="Times New Roman" panose="02020603050405020304" pitchFamily="18" charset="0"/>
                <a:cs typeface="Times New Roman" panose="02020603050405020304" pitchFamily="18" charset="0"/>
              </a:rPr>
              <a:t>Receive</a:t>
            </a:r>
            <a:r>
              <a:rPr lang="en-US" sz="2000" dirty="0">
                <a:latin typeface="Times New Roman" panose="02020603050405020304" pitchFamily="18" charset="0"/>
                <a:cs typeface="Times New Roman" panose="02020603050405020304" pitchFamily="18" charset="0"/>
              </a:rPr>
              <a:t> the Holy Spirit </a:t>
            </a:r>
          </a:p>
        </p:txBody>
      </p:sp>
      <p:sp>
        <p:nvSpPr>
          <p:cNvPr id="17" name="Right Brace 16">
            <a:extLst>
              <a:ext uri="{FF2B5EF4-FFF2-40B4-BE49-F238E27FC236}">
                <a16:creationId xmlns:a16="http://schemas.microsoft.com/office/drawing/2014/main" id="{BB0B921F-5D11-FD6F-585F-10BC155A911B}"/>
              </a:ext>
            </a:extLst>
          </p:cNvPr>
          <p:cNvSpPr/>
          <p:nvPr/>
        </p:nvSpPr>
        <p:spPr>
          <a:xfrm>
            <a:off x="6968591" y="2254391"/>
            <a:ext cx="769026" cy="4296731"/>
          </a:xfrm>
          <a:prstGeom prst="rightBrace">
            <a:avLst>
              <a:gd name="adj1" fmla="val 8333"/>
              <a:gd name="adj2" fmla="val 52014"/>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a:extLst>
              <a:ext uri="{FF2B5EF4-FFF2-40B4-BE49-F238E27FC236}">
                <a16:creationId xmlns:a16="http://schemas.microsoft.com/office/drawing/2014/main" id="{1338AA15-77C1-9D22-7A8E-84C1830F495E}"/>
              </a:ext>
            </a:extLst>
          </p:cNvPr>
          <p:cNvSpPr txBox="1"/>
          <p:nvPr/>
        </p:nvSpPr>
        <p:spPr>
          <a:xfrm>
            <a:off x="7392142" y="2335177"/>
            <a:ext cx="4698258" cy="4093428"/>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Activity of Indwelling Holy Spirit</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Living word works in us – 1 Thess 2:13</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Understanding – Col 1:9, 1 Cor 2:14</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Renewal – Ephesians 4:22-24</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Transformation – Romans 12:2</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Spiritual Growth – 2 Peter 3:18</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Led by Spirit – Romans 8:4</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Mind led by Spirit – Romans 8:6</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Walk by Spirit – Galatians 5:16</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Fruit of the Spirit – Galatians 5:22</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Strengthening – Eph 3:16, Romans 8:26</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Church Appointments – 1 Cor 12:7-11</a:t>
            </a:r>
          </a:p>
          <a:p>
            <a:r>
              <a:rPr lang="en-US" sz="2000" dirty="0">
                <a:latin typeface="Times New Roman" panose="02020603050405020304" pitchFamily="18" charset="0"/>
                <a:cs typeface="Times New Roman" panose="02020603050405020304" pitchFamily="18" charset="0"/>
              </a:rPr>
              <a:t> </a:t>
            </a:r>
          </a:p>
        </p:txBody>
      </p:sp>
      <p:sp>
        <p:nvSpPr>
          <p:cNvPr id="19" name="Oval 18">
            <a:extLst>
              <a:ext uri="{FF2B5EF4-FFF2-40B4-BE49-F238E27FC236}">
                <a16:creationId xmlns:a16="http://schemas.microsoft.com/office/drawing/2014/main" id="{5ABD6A4E-10BD-4BA4-7BCC-8B23620990DE}"/>
              </a:ext>
            </a:extLst>
          </p:cNvPr>
          <p:cNvSpPr/>
          <p:nvPr/>
        </p:nvSpPr>
        <p:spPr>
          <a:xfrm>
            <a:off x="4440518" y="4028773"/>
            <a:ext cx="496048" cy="567764"/>
          </a:xfrm>
          <a:prstGeom prst="ellipse">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3525B03E-C233-8A0F-B693-5E94736A3D3F}"/>
              </a:ext>
            </a:extLst>
          </p:cNvPr>
          <p:cNvSpPr/>
          <p:nvPr/>
        </p:nvSpPr>
        <p:spPr>
          <a:xfrm>
            <a:off x="4342212" y="5154081"/>
            <a:ext cx="496048" cy="567764"/>
          </a:xfrm>
          <a:prstGeom prst="ellipse">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7437705F-765B-A1FD-1A47-828DB6AF7F69}"/>
              </a:ext>
            </a:extLst>
          </p:cNvPr>
          <p:cNvSpPr/>
          <p:nvPr/>
        </p:nvSpPr>
        <p:spPr>
          <a:xfrm>
            <a:off x="4440518" y="5983359"/>
            <a:ext cx="496048" cy="567764"/>
          </a:xfrm>
          <a:prstGeom prst="ellipse">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589319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35181" y="1166842"/>
            <a:ext cx="11644370" cy="4770537"/>
          </a:xfrm>
          <a:prstGeom prst="rect">
            <a:avLst/>
          </a:prstGeom>
          <a:noFill/>
        </p:spPr>
        <p:txBody>
          <a:bodyPr wrap="square" rtlCol="0">
            <a:spAutoFit/>
          </a:bodyPr>
          <a:lstStyle/>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Union with Christ at Baptism</a:t>
            </a:r>
          </a:p>
          <a:p>
            <a:pPr marL="228600" algn="ct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228600" algn="ctr"/>
            <a:r>
              <a:rPr lang="en-US" sz="2800" b="1" dirty="0">
                <a:latin typeface="Times New Roman" panose="02020603050405020304" pitchFamily="18" charset="0"/>
                <a:ea typeface="Calibri" panose="020F0502020204030204" pitchFamily="34" charset="0"/>
                <a:cs typeface="Times New Roman" panose="02020603050405020304" pitchFamily="18" charset="0"/>
              </a:rPr>
              <a:t>Question: </a:t>
            </a:r>
            <a:r>
              <a:rPr lang="en-US" sz="2800" dirty="0">
                <a:latin typeface="Times New Roman" panose="02020603050405020304" pitchFamily="18" charset="0"/>
                <a:ea typeface="Calibri" panose="020F0502020204030204" pitchFamily="34" charset="0"/>
                <a:cs typeface="Times New Roman" panose="02020603050405020304" pitchFamily="18" charset="0"/>
              </a:rPr>
              <a:t>If sin separates us from God, how then are sinners united to Christ?</a:t>
            </a:r>
          </a:p>
          <a:p>
            <a:pPr marL="228600"/>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Union with Christ</a:t>
            </a:r>
          </a:p>
        </p:txBody>
      </p:sp>
    </p:spTree>
    <p:extLst>
      <p:ext uri="{BB962C8B-B14F-4D97-AF65-F5344CB8AC3E}">
        <p14:creationId xmlns:p14="http://schemas.microsoft.com/office/powerpoint/2010/main" val="382364986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1889944" cy="5632311"/>
          </a:xfrm>
          <a:prstGeom prst="rect">
            <a:avLst/>
          </a:prstGeom>
          <a:noFill/>
        </p:spPr>
        <p:txBody>
          <a:bodyPr wrap="square" rtlCol="0">
            <a:spAutoFit/>
          </a:bodyPr>
          <a:lstStyle/>
          <a:p>
            <a:pPr marL="171450" marR="0">
              <a:spcBef>
                <a:spcPts val="0"/>
              </a:spcBef>
              <a:spcAft>
                <a:spcPts val="0"/>
              </a:spcAft>
            </a:pPr>
            <a:r>
              <a:rPr lang="en-US" sz="2400" b="1" dirty="0">
                <a:latin typeface="Times New Roman" panose="02020603050405020304" pitchFamily="18" charset="0"/>
                <a:cs typeface="Times New Roman" panose="02020603050405020304" pitchFamily="18" charset="0"/>
              </a:rPr>
              <a:t>Saints are Reconciled to God</a:t>
            </a:r>
          </a:p>
          <a:p>
            <a:pPr marL="17145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171450" marR="0">
              <a:spcBef>
                <a:spcPts val="0"/>
              </a:spcBef>
              <a:spcAft>
                <a:spcPts val="0"/>
              </a:spcAft>
            </a:pPr>
            <a:r>
              <a:rPr lang="en-US" sz="2400" b="1" dirty="0">
                <a:latin typeface="Times New Roman" panose="02020603050405020304" pitchFamily="18" charset="0"/>
                <a:cs typeface="Times New Roman" panose="02020603050405020304" pitchFamily="18" charset="0"/>
              </a:rPr>
              <a:t>2 Corinthians 5:18-19 </a:t>
            </a:r>
            <a:r>
              <a:rPr lang="en-US" sz="2400" dirty="0">
                <a:latin typeface="Times New Roman" panose="02020603050405020304" pitchFamily="18" charset="0"/>
                <a:cs typeface="Times New Roman" panose="02020603050405020304" pitchFamily="18" charset="0"/>
              </a:rPr>
              <a:t>Now all </a:t>
            </a:r>
            <a:r>
              <a:rPr lang="en-US" sz="2400" i="1" dirty="0">
                <a:latin typeface="Times New Roman" panose="02020603050405020304" pitchFamily="18" charset="0"/>
                <a:cs typeface="Times New Roman" panose="02020603050405020304" pitchFamily="18" charset="0"/>
              </a:rPr>
              <a:t>these</a:t>
            </a:r>
            <a:r>
              <a:rPr lang="en-US" sz="2400" dirty="0">
                <a:latin typeface="Times New Roman" panose="02020603050405020304" pitchFamily="18" charset="0"/>
                <a:cs typeface="Times New Roman" panose="02020603050405020304" pitchFamily="18" charset="0"/>
              </a:rPr>
              <a:t> things are from God, who </a:t>
            </a:r>
            <a:r>
              <a:rPr lang="en-US" sz="2400" b="1" u="sng" dirty="0">
                <a:highlight>
                  <a:srgbClr val="00FF00"/>
                </a:highlight>
                <a:latin typeface="Times New Roman" panose="02020603050405020304" pitchFamily="18" charset="0"/>
                <a:cs typeface="Times New Roman" panose="02020603050405020304" pitchFamily="18" charset="0"/>
              </a:rPr>
              <a:t>reconciled</a:t>
            </a:r>
            <a:r>
              <a:rPr lang="en-US" sz="2400" b="1" u="sng" dirty="0">
                <a:highlight>
                  <a:srgbClr val="FFFF00"/>
                </a:highlight>
                <a:latin typeface="Times New Roman" panose="02020603050405020304" pitchFamily="18" charset="0"/>
                <a:cs typeface="Times New Roman" panose="02020603050405020304" pitchFamily="18" charset="0"/>
              </a:rPr>
              <a:t> us to Himself </a:t>
            </a:r>
            <a:r>
              <a:rPr lang="en-US" sz="2400" dirty="0">
                <a:latin typeface="Times New Roman" panose="02020603050405020304" pitchFamily="18" charset="0"/>
                <a:cs typeface="Times New Roman" panose="02020603050405020304" pitchFamily="18" charset="0"/>
              </a:rPr>
              <a:t>through </a:t>
            </a:r>
            <a:r>
              <a:rPr lang="en-US" sz="2400" b="1" u="sng" dirty="0">
                <a:latin typeface="Times New Roman" panose="02020603050405020304" pitchFamily="18" charset="0"/>
                <a:cs typeface="Times New Roman" panose="02020603050405020304" pitchFamily="18" charset="0"/>
              </a:rPr>
              <a:t>Christ</a:t>
            </a:r>
            <a:r>
              <a:rPr lang="en-US" sz="2400" dirty="0">
                <a:latin typeface="Times New Roman" panose="02020603050405020304" pitchFamily="18" charset="0"/>
                <a:cs typeface="Times New Roman" panose="02020603050405020304" pitchFamily="18" charset="0"/>
              </a:rPr>
              <a:t> and gave us the ministry of </a:t>
            </a:r>
            <a:r>
              <a:rPr lang="en-US" sz="2400" b="1" u="sng" dirty="0">
                <a:highlight>
                  <a:srgbClr val="00FF00"/>
                </a:highlight>
                <a:latin typeface="Times New Roman" panose="02020603050405020304" pitchFamily="18" charset="0"/>
                <a:cs typeface="Times New Roman" panose="02020603050405020304" pitchFamily="18" charset="0"/>
              </a:rPr>
              <a:t>reconciliation</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19 </a:t>
            </a:r>
            <a:r>
              <a:rPr lang="en-US" sz="2400" dirty="0">
                <a:latin typeface="Times New Roman" panose="02020603050405020304" pitchFamily="18" charset="0"/>
                <a:cs typeface="Times New Roman" panose="02020603050405020304" pitchFamily="18" charset="0"/>
              </a:rPr>
              <a:t> namely, that </a:t>
            </a:r>
            <a:r>
              <a:rPr lang="en-US" sz="2400" b="1" u="sng" dirty="0">
                <a:latin typeface="Times New Roman" panose="02020603050405020304" pitchFamily="18" charset="0"/>
                <a:cs typeface="Times New Roman" panose="02020603050405020304" pitchFamily="18" charset="0"/>
              </a:rPr>
              <a:t>God was in Christ </a:t>
            </a:r>
            <a:r>
              <a:rPr lang="en-US" sz="2400" b="1" u="sng" dirty="0">
                <a:highlight>
                  <a:srgbClr val="00FF00"/>
                </a:highlight>
                <a:latin typeface="Times New Roman" panose="02020603050405020304" pitchFamily="18" charset="0"/>
                <a:cs typeface="Times New Roman" panose="02020603050405020304" pitchFamily="18" charset="0"/>
              </a:rPr>
              <a:t>reconciling</a:t>
            </a:r>
            <a:r>
              <a:rPr lang="en-US" sz="2400" b="1" u="sng" dirty="0">
                <a:highlight>
                  <a:srgbClr val="FFFF00"/>
                </a:highlight>
                <a:latin typeface="Times New Roman" panose="02020603050405020304" pitchFamily="18" charset="0"/>
                <a:cs typeface="Times New Roman" panose="02020603050405020304" pitchFamily="18" charset="0"/>
              </a:rPr>
              <a:t> the world to Himself</a:t>
            </a:r>
            <a:r>
              <a:rPr lang="en-US" sz="2400" dirty="0">
                <a:latin typeface="Times New Roman" panose="02020603050405020304" pitchFamily="18" charset="0"/>
                <a:cs typeface="Times New Roman" panose="02020603050405020304" pitchFamily="18" charset="0"/>
              </a:rPr>
              <a:t>, not counting their trespasses against them, and </a:t>
            </a:r>
            <a:r>
              <a:rPr lang="en-US" sz="2400" b="1" u="sng" dirty="0">
                <a:latin typeface="Times New Roman" panose="02020603050405020304" pitchFamily="18" charset="0"/>
                <a:cs typeface="Times New Roman" panose="02020603050405020304" pitchFamily="18" charset="0"/>
              </a:rPr>
              <a:t>He has </a:t>
            </a:r>
            <a:r>
              <a:rPr lang="en-US" sz="2400" b="1" u="sng" dirty="0">
                <a:highlight>
                  <a:srgbClr val="FFFF00"/>
                </a:highlight>
                <a:latin typeface="Times New Roman" panose="02020603050405020304" pitchFamily="18" charset="0"/>
                <a:cs typeface="Times New Roman" panose="02020603050405020304" pitchFamily="18" charset="0"/>
              </a:rPr>
              <a:t>committed to us the word of </a:t>
            </a:r>
            <a:r>
              <a:rPr lang="en-US" sz="2400" b="1" u="sng" dirty="0">
                <a:highlight>
                  <a:srgbClr val="00FF00"/>
                </a:highlight>
                <a:latin typeface="Times New Roman" panose="02020603050405020304" pitchFamily="18" charset="0"/>
                <a:cs typeface="Times New Roman" panose="02020603050405020304" pitchFamily="18" charset="0"/>
              </a:rPr>
              <a:t>reconciliation</a:t>
            </a:r>
            <a:r>
              <a:rPr lang="en-US" sz="2400" dirty="0">
                <a:latin typeface="Times New Roman" panose="02020603050405020304" pitchFamily="18" charset="0"/>
                <a:cs typeface="Times New Roman" panose="02020603050405020304" pitchFamily="18" charset="0"/>
              </a:rPr>
              <a:t>. </a:t>
            </a:r>
          </a:p>
          <a:p>
            <a:pPr marL="17145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r>
              <a:rPr lang="en-US" sz="2400" b="1" dirty="0">
                <a:latin typeface="Times New Roman" panose="02020603050405020304" pitchFamily="18" charset="0"/>
                <a:ea typeface="Calibri" panose="020F0502020204030204" pitchFamily="34" charset="0"/>
                <a:cs typeface="Times New Roman" panose="02020603050405020304" pitchFamily="18" charset="0"/>
              </a:rPr>
              <a:t>Reconcile:</a:t>
            </a:r>
            <a:r>
              <a:rPr lang="en-US" sz="2400" dirty="0">
                <a:latin typeface="Times New Roman" panose="02020603050405020304" pitchFamily="18" charset="0"/>
                <a:ea typeface="Calibri" panose="020F0502020204030204" pitchFamily="34" charset="0"/>
                <a:cs typeface="Times New Roman" panose="02020603050405020304" pitchFamily="18" charset="0"/>
              </a:rPr>
              <a:t> Reunite by r</a:t>
            </a:r>
            <a:r>
              <a:rPr lang="en-US" sz="2400" b="0" i="0" dirty="0">
                <a:effectLst/>
                <a:latin typeface="Times New Roman" panose="02020603050405020304" pitchFamily="18" charset="0"/>
                <a:cs typeface="Times New Roman" panose="02020603050405020304" pitchFamily="18" charset="0"/>
              </a:rPr>
              <a:t>estoring friendly relations; cause to </a:t>
            </a:r>
            <a:r>
              <a:rPr lang="en-US" sz="2400" b="0" i="0" u="none" strike="noStrike" dirty="0">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coexist</a:t>
            </a:r>
            <a:r>
              <a:rPr lang="en-US" sz="2400" b="0" i="0" dirty="0">
                <a:effectLst/>
                <a:latin typeface="Times New Roman" panose="02020603050405020304" pitchFamily="18" charset="0"/>
                <a:cs typeface="Times New Roman" panose="02020603050405020304" pitchFamily="18" charset="0"/>
              </a:rPr>
              <a:t> in harmony, i.e., remove separation</a:t>
            </a:r>
          </a:p>
          <a:p>
            <a:pPr algn="l"/>
            <a:endParaRPr lang="en-US" sz="2400" dirty="0">
              <a:latin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cs typeface="Times New Roman" panose="02020603050405020304" pitchFamily="18" charset="0"/>
              </a:rPr>
              <a:t>Greek Word: </a:t>
            </a:r>
            <a:r>
              <a:rPr lang="en-US" sz="2400" b="1" i="1" dirty="0" err="1">
                <a:effectLst/>
                <a:highlight>
                  <a:srgbClr val="00FF00"/>
                </a:highlight>
                <a:latin typeface="Times New Roman" panose="02020603050405020304" pitchFamily="18" charset="0"/>
                <a:cs typeface="Times New Roman" panose="02020603050405020304" pitchFamily="18" charset="0"/>
              </a:rPr>
              <a:t>katallassô</a:t>
            </a:r>
            <a:r>
              <a:rPr lang="en-US" sz="2400" dirty="0">
                <a:effectLst/>
                <a:latin typeface="Times New Roman" panose="02020603050405020304" pitchFamily="18" charset="0"/>
                <a:cs typeface="Times New Roman" panose="02020603050405020304" pitchFamily="18" charset="0"/>
              </a:rPr>
              <a:t> meaning literally to reconcile; come together; </a:t>
            </a:r>
            <a:r>
              <a:rPr lang="en-US" sz="2400" b="1" u="sng" dirty="0">
                <a:effectLst/>
                <a:highlight>
                  <a:srgbClr val="FFFF00"/>
                </a:highlight>
                <a:latin typeface="Times New Roman" panose="02020603050405020304" pitchFamily="18" charset="0"/>
                <a:cs typeface="Times New Roman" panose="02020603050405020304" pitchFamily="18" charset="0"/>
              </a:rPr>
              <a:t>unite</a:t>
            </a:r>
            <a:br>
              <a:rPr lang="en-US" sz="2400" dirty="0">
                <a:effectLst/>
                <a:latin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cs typeface="Times New Roman" panose="02020603050405020304" pitchFamily="18" charset="0"/>
              </a:rPr>
              <a:t>Root Greek Word: </a:t>
            </a:r>
            <a:r>
              <a:rPr lang="en-US" sz="2400" b="1" i="1" dirty="0" err="1">
                <a:effectLst/>
                <a:highlight>
                  <a:srgbClr val="00FF00"/>
                </a:highlight>
                <a:latin typeface="Times New Roman" panose="02020603050405020304" pitchFamily="18" charset="0"/>
                <a:cs typeface="Times New Roman" panose="02020603050405020304" pitchFamily="18" charset="0"/>
              </a:rPr>
              <a:t>allassô</a:t>
            </a:r>
            <a:r>
              <a:rPr lang="en-US" sz="2400" dirty="0">
                <a:latin typeface="Times New Roman" panose="02020603050405020304" pitchFamily="18" charset="0"/>
                <a:cs typeface="Times New Roman" panose="02020603050405020304" pitchFamily="18" charset="0"/>
              </a:rPr>
              <a:t> meaning </a:t>
            </a:r>
            <a:r>
              <a:rPr lang="en-US" sz="2400" b="1" u="sng" dirty="0">
                <a:highlight>
                  <a:srgbClr val="FFFF00"/>
                </a:highlight>
                <a:latin typeface="Times New Roman" panose="02020603050405020304" pitchFamily="18" charset="0"/>
                <a:cs typeface="Times New Roman" panose="02020603050405020304" pitchFamily="18" charset="0"/>
              </a:rPr>
              <a:t>to change</a:t>
            </a:r>
          </a:p>
          <a:p>
            <a:pPr marL="3429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For two parties to reconcile, whatever is causing the estrangement must be resolved</a:t>
            </a:r>
          </a:p>
          <a:p>
            <a:pPr marL="3429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To reconcile sinful man to a perfectly holy God, something must change</a:t>
            </a:r>
          </a:p>
          <a:p>
            <a:pPr marL="342900" marR="0" indent="-342900">
              <a:spcBef>
                <a:spcPts val="0"/>
              </a:spcBef>
              <a:spcAft>
                <a:spcPts val="0"/>
              </a:spcAft>
              <a:buFont typeface="Arial" panose="020B0604020202020204" pitchFamily="34" charset="0"/>
              <a:buChar char="•"/>
            </a:pPr>
            <a:r>
              <a:rPr lang="en-US" sz="2400" b="1" u="sng" dirty="0">
                <a:highlight>
                  <a:srgbClr val="FFFF00"/>
                </a:highlight>
                <a:latin typeface="Times New Roman" panose="02020603050405020304" pitchFamily="18" charset="0"/>
                <a:cs typeface="Times New Roman" panose="02020603050405020304" pitchFamily="18" charset="0"/>
              </a:rPr>
              <a:t>What changed?</a:t>
            </a:r>
            <a:endPar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Union with Christ</a:t>
            </a:r>
          </a:p>
        </p:txBody>
      </p:sp>
    </p:spTree>
    <p:extLst>
      <p:ext uri="{BB962C8B-B14F-4D97-AF65-F5344CB8AC3E}">
        <p14:creationId xmlns:p14="http://schemas.microsoft.com/office/powerpoint/2010/main" val="435413767"/>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784312"/>
            <a:ext cx="11889944" cy="4893647"/>
          </a:xfrm>
          <a:prstGeom prst="rect">
            <a:avLst/>
          </a:prstGeom>
          <a:noFill/>
        </p:spPr>
        <p:txBody>
          <a:bodyPr wrap="square" rtlCol="0">
            <a:spAutoFit/>
          </a:bodyPr>
          <a:lstStyle/>
          <a:p>
            <a:pPr marL="171450" marR="0">
              <a:spcBef>
                <a:spcPts val="0"/>
              </a:spcBef>
              <a:spcAft>
                <a:spcPts val="0"/>
              </a:spcAft>
            </a:pPr>
            <a:r>
              <a:rPr lang="en-US" sz="2400" b="1" u="sng" dirty="0">
                <a:latin typeface="Times New Roman" panose="02020603050405020304" pitchFamily="18" charset="0"/>
                <a:cs typeface="Times New Roman" panose="02020603050405020304" pitchFamily="18" charset="0"/>
              </a:rPr>
              <a:t>God does not change</a:t>
            </a:r>
            <a:r>
              <a:rPr lang="en-US" sz="2400" b="1" dirty="0">
                <a:latin typeface="Times New Roman" panose="02020603050405020304" pitchFamily="18" charset="0"/>
                <a:cs typeface="Times New Roman" panose="02020603050405020304" pitchFamily="18" charset="0"/>
              </a:rPr>
              <a:t>:</a:t>
            </a:r>
          </a:p>
          <a:p>
            <a:pPr marL="17145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lvl="1"/>
            <a:r>
              <a:rPr lang="en-US" sz="2400" b="1" dirty="0">
                <a:latin typeface="Times New Roman" panose="02020603050405020304" pitchFamily="18" charset="0"/>
                <a:cs typeface="Times New Roman" panose="02020603050405020304" pitchFamily="18" charset="0"/>
              </a:rPr>
              <a:t>Malachi 3:6</a:t>
            </a:r>
            <a:r>
              <a:rPr lang="en-US" sz="2400" dirty="0">
                <a:latin typeface="Times New Roman" panose="02020603050405020304" pitchFamily="18" charset="0"/>
                <a:cs typeface="Times New Roman" panose="02020603050405020304" pitchFamily="18" charset="0"/>
              </a:rPr>
              <a:t> "For I,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do not change</a:t>
            </a:r>
            <a:r>
              <a:rPr lang="en-US" sz="2400" dirty="0">
                <a:latin typeface="Times New Roman" panose="02020603050405020304" pitchFamily="18" charset="0"/>
                <a:cs typeface="Times New Roman" panose="02020603050405020304" pitchFamily="18" charset="0"/>
              </a:rPr>
              <a:t>…</a:t>
            </a:r>
          </a:p>
          <a:p>
            <a:pPr marL="628650" lvl="1"/>
            <a:endParaRPr lang="en-US" sz="2400" dirty="0">
              <a:latin typeface="Times New Roman" panose="02020603050405020304" pitchFamily="18" charset="0"/>
              <a:cs typeface="Times New Roman" panose="02020603050405020304" pitchFamily="18" charset="0"/>
            </a:endParaRPr>
          </a:p>
          <a:p>
            <a:pPr marL="628650" lvl="1"/>
            <a:r>
              <a:rPr lang="en-US" sz="2400" b="1" dirty="0">
                <a:latin typeface="Times New Roman" panose="02020603050405020304" pitchFamily="18" charset="0"/>
                <a:cs typeface="Times New Roman" panose="02020603050405020304" pitchFamily="18" charset="0"/>
              </a:rPr>
              <a:t>Hebrews 13:8</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Jesus Christ </a:t>
            </a:r>
            <a:r>
              <a:rPr lang="en-US" sz="2400" b="1" i="1" u="sng" dirty="0">
                <a:highlight>
                  <a:srgbClr val="FFFF00"/>
                </a:highlight>
                <a:latin typeface="Times New Roman" panose="02020603050405020304" pitchFamily="18" charset="0"/>
                <a:cs typeface="Times New Roman" panose="02020603050405020304" pitchFamily="18" charset="0"/>
              </a:rPr>
              <a:t>is</a:t>
            </a:r>
            <a:r>
              <a:rPr lang="en-US" sz="2400" b="1" u="sng" dirty="0">
                <a:highlight>
                  <a:srgbClr val="FFFF00"/>
                </a:highlight>
                <a:latin typeface="Times New Roman" panose="02020603050405020304" pitchFamily="18" charset="0"/>
                <a:cs typeface="Times New Roman" panose="02020603050405020304" pitchFamily="18" charset="0"/>
              </a:rPr>
              <a:t> the same </a:t>
            </a:r>
            <a:r>
              <a:rPr lang="en-US" sz="2400" dirty="0">
                <a:latin typeface="Times New Roman" panose="02020603050405020304" pitchFamily="18" charset="0"/>
                <a:cs typeface="Times New Roman" panose="02020603050405020304" pitchFamily="18" charset="0"/>
              </a:rPr>
              <a:t>yesterday and today and </a:t>
            </a:r>
            <a:r>
              <a:rPr lang="en-US" sz="2400" b="1" u="sng" dirty="0">
                <a:highlight>
                  <a:srgbClr val="FFFF00"/>
                </a:highlight>
                <a:latin typeface="Times New Roman" panose="02020603050405020304" pitchFamily="18" charset="0"/>
                <a:cs typeface="Times New Roman" panose="02020603050405020304" pitchFamily="18" charset="0"/>
              </a:rPr>
              <a:t>forever</a:t>
            </a:r>
            <a:r>
              <a:rPr lang="en-US" sz="2400" dirty="0">
                <a:latin typeface="Times New Roman" panose="02020603050405020304" pitchFamily="18" charset="0"/>
                <a:cs typeface="Times New Roman" panose="02020603050405020304" pitchFamily="18" charset="0"/>
              </a:rPr>
              <a:t>. </a:t>
            </a:r>
          </a:p>
          <a:p>
            <a:pPr marL="171450"/>
            <a:endParaRPr lang="en-US" sz="2400" dirty="0">
              <a:latin typeface="Times New Roman" panose="02020603050405020304" pitchFamily="18" charset="0"/>
              <a:cs typeface="Times New Roman" panose="02020603050405020304" pitchFamily="18" charset="0"/>
            </a:endParaRPr>
          </a:p>
          <a:p>
            <a:pPr marL="171450"/>
            <a:r>
              <a:rPr lang="en-US" sz="2400" b="1" u="sng" dirty="0">
                <a:latin typeface="Times New Roman" panose="02020603050405020304" pitchFamily="18" charset="0"/>
                <a:cs typeface="Times New Roman" panose="02020603050405020304" pitchFamily="18" charset="0"/>
              </a:rPr>
              <a:t>Nature of God</a:t>
            </a:r>
            <a:r>
              <a:rPr lang="en-US" sz="2400" b="1" dirty="0">
                <a:latin typeface="Times New Roman" panose="02020603050405020304" pitchFamily="18" charset="0"/>
                <a:cs typeface="Times New Roman" panose="02020603050405020304" pitchFamily="18" charset="0"/>
              </a:rPr>
              <a:t>:</a:t>
            </a:r>
          </a:p>
          <a:p>
            <a:pPr marL="171450"/>
            <a:endParaRPr lang="en-US" sz="2400" b="1" dirty="0">
              <a:latin typeface="Times New Roman" panose="02020603050405020304" pitchFamily="18" charset="0"/>
              <a:cs typeface="Times New Roman" panose="02020603050405020304" pitchFamily="18" charset="0"/>
            </a:endParaRPr>
          </a:p>
          <a:p>
            <a:pPr marL="51435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God is light – 1 John 1:5</a:t>
            </a:r>
          </a:p>
          <a:p>
            <a:pPr marL="51435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God is love – 1 John 4:8</a:t>
            </a:r>
          </a:p>
          <a:p>
            <a:pPr marL="51435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God is holy – Revelations 4:8</a:t>
            </a:r>
          </a:p>
          <a:p>
            <a:pPr marL="171450"/>
            <a:br>
              <a:rPr lang="en-US" sz="2400" b="1"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Union with Christ</a:t>
            </a:r>
          </a:p>
        </p:txBody>
      </p:sp>
    </p:spTree>
    <p:extLst>
      <p:ext uri="{BB962C8B-B14F-4D97-AF65-F5344CB8AC3E}">
        <p14:creationId xmlns:p14="http://schemas.microsoft.com/office/powerpoint/2010/main" val="91243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30200" y="966427"/>
            <a:ext cx="11029950" cy="4545155"/>
          </a:xfrm>
          <a:prstGeom prst="rect">
            <a:avLst/>
          </a:prstGeom>
          <a:noFill/>
        </p:spPr>
        <p:txBody>
          <a:bodyPr wrap="square" rtlCol="0">
            <a:spAutoFit/>
          </a:bodyPr>
          <a:lstStyle/>
          <a:p>
            <a:pPr marL="0" marR="0">
              <a:lnSpc>
                <a:spcPct val="107000"/>
              </a:lnSpc>
              <a:spcBef>
                <a:spcPts val="0"/>
              </a:spcBef>
              <a:spcAft>
                <a:spcPts val="0"/>
              </a:spcAft>
            </a:pP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Romans 9:6-11 (Speaking to the Israelites’ rejection of the Messiah)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But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it is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not as though the word of God has failed. For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they are not all Israel who are </a:t>
            </a:r>
            <a:r>
              <a:rPr lang="en-US" sz="2000" b="1" i="1" u="sng" kern="100" dirty="0">
                <a:effectLst/>
                <a:latin typeface="Times New Roman" panose="02020603050405020304" pitchFamily="18" charset="0"/>
                <a:ea typeface="Calibri" panose="020F0502020204030204" pitchFamily="34" charset="0"/>
                <a:cs typeface="Times New Roman" panose="02020603050405020304" pitchFamily="18" charset="0"/>
              </a:rPr>
              <a:t>descended</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from Israel</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nor are they all children because they are Abraham's descendants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but: "</a:t>
            </a:r>
            <a:r>
              <a:rPr lang="en-US" sz="2000" b="1" u="sng" kern="1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THROUGH</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ISAAC YOUR</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DESCENDANTS WILL BE NAMED</a:t>
            </a:r>
            <a:r>
              <a:rPr lang="en-US" sz="2000" kern="100" cap="small"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kern="100" cap="small" dirty="0">
                <a:effectLst/>
                <a:latin typeface="Times New Roman" panose="02020603050405020304" pitchFamily="18" charset="0"/>
                <a:ea typeface="Calibri" panose="020F0502020204030204" pitchFamily="34" charset="0"/>
                <a:cs typeface="Times New Roman" panose="02020603050405020304" pitchFamily="18" charset="0"/>
              </a:rPr>
              <a:t>kaleo</a:t>
            </a:r>
            <a:r>
              <a:rPr lang="en-US" sz="2000" kern="100" cap="small" dirty="0">
                <a:effectLst/>
                <a:latin typeface="Times New Roman" panose="02020603050405020304" pitchFamily="18" charset="0"/>
                <a:ea typeface="Calibri" panose="020F0502020204030204" pitchFamily="34" charset="0"/>
                <a:cs typeface="Times New Roman" panose="02020603050405020304" pitchFamily="18" charset="0"/>
              </a:rPr>
              <a:t> – called)</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That is, it is not the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the flesh who are children of God</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but the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the promise are regarded as descendants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For this is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word of promise</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AT THIS TIME</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I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WILL COME</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AND</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SARAH SHALL HAVE A SON</a:t>
            </a:r>
            <a:r>
              <a:rPr lang="en-US" sz="2000" kern="100" cap="small"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God chose the second born Isaac over Ishmael) and not only this, but there was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Rebekah also</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(wife of Isaac) when she had conceived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twins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by one man (Esau and Jacob), our father Isaac;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for though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the twins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were not yet born and had not done anything good or bad, so that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 purpose according to </a:t>
            </a:r>
            <a:r>
              <a:rPr lang="en-US" sz="2000" b="1" i="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His</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choice</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would stand, not because of works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but because of Him who calls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(God chose the second born and not the first).  </a:t>
            </a:r>
          </a:p>
          <a:p>
            <a:pPr marL="0" marR="0">
              <a:lnSpc>
                <a:spcPct val="107000"/>
              </a:lnSpc>
              <a:spcBef>
                <a:spcPts val="0"/>
              </a:spcBef>
              <a:spcAft>
                <a:spcPts val="0"/>
              </a:spcAft>
            </a:pPr>
            <a:endParaRPr lang="en-US" sz="20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0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How does God Call and Choose Abraham’s Descendants?</a:t>
            </a:r>
            <a:endParaRPr lang="en-US" sz="32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2553357"/>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784312"/>
            <a:ext cx="11889944" cy="4154984"/>
          </a:xfrm>
          <a:prstGeom prst="rect">
            <a:avLst/>
          </a:prstGeom>
          <a:noFill/>
        </p:spPr>
        <p:txBody>
          <a:bodyPr wrap="square" rtlCol="0">
            <a:spAutoFit/>
          </a:bodyPr>
          <a:lstStyle/>
          <a:p>
            <a:pPr marL="171450"/>
            <a:endParaRPr lang="en-US" sz="2400" dirty="0">
              <a:latin typeface="Times New Roman" panose="02020603050405020304" pitchFamily="18" charset="0"/>
              <a:cs typeface="Times New Roman" panose="02020603050405020304" pitchFamily="18" charset="0"/>
            </a:endParaRPr>
          </a:p>
          <a:p>
            <a:pPr marL="171450"/>
            <a:r>
              <a:rPr lang="en-US" sz="2400" b="1" u="sng" dirty="0">
                <a:latin typeface="Times New Roman" panose="02020603050405020304" pitchFamily="18" charset="0"/>
                <a:cs typeface="Times New Roman" panose="02020603050405020304" pitchFamily="18" charset="0"/>
              </a:rPr>
              <a:t>God loves Righteousness</a:t>
            </a:r>
            <a:r>
              <a:rPr lang="en-US" sz="2400" b="1" dirty="0">
                <a:latin typeface="Times New Roman" panose="02020603050405020304" pitchFamily="18" charset="0"/>
                <a:cs typeface="Times New Roman" panose="02020603050405020304" pitchFamily="18" charset="0"/>
              </a:rPr>
              <a:t>:</a:t>
            </a:r>
            <a:br>
              <a:rPr lang="en-US" sz="2400" b="1"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a:p>
            <a:pPr marL="628650" lvl="1"/>
            <a:r>
              <a:rPr lang="en-US" sz="2400" b="1" dirty="0">
                <a:latin typeface="Times New Roman" panose="02020603050405020304" pitchFamily="18" charset="0"/>
                <a:cs typeface="Times New Roman" panose="02020603050405020304" pitchFamily="18" charset="0"/>
              </a:rPr>
              <a:t>Psalm 11:7 </a:t>
            </a:r>
            <a:r>
              <a:rPr lang="en-US" sz="2400" dirty="0">
                <a:latin typeface="Times New Roman" panose="02020603050405020304" pitchFamily="18" charset="0"/>
                <a:cs typeface="Times New Roman" panose="02020603050405020304" pitchFamily="18" charset="0"/>
              </a:rPr>
              <a:t>For the </a:t>
            </a:r>
            <a:r>
              <a:rPr lang="en-US" sz="2400" b="1" u="sng" cap="small" dirty="0">
                <a:effectLst/>
                <a:highlight>
                  <a:srgbClr val="FFFF00"/>
                </a:highlight>
                <a:latin typeface="Times New Roman" panose="02020603050405020304" pitchFamily="18" charset="0"/>
                <a:cs typeface="Times New Roman" panose="02020603050405020304" pitchFamily="18" charset="0"/>
              </a:rPr>
              <a:t>LORD</a:t>
            </a:r>
            <a:r>
              <a:rPr lang="en-US" sz="2400" b="1" u="sng" dirty="0">
                <a:highlight>
                  <a:srgbClr val="FFFF00"/>
                </a:highlight>
                <a:latin typeface="Times New Roman" panose="02020603050405020304" pitchFamily="18" charset="0"/>
                <a:cs typeface="Times New Roman" panose="02020603050405020304" pitchFamily="18" charset="0"/>
              </a:rPr>
              <a:t> is righteous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He loves righteousness</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upright</a:t>
            </a:r>
            <a:r>
              <a:rPr lang="en-US" sz="2400" dirty="0">
                <a:latin typeface="Times New Roman" panose="02020603050405020304" pitchFamily="18" charset="0"/>
                <a:cs typeface="Times New Roman" panose="02020603050405020304" pitchFamily="18" charset="0"/>
              </a:rPr>
              <a:t> will </a:t>
            </a:r>
            <a:r>
              <a:rPr lang="en-US" sz="2400" b="1" u="sng" dirty="0">
                <a:highlight>
                  <a:srgbClr val="FFFF00"/>
                </a:highlight>
                <a:latin typeface="Times New Roman" panose="02020603050405020304" pitchFamily="18" charset="0"/>
                <a:cs typeface="Times New Roman" panose="02020603050405020304" pitchFamily="18" charset="0"/>
              </a:rPr>
              <a:t>behold His face</a:t>
            </a:r>
            <a:r>
              <a:rPr lang="en-US" sz="2400" dirty="0">
                <a:latin typeface="Times New Roman" panose="02020603050405020304" pitchFamily="18" charset="0"/>
                <a:cs typeface="Times New Roman" panose="02020603050405020304" pitchFamily="18" charset="0"/>
              </a:rPr>
              <a:t>. </a:t>
            </a:r>
          </a:p>
          <a:p>
            <a:pPr marL="171450"/>
            <a:endParaRPr lang="en-US" sz="2400" dirty="0">
              <a:latin typeface="Times New Roman" panose="02020603050405020304" pitchFamily="18" charset="0"/>
              <a:cs typeface="Times New Roman" panose="02020603050405020304" pitchFamily="18" charset="0"/>
            </a:endParaRPr>
          </a:p>
          <a:p>
            <a:pPr marL="171450"/>
            <a:r>
              <a:rPr lang="en-US" sz="2400" b="1" u="sng" dirty="0">
                <a:latin typeface="Times New Roman" panose="02020603050405020304" pitchFamily="18" charset="0"/>
                <a:cs typeface="Times New Roman" panose="02020603050405020304" pitchFamily="18" charset="0"/>
              </a:rPr>
              <a:t>God hates Sin and Sinners</a:t>
            </a:r>
            <a:r>
              <a:rPr lang="en-US" sz="2400" b="1" dirty="0">
                <a:latin typeface="Times New Roman" panose="02020603050405020304" pitchFamily="18" charset="0"/>
                <a:cs typeface="Times New Roman" panose="02020603050405020304" pitchFamily="18" charset="0"/>
              </a:rPr>
              <a:t>:</a:t>
            </a:r>
          </a:p>
          <a:p>
            <a:pPr marL="171450"/>
            <a:endParaRPr lang="en-US" sz="2400" dirty="0">
              <a:latin typeface="Times New Roman" panose="02020603050405020304" pitchFamily="18" charset="0"/>
              <a:cs typeface="Times New Roman" panose="02020603050405020304" pitchFamily="18" charset="0"/>
            </a:endParaRPr>
          </a:p>
          <a:p>
            <a:pPr marL="628650" lvl="1"/>
            <a:r>
              <a:rPr lang="en-US" sz="2400" b="1" dirty="0">
                <a:latin typeface="Times New Roman" panose="02020603050405020304" pitchFamily="18" charset="0"/>
                <a:cs typeface="Times New Roman" panose="02020603050405020304" pitchFamily="18" charset="0"/>
              </a:rPr>
              <a:t>Psalm 5:4-6</a:t>
            </a:r>
            <a:r>
              <a:rPr lang="en-US" sz="2400" dirty="0">
                <a:latin typeface="Times New Roman" panose="02020603050405020304" pitchFamily="18" charset="0"/>
                <a:cs typeface="Times New Roman" panose="02020603050405020304" pitchFamily="18" charset="0"/>
              </a:rPr>
              <a:t> For You are not a God who takes pleasure in wickedness; </a:t>
            </a:r>
            <a:r>
              <a:rPr lang="en-US" sz="2400" b="1" u="sng" dirty="0">
                <a:highlight>
                  <a:srgbClr val="FFFF00"/>
                </a:highlight>
                <a:latin typeface="Times New Roman" panose="02020603050405020304" pitchFamily="18" charset="0"/>
                <a:cs typeface="Times New Roman" panose="02020603050405020304" pitchFamily="18" charset="0"/>
              </a:rPr>
              <a:t>No evil dwells with You</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You hate all who do iniquity</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6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You destroy </a:t>
            </a:r>
            <a:r>
              <a:rPr lang="en-US" sz="2400" dirty="0">
                <a:latin typeface="Times New Roman" panose="02020603050405020304" pitchFamily="18" charset="0"/>
                <a:cs typeface="Times New Roman" panose="02020603050405020304" pitchFamily="18" charset="0"/>
              </a:rPr>
              <a:t>those who speak falsehood; The </a:t>
            </a:r>
            <a:r>
              <a:rPr lang="en-US" sz="2400" b="1" u="sng" cap="small" dirty="0">
                <a:effectLst/>
                <a:highlight>
                  <a:srgbClr val="FFFF00"/>
                </a:highlight>
                <a:latin typeface="Times New Roman" panose="02020603050405020304" pitchFamily="18" charset="0"/>
                <a:cs typeface="Times New Roman" panose="02020603050405020304" pitchFamily="18" charset="0"/>
              </a:rPr>
              <a:t>LORD</a:t>
            </a:r>
            <a:r>
              <a:rPr lang="en-US" sz="2400" b="1" u="sng" dirty="0">
                <a:highlight>
                  <a:srgbClr val="FFFF00"/>
                </a:highlight>
                <a:latin typeface="Times New Roman" panose="02020603050405020304" pitchFamily="18" charset="0"/>
                <a:cs typeface="Times New Roman" panose="02020603050405020304" pitchFamily="18" charset="0"/>
              </a:rPr>
              <a:t> abhors </a:t>
            </a:r>
            <a:r>
              <a:rPr lang="en-US" sz="2400" dirty="0">
                <a:latin typeface="Times New Roman" panose="02020603050405020304" pitchFamily="18" charset="0"/>
                <a:cs typeface="Times New Roman" panose="02020603050405020304" pitchFamily="18" charset="0"/>
              </a:rPr>
              <a:t>the man of bloodshed and deceit.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Union with Christ</a:t>
            </a:r>
          </a:p>
        </p:txBody>
      </p:sp>
    </p:spTree>
    <p:extLst>
      <p:ext uri="{BB962C8B-B14F-4D97-AF65-F5344CB8AC3E}">
        <p14:creationId xmlns:p14="http://schemas.microsoft.com/office/powerpoint/2010/main" val="3773444823"/>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1889944" cy="4524315"/>
          </a:xfrm>
          <a:prstGeom prst="rect">
            <a:avLst/>
          </a:prstGeom>
          <a:noFill/>
        </p:spPr>
        <p:txBody>
          <a:bodyPr wrap="square" rtlCol="0">
            <a:spAutoFit/>
          </a:bodyPr>
          <a:lstStyle/>
          <a:p>
            <a:pPr marL="171450" marR="0">
              <a:spcBef>
                <a:spcPts val="0"/>
              </a:spcBef>
              <a:spcAft>
                <a:spcPts val="0"/>
              </a:spcAft>
            </a:pPr>
            <a:r>
              <a:rPr lang="en-US" sz="2400" b="1" u="sng" dirty="0">
                <a:latin typeface="Times New Roman" panose="02020603050405020304" pitchFamily="18" charset="0"/>
                <a:cs typeface="Times New Roman" panose="02020603050405020304" pitchFamily="18" charset="0"/>
              </a:rPr>
              <a:t>The Wrath of God</a:t>
            </a:r>
            <a:r>
              <a:rPr lang="en-US" sz="2400" b="1" dirty="0">
                <a:latin typeface="Times New Roman" panose="02020603050405020304" pitchFamily="18" charset="0"/>
                <a:cs typeface="Times New Roman" panose="02020603050405020304" pitchFamily="18" charset="0"/>
              </a:rPr>
              <a:t>:</a:t>
            </a:r>
          </a:p>
          <a:p>
            <a:pPr marL="17145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lvl="1"/>
            <a:r>
              <a:rPr lang="en-US" sz="2400" b="1" dirty="0">
                <a:latin typeface="Times New Roman" panose="02020603050405020304" pitchFamily="18" charset="0"/>
                <a:cs typeface="Times New Roman" panose="02020603050405020304" pitchFamily="18" charset="0"/>
              </a:rPr>
              <a:t>John 3:36 </a:t>
            </a:r>
            <a:r>
              <a:rPr lang="en-US" sz="2400" dirty="0">
                <a:latin typeface="Times New Roman" panose="02020603050405020304" pitchFamily="18" charset="0"/>
                <a:cs typeface="Times New Roman" panose="02020603050405020304" pitchFamily="18" charset="0"/>
              </a:rPr>
              <a:t>"He who believes in the Son has eternal life; but he who does </a:t>
            </a:r>
            <a:r>
              <a:rPr lang="en-US" sz="2400" b="1" u="sng" dirty="0">
                <a:highlight>
                  <a:srgbClr val="FFFF00"/>
                </a:highlight>
                <a:latin typeface="Times New Roman" panose="02020603050405020304" pitchFamily="18" charset="0"/>
                <a:cs typeface="Times New Roman" panose="02020603050405020304" pitchFamily="18" charset="0"/>
              </a:rPr>
              <a:t>not obey the Son </a:t>
            </a:r>
            <a:r>
              <a:rPr lang="en-US" sz="2400" dirty="0">
                <a:latin typeface="Times New Roman" panose="02020603050405020304" pitchFamily="18" charset="0"/>
                <a:cs typeface="Times New Roman" panose="02020603050405020304" pitchFamily="18" charset="0"/>
              </a:rPr>
              <a:t>will not see life, but </a:t>
            </a:r>
            <a:r>
              <a:rPr lang="en-US" sz="2400" b="1" u="sng" dirty="0">
                <a:highlight>
                  <a:srgbClr val="FFFF00"/>
                </a:highlight>
                <a:latin typeface="Times New Roman" panose="02020603050405020304" pitchFamily="18" charset="0"/>
                <a:cs typeface="Times New Roman" panose="02020603050405020304" pitchFamily="18" charset="0"/>
              </a:rPr>
              <a:t>the </a:t>
            </a:r>
            <a:r>
              <a:rPr lang="en-US" sz="2400" b="1" u="sng" dirty="0">
                <a:highlight>
                  <a:srgbClr val="00FF00"/>
                </a:highlight>
                <a:latin typeface="Times New Roman" panose="02020603050405020304" pitchFamily="18" charset="0"/>
                <a:cs typeface="Times New Roman" panose="02020603050405020304" pitchFamily="18" charset="0"/>
              </a:rPr>
              <a:t>wrath</a:t>
            </a:r>
            <a:r>
              <a:rPr lang="en-US" sz="2400" b="1" u="sng" dirty="0">
                <a:highlight>
                  <a:srgbClr val="FFFF00"/>
                </a:highlight>
                <a:latin typeface="Times New Roman" panose="02020603050405020304" pitchFamily="18" charset="0"/>
                <a:cs typeface="Times New Roman" panose="02020603050405020304" pitchFamily="18" charset="0"/>
              </a:rPr>
              <a:t> of God abides on him</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a:p>
            <a:pPr marL="628650" lvl="1"/>
            <a:r>
              <a:rPr lang="en-US" sz="2400" b="1" dirty="0">
                <a:latin typeface="Times New Roman" panose="02020603050405020304" pitchFamily="18" charset="0"/>
                <a:cs typeface="Times New Roman" panose="02020603050405020304" pitchFamily="18" charset="0"/>
              </a:rPr>
              <a:t>Colossians 3:5-6</a:t>
            </a:r>
            <a:r>
              <a:rPr lang="en-US" sz="2400" dirty="0">
                <a:latin typeface="Times New Roman" panose="02020603050405020304" pitchFamily="18" charset="0"/>
                <a:cs typeface="Times New Roman" panose="02020603050405020304" pitchFamily="18" charset="0"/>
              </a:rPr>
              <a:t> Therefore consider the members of your earthly body as dead to immorality, impurity, passion, evil desire, and greed, which amounts to idolatry. </a:t>
            </a:r>
            <a:br>
              <a:rPr lang="en-US" sz="24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6 </a:t>
            </a:r>
            <a:r>
              <a:rPr lang="en-US" sz="2400" dirty="0">
                <a:latin typeface="Times New Roman" panose="02020603050405020304" pitchFamily="18" charset="0"/>
                <a:cs typeface="Times New Roman" panose="02020603050405020304" pitchFamily="18" charset="0"/>
              </a:rPr>
              <a:t> For it is because of </a:t>
            </a:r>
            <a:r>
              <a:rPr lang="en-US" sz="2400" b="1" u="sng" dirty="0">
                <a:highlight>
                  <a:srgbClr val="FFFF00"/>
                </a:highlight>
                <a:latin typeface="Times New Roman" panose="02020603050405020304" pitchFamily="18" charset="0"/>
                <a:cs typeface="Times New Roman" panose="02020603050405020304" pitchFamily="18" charset="0"/>
              </a:rPr>
              <a:t>these things </a:t>
            </a:r>
            <a:r>
              <a:rPr lang="en-US" sz="2400" dirty="0">
                <a:latin typeface="Times New Roman" panose="02020603050405020304" pitchFamily="18" charset="0"/>
                <a:cs typeface="Times New Roman" panose="02020603050405020304" pitchFamily="18" charset="0"/>
              </a:rPr>
              <a:t>that </a:t>
            </a:r>
            <a:r>
              <a:rPr lang="en-US" sz="2400" b="1" u="sng" dirty="0">
                <a:highlight>
                  <a:srgbClr val="FFFF00"/>
                </a:highlight>
                <a:latin typeface="Times New Roman" panose="02020603050405020304" pitchFamily="18" charset="0"/>
                <a:cs typeface="Times New Roman" panose="02020603050405020304" pitchFamily="18" charset="0"/>
              </a:rPr>
              <a:t>the </a:t>
            </a:r>
            <a:r>
              <a:rPr lang="en-US" sz="2400" b="1" u="sng" dirty="0">
                <a:highlight>
                  <a:srgbClr val="00FF00"/>
                </a:highlight>
                <a:latin typeface="Times New Roman" panose="02020603050405020304" pitchFamily="18" charset="0"/>
                <a:cs typeface="Times New Roman" panose="02020603050405020304" pitchFamily="18" charset="0"/>
              </a:rPr>
              <a:t>wrath</a:t>
            </a:r>
            <a:r>
              <a:rPr lang="en-US" sz="2400" b="1" u="sng" dirty="0">
                <a:highlight>
                  <a:srgbClr val="FFFF00"/>
                </a:highlight>
                <a:latin typeface="Times New Roman" panose="02020603050405020304" pitchFamily="18" charset="0"/>
                <a:cs typeface="Times New Roman" panose="02020603050405020304" pitchFamily="18" charset="0"/>
              </a:rPr>
              <a:t> of God will come upon the sons of disobedience</a:t>
            </a:r>
            <a:r>
              <a:rPr lang="en-US" sz="2400" dirty="0">
                <a:latin typeface="Times New Roman" panose="02020603050405020304" pitchFamily="18" charset="0"/>
                <a:cs typeface="Times New Roman" panose="02020603050405020304" pitchFamily="18" charset="0"/>
              </a:rPr>
              <a:t>, </a:t>
            </a:r>
          </a:p>
          <a:p>
            <a:pPr marL="628650" lvl="1"/>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lvl="1"/>
            <a:r>
              <a:rPr lang="en-US" sz="2400" b="1" dirty="0">
                <a:latin typeface="Times New Roman" panose="02020603050405020304" pitchFamily="18" charset="0"/>
                <a:cs typeface="Times New Roman" panose="02020603050405020304" pitchFamily="18" charset="0"/>
              </a:rPr>
              <a:t>Hebrews 10:30-31</a:t>
            </a:r>
            <a:r>
              <a:rPr lang="en-US" sz="2400" dirty="0">
                <a:latin typeface="Times New Roman" panose="02020603050405020304" pitchFamily="18" charset="0"/>
                <a:cs typeface="Times New Roman" panose="02020603050405020304" pitchFamily="18" charset="0"/>
              </a:rPr>
              <a:t> For we know Him who said, "</a:t>
            </a:r>
            <a:r>
              <a:rPr lang="en-US" sz="2400" cap="small" dirty="0">
                <a:effectLst/>
                <a:latin typeface="Times New Roman" panose="02020603050405020304" pitchFamily="18" charset="0"/>
                <a:cs typeface="Times New Roman" panose="02020603050405020304" pitchFamily="18" charset="0"/>
              </a:rPr>
              <a:t>VENGEANCE IS</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MINE</a:t>
            </a:r>
            <a:r>
              <a:rPr lang="en-US" sz="2400" dirty="0">
                <a:latin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cs typeface="Times New Roman" panose="02020603050405020304" pitchFamily="18" charset="0"/>
              </a:rPr>
              <a:t>WILL REPAY</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31 </a:t>
            </a:r>
            <a:r>
              <a:rPr lang="en-US" sz="2400" dirty="0">
                <a:latin typeface="Times New Roman" panose="02020603050405020304" pitchFamily="18" charset="0"/>
                <a:cs typeface="Times New Roman" panose="02020603050405020304" pitchFamily="18" charset="0"/>
              </a:rPr>
              <a:t> It is a </a:t>
            </a:r>
            <a:r>
              <a:rPr lang="en-US" sz="2400" b="1" u="sng" dirty="0">
                <a:highlight>
                  <a:srgbClr val="00FF00"/>
                </a:highlight>
                <a:latin typeface="Times New Roman" panose="02020603050405020304" pitchFamily="18" charset="0"/>
                <a:cs typeface="Times New Roman" panose="02020603050405020304" pitchFamily="18" charset="0"/>
              </a:rPr>
              <a:t>terrifying thing </a:t>
            </a:r>
            <a:r>
              <a:rPr lang="en-US" sz="2400" dirty="0">
                <a:latin typeface="Times New Roman" panose="02020603050405020304" pitchFamily="18" charset="0"/>
                <a:cs typeface="Times New Roman" panose="02020603050405020304" pitchFamily="18" charset="0"/>
              </a:rPr>
              <a:t>to fall into the hands of the living God.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Union with Christ</a:t>
            </a:r>
          </a:p>
        </p:txBody>
      </p:sp>
    </p:spTree>
    <p:extLst>
      <p:ext uri="{BB962C8B-B14F-4D97-AF65-F5344CB8AC3E}">
        <p14:creationId xmlns:p14="http://schemas.microsoft.com/office/powerpoint/2010/main" val="1290584317"/>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1889944" cy="6370975"/>
          </a:xfrm>
          <a:prstGeom prst="rect">
            <a:avLst/>
          </a:prstGeom>
          <a:noFill/>
        </p:spPr>
        <p:txBody>
          <a:bodyPr wrap="square" rtlCol="0">
            <a:spAutoFit/>
          </a:bodyPr>
          <a:lstStyle/>
          <a:p>
            <a:pPr marL="171450" marR="0">
              <a:spcBef>
                <a:spcPts val="0"/>
              </a:spcBef>
              <a:spcAft>
                <a:spcPts val="0"/>
              </a:spcAft>
            </a:pPr>
            <a:r>
              <a:rPr lang="en-US" sz="2400" b="1" u="sng" dirty="0">
                <a:latin typeface="Times New Roman" panose="02020603050405020304" pitchFamily="18" charset="0"/>
                <a:cs typeface="Times New Roman" panose="02020603050405020304" pitchFamily="18" charset="0"/>
              </a:rPr>
              <a:t>The Love of God</a:t>
            </a:r>
            <a:r>
              <a:rPr lang="en-US" sz="2400" b="1" dirty="0">
                <a:latin typeface="Times New Roman" panose="02020603050405020304" pitchFamily="18" charset="0"/>
                <a:cs typeface="Times New Roman" panose="02020603050405020304" pitchFamily="18" charset="0"/>
              </a:rPr>
              <a:t>:</a:t>
            </a:r>
          </a:p>
          <a:p>
            <a:pPr marL="17145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lvl="1"/>
            <a:r>
              <a:rPr lang="en-US" sz="2400" b="1" dirty="0">
                <a:latin typeface="Times New Roman" panose="02020603050405020304" pitchFamily="18" charset="0"/>
                <a:cs typeface="Times New Roman" panose="02020603050405020304" pitchFamily="18" charset="0"/>
              </a:rPr>
              <a:t>1 John 4:16</a:t>
            </a:r>
            <a:r>
              <a:rPr lang="en-US" sz="2400" dirty="0">
                <a:latin typeface="Times New Roman" panose="02020603050405020304" pitchFamily="18" charset="0"/>
                <a:cs typeface="Times New Roman" panose="02020603050405020304" pitchFamily="18" charset="0"/>
              </a:rPr>
              <a:t> We have come to know and have believed </a:t>
            </a:r>
            <a:r>
              <a:rPr lang="en-US" sz="2400" b="1" u="sng" dirty="0">
                <a:latin typeface="Times New Roman" panose="02020603050405020304" pitchFamily="18" charset="0"/>
                <a:cs typeface="Times New Roman" panose="02020603050405020304" pitchFamily="18" charset="0"/>
              </a:rPr>
              <a:t>the love which God has for </a:t>
            </a:r>
            <a:r>
              <a:rPr lang="en-US" sz="2400" b="1" u="sng" dirty="0">
                <a:highlight>
                  <a:srgbClr val="00FF00"/>
                </a:highlight>
                <a:latin typeface="Times New Roman" panose="02020603050405020304" pitchFamily="18" charset="0"/>
                <a:cs typeface="Times New Roman" panose="02020603050405020304" pitchFamily="18" charset="0"/>
              </a:rPr>
              <a:t>us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God is love</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….(who are the </a:t>
            </a:r>
            <a:r>
              <a:rPr lang="en-US" sz="2400" b="1" dirty="0">
                <a:highlight>
                  <a:srgbClr val="00FF00"/>
                </a:highlight>
                <a:latin typeface="Times New Roman" panose="02020603050405020304" pitchFamily="18" charset="0"/>
                <a:cs typeface="Times New Roman" panose="02020603050405020304" pitchFamily="18" charset="0"/>
              </a:rPr>
              <a:t>us</a:t>
            </a:r>
            <a:r>
              <a:rPr lang="en-US" sz="2400" dirty="0">
                <a:latin typeface="Times New Roman" panose="02020603050405020304" pitchFamily="18" charset="0"/>
                <a:cs typeface="Times New Roman" panose="02020603050405020304" pitchFamily="18" charset="0"/>
              </a:rPr>
              <a:t>?  The </a:t>
            </a:r>
            <a:r>
              <a:rPr lang="en-US" sz="2400" b="1" dirty="0">
                <a:highlight>
                  <a:srgbClr val="00FF00"/>
                </a:highlight>
                <a:latin typeface="Times New Roman" panose="02020603050405020304" pitchFamily="18" charset="0"/>
                <a:cs typeface="Times New Roman" panose="02020603050405020304" pitchFamily="18" charset="0"/>
              </a:rPr>
              <a:t>saints</a:t>
            </a:r>
            <a:r>
              <a:rPr lang="en-US" sz="2400" dirty="0">
                <a:latin typeface="Times New Roman" panose="02020603050405020304" pitchFamily="18" charset="0"/>
                <a:cs typeface="Times New Roman" panose="02020603050405020304" pitchFamily="18" charset="0"/>
              </a:rPr>
              <a:t> who have been baptized into Christ)</a:t>
            </a:r>
          </a:p>
          <a:p>
            <a:pPr marL="628650" lvl="1"/>
            <a:endParaRPr lang="en-US" sz="2400" dirty="0">
              <a:latin typeface="Times New Roman" panose="02020603050405020304" pitchFamily="18" charset="0"/>
              <a:cs typeface="Times New Roman" panose="02020603050405020304" pitchFamily="18" charset="0"/>
            </a:endParaRPr>
          </a:p>
          <a:p>
            <a:pPr marL="628650" lvl="1"/>
            <a:r>
              <a:rPr lang="en-US" sz="2400" b="1" dirty="0">
                <a:latin typeface="Times New Roman" panose="02020603050405020304" pitchFamily="18" charset="0"/>
                <a:cs typeface="Times New Roman" panose="02020603050405020304" pitchFamily="18" charset="0"/>
              </a:rPr>
              <a:t>1 Timothy 2:3-4 … </a:t>
            </a:r>
            <a:r>
              <a:rPr lang="en-US" sz="2400" dirty="0">
                <a:latin typeface="Times New Roman" panose="02020603050405020304" pitchFamily="18" charset="0"/>
                <a:cs typeface="Times New Roman" panose="02020603050405020304" pitchFamily="18" charset="0"/>
              </a:rPr>
              <a:t>God our Savior, </a:t>
            </a:r>
            <a:r>
              <a:rPr lang="en-US" sz="2400" baseline="30000" dirty="0">
                <a:latin typeface="Times New Roman" panose="02020603050405020304" pitchFamily="18" charset="0"/>
                <a:cs typeface="Times New Roman" panose="02020603050405020304" pitchFamily="18" charset="0"/>
              </a:rPr>
              <a:t>4 </a:t>
            </a:r>
            <a:r>
              <a:rPr lang="en-US" sz="2400" dirty="0">
                <a:latin typeface="Times New Roman" panose="02020603050405020304" pitchFamily="18" charset="0"/>
                <a:cs typeface="Times New Roman" panose="02020603050405020304" pitchFamily="18" charset="0"/>
              </a:rPr>
              <a:t> who </a:t>
            </a:r>
            <a:r>
              <a:rPr lang="en-US" sz="2400" b="1" u="sng" dirty="0">
                <a:highlight>
                  <a:srgbClr val="FFFF00"/>
                </a:highlight>
                <a:latin typeface="Times New Roman" panose="02020603050405020304" pitchFamily="18" charset="0"/>
                <a:cs typeface="Times New Roman" panose="02020603050405020304" pitchFamily="18" charset="0"/>
              </a:rPr>
              <a:t>desires all men to be saved </a:t>
            </a:r>
            <a:r>
              <a:rPr lang="en-US" sz="2400" dirty="0">
                <a:latin typeface="Times New Roman" panose="02020603050405020304" pitchFamily="18" charset="0"/>
                <a:cs typeface="Times New Roman" panose="02020603050405020304" pitchFamily="18" charset="0"/>
              </a:rPr>
              <a:t>and to come to the knowledge of the truth. </a:t>
            </a:r>
          </a:p>
          <a:p>
            <a:pPr marL="628650" lvl="1"/>
            <a:endParaRPr lang="en-US" sz="2400" dirty="0">
              <a:latin typeface="Times New Roman" panose="02020603050405020304" pitchFamily="18" charset="0"/>
              <a:cs typeface="Times New Roman" panose="02020603050405020304" pitchFamily="18" charset="0"/>
            </a:endParaRPr>
          </a:p>
          <a:p>
            <a:pPr marL="628650" lvl="1"/>
            <a:r>
              <a:rPr lang="en-US" sz="2400" b="1" dirty="0">
                <a:latin typeface="Times New Roman" panose="02020603050405020304" pitchFamily="18" charset="0"/>
                <a:cs typeface="Times New Roman" panose="02020603050405020304" pitchFamily="18" charset="0"/>
              </a:rPr>
              <a:t>1 Thessalonians 5:9</a:t>
            </a:r>
            <a:r>
              <a:rPr lang="en-US" sz="2400" dirty="0">
                <a:latin typeface="Times New Roman" panose="02020603050405020304" pitchFamily="18" charset="0"/>
                <a:cs typeface="Times New Roman" panose="02020603050405020304" pitchFamily="18" charset="0"/>
              </a:rPr>
              <a:t> For God has </a:t>
            </a:r>
            <a:r>
              <a:rPr lang="en-US" sz="2400" b="1" u="sng" dirty="0">
                <a:highlight>
                  <a:srgbClr val="FFFF00"/>
                </a:highlight>
                <a:latin typeface="Times New Roman" panose="02020603050405020304" pitchFamily="18" charset="0"/>
                <a:cs typeface="Times New Roman" panose="02020603050405020304" pitchFamily="18" charset="0"/>
              </a:rPr>
              <a:t>not destined </a:t>
            </a:r>
            <a:r>
              <a:rPr lang="en-US" sz="2400" b="1" u="sng" dirty="0">
                <a:highlight>
                  <a:srgbClr val="00FF00"/>
                </a:highlight>
                <a:latin typeface="Times New Roman" panose="02020603050405020304" pitchFamily="18" charset="0"/>
                <a:cs typeface="Times New Roman" panose="02020603050405020304" pitchFamily="18" charset="0"/>
              </a:rPr>
              <a:t>us</a:t>
            </a:r>
            <a:r>
              <a:rPr lang="en-US" sz="2400" b="1" u="sng" dirty="0">
                <a:highlight>
                  <a:srgbClr val="FFFF00"/>
                </a:highlight>
                <a:latin typeface="Times New Roman" panose="02020603050405020304" pitchFamily="18" charset="0"/>
                <a:cs typeface="Times New Roman" panose="02020603050405020304" pitchFamily="18" charset="0"/>
              </a:rPr>
              <a:t> for wrath</a:t>
            </a:r>
            <a:r>
              <a:rPr lang="en-US" sz="2400" dirty="0">
                <a:latin typeface="Times New Roman" panose="02020603050405020304" pitchFamily="18" charset="0"/>
                <a:cs typeface="Times New Roman" panose="02020603050405020304" pitchFamily="18" charset="0"/>
              </a:rPr>
              <a:t>, but for </a:t>
            </a:r>
            <a:r>
              <a:rPr lang="en-US" sz="2400" b="1" u="sng" dirty="0">
                <a:highlight>
                  <a:srgbClr val="FFFF00"/>
                </a:highlight>
                <a:latin typeface="Times New Roman" panose="02020603050405020304" pitchFamily="18" charset="0"/>
                <a:cs typeface="Times New Roman" panose="02020603050405020304" pitchFamily="18" charset="0"/>
              </a:rPr>
              <a:t>obtaining </a:t>
            </a:r>
            <a:r>
              <a:rPr lang="en-US" sz="2400" b="1" u="sng" dirty="0">
                <a:highlight>
                  <a:srgbClr val="00FF00"/>
                </a:highlight>
                <a:latin typeface="Times New Roman" panose="02020603050405020304" pitchFamily="18" charset="0"/>
                <a:cs typeface="Times New Roman" panose="02020603050405020304" pitchFamily="18" charset="0"/>
              </a:rPr>
              <a:t>salvation</a:t>
            </a:r>
            <a:r>
              <a:rPr lang="en-US" sz="2400" dirty="0">
                <a:highlight>
                  <a:srgbClr val="00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through our </a:t>
            </a:r>
            <a:r>
              <a:rPr lang="en-US" sz="2400" b="1" u="sng" dirty="0">
                <a:highlight>
                  <a:srgbClr val="FFFF00"/>
                </a:highlight>
                <a:latin typeface="Times New Roman" panose="02020603050405020304" pitchFamily="18" charset="0"/>
                <a:cs typeface="Times New Roman" panose="02020603050405020304" pitchFamily="18" charset="0"/>
              </a:rPr>
              <a:t>Lord Jesus Christ</a:t>
            </a:r>
            <a:r>
              <a:rPr lang="en-US" sz="2400" dirty="0">
                <a:latin typeface="Times New Roman" panose="02020603050405020304" pitchFamily="18" charset="0"/>
                <a:cs typeface="Times New Roman" panose="02020603050405020304" pitchFamily="18" charset="0"/>
              </a:rPr>
              <a:t>, </a:t>
            </a:r>
          </a:p>
          <a:p>
            <a:pPr marL="628650" lvl="1"/>
            <a:endParaRPr lang="en-US" sz="2400" dirty="0">
              <a:latin typeface="Times New Roman" panose="02020603050405020304" pitchFamily="18" charset="0"/>
              <a:cs typeface="Times New Roman" panose="02020603050405020304" pitchFamily="18" charset="0"/>
            </a:endParaRPr>
          </a:p>
          <a:p>
            <a:pPr marL="628650" lvl="1"/>
            <a:r>
              <a:rPr lang="en-US" sz="2400" b="1" dirty="0">
                <a:latin typeface="Times New Roman" panose="02020603050405020304" pitchFamily="18" charset="0"/>
                <a:cs typeface="Times New Roman" panose="02020603050405020304" pitchFamily="18" charset="0"/>
              </a:rPr>
              <a:t>Ephesians 2:4-6</a:t>
            </a:r>
            <a:r>
              <a:rPr lang="en-US" sz="2400" dirty="0">
                <a:latin typeface="Times New Roman" panose="02020603050405020304" pitchFamily="18" charset="0"/>
                <a:cs typeface="Times New Roman" panose="02020603050405020304" pitchFamily="18" charset="0"/>
              </a:rPr>
              <a:t> But God, being </a:t>
            </a:r>
            <a:r>
              <a:rPr lang="en-US" sz="2400" b="1" u="sng" dirty="0">
                <a:highlight>
                  <a:srgbClr val="FFFF00"/>
                </a:highlight>
                <a:latin typeface="Times New Roman" panose="02020603050405020304" pitchFamily="18" charset="0"/>
                <a:cs typeface="Times New Roman" panose="02020603050405020304" pitchFamily="18" charset="0"/>
              </a:rPr>
              <a:t>rich in mercy</a:t>
            </a:r>
            <a:r>
              <a:rPr lang="en-US" sz="2400" dirty="0">
                <a:latin typeface="Times New Roman" panose="02020603050405020304" pitchFamily="18" charset="0"/>
                <a:cs typeface="Times New Roman" panose="02020603050405020304" pitchFamily="18" charset="0"/>
              </a:rPr>
              <a:t>, because of </a:t>
            </a:r>
            <a:r>
              <a:rPr lang="en-US" sz="2400" b="1" u="sng" dirty="0">
                <a:highlight>
                  <a:srgbClr val="FFFF00"/>
                </a:highlight>
                <a:latin typeface="Times New Roman" panose="02020603050405020304" pitchFamily="18" charset="0"/>
                <a:cs typeface="Times New Roman" panose="02020603050405020304" pitchFamily="18" charset="0"/>
              </a:rPr>
              <a:t>His great love </a:t>
            </a:r>
            <a:r>
              <a:rPr lang="en-US" sz="2400" dirty="0">
                <a:latin typeface="Times New Roman" panose="02020603050405020304" pitchFamily="18" charset="0"/>
                <a:cs typeface="Times New Roman" panose="02020603050405020304" pitchFamily="18" charset="0"/>
              </a:rPr>
              <a:t>with which He loved </a:t>
            </a:r>
            <a:r>
              <a:rPr lang="en-US" sz="2400" b="1" u="sng" dirty="0">
                <a:highlight>
                  <a:srgbClr val="00FF00"/>
                </a:highlight>
                <a:latin typeface="Times New Roman" panose="02020603050405020304" pitchFamily="18" charset="0"/>
                <a:cs typeface="Times New Roman" panose="02020603050405020304" pitchFamily="18" charset="0"/>
              </a:rPr>
              <a:t>us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 even when we were </a:t>
            </a:r>
            <a:r>
              <a:rPr lang="en-US" sz="2400" b="1" u="sng" dirty="0">
                <a:highlight>
                  <a:srgbClr val="FFFF00"/>
                </a:highlight>
                <a:latin typeface="Times New Roman" panose="02020603050405020304" pitchFamily="18" charset="0"/>
                <a:cs typeface="Times New Roman" panose="02020603050405020304" pitchFamily="18" charset="0"/>
              </a:rPr>
              <a:t>dead in our transgressions</a:t>
            </a:r>
            <a:r>
              <a:rPr lang="en-US" sz="2400" dirty="0">
                <a:latin typeface="Times New Roman" panose="02020603050405020304" pitchFamily="18" charset="0"/>
                <a:cs typeface="Times New Roman" panose="02020603050405020304" pitchFamily="18" charset="0"/>
              </a:rPr>
              <a:t>, made </a:t>
            </a:r>
            <a:r>
              <a:rPr lang="en-US" sz="2400" b="1" u="sng" dirty="0">
                <a:highlight>
                  <a:srgbClr val="00FF00"/>
                </a:highlight>
                <a:latin typeface="Times New Roman" panose="02020603050405020304" pitchFamily="18" charset="0"/>
                <a:cs typeface="Times New Roman" panose="02020603050405020304" pitchFamily="18" charset="0"/>
              </a:rPr>
              <a:t>us</a:t>
            </a:r>
            <a:r>
              <a:rPr lang="en-US" sz="2400" dirty="0">
                <a:latin typeface="Times New Roman" panose="02020603050405020304" pitchFamily="18" charset="0"/>
                <a:cs typeface="Times New Roman" panose="02020603050405020304" pitchFamily="18" charset="0"/>
              </a:rPr>
              <a:t> alive together </a:t>
            </a:r>
            <a:r>
              <a:rPr lang="en-US" sz="2400" b="1" u="sng" dirty="0">
                <a:highlight>
                  <a:srgbClr val="FFFF00"/>
                </a:highlight>
                <a:latin typeface="Times New Roman" panose="02020603050405020304" pitchFamily="18" charset="0"/>
                <a:cs typeface="Times New Roman" panose="02020603050405020304" pitchFamily="18" charset="0"/>
              </a:rPr>
              <a:t>with Christ </a:t>
            </a:r>
            <a:r>
              <a:rPr lang="en-US" sz="2400" dirty="0">
                <a:latin typeface="Times New Roman" panose="02020603050405020304" pitchFamily="18" charset="0"/>
                <a:cs typeface="Times New Roman" panose="02020603050405020304" pitchFamily="18" charset="0"/>
              </a:rPr>
              <a:t>(by grace you have been saved), </a:t>
            </a:r>
            <a:r>
              <a:rPr lang="en-US" sz="2400" baseline="30000" dirty="0">
                <a:latin typeface="Times New Roman" panose="02020603050405020304" pitchFamily="18" charset="0"/>
                <a:cs typeface="Times New Roman" panose="02020603050405020304" pitchFamily="18" charset="0"/>
              </a:rPr>
              <a:t>6 </a:t>
            </a:r>
            <a:r>
              <a:rPr lang="en-US" sz="2400" dirty="0">
                <a:latin typeface="Times New Roman" panose="02020603050405020304" pitchFamily="18" charset="0"/>
                <a:cs typeface="Times New Roman" panose="02020603050405020304" pitchFamily="18" charset="0"/>
              </a:rPr>
              <a:t> and raised us up with Him, and seated us with Him in the heavenly </a:t>
            </a:r>
            <a:r>
              <a:rPr lang="en-US" sz="2400" i="1" dirty="0">
                <a:latin typeface="Times New Roman" panose="02020603050405020304" pitchFamily="18" charset="0"/>
                <a:cs typeface="Times New Roman" panose="02020603050405020304" pitchFamily="18" charset="0"/>
              </a:rPr>
              <a:t>places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in Christ Jesus</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br>
              <a:rPr lang="en-US" sz="2400" dirty="0"/>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Union with Christ</a:t>
            </a:r>
          </a:p>
        </p:txBody>
      </p:sp>
    </p:spTree>
    <p:extLst>
      <p:ext uri="{BB962C8B-B14F-4D97-AF65-F5344CB8AC3E}">
        <p14:creationId xmlns:p14="http://schemas.microsoft.com/office/powerpoint/2010/main" val="57684960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1889944" cy="6001643"/>
          </a:xfrm>
          <a:prstGeom prst="rect">
            <a:avLst/>
          </a:prstGeom>
          <a:noFill/>
        </p:spPr>
        <p:txBody>
          <a:bodyPr wrap="square" rtlCol="0">
            <a:spAutoFit/>
          </a:bodyPr>
          <a:lstStyle/>
          <a:p>
            <a:pPr marL="171450" marR="0">
              <a:spcBef>
                <a:spcPts val="0"/>
              </a:spcBef>
              <a:spcAft>
                <a:spcPts val="0"/>
              </a:spcAft>
            </a:pPr>
            <a:r>
              <a:rPr lang="en-US" sz="2400" b="1" dirty="0">
                <a:latin typeface="Times New Roman" panose="02020603050405020304" pitchFamily="18" charset="0"/>
                <a:cs typeface="Times New Roman" panose="02020603050405020304" pitchFamily="18" charset="0"/>
              </a:rPr>
              <a:t>What Changed to bring about our reconciliation?</a:t>
            </a:r>
          </a:p>
          <a:p>
            <a:pPr marL="17145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628650" marR="0" indent="-457200">
              <a:spcBef>
                <a:spcPts val="0"/>
              </a:spcBef>
              <a:spcAft>
                <a:spcPts val="0"/>
              </a:spcAft>
              <a:buFont typeface="+mj-lt"/>
              <a:buAutoNum type="arabicPeriod"/>
            </a:pPr>
            <a:r>
              <a:rPr lang="en-US" sz="2400" b="1" dirty="0">
                <a:latin typeface="Times New Roman" panose="02020603050405020304" pitchFamily="18" charset="0"/>
                <a:cs typeface="Times New Roman" panose="02020603050405020304" pitchFamily="18" charset="0"/>
              </a:rPr>
              <a:t>Through His death, Jesus paid the penalty for our sins.  </a:t>
            </a:r>
            <a:r>
              <a:rPr lang="en-US" sz="2400" dirty="0">
                <a:latin typeface="Times New Roman" panose="02020603050405020304" pitchFamily="18" charset="0"/>
                <a:cs typeface="Times New Roman" panose="02020603050405020304" pitchFamily="18" charset="0"/>
              </a:rPr>
              <a:t>God’s divine wrath toward sin and sinners was poured out on Jesus Christ.  He became the </a:t>
            </a:r>
            <a:r>
              <a:rPr lang="en-US" sz="2400" b="1" u="sng" dirty="0">
                <a:highlight>
                  <a:srgbClr val="00FF00"/>
                </a:highlight>
                <a:latin typeface="Times New Roman" panose="02020603050405020304" pitchFamily="18" charset="0"/>
                <a:cs typeface="Times New Roman" panose="02020603050405020304" pitchFamily="18" charset="0"/>
              </a:rPr>
              <a:t>propitiation</a:t>
            </a:r>
            <a:r>
              <a:rPr lang="en-US" sz="2400" dirty="0">
                <a:latin typeface="Times New Roman" panose="02020603050405020304" pitchFamily="18" charset="0"/>
                <a:cs typeface="Times New Roman" panose="02020603050405020304" pitchFamily="18" charset="0"/>
              </a:rPr>
              <a:t> for our sins and </a:t>
            </a:r>
            <a:r>
              <a:rPr lang="en-US" sz="2400" b="1" u="sng" dirty="0">
                <a:latin typeface="Times New Roman" panose="02020603050405020304" pitchFamily="18" charset="0"/>
                <a:cs typeface="Times New Roman" panose="02020603050405020304" pitchFamily="18" charset="0"/>
              </a:rPr>
              <a:t>satisfied</a:t>
            </a:r>
            <a:r>
              <a:rPr lang="en-US" sz="2400" dirty="0">
                <a:latin typeface="Times New Roman" panose="02020603050405020304" pitchFamily="18" charset="0"/>
                <a:cs typeface="Times New Roman" panose="02020603050405020304" pitchFamily="18" charset="0"/>
              </a:rPr>
              <a:t> </a:t>
            </a:r>
            <a:r>
              <a:rPr lang="en-US" sz="2400" b="1" dirty="0">
                <a:highlight>
                  <a:srgbClr val="00FF00"/>
                </a:highlight>
                <a:latin typeface="Times New Roman" panose="02020603050405020304" pitchFamily="18" charset="0"/>
                <a:cs typeface="Times New Roman" panose="02020603050405020304" pitchFamily="18" charset="0"/>
              </a:rPr>
              <a:t>God’s wrath</a:t>
            </a:r>
            <a:r>
              <a:rPr lang="en-US" sz="2400" dirty="0">
                <a:latin typeface="Times New Roman" panose="02020603050405020304" pitchFamily="18" charset="0"/>
                <a:cs typeface="Times New Roman" panose="02020603050405020304" pitchFamily="18" charset="0"/>
              </a:rPr>
              <a:t>. </a:t>
            </a:r>
            <a:r>
              <a:rPr lang="en-US" sz="2400" b="1" dirty="0">
                <a:highlight>
                  <a:srgbClr val="FFFF00"/>
                </a:highlight>
                <a:latin typeface="Times New Roman" panose="02020603050405020304" pitchFamily="18" charset="0"/>
                <a:cs typeface="Times New Roman" panose="02020603050405020304" pitchFamily="18" charset="0"/>
              </a:rPr>
              <a:t>The fierce anger of God’s wrath fell upon Jesus</a:t>
            </a:r>
          </a:p>
          <a:p>
            <a:pPr marL="17145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lvl="1"/>
            <a:r>
              <a:rPr lang="en-US" sz="2400" b="1" dirty="0">
                <a:latin typeface="Times New Roman" panose="02020603050405020304" pitchFamily="18" charset="0"/>
                <a:cs typeface="Times New Roman" panose="02020603050405020304" pitchFamily="18" charset="0"/>
              </a:rPr>
              <a:t>Romans 3:23-26</a:t>
            </a:r>
            <a:r>
              <a:rPr lang="en-US" sz="2400" dirty="0">
                <a:latin typeface="Times New Roman" panose="02020603050405020304" pitchFamily="18" charset="0"/>
                <a:cs typeface="Times New Roman" panose="02020603050405020304" pitchFamily="18" charset="0"/>
              </a:rPr>
              <a:t> for </a:t>
            </a:r>
            <a:r>
              <a:rPr lang="en-US" sz="2400" b="1" u="sng" dirty="0">
                <a:highlight>
                  <a:srgbClr val="FFFF00"/>
                </a:highlight>
                <a:latin typeface="Times New Roman" panose="02020603050405020304" pitchFamily="18" charset="0"/>
                <a:cs typeface="Times New Roman" panose="02020603050405020304" pitchFamily="18" charset="0"/>
              </a:rPr>
              <a:t>all have sinned </a:t>
            </a:r>
            <a:r>
              <a:rPr lang="en-US" sz="2400" dirty="0">
                <a:latin typeface="Times New Roman" panose="02020603050405020304" pitchFamily="18" charset="0"/>
                <a:cs typeface="Times New Roman" panose="02020603050405020304" pitchFamily="18" charset="0"/>
              </a:rPr>
              <a:t>and fall short of the glory of God, </a:t>
            </a:r>
            <a:r>
              <a:rPr lang="en-US" sz="2400" baseline="30000" dirty="0">
                <a:latin typeface="Times New Roman" panose="02020603050405020304" pitchFamily="18" charset="0"/>
                <a:cs typeface="Times New Roman" panose="02020603050405020304" pitchFamily="18" charset="0"/>
              </a:rPr>
              <a:t>24 </a:t>
            </a:r>
            <a:r>
              <a:rPr lang="en-US" sz="2400" dirty="0">
                <a:latin typeface="Times New Roman" panose="02020603050405020304" pitchFamily="18" charset="0"/>
                <a:cs typeface="Times New Roman" panose="02020603050405020304" pitchFamily="18" charset="0"/>
              </a:rPr>
              <a:t> being </a:t>
            </a:r>
            <a:r>
              <a:rPr lang="en-US" sz="2400" b="1" u="sng" dirty="0">
                <a:highlight>
                  <a:srgbClr val="FFFF00"/>
                </a:highlight>
                <a:latin typeface="Times New Roman" panose="02020603050405020304" pitchFamily="18" charset="0"/>
                <a:cs typeface="Times New Roman" panose="02020603050405020304" pitchFamily="18" charset="0"/>
              </a:rPr>
              <a:t>justified as a gift by His grace </a:t>
            </a:r>
            <a:r>
              <a:rPr lang="en-US" sz="2400" dirty="0">
                <a:latin typeface="Times New Roman" panose="02020603050405020304" pitchFamily="18" charset="0"/>
                <a:cs typeface="Times New Roman" panose="02020603050405020304" pitchFamily="18" charset="0"/>
              </a:rPr>
              <a:t>through the redemption which is </a:t>
            </a:r>
            <a:r>
              <a:rPr lang="en-US" sz="2400" b="1" u="sng" dirty="0">
                <a:highlight>
                  <a:srgbClr val="FFFF00"/>
                </a:highlight>
                <a:latin typeface="Times New Roman" panose="02020603050405020304" pitchFamily="18" charset="0"/>
                <a:cs typeface="Times New Roman" panose="02020603050405020304" pitchFamily="18" charset="0"/>
              </a:rPr>
              <a:t>in Christ Jesus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25 </a:t>
            </a:r>
            <a:r>
              <a:rPr lang="en-US" sz="2400" dirty="0">
                <a:latin typeface="Times New Roman" panose="02020603050405020304" pitchFamily="18" charset="0"/>
                <a:cs typeface="Times New Roman" panose="02020603050405020304" pitchFamily="18" charset="0"/>
              </a:rPr>
              <a:t> whom God displayed publicly as a </a:t>
            </a:r>
            <a:r>
              <a:rPr lang="en-US" sz="2400" b="1" u="sng" dirty="0">
                <a:highlight>
                  <a:srgbClr val="00FF00"/>
                </a:highlight>
                <a:latin typeface="Times New Roman" panose="02020603050405020304" pitchFamily="18" charset="0"/>
                <a:cs typeface="Times New Roman" panose="02020603050405020304" pitchFamily="18" charset="0"/>
              </a:rPr>
              <a:t>propitiation</a:t>
            </a:r>
            <a:r>
              <a:rPr lang="en-US" sz="2400" dirty="0">
                <a:latin typeface="Times New Roman" panose="02020603050405020304" pitchFamily="18" charset="0"/>
                <a:cs typeface="Times New Roman" panose="02020603050405020304" pitchFamily="18" charset="0"/>
              </a:rPr>
              <a:t> in His blood through faith. </a:t>
            </a:r>
            <a:r>
              <a:rPr lang="en-US" sz="2400" i="1" dirty="0">
                <a:latin typeface="Times New Roman" panose="02020603050405020304" pitchFamily="18" charset="0"/>
                <a:cs typeface="Times New Roman" panose="02020603050405020304" pitchFamily="18" charset="0"/>
              </a:rPr>
              <a:t>….</a:t>
            </a:r>
          </a:p>
          <a:p>
            <a:pPr marL="628650" lvl="1"/>
            <a:endParaRPr lang="en-US" sz="24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lvl="1"/>
            <a:r>
              <a:rPr lang="en-US" sz="2400" b="1" dirty="0">
                <a:latin typeface="Times New Roman" panose="02020603050405020304" pitchFamily="18" charset="0"/>
                <a:cs typeface="Times New Roman" panose="02020603050405020304" pitchFamily="18" charset="0"/>
              </a:rPr>
              <a:t>Hebrews 2:17 </a:t>
            </a:r>
            <a:r>
              <a:rPr lang="en-US" sz="2400" dirty="0">
                <a:latin typeface="Times New Roman" panose="02020603050405020304" pitchFamily="18" charset="0"/>
                <a:cs typeface="Times New Roman" panose="02020603050405020304" pitchFamily="18" charset="0"/>
              </a:rPr>
              <a:t> Therefore,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(Jesus) had to be </a:t>
            </a:r>
            <a:r>
              <a:rPr lang="en-US" sz="2400" b="1" u="sng" dirty="0">
                <a:highlight>
                  <a:srgbClr val="FFFF00"/>
                </a:highlight>
                <a:latin typeface="Times New Roman" panose="02020603050405020304" pitchFamily="18" charset="0"/>
                <a:cs typeface="Times New Roman" panose="02020603050405020304" pitchFamily="18" charset="0"/>
              </a:rPr>
              <a:t>made like His brethren </a:t>
            </a:r>
            <a:r>
              <a:rPr lang="en-US" sz="2400" dirty="0">
                <a:latin typeface="Times New Roman" panose="02020603050405020304" pitchFamily="18" charset="0"/>
                <a:cs typeface="Times New Roman" panose="02020603050405020304" pitchFamily="18" charset="0"/>
              </a:rPr>
              <a:t>in all things (flesh, suffering, and temptation), so that He might become a </a:t>
            </a:r>
            <a:r>
              <a:rPr lang="en-US" sz="2400" b="1" u="sng" dirty="0">
                <a:highlight>
                  <a:srgbClr val="FFFF00"/>
                </a:highlight>
                <a:latin typeface="Times New Roman" panose="02020603050405020304" pitchFamily="18" charset="0"/>
                <a:cs typeface="Times New Roman" panose="02020603050405020304" pitchFamily="18" charset="0"/>
              </a:rPr>
              <a:t>merciful and faithful high priest </a:t>
            </a:r>
            <a:r>
              <a:rPr lang="en-US" sz="2400" dirty="0">
                <a:latin typeface="Times New Roman" panose="02020603050405020304" pitchFamily="18" charset="0"/>
                <a:cs typeface="Times New Roman" panose="02020603050405020304" pitchFamily="18" charset="0"/>
              </a:rPr>
              <a:t>in things pertaining to God, to make </a:t>
            </a:r>
            <a:r>
              <a:rPr lang="en-US" sz="2400" b="1" u="sng" dirty="0">
                <a:highlight>
                  <a:srgbClr val="00FF00"/>
                </a:highlight>
                <a:latin typeface="Times New Roman" panose="02020603050405020304" pitchFamily="18" charset="0"/>
                <a:cs typeface="Times New Roman" panose="02020603050405020304" pitchFamily="18" charset="0"/>
              </a:rPr>
              <a:t>propitiation</a:t>
            </a:r>
            <a:r>
              <a:rPr lang="en-US" sz="2400" b="1" u="sng" dirty="0">
                <a:highlight>
                  <a:srgbClr val="FFFF00"/>
                </a:highlight>
                <a:latin typeface="Times New Roman" panose="02020603050405020304" pitchFamily="18" charset="0"/>
                <a:cs typeface="Times New Roman" panose="02020603050405020304" pitchFamily="18" charset="0"/>
              </a:rPr>
              <a:t> for the sins of the people</a:t>
            </a:r>
            <a:r>
              <a:rPr lang="en-US" sz="2400" dirty="0">
                <a:latin typeface="Times New Roman" panose="02020603050405020304" pitchFamily="18" charset="0"/>
                <a:cs typeface="Times New Roman" panose="02020603050405020304" pitchFamily="18" charset="0"/>
              </a:rPr>
              <a:t>. </a:t>
            </a:r>
          </a:p>
          <a:p>
            <a:pPr marL="628650" lvl="1"/>
            <a:endParaRPr lang="en-US" sz="2400" dirty="0">
              <a:latin typeface="Times New Roman" panose="02020603050405020304" pitchFamily="18" charset="0"/>
              <a:cs typeface="Times New Roman" panose="02020603050405020304" pitchFamily="18" charset="0"/>
            </a:endParaRPr>
          </a:p>
          <a:p>
            <a:pPr marL="628650" lvl="1"/>
            <a:r>
              <a:rPr lang="en-US" sz="2400" b="1" dirty="0">
                <a:latin typeface="Times New Roman" panose="02020603050405020304" pitchFamily="18" charset="0"/>
                <a:cs typeface="Times New Roman" panose="02020603050405020304" pitchFamily="18" charset="0"/>
              </a:rPr>
              <a:t>1 Corinthians 15:3 </a:t>
            </a:r>
            <a:r>
              <a:rPr lang="en-US" sz="2400" dirty="0">
                <a:latin typeface="Times New Roman" panose="02020603050405020304" pitchFamily="18" charset="0"/>
                <a:cs typeface="Times New Roman" panose="02020603050405020304" pitchFamily="18" charset="0"/>
              </a:rPr>
              <a:t>For I delivered to you as of first importance what I also received, that </a:t>
            </a:r>
            <a:r>
              <a:rPr lang="en-US" sz="2400" b="1" u="sng" dirty="0">
                <a:highlight>
                  <a:srgbClr val="00FF00"/>
                </a:highlight>
                <a:latin typeface="Times New Roman" panose="02020603050405020304" pitchFamily="18" charset="0"/>
                <a:cs typeface="Times New Roman" panose="02020603050405020304" pitchFamily="18" charset="0"/>
              </a:rPr>
              <a:t>Christ died for our sins </a:t>
            </a:r>
            <a:r>
              <a:rPr lang="en-US" sz="2400" dirty="0">
                <a:latin typeface="Times New Roman" panose="02020603050405020304" pitchFamily="18" charset="0"/>
                <a:cs typeface="Times New Roman" panose="02020603050405020304" pitchFamily="18" charset="0"/>
              </a:rPr>
              <a:t>according to the Scriptures,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Union with Christ</a:t>
            </a:r>
          </a:p>
        </p:txBody>
      </p:sp>
    </p:spTree>
    <p:extLst>
      <p:ext uri="{BB962C8B-B14F-4D97-AF65-F5344CB8AC3E}">
        <p14:creationId xmlns:p14="http://schemas.microsoft.com/office/powerpoint/2010/main" val="174081225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1644370" cy="6001643"/>
          </a:xfrm>
          <a:prstGeom prst="rect">
            <a:avLst/>
          </a:prstGeom>
          <a:noFill/>
        </p:spPr>
        <p:txBody>
          <a:bodyPr wrap="square" rtlCol="0">
            <a:spAutoFit/>
          </a:bodyPr>
          <a:lstStyle/>
          <a:p>
            <a:pPr marL="514350" marR="0" indent="-342900">
              <a:spcBef>
                <a:spcPts val="0"/>
              </a:spcBef>
              <a:spcAft>
                <a:spcPts val="0"/>
              </a:spcAft>
              <a:buSzPct val="114000"/>
              <a:buFont typeface="+mj-lt"/>
              <a:buAutoNum type="arabicPeriod" startAt="2"/>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ea typeface="Calibri" panose="020F0502020204030204" pitchFamily="34" charset="0"/>
                <a:cs typeface="Times New Roman" panose="02020603050405020304" pitchFamily="18" charset="0"/>
              </a:rPr>
              <a:t>God washed our Sins Away</a:t>
            </a:r>
          </a:p>
          <a:p>
            <a:pPr marL="1085850" lvl="1" indent="-457200">
              <a:buFont typeface="+mj-lt"/>
              <a:buAutoNum type="arabicPeriod" startAt="2"/>
            </a:pPr>
            <a:endParaRPr lang="en-US" sz="2400" b="1" dirty="0">
              <a:latin typeface="Times New Roman" panose="02020603050405020304" pitchFamily="18" charset="0"/>
              <a:cs typeface="Times New Roman" panose="02020603050405020304" pitchFamily="18" charset="0"/>
            </a:endParaRPr>
          </a:p>
          <a:p>
            <a:pPr marL="1085850" lvl="1" indent="-457200">
              <a:buFont typeface="+mj-lt"/>
              <a:buAutoNum type="arabicPeriod" startAt="2"/>
            </a:pPr>
            <a:r>
              <a:rPr lang="en-US" sz="2400" b="1" dirty="0">
                <a:latin typeface="Times New Roman" panose="02020603050405020304" pitchFamily="18" charset="0"/>
                <a:cs typeface="Times New Roman" panose="02020603050405020304" pitchFamily="18" charset="0"/>
              </a:rPr>
              <a:t>1 Corinthians 1:2</a:t>
            </a:r>
            <a:r>
              <a:rPr lang="en-US" sz="2400" dirty="0">
                <a:latin typeface="Times New Roman" panose="02020603050405020304" pitchFamily="18" charset="0"/>
                <a:cs typeface="Times New Roman" panose="02020603050405020304" pitchFamily="18" charset="0"/>
              </a:rPr>
              <a:t> To the </a:t>
            </a:r>
            <a:r>
              <a:rPr lang="en-US" sz="2400" b="1" u="sng" dirty="0">
                <a:latin typeface="Times New Roman" panose="02020603050405020304" pitchFamily="18" charset="0"/>
                <a:cs typeface="Times New Roman" panose="02020603050405020304" pitchFamily="18" charset="0"/>
              </a:rPr>
              <a:t>church of God </a:t>
            </a:r>
            <a:r>
              <a:rPr lang="en-US" sz="2400" dirty="0">
                <a:latin typeface="Times New Roman" panose="02020603050405020304" pitchFamily="18" charset="0"/>
                <a:cs typeface="Times New Roman" panose="02020603050405020304" pitchFamily="18" charset="0"/>
              </a:rPr>
              <a:t>…to those who have been </a:t>
            </a:r>
            <a:r>
              <a:rPr lang="en-US" sz="2400" b="1" u="sng" dirty="0">
                <a:latin typeface="Times New Roman" panose="02020603050405020304" pitchFamily="18" charset="0"/>
                <a:cs typeface="Times New Roman" panose="02020603050405020304" pitchFamily="18" charset="0"/>
              </a:rPr>
              <a:t>sanctified in Christ Jesus</a:t>
            </a: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saints</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hagios - </a:t>
            </a:r>
            <a:r>
              <a:rPr lang="en-US" sz="2400" dirty="0">
                <a:latin typeface="Times New Roman" panose="02020603050405020304" pitchFamily="18" charset="0"/>
                <a:cs typeface="Times New Roman" panose="02020603050405020304" pitchFamily="18" charset="0"/>
              </a:rPr>
              <a:t>holy ones) …</a:t>
            </a:r>
          </a:p>
          <a:p>
            <a:pPr marL="1714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085850" lvl="2"/>
            <a:r>
              <a:rPr lang="en-US" sz="2400" b="1" dirty="0">
                <a:latin typeface="Times New Roman" panose="02020603050405020304" pitchFamily="18" charset="0"/>
                <a:ea typeface="Calibri" panose="020F0502020204030204" pitchFamily="34" charset="0"/>
                <a:cs typeface="Times New Roman" panose="02020603050405020304" pitchFamily="18" charset="0"/>
              </a:rPr>
              <a:t>Our Sins are Washed Away:</a:t>
            </a:r>
          </a:p>
          <a:p>
            <a:pPr marL="1543050" lvl="2"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Baptism – Acts 22:16; Ephesians 5:26</a:t>
            </a:r>
          </a:p>
          <a:p>
            <a:pPr marL="1543050" lvl="2"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Blood – 1 John 1:7; Revelations 1:5</a:t>
            </a:r>
          </a:p>
          <a:p>
            <a:pPr marL="1085850" lvl="2"/>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085850" lvl="2"/>
            <a:r>
              <a:rPr lang="en-US" sz="2400" b="1" dirty="0">
                <a:latin typeface="Times New Roman" panose="02020603050405020304" pitchFamily="18" charset="0"/>
                <a:ea typeface="Calibri" panose="020F0502020204030204" pitchFamily="34" charset="0"/>
                <a:cs typeface="Times New Roman" panose="02020603050405020304" pitchFamily="18" charset="0"/>
              </a:rPr>
              <a:t>Our Sins are Forgiven:</a:t>
            </a:r>
          </a:p>
          <a:p>
            <a:pPr marL="1543050" lvl="2"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Baptism – Acts 2:38</a:t>
            </a:r>
          </a:p>
          <a:p>
            <a:pPr marL="1543050" lvl="2"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Blood – Matthew 26:28, Ephesians 1:7, Hebrews 9:22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085850" lvl="2"/>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085850" lvl="2"/>
            <a:r>
              <a:rPr lang="en-US" sz="2400" b="1" dirty="0">
                <a:latin typeface="Times New Roman" panose="02020603050405020304" pitchFamily="18" charset="0"/>
                <a:ea typeface="Calibri" panose="020F0502020204030204" pitchFamily="34" charset="0"/>
                <a:cs typeface="Times New Roman" panose="02020603050405020304" pitchFamily="18" charset="0"/>
              </a:rPr>
              <a:t>We are Saved:</a:t>
            </a:r>
          </a:p>
          <a:p>
            <a:pPr marL="1543050" lvl="2"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Baptism – Mark 16:16; 1 Peter 3:21</a:t>
            </a:r>
          </a:p>
          <a:p>
            <a:pPr marL="1543050" lvl="2"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Blood – 1 John 1:7; Romans 5:9; Hebrews 13:12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Union with Christ</a:t>
            </a:r>
          </a:p>
        </p:txBody>
      </p:sp>
    </p:spTree>
    <p:extLst>
      <p:ext uri="{BB962C8B-B14F-4D97-AF65-F5344CB8AC3E}">
        <p14:creationId xmlns:p14="http://schemas.microsoft.com/office/powerpoint/2010/main" val="4036613081"/>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1889944" cy="5262979"/>
          </a:xfrm>
          <a:prstGeom prst="rect">
            <a:avLst/>
          </a:prstGeom>
          <a:noFill/>
        </p:spPr>
        <p:txBody>
          <a:bodyPr wrap="square" rtlCol="0">
            <a:spAutoFit/>
          </a:bodyPr>
          <a:lstStyle/>
          <a:p>
            <a:pPr marL="171450" marR="0">
              <a:spcBef>
                <a:spcPts val="0"/>
              </a:spcBef>
              <a:spcAft>
                <a:spcPts val="0"/>
              </a:spcAft>
            </a:pPr>
            <a:r>
              <a:rPr lang="en-US" sz="2400" b="1" dirty="0">
                <a:latin typeface="Times New Roman" panose="02020603050405020304" pitchFamily="18" charset="0"/>
                <a:cs typeface="Times New Roman" panose="02020603050405020304" pitchFamily="18" charset="0"/>
              </a:rPr>
              <a:t>How Perfectly Did God Wash Away Our Sins?</a:t>
            </a:r>
          </a:p>
          <a:p>
            <a:pPr marL="17145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171450" marR="0">
              <a:spcBef>
                <a:spcPts val="0"/>
              </a:spcBef>
              <a:spcAft>
                <a:spcPts val="0"/>
              </a:spcAft>
            </a:pPr>
            <a:r>
              <a:rPr lang="en-US" sz="2400" b="1" dirty="0">
                <a:latin typeface="Times New Roman" panose="02020603050405020304" pitchFamily="18" charset="0"/>
                <a:cs typeface="Times New Roman" panose="02020603050405020304" pitchFamily="18" charset="0"/>
              </a:rPr>
              <a:t>Ephesians 1:4</a:t>
            </a:r>
            <a:r>
              <a:rPr lang="en-US" sz="2400" dirty="0">
                <a:latin typeface="Times New Roman" panose="02020603050405020304" pitchFamily="18" charset="0"/>
                <a:cs typeface="Times New Roman" panose="02020603050405020304" pitchFamily="18" charset="0"/>
              </a:rPr>
              <a:t> just as </a:t>
            </a:r>
            <a:r>
              <a:rPr lang="en-US" sz="2400" b="1" u="sng" dirty="0">
                <a:highlight>
                  <a:srgbClr val="FFFF00"/>
                </a:highlight>
                <a:latin typeface="Times New Roman" panose="02020603050405020304" pitchFamily="18" charset="0"/>
                <a:cs typeface="Times New Roman" panose="02020603050405020304" pitchFamily="18" charset="0"/>
              </a:rPr>
              <a:t>He chose us </a:t>
            </a:r>
            <a:r>
              <a:rPr lang="en-US" sz="2400" dirty="0">
                <a:latin typeface="Times New Roman" panose="02020603050405020304" pitchFamily="18" charset="0"/>
                <a:cs typeface="Times New Roman" panose="02020603050405020304" pitchFamily="18" charset="0"/>
              </a:rPr>
              <a:t>(for salvation – 2 Thessalonians 2:13) </a:t>
            </a:r>
            <a:r>
              <a:rPr lang="en-US" sz="2400" b="1" u="sng" dirty="0">
                <a:highlight>
                  <a:srgbClr val="FFFF00"/>
                </a:highlight>
                <a:latin typeface="Times New Roman" panose="02020603050405020304" pitchFamily="18" charset="0"/>
                <a:cs typeface="Times New Roman" panose="02020603050405020304" pitchFamily="18" charset="0"/>
              </a:rPr>
              <a:t>in Him </a:t>
            </a:r>
            <a:r>
              <a:rPr lang="en-US" sz="2400" dirty="0">
                <a:latin typeface="Times New Roman" panose="02020603050405020304" pitchFamily="18" charset="0"/>
                <a:cs typeface="Times New Roman" panose="02020603050405020304" pitchFamily="18" charset="0"/>
              </a:rPr>
              <a:t>before the foundation of the world, that we would be </a:t>
            </a:r>
            <a:r>
              <a:rPr lang="en-US" sz="2400" b="1" u="sng" dirty="0">
                <a:highlight>
                  <a:srgbClr val="00FF00"/>
                </a:highlight>
                <a:latin typeface="Times New Roman" panose="02020603050405020304" pitchFamily="18" charset="0"/>
                <a:cs typeface="Times New Roman" panose="02020603050405020304" pitchFamily="18" charset="0"/>
              </a:rPr>
              <a:t>holy and blameless </a:t>
            </a:r>
            <a:r>
              <a:rPr lang="en-US" sz="2400" dirty="0">
                <a:latin typeface="Times New Roman" panose="02020603050405020304" pitchFamily="18" charset="0"/>
                <a:cs typeface="Times New Roman" panose="02020603050405020304" pitchFamily="18" charset="0"/>
              </a:rPr>
              <a:t>before Him.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a:p>
            <a:pPr marL="171450" marR="0">
              <a:spcBef>
                <a:spcPts val="0"/>
              </a:spcBef>
              <a:spcAft>
                <a:spcPts val="0"/>
              </a:spcAft>
            </a:pPr>
            <a:r>
              <a:rPr lang="en-US" sz="2400" b="1" dirty="0">
                <a:latin typeface="Times New Roman" panose="02020603050405020304" pitchFamily="18" charset="0"/>
                <a:cs typeface="Times New Roman" panose="02020603050405020304" pitchFamily="18" charset="0"/>
              </a:rPr>
              <a:t>Ephesians 5:25-27 </a:t>
            </a:r>
            <a:r>
              <a:rPr lang="en-US" sz="2400" dirty="0">
                <a:latin typeface="Times New Roman" panose="02020603050405020304" pitchFamily="18" charset="0"/>
                <a:cs typeface="Times New Roman" panose="02020603050405020304" pitchFamily="18" charset="0"/>
              </a:rPr>
              <a:t> …, just as </a:t>
            </a:r>
            <a:r>
              <a:rPr lang="en-US" sz="2400" b="1" u="sng" dirty="0">
                <a:highlight>
                  <a:srgbClr val="FFFF00"/>
                </a:highlight>
                <a:latin typeface="Times New Roman" panose="02020603050405020304" pitchFamily="18" charset="0"/>
                <a:cs typeface="Times New Roman" panose="02020603050405020304" pitchFamily="18" charset="0"/>
              </a:rPr>
              <a:t>Christ also loved the church </a:t>
            </a:r>
            <a:r>
              <a:rPr lang="en-US" sz="2400" dirty="0">
                <a:latin typeface="Times New Roman" panose="02020603050405020304" pitchFamily="18" charset="0"/>
                <a:cs typeface="Times New Roman" panose="02020603050405020304" pitchFamily="18" charset="0"/>
              </a:rPr>
              <a:t>and gave Himself up for her, </a:t>
            </a:r>
            <a:r>
              <a:rPr lang="en-US" sz="2400" baseline="30000" dirty="0">
                <a:latin typeface="Times New Roman" panose="02020603050405020304" pitchFamily="18" charset="0"/>
                <a:cs typeface="Times New Roman" panose="02020603050405020304" pitchFamily="18" charset="0"/>
              </a:rPr>
              <a:t>26 </a:t>
            </a:r>
            <a:r>
              <a:rPr lang="en-US" sz="2400" dirty="0">
                <a:latin typeface="Times New Roman" panose="02020603050405020304" pitchFamily="18" charset="0"/>
                <a:cs typeface="Times New Roman" panose="02020603050405020304" pitchFamily="18" charset="0"/>
              </a:rPr>
              <a:t> so that He might </a:t>
            </a:r>
            <a:r>
              <a:rPr lang="en-US" sz="2400" b="1" u="sng" dirty="0">
                <a:highlight>
                  <a:srgbClr val="FFFF00"/>
                </a:highlight>
                <a:latin typeface="Times New Roman" panose="02020603050405020304" pitchFamily="18" charset="0"/>
                <a:cs typeface="Times New Roman" panose="02020603050405020304" pitchFamily="18" charset="0"/>
              </a:rPr>
              <a:t>sanctify her</a:t>
            </a:r>
            <a:r>
              <a:rPr lang="en-US" sz="2400" dirty="0">
                <a:latin typeface="Times New Roman" panose="02020603050405020304" pitchFamily="18" charset="0"/>
                <a:cs typeface="Times New Roman" panose="02020603050405020304" pitchFamily="18" charset="0"/>
              </a:rPr>
              <a:t>, having </a:t>
            </a:r>
            <a:r>
              <a:rPr lang="en-US" sz="2400" b="1" u="sng" dirty="0">
                <a:highlight>
                  <a:srgbClr val="FFFF00"/>
                </a:highlight>
                <a:latin typeface="Times New Roman" panose="02020603050405020304" pitchFamily="18" charset="0"/>
                <a:cs typeface="Times New Roman" panose="02020603050405020304" pitchFamily="18" charset="0"/>
              </a:rPr>
              <a:t>cleansed her by the washing of water </a:t>
            </a:r>
            <a:r>
              <a:rPr lang="en-US" sz="2400" dirty="0">
                <a:latin typeface="Times New Roman" panose="02020603050405020304" pitchFamily="18" charset="0"/>
                <a:cs typeface="Times New Roman" panose="02020603050405020304" pitchFamily="18" charset="0"/>
              </a:rPr>
              <a:t>with the word, </a:t>
            </a:r>
            <a:r>
              <a:rPr lang="en-US" sz="2400" baseline="30000" dirty="0">
                <a:latin typeface="Times New Roman" panose="02020603050405020304" pitchFamily="18" charset="0"/>
                <a:cs typeface="Times New Roman" panose="02020603050405020304" pitchFamily="18" charset="0"/>
              </a:rPr>
              <a:t>27 </a:t>
            </a:r>
            <a:r>
              <a:rPr lang="en-US" sz="2400" dirty="0">
                <a:latin typeface="Times New Roman" panose="02020603050405020304" pitchFamily="18" charset="0"/>
                <a:cs typeface="Times New Roman" panose="02020603050405020304" pitchFamily="18" charset="0"/>
              </a:rPr>
              <a:t> …the church in all her glory, having </a:t>
            </a:r>
            <a:r>
              <a:rPr lang="en-US" sz="2400" b="1" u="sng" dirty="0">
                <a:highlight>
                  <a:srgbClr val="00FF00"/>
                </a:highlight>
                <a:latin typeface="Times New Roman" panose="02020603050405020304" pitchFamily="18" charset="0"/>
                <a:cs typeface="Times New Roman" panose="02020603050405020304" pitchFamily="18" charset="0"/>
              </a:rPr>
              <a:t>no spot or wrinkle </a:t>
            </a:r>
            <a:r>
              <a:rPr lang="en-US" sz="2400" dirty="0">
                <a:latin typeface="Times New Roman" panose="02020603050405020304" pitchFamily="18" charset="0"/>
                <a:cs typeface="Times New Roman" panose="02020603050405020304" pitchFamily="18" charset="0"/>
              </a:rPr>
              <a:t>…that she would be </a:t>
            </a:r>
            <a:r>
              <a:rPr lang="en-US" sz="2400" b="1" u="sng" dirty="0">
                <a:highlight>
                  <a:srgbClr val="00FF00"/>
                </a:highlight>
                <a:latin typeface="Times New Roman" panose="02020603050405020304" pitchFamily="18" charset="0"/>
                <a:cs typeface="Times New Roman" panose="02020603050405020304" pitchFamily="18" charset="0"/>
              </a:rPr>
              <a:t>holy and blameless</a:t>
            </a:r>
            <a:r>
              <a:rPr lang="en-US" sz="2400" dirty="0">
                <a:latin typeface="Times New Roman" panose="02020603050405020304" pitchFamily="18" charset="0"/>
                <a:cs typeface="Times New Roman" panose="02020603050405020304" pitchFamily="18" charset="0"/>
              </a:rPr>
              <a:t>. </a:t>
            </a:r>
          </a:p>
          <a:p>
            <a:pPr marL="17145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171450"/>
            <a:r>
              <a:rPr lang="en-US" sz="2400" b="1" dirty="0">
                <a:latin typeface="Times New Roman" panose="02020603050405020304" pitchFamily="18" charset="0"/>
                <a:cs typeface="Times New Roman" panose="02020603050405020304" pitchFamily="18" charset="0"/>
              </a:rPr>
              <a:t>Hebrews 10:16-17 </a:t>
            </a:r>
            <a:r>
              <a:rPr lang="en-US" sz="2400" dirty="0">
                <a:latin typeface="Times New Roman" panose="02020603050405020304" pitchFamily="18" charset="0"/>
                <a:cs typeface="Times New Roman" panose="02020603050405020304" pitchFamily="18" charset="0"/>
              </a:rPr>
              <a:t>"</a:t>
            </a:r>
            <a:r>
              <a:rPr lang="en-US" sz="2400" b="1" u="sng" cap="small" dirty="0">
                <a:effectLst/>
                <a:highlight>
                  <a:srgbClr val="FFFF00"/>
                </a:highlight>
                <a:latin typeface="Times New Roman" panose="02020603050405020304" pitchFamily="18" charset="0"/>
                <a:cs typeface="Times New Roman" panose="02020603050405020304" pitchFamily="18" charset="0"/>
              </a:rPr>
              <a:t>THIS IS THE COVENANT </a:t>
            </a:r>
            <a:r>
              <a:rPr lang="en-US" sz="2400" cap="small" dirty="0">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cs typeface="Times New Roman" panose="02020603050405020304" pitchFamily="18" charset="0"/>
              </a:rPr>
              <a:t>WILL MAKE WITH THEM</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AFTER THOSE DAYS</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SAYS THE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cs typeface="Times New Roman" panose="02020603050405020304" pitchFamily="18" charset="0"/>
              </a:rPr>
              <a:t>WILL PUT</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MY LAWS UPON THEIR HEART</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ON THEIR MIND</a:t>
            </a:r>
            <a:r>
              <a:rPr lang="en-US" sz="2400" dirty="0">
                <a:latin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cs typeface="Times New Roman" panose="02020603050405020304" pitchFamily="18" charset="0"/>
              </a:rPr>
              <a:t>WILL WRITE THEM</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He then says,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THEIR </a:t>
            </a:r>
            <a:r>
              <a:rPr lang="en-US" sz="2400" b="1" u="sng" cap="small" dirty="0">
                <a:effectLst/>
                <a:highlight>
                  <a:srgbClr val="FFFF00"/>
                </a:highlight>
                <a:latin typeface="Times New Roman" panose="02020603050405020304" pitchFamily="18" charset="0"/>
                <a:cs typeface="Times New Roman" panose="02020603050405020304" pitchFamily="18" charset="0"/>
              </a:rPr>
              <a:t>SINS AND THEIR LAWLESS DEEDS</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dirty="0">
                <a:highlight>
                  <a:srgbClr val="00FF00"/>
                </a:highlight>
                <a:latin typeface="Times New Roman" panose="02020603050405020304" pitchFamily="18" charset="0"/>
                <a:cs typeface="Times New Roman" panose="02020603050405020304" pitchFamily="18" charset="0"/>
              </a:rPr>
              <a:t>I </a:t>
            </a:r>
            <a:r>
              <a:rPr lang="en-US" sz="2400" b="1" u="sng" cap="small" dirty="0">
                <a:effectLst/>
                <a:highlight>
                  <a:srgbClr val="00FF00"/>
                </a:highlight>
                <a:latin typeface="Times New Roman" panose="02020603050405020304" pitchFamily="18" charset="0"/>
                <a:cs typeface="Times New Roman" panose="02020603050405020304" pitchFamily="18" charset="0"/>
              </a:rPr>
              <a:t>WILL REMEMBER NO MORE</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Union with Christ</a:t>
            </a:r>
          </a:p>
        </p:txBody>
      </p:sp>
    </p:spTree>
    <p:extLst>
      <p:ext uri="{BB962C8B-B14F-4D97-AF65-F5344CB8AC3E}">
        <p14:creationId xmlns:p14="http://schemas.microsoft.com/office/powerpoint/2010/main" val="1368374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1889944" cy="6370975"/>
          </a:xfrm>
          <a:prstGeom prst="rect">
            <a:avLst/>
          </a:prstGeom>
          <a:noFill/>
        </p:spPr>
        <p:txBody>
          <a:bodyPr wrap="square" rtlCol="0">
            <a:spAutoFit/>
          </a:bodyPr>
          <a:lstStyle/>
          <a:p>
            <a:pPr marL="628650" marR="0" indent="-457200">
              <a:spcBef>
                <a:spcPts val="0"/>
              </a:spcBef>
              <a:spcAft>
                <a:spcPts val="0"/>
              </a:spcAft>
              <a:buFont typeface="+mj-lt"/>
              <a:buAutoNum type="arabicPeriod" startAt="3"/>
            </a:pPr>
            <a:r>
              <a:rPr lang="en-US" sz="2400" b="1" dirty="0">
                <a:latin typeface="Times New Roman" panose="02020603050405020304" pitchFamily="18" charset="0"/>
                <a:cs typeface="Times New Roman" panose="02020603050405020304" pitchFamily="18" charset="0"/>
              </a:rPr>
              <a:t>God Changes Us – Transformation – Perfection Process through the Spirit</a:t>
            </a:r>
          </a:p>
          <a:p>
            <a:pPr marL="17145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171450" marR="0">
              <a:spcBef>
                <a:spcPts val="0"/>
              </a:spcBef>
              <a:spcAft>
                <a:spcPts val="0"/>
              </a:spcAft>
            </a:pPr>
            <a:r>
              <a:rPr lang="en-US" sz="2400" b="1" dirty="0">
                <a:latin typeface="Times New Roman" panose="02020603050405020304" pitchFamily="18" charset="0"/>
                <a:cs typeface="Times New Roman" panose="02020603050405020304" pitchFamily="18" charset="0"/>
              </a:rPr>
              <a:t>Spiritual growth through increased understanding of God’s word</a:t>
            </a:r>
          </a:p>
          <a:p>
            <a:pPr marL="51435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1 Corinthians 2:11-13; Colossians 1:9; 1 Peter 2:2; 2 Peter 3:18; 1 John 5:17</a:t>
            </a:r>
          </a:p>
          <a:p>
            <a:pPr marL="17145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171450" marR="0">
              <a:spcBef>
                <a:spcPts val="0"/>
              </a:spcBef>
              <a:spcAft>
                <a:spcPts val="0"/>
              </a:spcAft>
            </a:pPr>
            <a:r>
              <a:rPr lang="en-US" sz="2400" b="1" dirty="0">
                <a:latin typeface="Times New Roman" panose="02020603050405020304" pitchFamily="18" charset="0"/>
                <a:cs typeface="Times New Roman" panose="02020603050405020304" pitchFamily="18" charset="0"/>
              </a:rPr>
              <a:t>Born again to a new life through baptism into Christ</a:t>
            </a:r>
          </a:p>
          <a:p>
            <a:pPr marL="51435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Titus 3:5, Romans 6:4; 2 Corinthians 5:17</a:t>
            </a:r>
          </a:p>
          <a:p>
            <a:pPr marL="17145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171450" marR="0">
              <a:spcBef>
                <a:spcPts val="0"/>
              </a:spcBef>
              <a:spcAft>
                <a:spcPts val="0"/>
              </a:spcAft>
            </a:pPr>
            <a:r>
              <a:rPr lang="en-US" sz="2400" b="1" dirty="0">
                <a:latin typeface="Times New Roman" panose="02020603050405020304" pitchFamily="18" charset="0"/>
                <a:cs typeface="Times New Roman" panose="02020603050405020304" pitchFamily="18" charset="0"/>
              </a:rPr>
              <a:t>Transformed by the renewing of our mind by the Holy Spirit</a:t>
            </a:r>
          </a:p>
          <a:p>
            <a:pPr marL="51435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Ephesians 4:22-24; Titus 3:5; Romans 12:2; 1 Corinthians 6:9-11</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171450" marR="0">
              <a:spcBef>
                <a:spcPts val="0"/>
              </a:spcBef>
              <a:spcAft>
                <a:spcPts val="0"/>
              </a:spcAft>
            </a:pPr>
            <a:r>
              <a:rPr lang="en-US" sz="2400" b="1" dirty="0">
                <a:latin typeface="Times New Roman" panose="02020603050405020304" pitchFamily="18" charset="0"/>
                <a:cs typeface="Times New Roman" panose="02020603050405020304" pitchFamily="18" charset="0"/>
              </a:rPr>
              <a:t>Being Led by the Holy Spirit – walk by the Spirit – bear fruit of the Spirit</a:t>
            </a:r>
          </a:p>
          <a:p>
            <a:pPr marL="51435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Romans 8:14; Galatians 5:16; Galatians 5:22; Matthew 13:23</a:t>
            </a:r>
          </a:p>
          <a:p>
            <a:pPr marL="17145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171450" marR="0">
              <a:spcBef>
                <a:spcPts val="0"/>
              </a:spcBef>
              <a:spcAft>
                <a:spcPts val="0"/>
              </a:spcAft>
            </a:pPr>
            <a:r>
              <a:rPr lang="en-US" sz="2400" b="1" dirty="0">
                <a:latin typeface="Times New Roman" panose="02020603050405020304" pitchFamily="18" charset="0"/>
                <a:cs typeface="Times New Roman" panose="02020603050405020304" pitchFamily="18" charset="0"/>
              </a:rPr>
              <a:t>Strengthening and Intercession of the Holy Spirit</a:t>
            </a:r>
          </a:p>
          <a:p>
            <a:pPr marL="51435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Ephesians 3:16; 6:13-17; Romans 8:26</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Union with Christ</a:t>
            </a:r>
          </a:p>
        </p:txBody>
      </p:sp>
    </p:spTree>
    <p:extLst>
      <p:ext uri="{BB962C8B-B14F-4D97-AF65-F5344CB8AC3E}">
        <p14:creationId xmlns:p14="http://schemas.microsoft.com/office/powerpoint/2010/main" val="790546139"/>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1889944" cy="5546455"/>
          </a:xfrm>
          <a:prstGeom prst="rect">
            <a:avLst/>
          </a:prstGeom>
          <a:noFill/>
        </p:spPr>
        <p:txBody>
          <a:bodyPr wrap="square" rtlCol="0">
            <a:spAutoFit/>
          </a:bodyPr>
          <a:lstStyle/>
          <a:p>
            <a:pPr marL="628650" marR="0" indent="-457200">
              <a:spcBef>
                <a:spcPts val="0"/>
              </a:spcBef>
              <a:spcAft>
                <a:spcPts val="0"/>
              </a:spcAft>
              <a:buFont typeface="+mj-lt"/>
              <a:buAutoNum type="arabicPeriod" startAt="3"/>
            </a:pPr>
            <a:r>
              <a:rPr lang="en-US" sz="2400" b="1" dirty="0">
                <a:latin typeface="Times New Roman" panose="02020603050405020304" pitchFamily="18" charset="0"/>
                <a:cs typeface="Times New Roman" panose="02020603050405020304" pitchFamily="18" charset="0"/>
              </a:rPr>
              <a:t>God Changes Us - Transformation</a:t>
            </a:r>
          </a:p>
          <a:p>
            <a:pPr marL="17145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1 Corinthians 6:9-11</a:t>
            </a:r>
            <a:r>
              <a:rPr lang="en-US" sz="2400" dirty="0">
                <a:latin typeface="Times New Roman" panose="02020603050405020304" pitchFamily="18" charset="0"/>
                <a:cs typeface="Times New Roman" panose="02020603050405020304" pitchFamily="18" charset="0"/>
              </a:rPr>
              <a:t> (referring to sinners and sinful practices) </a:t>
            </a:r>
            <a:r>
              <a:rPr lang="en-US" sz="2400" b="1" u="sng" dirty="0">
                <a:highlight>
                  <a:srgbClr val="FFFF00"/>
                </a:highlight>
                <a:latin typeface="Times New Roman" panose="02020603050405020304" pitchFamily="18" charset="0"/>
                <a:cs typeface="Times New Roman" panose="02020603050405020304" pitchFamily="18" charset="0"/>
              </a:rPr>
              <a:t>Such were some of you</a:t>
            </a:r>
            <a:r>
              <a:rPr lang="en-US" sz="2400" dirty="0">
                <a:latin typeface="Times New Roman" panose="02020603050405020304" pitchFamily="18" charset="0"/>
                <a:cs typeface="Times New Roman" panose="02020603050405020304" pitchFamily="18" charset="0"/>
              </a:rPr>
              <a:t>; but you were </a:t>
            </a:r>
            <a:r>
              <a:rPr lang="en-US" sz="2400" b="1" u="sng" dirty="0">
                <a:highlight>
                  <a:srgbClr val="FFFF00"/>
                </a:highlight>
                <a:latin typeface="Times New Roman" panose="02020603050405020304" pitchFamily="18" charset="0"/>
                <a:cs typeface="Times New Roman" panose="02020603050405020304" pitchFamily="18" charset="0"/>
              </a:rPr>
              <a:t>washed</a:t>
            </a:r>
            <a:r>
              <a:rPr lang="en-US" sz="2400" dirty="0">
                <a:latin typeface="Times New Roman" panose="02020603050405020304" pitchFamily="18" charset="0"/>
                <a:cs typeface="Times New Roman" panose="02020603050405020304" pitchFamily="18" charset="0"/>
              </a:rPr>
              <a:t>, but you were </a:t>
            </a:r>
            <a:r>
              <a:rPr lang="en-US" sz="2400" b="1" u="sng" dirty="0">
                <a:highlight>
                  <a:srgbClr val="FFFF00"/>
                </a:highlight>
                <a:latin typeface="Times New Roman" panose="02020603050405020304" pitchFamily="18" charset="0"/>
                <a:cs typeface="Times New Roman" panose="02020603050405020304" pitchFamily="18" charset="0"/>
              </a:rPr>
              <a:t>sanctified</a:t>
            </a:r>
            <a:r>
              <a:rPr lang="en-US" sz="2400" dirty="0">
                <a:latin typeface="Times New Roman" panose="02020603050405020304" pitchFamily="18" charset="0"/>
                <a:cs typeface="Times New Roman" panose="02020603050405020304" pitchFamily="18" charset="0"/>
              </a:rPr>
              <a:t>, but you were </a:t>
            </a:r>
            <a:r>
              <a:rPr lang="en-US" sz="2400" b="1" u="sng" dirty="0">
                <a:highlight>
                  <a:srgbClr val="FFFF00"/>
                </a:highlight>
                <a:latin typeface="Times New Roman" panose="02020603050405020304" pitchFamily="18" charset="0"/>
                <a:cs typeface="Times New Roman" panose="02020603050405020304" pitchFamily="18" charset="0"/>
              </a:rPr>
              <a:t>justified</a:t>
            </a:r>
            <a:r>
              <a:rPr lang="en-US" sz="2400" dirty="0">
                <a:latin typeface="Times New Roman" panose="02020603050405020304" pitchFamily="18" charset="0"/>
                <a:cs typeface="Times New Roman" panose="02020603050405020304" pitchFamily="18" charset="0"/>
              </a:rPr>
              <a:t> in the name of the Lord Jesus Christ and in the </a:t>
            </a:r>
            <a:r>
              <a:rPr lang="en-US" sz="2400" b="1" u="sng" dirty="0">
                <a:highlight>
                  <a:srgbClr val="FFFF00"/>
                </a:highlight>
                <a:latin typeface="Times New Roman" panose="02020603050405020304" pitchFamily="18" charset="0"/>
                <a:cs typeface="Times New Roman" panose="02020603050405020304" pitchFamily="18" charset="0"/>
              </a:rPr>
              <a:t>Spirit of our God</a:t>
            </a:r>
            <a:r>
              <a:rPr lang="en-US" sz="2400" dirty="0">
                <a:latin typeface="Times New Roman" panose="02020603050405020304" pitchFamily="18" charset="0"/>
                <a:cs typeface="Times New Roman" panose="02020603050405020304" pitchFamily="18" charset="0"/>
              </a:rPr>
              <a:t>. </a:t>
            </a: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1 John 3:7-10 </a:t>
            </a:r>
            <a:r>
              <a:rPr lang="en-US" sz="2400" dirty="0">
                <a:latin typeface="Times New Roman" panose="02020603050405020304" pitchFamily="18" charset="0"/>
                <a:cs typeface="Times New Roman" panose="02020603050405020304" pitchFamily="18" charset="0"/>
              </a:rPr>
              <a:t>Little children, make sure no one deceives you; the one who </a:t>
            </a:r>
            <a:r>
              <a:rPr lang="en-US" sz="2400" b="1" u="sng" dirty="0">
                <a:highlight>
                  <a:srgbClr val="FFFF00"/>
                </a:highlight>
                <a:latin typeface="Times New Roman" panose="02020603050405020304" pitchFamily="18" charset="0"/>
                <a:cs typeface="Times New Roman" panose="02020603050405020304" pitchFamily="18" charset="0"/>
              </a:rPr>
              <a:t>practices righteousness is righteous</a:t>
            </a:r>
            <a:r>
              <a:rPr lang="en-US" sz="2400" dirty="0">
                <a:latin typeface="Times New Roman" panose="02020603050405020304" pitchFamily="18" charset="0"/>
                <a:cs typeface="Times New Roman" panose="02020603050405020304" pitchFamily="18" charset="0"/>
              </a:rPr>
              <a:t>, just as </a:t>
            </a:r>
            <a:r>
              <a:rPr lang="en-US" sz="2400" b="1" u="sng" dirty="0">
                <a:latin typeface="Times New Roman" panose="02020603050405020304" pitchFamily="18" charset="0"/>
                <a:cs typeface="Times New Roman" panose="02020603050405020304" pitchFamily="18" charset="0"/>
              </a:rPr>
              <a:t>He is righteous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 the one who </a:t>
            </a:r>
            <a:r>
              <a:rPr lang="en-US" sz="2400" b="1" u="sng" dirty="0">
                <a:highlight>
                  <a:srgbClr val="FFFF00"/>
                </a:highlight>
                <a:latin typeface="Times New Roman" panose="02020603050405020304" pitchFamily="18" charset="0"/>
                <a:cs typeface="Times New Roman" panose="02020603050405020304" pitchFamily="18" charset="0"/>
              </a:rPr>
              <a:t>practices sin </a:t>
            </a:r>
            <a:r>
              <a:rPr lang="en-US" sz="2400" dirty="0">
                <a:latin typeface="Times New Roman" panose="02020603050405020304" pitchFamily="18" charset="0"/>
                <a:cs typeface="Times New Roman" panose="02020603050405020304" pitchFamily="18" charset="0"/>
              </a:rPr>
              <a:t>is of the </a:t>
            </a:r>
            <a:r>
              <a:rPr lang="en-US" sz="2400" b="1" u="sng" dirty="0">
                <a:highlight>
                  <a:srgbClr val="FFFF00"/>
                </a:highlight>
                <a:latin typeface="Times New Roman" panose="02020603050405020304" pitchFamily="18" charset="0"/>
                <a:cs typeface="Times New Roman" panose="02020603050405020304" pitchFamily="18" charset="0"/>
              </a:rPr>
              <a:t>devil</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10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By this the children of God and the children of the devil are obvious</a:t>
            </a:r>
            <a:r>
              <a:rPr lang="en-US" sz="2400" dirty="0">
                <a:latin typeface="Times New Roman" panose="02020603050405020304" pitchFamily="18" charset="0"/>
                <a:cs typeface="Times New Roman" panose="02020603050405020304" pitchFamily="18" charset="0"/>
              </a:rPr>
              <a:t>…</a:t>
            </a:r>
          </a:p>
          <a:p>
            <a:pPr marL="0" marR="0">
              <a:lnSpc>
                <a:spcPct val="107000"/>
              </a:lnSpc>
              <a:spcBef>
                <a:spcPts val="0"/>
              </a:spcBef>
              <a:spcAft>
                <a:spcPts val="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Romans 5:10-11</a:t>
            </a:r>
            <a:r>
              <a:rPr lang="en-US" sz="2400" dirty="0">
                <a:latin typeface="Times New Roman" panose="02020603050405020304" pitchFamily="18" charset="0"/>
                <a:cs typeface="Times New Roman" panose="02020603050405020304" pitchFamily="18" charset="0"/>
              </a:rPr>
              <a:t> For if while we were enemies </a:t>
            </a:r>
            <a:r>
              <a:rPr lang="en-US" sz="2400" b="1" u="sng" dirty="0">
                <a:highlight>
                  <a:srgbClr val="FFFF00"/>
                </a:highlight>
                <a:latin typeface="Times New Roman" panose="02020603050405020304" pitchFamily="18" charset="0"/>
                <a:cs typeface="Times New Roman" panose="02020603050405020304" pitchFamily="18" charset="0"/>
              </a:rPr>
              <a:t>we were </a:t>
            </a:r>
            <a:r>
              <a:rPr lang="en-US" sz="2400" b="1" u="sng" dirty="0">
                <a:highlight>
                  <a:srgbClr val="00FF00"/>
                </a:highlight>
                <a:latin typeface="Times New Roman" panose="02020603050405020304" pitchFamily="18" charset="0"/>
                <a:cs typeface="Times New Roman" panose="02020603050405020304" pitchFamily="18" charset="0"/>
              </a:rPr>
              <a:t>reconciled</a:t>
            </a:r>
            <a:r>
              <a:rPr lang="en-US" sz="2400" b="1" u="sng" dirty="0">
                <a:highlight>
                  <a:srgbClr val="FFFF00"/>
                </a:highlight>
                <a:latin typeface="Times New Roman" panose="02020603050405020304" pitchFamily="18" charset="0"/>
                <a:cs typeface="Times New Roman" panose="02020603050405020304" pitchFamily="18" charset="0"/>
              </a:rPr>
              <a:t> to God </a:t>
            </a:r>
            <a:r>
              <a:rPr lang="en-US" sz="2400" dirty="0">
                <a:latin typeface="Times New Roman" panose="02020603050405020304" pitchFamily="18" charset="0"/>
                <a:cs typeface="Times New Roman" panose="02020603050405020304" pitchFamily="18" charset="0"/>
              </a:rPr>
              <a:t>through the </a:t>
            </a:r>
            <a:r>
              <a:rPr lang="en-US" sz="2400" b="1" u="sng" dirty="0">
                <a:highlight>
                  <a:srgbClr val="FFFF00"/>
                </a:highlight>
                <a:latin typeface="Times New Roman" panose="02020603050405020304" pitchFamily="18" charset="0"/>
                <a:cs typeface="Times New Roman" panose="02020603050405020304" pitchFamily="18" charset="0"/>
              </a:rPr>
              <a:t>death of His Son</a:t>
            </a:r>
            <a:r>
              <a:rPr lang="en-US" sz="2400" dirty="0">
                <a:latin typeface="Times New Roman" panose="02020603050405020304" pitchFamily="18" charset="0"/>
                <a:cs typeface="Times New Roman" panose="02020603050405020304" pitchFamily="18" charset="0"/>
              </a:rPr>
              <a:t>, much more, </a:t>
            </a:r>
            <a:r>
              <a:rPr lang="en-US" sz="2400" b="1" u="sng" dirty="0">
                <a:highlight>
                  <a:srgbClr val="FFFF00"/>
                </a:highlight>
                <a:latin typeface="Times New Roman" panose="02020603050405020304" pitchFamily="18" charset="0"/>
                <a:cs typeface="Times New Roman" panose="02020603050405020304" pitchFamily="18" charset="0"/>
              </a:rPr>
              <a:t>having been </a:t>
            </a:r>
            <a:r>
              <a:rPr lang="en-US" sz="2400" b="1" u="sng" dirty="0">
                <a:highlight>
                  <a:srgbClr val="00FF00"/>
                </a:highlight>
                <a:latin typeface="Times New Roman" panose="02020603050405020304" pitchFamily="18" charset="0"/>
                <a:cs typeface="Times New Roman" panose="02020603050405020304" pitchFamily="18" charset="0"/>
              </a:rPr>
              <a:t>reconciled</a:t>
            </a:r>
            <a:r>
              <a:rPr lang="en-US" sz="2400" dirty="0">
                <a:latin typeface="Times New Roman" panose="02020603050405020304" pitchFamily="18" charset="0"/>
                <a:cs typeface="Times New Roman" panose="02020603050405020304" pitchFamily="18" charset="0"/>
              </a:rPr>
              <a:t>, we shall be saved by His life. </a:t>
            </a:r>
            <a:br>
              <a:rPr lang="en-US" sz="24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11 </a:t>
            </a:r>
            <a:r>
              <a:rPr lang="en-US" sz="2400" dirty="0">
                <a:latin typeface="Times New Roman" panose="02020603050405020304" pitchFamily="18" charset="0"/>
                <a:cs typeface="Times New Roman" panose="02020603050405020304" pitchFamily="18" charset="0"/>
              </a:rPr>
              <a:t> And not only this, but </a:t>
            </a:r>
            <a:r>
              <a:rPr lang="en-US" sz="2400" b="1" u="sng" dirty="0">
                <a:highlight>
                  <a:srgbClr val="FFFF00"/>
                </a:highlight>
                <a:latin typeface="Times New Roman" panose="02020603050405020304" pitchFamily="18" charset="0"/>
                <a:cs typeface="Times New Roman" panose="02020603050405020304" pitchFamily="18" charset="0"/>
              </a:rPr>
              <a:t>we also exult in God through our Lord Jesus Christ</a:t>
            </a:r>
            <a:r>
              <a:rPr lang="en-US" sz="2400" dirty="0">
                <a:latin typeface="Times New Roman" panose="02020603050405020304" pitchFamily="18" charset="0"/>
                <a:cs typeface="Times New Roman" panose="02020603050405020304" pitchFamily="18" charset="0"/>
              </a:rPr>
              <a:t>, through whom we have </a:t>
            </a:r>
            <a:r>
              <a:rPr lang="en-US" sz="2400" b="1" u="sng" dirty="0">
                <a:highlight>
                  <a:srgbClr val="FFFF00"/>
                </a:highlight>
                <a:latin typeface="Times New Roman" panose="02020603050405020304" pitchFamily="18" charset="0"/>
                <a:cs typeface="Times New Roman" panose="02020603050405020304" pitchFamily="18" charset="0"/>
              </a:rPr>
              <a:t>now received the </a:t>
            </a:r>
            <a:r>
              <a:rPr lang="en-US" sz="2400" b="1" u="sng" dirty="0">
                <a:highlight>
                  <a:srgbClr val="00FF00"/>
                </a:highlight>
                <a:latin typeface="Times New Roman" panose="02020603050405020304" pitchFamily="18" charset="0"/>
                <a:cs typeface="Times New Roman" panose="02020603050405020304" pitchFamily="18" charset="0"/>
              </a:rPr>
              <a:t>reconciliation</a:t>
            </a:r>
            <a:r>
              <a:rPr lang="en-US" sz="2400" dirty="0">
                <a:latin typeface="Times New Roman" panose="02020603050405020304" pitchFamily="18" charset="0"/>
                <a:cs typeface="Times New Roman" panose="02020603050405020304" pitchFamily="18" charset="0"/>
              </a:rPr>
              <a:t>. </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Union with Christ</a:t>
            </a:r>
          </a:p>
        </p:txBody>
      </p:sp>
    </p:spTree>
    <p:extLst>
      <p:ext uri="{BB962C8B-B14F-4D97-AF65-F5344CB8AC3E}">
        <p14:creationId xmlns:p14="http://schemas.microsoft.com/office/powerpoint/2010/main" val="71366842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35180" y="848188"/>
            <a:ext cx="11945983" cy="5693866"/>
          </a:xfrm>
          <a:prstGeom prst="rect">
            <a:avLst/>
          </a:prstGeom>
          <a:noFill/>
        </p:spPr>
        <p:txBody>
          <a:bodyPr wrap="square" rtlCol="0">
            <a:spAutoFit/>
          </a:bodyPr>
          <a:lstStyle/>
          <a:p>
            <a:pPr marL="228600"/>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God is perfectly sinless – He is perfectly holy</a:t>
            </a:r>
          </a:p>
          <a:p>
            <a:pPr marL="685800"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Revelation 4:8</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Sin separates us from God </a:t>
            </a:r>
          </a:p>
          <a:p>
            <a:pPr marL="685800"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Isaiah 59:2; 2 Thessalonians 1:8-9, Revelation 21:1-2, 27; 22:14-15</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800" b="1" dirty="0">
                <a:latin typeface="Times New Roman" panose="02020603050405020304" pitchFamily="18" charset="0"/>
                <a:ea typeface="Calibri" panose="020F0502020204030204" pitchFamily="34" charset="0"/>
                <a:cs typeface="Times New Roman" panose="02020603050405020304" pitchFamily="18" charset="0"/>
              </a:rPr>
              <a:t>Separation from God is </a:t>
            </a:r>
            <a:r>
              <a:rPr lang="en-US" sz="2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Eternal Spiritual Death</a:t>
            </a:r>
          </a:p>
          <a:p>
            <a:pPr marL="685800"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Ezekiel 18:20; Romans 6:23</a:t>
            </a:r>
          </a:p>
          <a:p>
            <a:pPr marL="228600"/>
            <a:r>
              <a:rPr lang="en-US" sz="2800" b="1" dirty="0">
                <a:latin typeface="Times New Roman" panose="02020603050405020304" pitchFamily="18" charset="0"/>
                <a:ea typeface="Calibri" panose="020F0502020204030204" pitchFamily="34" charset="0"/>
                <a:cs typeface="Times New Roman" panose="02020603050405020304" pitchFamily="18" charset="0"/>
              </a:rPr>
              <a:t>At baptism, the blood of Christ washes away our sins </a:t>
            </a:r>
          </a:p>
          <a:p>
            <a:pPr marL="685800"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Acts 22:16; Revelation 1:5; Ephesians 5:26</a:t>
            </a:r>
          </a:p>
          <a:p>
            <a:pPr marL="228600"/>
            <a:r>
              <a:rPr lang="en-US" sz="2800" b="1" dirty="0">
                <a:latin typeface="Times New Roman" panose="02020603050405020304" pitchFamily="18" charset="0"/>
                <a:ea typeface="Calibri" panose="020F0502020204030204" pitchFamily="34" charset="0"/>
                <a:cs typeface="Times New Roman" panose="02020603050405020304" pitchFamily="18" charset="0"/>
              </a:rPr>
              <a:t>When God washes away our sins – perfectly holy – called holy ones (saints)</a:t>
            </a:r>
          </a:p>
          <a:p>
            <a:pPr marL="685800"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Ephesians 5:27; 1 Corinthians 1:2 </a:t>
            </a:r>
          </a:p>
          <a:p>
            <a:pPr marL="228600"/>
            <a:r>
              <a:rPr lang="en-US" sz="2800" b="1" dirty="0">
                <a:latin typeface="Times New Roman" panose="02020603050405020304" pitchFamily="18" charset="0"/>
                <a:ea typeface="Calibri" panose="020F0502020204030204" pitchFamily="34" charset="0"/>
                <a:cs typeface="Times New Roman" panose="02020603050405020304" pitchFamily="18" charset="0"/>
              </a:rPr>
              <a:t>As God’s holy ones, the saints are reconciled (reunited) to God</a:t>
            </a:r>
          </a:p>
          <a:p>
            <a:pPr marL="685800"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2 Corinthians 5:18; Colossians 1:19-23</a:t>
            </a:r>
          </a:p>
          <a:p>
            <a:pPr marL="228600"/>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Union with God is </a:t>
            </a:r>
            <a:r>
              <a:rPr lang="en-US" sz="2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Eternal Spiritual Life</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Review</a:t>
            </a:r>
          </a:p>
        </p:txBody>
      </p:sp>
    </p:spTree>
    <p:extLst>
      <p:ext uri="{BB962C8B-B14F-4D97-AF65-F5344CB8AC3E}">
        <p14:creationId xmlns:p14="http://schemas.microsoft.com/office/powerpoint/2010/main" val="203992908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35181" y="1166842"/>
            <a:ext cx="11644370" cy="5262979"/>
          </a:xfrm>
          <a:prstGeom prst="rect">
            <a:avLst/>
          </a:prstGeom>
          <a:noFill/>
        </p:spPr>
        <p:txBody>
          <a:bodyPr wrap="square" rtlCol="0">
            <a:spAutoFit/>
          </a:bodyPr>
          <a:lstStyle/>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Galatians 3:27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all of you who were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 into Christ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have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clothed yourselves with 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Clothed yourselves</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Literally “put on”</a:t>
            </a:r>
          </a:p>
          <a:p>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enduô</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enter, clothe,</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be clothed with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the sense of sinking into a garment), to put 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Greek Words: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effectLst/>
                <a:latin typeface="Times New Roman" panose="02020603050405020304" pitchFamily="18" charset="0"/>
                <a:ea typeface="Calibri" panose="020F0502020204030204" pitchFamily="34" charset="0"/>
                <a:cs typeface="Times New Roman" panose="02020603050405020304" pitchFamily="18" charset="0"/>
              </a:rPr>
              <a:t>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meaning in, on, with, by</a:t>
            </a:r>
          </a:p>
          <a:p>
            <a:pPr marL="171450" marR="0">
              <a:spcBef>
                <a:spcPts val="0"/>
              </a:spcBef>
              <a:spcAft>
                <a:spcPts val="0"/>
              </a:spcAft>
            </a:pPr>
            <a:r>
              <a:rPr lang="en-US" sz="2400" b="1" i="1" dirty="0" err="1">
                <a:effectLst/>
                <a:latin typeface="Times New Roman" panose="02020603050405020304" pitchFamily="18" charset="0"/>
                <a:ea typeface="Calibri" panose="020F0502020204030204" pitchFamily="34" charset="0"/>
                <a:cs typeface="Times New Roman" panose="02020603050405020304" pitchFamily="18" charset="0"/>
              </a:rPr>
              <a:t>dunô</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(from duo to sink) meaning to enter, to sink into</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Galatians 3:27 (NKJV)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as many of you as were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baptized into 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have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put on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17145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Literal or Figurative?</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Union with Christ</a:t>
            </a:r>
          </a:p>
        </p:txBody>
      </p:sp>
    </p:spTree>
    <p:extLst>
      <p:ext uri="{BB962C8B-B14F-4D97-AF65-F5344CB8AC3E}">
        <p14:creationId xmlns:p14="http://schemas.microsoft.com/office/powerpoint/2010/main" val="4197230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My Goal: How Foundational Stones Fit Together</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447098"/>
          </a:xfrm>
          <a:prstGeom prst="rect">
            <a:avLst/>
          </a:prstGeom>
          <a:noFill/>
        </p:spPr>
        <p:txBody>
          <a:bodyPr wrap="square" rtlCol="0">
            <a:spAutoFit/>
          </a:bodyPr>
          <a:lstStyle/>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Christ’s church, </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Christ’s kingdom</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temple</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dwelling place, and</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household – His family  </a:t>
            </a:r>
          </a:p>
          <a:p>
            <a:endParaRPr lang="en-US" dirty="0"/>
          </a:p>
        </p:txBody>
      </p:sp>
    </p:spTree>
    <p:extLst>
      <p:ext uri="{BB962C8B-B14F-4D97-AF65-F5344CB8AC3E}">
        <p14:creationId xmlns:p14="http://schemas.microsoft.com/office/powerpoint/2010/main" val="4284908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30200" y="966427"/>
            <a:ext cx="11029950" cy="4544321"/>
          </a:xfrm>
          <a:prstGeom prst="rect">
            <a:avLst/>
          </a:prstGeom>
          <a:noFill/>
        </p:spPr>
        <p:txBody>
          <a:bodyPr wrap="square" rtlCol="0">
            <a:spAutoFit/>
          </a:bodyPr>
          <a:lstStyle/>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It is God that calls and chooses us for salvation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2 Thessalonians 2:14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It was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this He (God) called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(kaleo – called)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you through our gospel</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that you may gain the glory of our Lord Jesus Christ.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2 Thessalonians 2:13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because God has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chosen</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 you from the beginning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salvation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through sanctification by the Spirit and faith in the truth.</a:t>
            </a:r>
          </a:p>
          <a:p>
            <a:pPr marL="0" marR="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Ephesians 1:4-5 </a:t>
            </a:r>
            <a:r>
              <a:rPr lang="en-US" sz="2400" dirty="0">
                <a:latin typeface="Times New Roman" panose="02020603050405020304" pitchFamily="18" charset="0"/>
                <a:cs typeface="Times New Roman" panose="02020603050405020304" pitchFamily="18" charset="0"/>
              </a:rPr>
              <a:t> just as </a:t>
            </a:r>
            <a:r>
              <a:rPr lang="en-US" sz="2400" b="1" u="sng" dirty="0">
                <a:highlight>
                  <a:srgbClr val="FFFF00"/>
                </a:highlight>
                <a:latin typeface="Times New Roman" panose="02020603050405020304" pitchFamily="18" charset="0"/>
                <a:cs typeface="Times New Roman" panose="02020603050405020304" pitchFamily="18" charset="0"/>
              </a:rPr>
              <a:t>He chose us in Him</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(for salvation) before </a:t>
            </a:r>
            <a:r>
              <a:rPr lang="en-US" sz="2400" b="1" u="sng" dirty="0">
                <a:highlight>
                  <a:srgbClr val="FFFF00"/>
                </a:highlight>
                <a:latin typeface="Times New Roman" panose="02020603050405020304" pitchFamily="18" charset="0"/>
                <a:cs typeface="Times New Roman" panose="02020603050405020304" pitchFamily="18" charset="0"/>
              </a:rPr>
              <a:t>the foundation of the world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 He </a:t>
            </a:r>
            <a:r>
              <a:rPr lang="en-US" sz="2400" b="1" u="sng" dirty="0">
                <a:highlight>
                  <a:srgbClr val="FFFF00"/>
                </a:highlight>
                <a:latin typeface="Times New Roman" panose="02020603050405020304" pitchFamily="18" charset="0"/>
                <a:cs typeface="Times New Roman" panose="02020603050405020304" pitchFamily="18" charset="0"/>
              </a:rPr>
              <a:t>predestined us to adoption as sons </a:t>
            </a:r>
            <a:r>
              <a:rPr lang="en-US" sz="2400" dirty="0">
                <a:latin typeface="Times New Roman" panose="02020603050405020304" pitchFamily="18" charset="0"/>
                <a:cs typeface="Times New Roman" panose="02020603050405020304" pitchFamily="18" charset="0"/>
              </a:rPr>
              <a:t>through Jesus Christ to Himself, according to the kind intention (good pleasure) of His will,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A55F6FAE-8F54-66BA-869D-A803971AD63A}"/>
              </a:ext>
            </a:extLst>
          </p:cNvPr>
          <p:cNvCxnSpPr>
            <a:cxnSpLocks/>
          </p:cNvCxnSpPr>
          <p:nvPr/>
        </p:nvCxnSpPr>
        <p:spPr>
          <a:xfrm flipH="1">
            <a:off x="6096000" y="2277036"/>
            <a:ext cx="794870" cy="759012"/>
          </a:xfrm>
          <a:prstGeom prst="straightConnector1">
            <a:avLst/>
          </a:prstGeom>
          <a:ln w="412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998D0D4F-65EC-0105-6814-20F464E1DC97}"/>
              </a:ext>
            </a:extLst>
          </p:cNvPr>
          <p:cNvCxnSpPr>
            <a:cxnSpLocks/>
          </p:cNvCxnSpPr>
          <p:nvPr/>
        </p:nvCxnSpPr>
        <p:spPr>
          <a:xfrm flipH="1">
            <a:off x="4769224" y="3460597"/>
            <a:ext cx="1171388" cy="836706"/>
          </a:xfrm>
          <a:prstGeom prst="straightConnector1">
            <a:avLst/>
          </a:prstGeom>
          <a:ln w="412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0903194"/>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1644370" cy="4832092"/>
          </a:xfrm>
          <a:prstGeom prst="rect">
            <a:avLst/>
          </a:prstGeom>
          <a:noFill/>
        </p:spPr>
        <p:txBody>
          <a:bodyPr wrap="square" rtlCol="0">
            <a:spAutoFit/>
          </a:bodyPr>
          <a:lstStyle/>
          <a:p>
            <a:pPr marL="17145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John 17:21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that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they may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all be one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even as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Father, </a:t>
            </a:r>
            <a:r>
              <a:rPr lang="en-US" sz="28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are</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in Me</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and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in You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that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 also may be in Us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1714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17145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John 17:23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in them</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and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in Me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that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 may be perfected in unity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1714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17145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1 Corinthians 1:30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But by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(God’s) doing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are in Christ Jesus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who became to us wisdom from God, and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righteousness and sanctification, and redemption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1714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17145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Romans 8:10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If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Christ is in you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though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body is dead</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because of sin, yet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spirit is alive</a:t>
            </a:r>
            <a:r>
              <a:rPr lang="en-US" sz="2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because of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righteousness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spTree>
    <p:extLst>
      <p:ext uri="{BB962C8B-B14F-4D97-AF65-F5344CB8AC3E}">
        <p14:creationId xmlns:p14="http://schemas.microsoft.com/office/powerpoint/2010/main" val="3825637405"/>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1644370" cy="6001643"/>
          </a:xfrm>
          <a:prstGeom prst="rect">
            <a:avLst/>
          </a:prstGeom>
          <a:noFill/>
        </p:spPr>
        <p:txBody>
          <a:bodyPr wrap="square" rtlCol="0">
            <a:spAutoFit/>
          </a:bodyPr>
          <a:lstStyle/>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1 Corinthians 12:13 </a:t>
            </a:r>
            <a:r>
              <a:rPr lang="en-US" sz="2400" dirty="0">
                <a:latin typeface="Times New Roman" panose="02020603050405020304" pitchFamily="18" charset="0"/>
                <a:cs typeface="Times New Roman" panose="02020603050405020304" pitchFamily="18" charset="0"/>
              </a:rPr>
              <a:t>For </a:t>
            </a:r>
            <a:r>
              <a:rPr lang="en-US" sz="2400" b="1" u="sng" dirty="0">
                <a:highlight>
                  <a:srgbClr val="FFFF00"/>
                </a:highlight>
                <a:latin typeface="Times New Roman" panose="02020603050405020304" pitchFamily="18" charset="0"/>
                <a:cs typeface="Times New Roman" panose="02020603050405020304" pitchFamily="18" charset="0"/>
              </a:rPr>
              <a:t>by one Spirit </a:t>
            </a:r>
            <a:r>
              <a:rPr lang="en-US" sz="2400" dirty="0">
                <a:latin typeface="Times New Roman" panose="02020603050405020304" pitchFamily="18" charset="0"/>
                <a:cs typeface="Times New Roman" panose="02020603050405020304" pitchFamily="18" charset="0"/>
              </a:rPr>
              <a:t>we were </a:t>
            </a:r>
            <a:r>
              <a:rPr lang="en-US" sz="2400" b="1" u="sng" dirty="0">
                <a:highlight>
                  <a:srgbClr val="FFFF00"/>
                </a:highlight>
                <a:latin typeface="Times New Roman" panose="02020603050405020304" pitchFamily="18" charset="0"/>
                <a:cs typeface="Times New Roman" panose="02020603050405020304" pitchFamily="18" charset="0"/>
              </a:rPr>
              <a:t>all baptized into one body</a:t>
            </a:r>
            <a:r>
              <a:rPr lang="en-US" sz="2400" dirty="0">
                <a:latin typeface="Times New Roman" panose="02020603050405020304" pitchFamily="18" charset="0"/>
                <a:cs typeface="Times New Roman" panose="02020603050405020304" pitchFamily="18" charset="0"/>
              </a:rPr>
              <a:t>, whether Jews or Greeks, whether slaves or free, and we were </a:t>
            </a:r>
            <a:r>
              <a:rPr lang="en-US" sz="2400" b="1" u="sng" dirty="0">
                <a:highlight>
                  <a:srgbClr val="FFFF00"/>
                </a:highlight>
                <a:latin typeface="Times New Roman" panose="02020603050405020304" pitchFamily="18" charset="0"/>
                <a:cs typeface="Times New Roman" panose="02020603050405020304" pitchFamily="18" charset="0"/>
              </a:rPr>
              <a:t>all made to drink of one Spirit</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Receive the word of God through the Holy Spirit – taught by faithful men</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When we hear and believe the word of God</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Obtain understanding of the word of God through the Holy Spirit</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Transformed by the Holy Spirit</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Led by the Spirit to obey the word of God and bear fruit of the Spirit</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Obedience unto baptism</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Question: </a:t>
            </a:r>
            <a:r>
              <a:rPr lang="en-US" sz="2400" dirty="0">
                <a:latin typeface="Times New Roman" panose="02020603050405020304" pitchFamily="18" charset="0"/>
                <a:cs typeface="Times New Roman" panose="02020603050405020304" pitchFamily="18" charset="0"/>
              </a:rPr>
              <a:t>Whose body are we baptized (immersed) into?</a:t>
            </a:r>
          </a:p>
          <a:p>
            <a:r>
              <a:rPr lang="en-US" sz="2400" b="1" dirty="0">
                <a:latin typeface="Times New Roman" panose="02020603050405020304" pitchFamily="18" charset="0"/>
                <a:cs typeface="Times New Roman" panose="02020603050405020304" pitchFamily="18" charset="0"/>
              </a:rPr>
              <a:t>Answer:</a:t>
            </a:r>
            <a:r>
              <a:rPr lang="en-US" sz="2400" dirty="0">
                <a:latin typeface="Times New Roman" panose="02020603050405020304" pitchFamily="18" charset="0"/>
                <a:cs typeface="Times New Roman" panose="02020603050405020304" pitchFamily="18" charset="0"/>
              </a:rPr>
              <a:t> The body of Christ</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Colossians 1:24 … </a:t>
            </a:r>
            <a:r>
              <a:rPr lang="en-US" sz="2400" b="1" u="sng" dirty="0">
                <a:highlight>
                  <a:srgbClr val="FFFF00"/>
                </a:highlight>
                <a:latin typeface="Times New Roman" panose="02020603050405020304" pitchFamily="18" charset="0"/>
                <a:cs typeface="Times New Roman" panose="02020603050405020304" pitchFamily="18" charset="0"/>
              </a:rPr>
              <a:t>His</a:t>
            </a:r>
            <a:r>
              <a:rPr lang="en-US" sz="2400" dirty="0">
                <a:latin typeface="Times New Roman" panose="02020603050405020304" pitchFamily="18" charset="0"/>
                <a:cs typeface="Times New Roman" panose="02020603050405020304" pitchFamily="18" charset="0"/>
              </a:rPr>
              <a:t> (Christ’s) </a:t>
            </a:r>
            <a:r>
              <a:rPr lang="en-US" sz="2400" b="1" u="sng" dirty="0">
                <a:highlight>
                  <a:srgbClr val="FFFF00"/>
                </a:highlight>
                <a:latin typeface="Times New Roman" panose="02020603050405020304" pitchFamily="18" charset="0"/>
                <a:cs typeface="Times New Roman" panose="02020603050405020304" pitchFamily="18" charset="0"/>
              </a:rPr>
              <a:t>body</a:t>
            </a:r>
            <a:r>
              <a:rPr lang="en-US" sz="2400" dirty="0">
                <a:latin typeface="Times New Roman" panose="02020603050405020304" pitchFamily="18" charset="0"/>
                <a:cs typeface="Times New Roman" panose="02020603050405020304" pitchFamily="18" charset="0"/>
              </a:rPr>
              <a:t>, which is the </a:t>
            </a:r>
            <a:r>
              <a:rPr lang="en-US" sz="2400" b="1" u="sng" dirty="0">
                <a:highlight>
                  <a:srgbClr val="FFFF00"/>
                </a:highlight>
                <a:latin typeface="Times New Roman" panose="02020603050405020304" pitchFamily="18" charset="0"/>
                <a:cs typeface="Times New Roman" panose="02020603050405020304" pitchFamily="18" charset="0"/>
              </a:rPr>
              <a:t>church</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Galatians 3:27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For all of you who were </a:t>
            </a:r>
            <a:r>
              <a:rPr lang="en-US" sz="2400" b="1" u="sng" dirty="0">
                <a:latin typeface="Times New Roman" panose="02020603050405020304" pitchFamily="18" charset="0"/>
                <a:cs typeface="Times New Roman" panose="02020603050405020304" pitchFamily="18" charset="0"/>
              </a:rPr>
              <a:t>baptized into Christ </a:t>
            </a:r>
            <a:r>
              <a:rPr lang="en-US" sz="2400" dirty="0">
                <a:latin typeface="Times New Roman" panose="02020603050405020304" pitchFamily="18" charset="0"/>
                <a:cs typeface="Times New Roman" panose="02020603050405020304" pitchFamily="18" charset="0"/>
              </a:rPr>
              <a:t>have </a:t>
            </a:r>
            <a:r>
              <a:rPr lang="en-US" sz="2400" b="1" u="sng" dirty="0">
                <a:highlight>
                  <a:srgbClr val="FFFF00"/>
                </a:highlight>
                <a:latin typeface="Times New Roman" panose="02020603050405020304" pitchFamily="18" charset="0"/>
                <a:cs typeface="Times New Roman" panose="02020603050405020304" pitchFamily="18" charset="0"/>
              </a:rPr>
              <a:t>put on Christ</a:t>
            </a:r>
            <a:r>
              <a:rPr lang="en-US" sz="2400" dirty="0">
                <a:latin typeface="Times New Roman" panose="02020603050405020304" pitchFamily="18" charset="0"/>
                <a:cs typeface="Times New Roman" panose="02020603050405020304" pitchFamily="18" charset="0"/>
              </a:rPr>
              <a:t>. </a:t>
            </a:r>
            <a:endParaRPr lang="en-US" sz="2400" dirty="0"/>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spTree>
    <p:extLst>
      <p:ext uri="{BB962C8B-B14F-4D97-AF65-F5344CB8AC3E}">
        <p14:creationId xmlns:p14="http://schemas.microsoft.com/office/powerpoint/2010/main" val="19153059"/>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600" y="1020556"/>
            <a:ext cx="9320010" cy="5632311"/>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                    God</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Jesus</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Holy Spirit</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Apostles/Inspired Men</a:t>
            </a:r>
          </a:p>
          <a:p>
            <a:r>
              <a:rPr lang="en-US" sz="2000" b="1" dirty="0">
                <a:latin typeface="Times New Roman" panose="02020603050405020304" pitchFamily="18" charset="0"/>
                <a:cs typeface="Times New Roman" panose="02020603050405020304" pitchFamily="18" charset="0"/>
              </a:rPr>
              <a:t>           Spoke the Word</a:t>
            </a:r>
          </a:p>
          <a:p>
            <a:r>
              <a:rPr lang="en-US" sz="2000" b="1" dirty="0">
                <a:latin typeface="Times New Roman" panose="02020603050405020304" pitchFamily="18" charset="0"/>
                <a:cs typeface="Times New Roman" panose="02020603050405020304" pitchFamily="18" charset="0"/>
              </a:rPr>
              <a:t> </a:t>
            </a:r>
          </a:p>
          <a:p>
            <a:r>
              <a:rPr lang="en-US" sz="2000" b="1" dirty="0">
                <a:latin typeface="Times New Roman" panose="02020603050405020304" pitchFamily="18" charset="0"/>
                <a:cs typeface="Times New Roman" panose="02020603050405020304" pitchFamily="18" charset="0"/>
              </a:rPr>
              <a:t>            Faithful Men</a:t>
            </a:r>
          </a:p>
          <a:p>
            <a:r>
              <a:rPr lang="en-US" sz="2000" b="1" dirty="0">
                <a:latin typeface="Times New Roman" panose="02020603050405020304" pitchFamily="18" charset="0"/>
                <a:cs typeface="Times New Roman" panose="02020603050405020304" pitchFamily="18" charset="0"/>
              </a:rPr>
              <a:t>   Received Water Baptism</a:t>
            </a:r>
          </a:p>
          <a:p>
            <a:r>
              <a:rPr lang="en-US" sz="2000" b="1" dirty="0">
                <a:latin typeface="Times New Roman" panose="02020603050405020304" pitchFamily="18" charset="0"/>
                <a:cs typeface="Times New Roman" panose="02020603050405020304" pitchFamily="18" charset="0"/>
              </a:rPr>
              <a:t>   Received the Holy Spirit</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Spoke the Word – Baptized</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Faithful Men</a:t>
            </a:r>
          </a:p>
          <a:p>
            <a:r>
              <a:rPr lang="en-US" sz="2000" b="1" dirty="0">
                <a:latin typeface="Times New Roman" panose="02020603050405020304" pitchFamily="18" charset="0"/>
                <a:cs typeface="Times New Roman" panose="02020603050405020304" pitchFamily="18" charset="0"/>
              </a:rPr>
              <a:t>   Received Water Baptism</a:t>
            </a:r>
          </a:p>
          <a:p>
            <a:r>
              <a:rPr lang="en-US" sz="2000" b="1" dirty="0">
                <a:latin typeface="Times New Roman" panose="02020603050405020304" pitchFamily="18" charset="0"/>
                <a:cs typeface="Times New Roman" panose="02020603050405020304" pitchFamily="18" charset="0"/>
              </a:rPr>
              <a:t>   Received the Holy Spirit </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Work of the Holy Spirit - Church</a:t>
            </a:r>
          </a:p>
        </p:txBody>
      </p:sp>
      <p:sp>
        <p:nvSpPr>
          <p:cNvPr id="4" name="Arrow: Down 3">
            <a:extLst>
              <a:ext uri="{FF2B5EF4-FFF2-40B4-BE49-F238E27FC236}">
                <a16:creationId xmlns:a16="http://schemas.microsoft.com/office/drawing/2014/main" id="{52D904C9-DDDA-7EA4-9CBB-E5FFEA3C8CBC}"/>
              </a:ext>
            </a:extLst>
          </p:cNvPr>
          <p:cNvSpPr/>
          <p:nvPr/>
        </p:nvSpPr>
        <p:spPr>
          <a:xfrm>
            <a:off x="1600010" y="1396521"/>
            <a:ext cx="262965" cy="298824"/>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Down 4">
            <a:extLst>
              <a:ext uri="{FF2B5EF4-FFF2-40B4-BE49-F238E27FC236}">
                <a16:creationId xmlns:a16="http://schemas.microsoft.com/office/drawing/2014/main" id="{C26143EC-6B36-22EF-EB8F-2979B44EBC46}"/>
              </a:ext>
            </a:extLst>
          </p:cNvPr>
          <p:cNvSpPr/>
          <p:nvPr/>
        </p:nvSpPr>
        <p:spPr>
          <a:xfrm>
            <a:off x="1584941" y="1985448"/>
            <a:ext cx="262965" cy="298824"/>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Down 5">
            <a:extLst>
              <a:ext uri="{FF2B5EF4-FFF2-40B4-BE49-F238E27FC236}">
                <a16:creationId xmlns:a16="http://schemas.microsoft.com/office/drawing/2014/main" id="{7EF177D7-BE01-094A-2B1E-684249116845}"/>
              </a:ext>
            </a:extLst>
          </p:cNvPr>
          <p:cNvSpPr/>
          <p:nvPr/>
        </p:nvSpPr>
        <p:spPr>
          <a:xfrm>
            <a:off x="1595462" y="2616491"/>
            <a:ext cx="262965" cy="298824"/>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Down 6">
            <a:extLst>
              <a:ext uri="{FF2B5EF4-FFF2-40B4-BE49-F238E27FC236}">
                <a16:creationId xmlns:a16="http://schemas.microsoft.com/office/drawing/2014/main" id="{2A8E2BDE-F647-0051-7720-CA1B81B10B89}"/>
              </a:ext>
            </a:extLst>
          </p:cNvPr>
          <p:cNvSpPr/>
          <p:nvPr/>
        </p:nvSpPr>
        <p:spPr>
          <a:xfrm>
            <a:off x="1584940" y="3513829"/>
            <a:ext cx="262965" cy="298824"/>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Down 7">
            <a:extLst>
              <a:ext uri="{FF2B5EF4-FFF2-40B4-BE49-F238E27FC236}">
                <a16:creationId xmlns:a16="http://schemas.microsoft.com/office/drawing/2014/main" id="{71F28FB9-3BB9-0836-0E28-36DBC38F808F}"/>
              </a:ext>
            </a:extLst>
          </p:cNvPr>
          <p:cNvSpPr/>
          <p:nvPr/>
        </p:nvSpPr>
        <p:spPr>
          <a:xfrm>
            <a:off x="1616508" y="4763844"/>
            <a:ext cx="262965" cy="298824"/>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1614536-07C9-A645-992B-5071C56AF71A}"/>
              </a:ext>
            </a:extLst>
          </p:cNvPr>
          <p:cNvSpPr txBox="1"/>
          <p:nvPr/>
        </p:nvSpPr>
        <p:spPr>
          <a:xfrm>
            <a:off x="2116720" y="968845"/>
            <a:ext cx="4284080"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Joel 2:28 – Promise of the Holy Spirit</a:t>
            </a:r>
          </a:p>
        </p:txBody>
      </p:sp>
      <p:sp>
        <p:nvSpPr>
          <p:cNvPr id="10" name="TextBox 9">
            <a:extLst>
              <a:ext uri="{FF2B5EF4-FFF2-40B4-BE49-F238E27FC236}">
                <a16:creationId xmlns:a16="http://schemas.microsoft.com/office/drawing/2014/main" id="{331ED44D-828A-5844-D3DD-27626135F4D1}"/>
              </a:ext>
            </a:extLst>
          </p:cNvPr>
          <p:cNvSpPr txBox="1"/>
          <p:nvPr/>
        </p:nvSpPr>
        <p:spPr>
          <a:xfrm>
            <a:off x="2116720" y="1570561"/>
            <a:ext cx="5001256"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John 14:16-17 Jesus asks God to send Spirit</a:t>
            </a:r>
          </a:p>
        </p:txBody>
      </p:sp>
      <p:sp>
        <p:nvSpPr>
          <p:cNvPr id="11" name="TextBox 10">
            <a:extLst>
              <a:ext uri="{FF2B5EF4-FFF2-40B4-BE49-F238E27FC236}">
                <a16:creationId xmlns:a16="http://schemas.microsoft.com/office/drawing/2014/main" id="{8F3A8A4C-828E-E1ED-1199-37F5D99F383B}"/>
              </a:ext>
            </a:extLst>
          </p:cNvPr>
          <p:cNvSpPr txBox="1"/>
          <p:nvPr/>
        </p:nvSpPr>
        <p:spPr>
          <a:xfrm>
            <a:off x="2400602" y="2172277"/>
            <a:ext cx="3462315" cy="707886"/>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Acts 2:1-4 Holy Spirit Baptism</a:t>
            </a:r>
          </a:p>
          <a:p>
            <a:r>
              <a:rPr lang="en-US" sz="2000" dirty="0">
                <a:latin typeface="Times New Roman" panose="02020603050405020304" pitchFamily="18" charset="0"/>
                <a:cs typeface="Times New Roman" panose="02020603050405020304" pitchFamily="18" charset="0"/>
              </a:rPr>
              <a:t>Acts 8:18 Laying of Hands</a:t>
            </a:r>
          </a:p>
        </p:txBody>
      </p:sp>
      <p:sp>
        <p:nvSpPr>
          <p:cNvPr id="12" name="TextBox 11">
            <a:extLst>
              <a:ext uri="{FF2B5EF4-FFF2-40B4-BE49-F238E27FC236}">
                <a16:creationId xmlns:a16="http://schemas.microsoft.com/office/drawing/2014/main" id="{7E536BB4-0D8B-A550-FA3A-6ECC32DD109F}"/>
              </a:ext>
            </a:extLst>
          </p:cNvPr>
          <p:cNvSpPr txBox="1"/>
          <p:nvPr/>
        </p:nvSpPr>
        <p:spPr>
          <a:xfrm>
            <a:off x="3123755" y="2987965"/>
            <a:ext cx="3462315"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Acts 5:42; 10:42 – Spoke Word</a:t>
            </a:r>
          </a:p>
        </p:txBody>
      </p:sp>
      <p:sp>
        <p:nvSpPr>
          <p:cNvPr id="13" name="TextBox 12">
            <a:extLst>
              <a:ext uri="{FF2B5EF4-FFF2-40B4-BE49-F238E27FC236}">
                <a16:creationId xmlns:a16="http://schemas.microsoft.com/office/drawing/2014/main" id="{C1C6D0EF-FFBF-BB03-E7C1-03971158926B}"/>
              </a:ext>
            </a:extLst>
          </p:cNvPr>
          <p:cNvSpPr txBox="1"/>
          <p:nvPr/>
        </p:nvSpPr>
        <p:spPr>
          <a:xfrm>
            <a:off x="3203978" y="4060842"/>
            <a:ext cx="4404069"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Acts 2:38 – </a:t>
            </a:r>
            <a:r>
              <a:rPr lang="en-US" sz="2000" b="1" dirty="0">
                <a:highlight>
                  <a:srgbClr val="FFFF00"/>
                </a:highlight>
                <a:latin typeface="Times New Roman" panose="02020603050405020304" pitchFamily="18" charset="0"/>
                <a:cs typeface="Times New Roman" panose="02020603050405020304" pitchFamily="18" charset="0"/>
              </a:rPr>
              <a:t>Be</a:t>
            </a:r>
            <a:r>
              <a:rPr lang="en-US" sz="2000" dirty="0">
                <a:latin typeface="Times New Roman" panose="02020603050405020304" pitchFamily="18" charset="0"/>
                <a:cs typeface="Times New Roman" panose="02020603050405020304" pitchFamily="18" charset="0"/>
              </a:rPr>
              <a:t> Baptized – Holy Spirit </a:t>
            </a:r>
          </a:p>
        </p:txBody>
      </p:sp>
      <p:sp>
        <p:nvSpPr>
          <p:cNvPr id="14" name="Arrow: Down 13">
            <a:extLst>
              <a:ext uri="{FF2B5EF4-FFF2-40B4-BE49-F238E27FC236}">
                <a16:creationId xmlns:a16="http://schemas.microsoft.com/office/drawing/2014/main" id="{EF144B2C-C5CE-CAF3-2D47-DB4F71BD61DA}"/>
              </a:ext>
            </a:extLst>
          </p:cNvPr>
          <p:cNvSpPr/>
          <p:nvPr/>
        </p:nvSpPr>
        <p:spPr>
          <a:xfrm>
            <a:off x="1634181" y="5362358"/>
            <a:ext cx="262965" cy="298824"/>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0FEFCA65-7B6B-95D8-38E3-88C565B10804}"/>
              </a:ext>
            </a:extLst>
          </p:cNvPr>
          <p:cNvSpPr txBox="1"/>
          <p:nvPr/>
        </p:nvSpPr>
        <p:spPr>
          <a:xfrm>
            <a:off x="3266435" y="4962248"/>
            <a:ext cx="2500860" cy="707886"/>
          </a:xfrm>
          <a:prstGeom prst="rect">
            <a:avLst/>
          </a:prstGeom>
          <a:noFill/>
          <a:ln w="50800">
            <a:noFill/>
          </a:ln>
        </p:spPr>
        <p:txBody>
          <a:bodyPr wrap="square" rtlCol="0">
            <a:spAutoFit/>
          </a:bodyPr>
          <a:lstStyle/>
          <a:p>
            <a:r>
              <a:rPr lang="en-US" sz="2000" dirty="0">
                <a:latin typeface="Times New Roman" panose="02020603050405020304" pitchFamily="18" charset="0"/>
                <a:cs typeface="Times New Roman" panose="02020603050405020304" pitchFamily="18" charset="0"/>
              </a:rPr>
              <a:t>Matthew 28:19-20 </a:t>
            </a:r>
          </a:p>
          <a:p>
            <a:r>
              <a:rPr lang="en-US" sz="2000" dirty="0">
                <a:latin typeface="Times New Roman" panose="02020603050405020304" pitchFamily="18" charset="0"/>
                <a:cs typeface="Times New Roman" panose="02020603050405020304" pitchFamily="18" charset="0"/>
              </a:rPr>
              <a:t>Teach and </a:t>
            </a:r>
            <a:r>
              <a:rPr lang="en-US" sz="2000" b="1" dirty="0">
                <a:highlight>
                  <a:srgbClr val="FFFF00"/>
                </a:highlight>
                <a:latin typeface="Times New Roman" panose="02020603050405020304" pitchFamily="18" charset="0"/>
                <a:cs typeface="Times New Roman" panose="02020603050405020304" pitchFamily="18" charset="0"/>
              </a:rPr>
              <a:t>To</a:t>
            </a:r>
            <a:r>
              <a:rPr lang="en-US" sz="2000" dirty="0">
                <a:latin typeface="Times New Roman" panose="02020603050405020304" pitchFamily="18" charset="0"/>
                <a:cs typeface="Times New Roman" panose="02020603050405020304" pitchFamily="18" charset="0"/>
              </a:rPr>
              <a:t> Baptize</a:t>
            </a:r>
          </a:p>
        </p:txBody>
      </p:sp>
      <p:sp>
        <p:nvSpPr>
          <p:cNvPr id="16" name="TextBox 15">
            <a:extLst>
              <a:ext uri="{FF2B5EF4-FFF2-40B4-BE49-F238E27FC236}">
                <a16:creationId xmlns:a16="http://schemas.microsoft.com/office/drawing/2014/main" id="{281E1E44-3D0B-A141-0928-E1551F0CA984}"/>
              </a:ext>
            </a:extLst>
          </p:cNvPr>
          <p:cNvSpPr txBox="1"/>
          <p:nvPr/>
        </p:nvSpPr>
        <p:spPr>
          <a:xfrm>
            <a:off x="3203977" y="5863654"/>
            <a:ext cx="4404069"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Acts 2:38 – </a:t>
            </a:r>
            <a:r>
              <a:rPr lang="en-US" sz="2000" b="1" dirty="0">
                <a:highlight>
                  <a:srgbClr val="FFFF00"/>
                </a:highlight>
                <a:latin typeface="Times New Roman" panose="02020603050405020304" pitchFamily="18" charset="0"/>
                <a:cs typeface="Times New Roman" panose="02020603050405020304" pitchFamily="18" charset="0"/>
              </a:rPr>
              <a:t>Be</a:t>
            </a:r>
            <a:r>
              <a:rPr lang="en-US" sz="2000" dirty="0">
                <a:latin typeface="Times New Roman" panose="02020603050405020304" pitchFamily="18" charset="0"/>
                <a:cs typeface="Times New Roman" panose="02020603050405020304" pitchFamily="18" charset="0"/>
              </a:rPr>
              <a:t> Baptized – Holy Spirit </a:t>
            </a:r>
          </a:p>
        </p:txBody>
      </p:sp>
      <p:sp>
        <p:nvSpPr>
          <p:cNvPr id="17" name="Right Brace 16">
            <a:extLst>
              <a:ext uri="{FF2B5EF4-FFF2-40B4-BE49-F238E27FC236}">
                <a16:creationId xmlns:a16="http://schemas.microsoft.com/office/drawing/2014/main" id="{BB0B921F-5D11-FD6F-585F-10BC155A911B}"/>
              </a:ext>
            </a:extLst>
          </p:cNvPr>
          <p:cNvSpPr/>
          <p:nvPr/>
        </p:nvSpPr>
        <p:spPr>
          <a:xfrm>
            <a:off x="6968591" y="2254392"/>
            <a:ext cx="769025" cy="4116526"/>
          </a:xfrm>
          <a:prstGeom prst="rightBrace">
            <a:avLst>
              <a:gd name="adj1" fmla="val 8333"/>
              <a:gd name="adj2" fmla="val 48258"/>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a:extLst>
              <a:ext uri="{FF2B5EF4-FFF2-40B4-BE49-F238E27FC236}">
                <a16:creationId xmlns:a16="http://schemas.microsoft.com/office/drawing/2014/main" id="{1338AA15-77C1-9D22-7A8E-84C1830F495E}"/>
              </a:ext>
            </a:extLst>
          </p:cNvPr>
          <p:cNvSpPr txBox="1"/>
          <p:nvPr/>
        </p:nvSpPr>
        <p:spPr>
          <a:xfrm>
            <a:off x="7392142" y="2335177"/>
            <a:ext cx="4698258" cy="4093428"/>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Activity of Indwelling Holy Spirit</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Living word works in us – 1 Thess 2:13</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Understanding – Col 1:9, 1 Cor 2:14</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Renewal – Ephesians 4:22-24</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Transformation – Romans 12:2</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Spiritual Growth – 2 Peter 3:18</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Led by Spirit – Romans 8:4</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Mind led by Spirit – Romans 8:6</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Walk by Spirit – Galatians 5:16</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Fruit of the Spirit – Galatians 5:22</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Strengthening – Eph 3:16, Romans 8:26</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Church Appointments – 1 Cor 12:7-11</a:t>
            </a:r>
          </a:p>
          <a:p>
            <a:r>
              <a:rPr lang="en-US"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243454559"/>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1644370" cy="5262979"/>
          </a:xfrm>
          <a:prstGeom prst="rect">
            <a:avLst/>
          </a:prstGeom>
          <a:noFill/>
        </p:spPr>
        <p:txBody>
          <a:bodyPr wrap="square" rtlCol="0">
            <a:spAutoFit/>
          </a:bodyPr>
          <a:lstStyle/>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Question: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Are we united to Christ at Baptism?</a:t>
            </a:r>
          </a:p>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Answer: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Yes – Galatians 3:26-27; 1 Corinthians 12:13</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Question: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How can we be united to Christ when we have sin that separates us from Christ?</a:t>
            </a:r>
          </a:p>
          <a:p>
            <a:r>
              <a:rPr lang="en-US" sz="2400" b="1" dirty="0">
                <a:latin typeface="Times New Roman" panose="02020603050405020304" pitchFamily="18" charset="0"/>
                <a:ea typeface="Calibri" panose="020F0502020204030204" pitchFamily="34" charset="0"/>
                <a:cs typeface="Times New Roman" panose="02020603050405020304" pitchFamily="18" charset="0"/>
              </a:rPr>
              <a:t>Answer:  </a:t>
            </a:r>
            <a:r>
              <a:rPr lang="en-US" sz="2400" dirty="0">
                <a:latin typeface="Times New Roman" panose="02020603050405020304" pitchFamily="18" charset="0"/>
                <a:ea typeface="Calibri" panose="020F0502020204030204" pitchFamily="34" charset="0"/>
                <a:cs typeface="Times New Roman" panose="02020603050405020304" pitchFamily="18" charset="0"/>
              </a:rPr>
              <a:t>Out sins are washed and forgiven at baptism – Mark 16:16; Acts 2:38; Acts 22:16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latin typeface="Times New Roman" panose="02020603050405020304" pitchFamily="18" charset="0"/>
                <a:ea typeface="Calibri" panose="020F0502020204030204" pitchFamily="34" charset="0"/>
                <a:cs typeface="Times New Roman" panose="02020603050405020304" pitchFamily="18" charset="0"/>
              </a:rPr>
              <a:t>Question: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Who baptizes us into Christ?</a:t>
            </a:r>
          </a:p>
          <a:p>
            <a:r>
              <a:rPr lang="en-US" sz="2400" b="1" dirty="0">
                <a:latin typeface="Times New Roman" panose="02020603050405020304" pitchFamily="18" charset="0"/>
                <a:cs typeface="Times New Roman" panose="02020603050405020304" pitchFamily="18" charset="0"/>
              </a:rPr>
              <a:t>Answer:  </a:t>
            </a:r>
            <a:r>
              <a:rPr lang="en-US" sz="2400" dirty="0">
                <a:latin typeface="Times New Roman" panose="02020603050405020304" pitchFamily="18" charset="0"/>
                <a:cs typeface="Times New Roman" panose="02020603050405020304" pitchFamily="18" charset="0"/>
              </a:rPr>
              <a:t>God baptizes us into Christ – 1 Corinthians 12:13</a:t>
            </a:r>
          </a:p>
          <a:p>
            <a:endParaRPr lang="en-US" sz="2400" b="1"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Q</a:t>
            </a:r>
            <a:r>
              <a:rPr lang="en-US" sz="2400" b="1" dirty="0">
                <a:latin typeface="Times New Roman" panose="02020603050405020304" pitchFamily="18" charset="0"/>
                <a:cs typeface="Times New Roman" panose="02020603050405020304" pitchFamily="18" charset="0"/>
              </a:rPr>
              <a:t>uestion: </a:t>
            </a:r>
            <a:r>
              <a:rPr lang="en-US" sz="2400" dirty="0">
                <a:latin typeface="Times New Roman" panose="02020603050405020304" pitchFamily="18" charset="0"/>
                <a:cs typeface="Times New Roman" panose="02020603050405020304" pitchFamily="18" charset="0"/>
              </a:rPr>
              <a:t>Who adds us to the church?</a:t>
            </a:r>
          </a:p>
          <a:p>
            <a:r>
              <a:rPr lang="en-US" sz="2400" b="1" dirty="0">
                <a:latin typeface="Times New Roman" panose="02020603050405020304" pitchFamily="18" charset="0"/>
                <a:cs typeface="Times New Roman" panose="02020603050405020304" pitchFamily="18" charset="0"/>
              </a:rPr>
              <a:t>Answer: </a:t>
            </a:r>
            <a:r>
              <a:rPr lang="en-US" sz="2400" dirty="0">
                <a:latin typeface="Times New Roman" panose="02020603050405020304" pitchFamily="18" charset="0"/>
                <a:cs typeface="Times New Roman" panose="02020603050405020304" pitchFamily="18" charset="0"/>
              </a:rPr>
              <a:t>God adds us to the church – the body of Christ – 1 Corinthians 12:13</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Question:  </a:t>
            </a:r>
            <a:r>
              <a:rPr lang="en-US" sz="2400" dirty="0">
                <a:latin typeface="Times New Roman" panose="02020603050405020304" pitchFamily="18" charset="0"/>
                <a:cs typeface="Times New Roman" panose="02020603050405020304" pitchFamily="18" charset="0"/>
              </a:rPr>
              <a:t>When does God add us to the church – the kingdom of Christ</a:t>
            </a:r>
          </a:p>
          <a:p>
            <a:r>
              <a:rPr lang="en-US" sz="2400" b="1" dirty="0">
                <a:latin typeface="Times New Roman" panose="02020603050405020304" pitchFamily="18" charset="0"/>
                <a:cs typeface="Times New Roman" panose="02020603050405020304" pitchFamily="18" charset="0"/>
              </a:rPr>
              <a:t>Answer:  </a:t>
            </a:r>
            <a:r>
              <a:rPr lang="en-US" sz="2400" dirty="0">
                <a:latin typeface="Times New Roman" panose="02020603050405020304" pitchFamily="18" charset="0"/>
                <a:cs typeface="Times New Roman" panose="02020603050405020304" pitchFamily="18" charset="0"/>
              </a:rPr>
              <a:t>When are baptized into Christ – Galatians 3:27</a:t>
            </a:r>
            <a:endParaRPr lang="en-US" sz="2400" b="1" dirty="0"/>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spTree>
    <p:extLst>
      <p:ext uri="{BB962C8B-B14F-4D97-AF65-F5344CB8AC3E}">
        <p14:creationId xmlns:p14="http://schemas.microsoft.com/office/powerpoint/2010/main" val="3627357845"/>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35181" y="1166842"/>
            <a:ext cx="11644370" cy="3908762"/>
          </a:xfrm>
          <a:prstGeom prst="rect">
            <a:avLst/>
          </a:prstGeom>
          <a:noFill/>
        </p:spPr>
        <p:txBody>
          <a:bodyPr wrap="square" rtlCol="0">
            <a:spAutoFit/>
          </a:bodyPr>
          <a:lstStyle/>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Become Children of God at Baptism</a:t>
            </a:r>
          </a:p>
          <a:p>
            <a:pPr marL="228600"/>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spTree>
    <p:extLst>
      <p:ext uri="{BB962C8B-B14F-4D97-AF65-F5344CB8AC3E}">
        <p14:creationId xmlns:p14="http://schemas.microsoft.com/office/powerpoint/2010/main" val="464746266"/>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0" y="900711"/>
            <a:ext cx="11644370" cy="6001643"/>
          </a:xfrm>
          <a:prstGeom prst="rect">
            <a:avLst/>
          </a:prstGeom>
          <a:noFill/>
        </p:spPr>
        <p:txBody>
          <a:bodyPr wrap="square" rtlCol="0">
            <a:spAutoFit/>
          </a:bodyPr>
          <a:lstStyle/>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In the English language, the </a:t>
            </a:r>
            <a:r>
              <a:rPr lang="en-US" sz="2400" b="1" dirty="0">
                <a:latin typeface="Times New Roman" panose="02020603050405020304" pitchFamily="18" charset="0"/>
                <a:ea typeface="Calibri" panose="020F0502020204030204" pitchFamily="34" charset="0"/>
                <a:cs typeface="Times New Roman" panose="02020603050405020304" pitchFamily="18" charset="0"/>
              </a:rPr>
              <a:t>word “for” </a:t>
            </a:r>
            <a:r>
              <a:rPr lang="en-US" sz="2400" dirty="0">
                <a:latin typeface="Times New Roman" panose="02020603050405020304" pitchFamily="18" charset="0"/>
                <a:ea typeface="Calibri" panose="020F0502020204030204" pitchFamily="34" charset="0"/>
                <a:cs typeface="Times New Roman" panose="02020603050405020304" pitchFamily="18" charset="0"/>
              </a:rPr>
              <a:t>has many different meanings.  For purposes of understanding scripture, there are two principal applications of the word “for” when used as a preposition</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For – </a:t>
            </a:r>
            <a:r>
              <a:rPr lang="en-US" sz="2400" dirty="0">
                <a:latin typeface="Times New Roman" panose="02020603050405020304" pitchFamily="18" charset="0"/>
                <a:ea typeface="Calibri" panose="020F0502020204030204" pitchFamily="34" charset="0"/>
                <a:cs typeface="Times New Roman" panose="02020603050405020304" pitchFamily="18" charset="0"/>
              </a:rPr>
              <a:t>a “function word” indicating the object of the verb to show </a:t>
            </a:r>
            <a:r>
              <a:rPr lang="en-US" sz="2400" b="1" dirty="0">
                <a:latin typeface="Times New Roman" panose="02020603050405020304" pitchFamily="18" charset="0"/>
                <a:ea typeface="Calibri" panose="020F0502020204030204" pitchFamily="34" charset="0"/>
                <a:cs typeface="Times New Roman" panose="02020603050405020304" pitchFamily="18" charset="0"/>
              </a:rPr>
              <a:t>purpose or cause </a:t>
            </a:r>
            <a:r>
              <a:rPr lang="en-US" sz="2400" dirty="0">
                <a:latin typeface="Times New Roman" panose="02020603050405020304" pitchFamily="18" charset="0"/>
                <a:ea typeface="Calibri" panose="020F0502020204030204" pitchFamily="34" charset="0"/>
                <a:cs typeface="Times New Roman" panose="02020603050405020304" pitchFamily="18" charset="0"/>
              </a:rPr>
              <a:t>of something</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Example:</a:t>
            </a:r>
            <a:r>
              <a:rPr lang="en-US" sz="2400" dirty="0">
                <a:latin typeface="Times New Roman" panose="02020603050405020304" pitchFamily="18" charset="0"/>
                <a:ea typeface="Calibri" panose="020F0502020204030204" pitchFamily="34" charset="0"/>
                <a:cs typeface="Times New Roman" panose="02020603050405020304" pitchFamily="18" charset="0"/>
              </a:rPr>
              <a:t> Exercise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for</a:t>
            </a:r>
            <a:r>
              <a:rPr lang="en-US" sz="2400" dirty="0">
                <a:latin typeface="Times New Roman" panose="02020603050405020304" pitchFamily="18" charset="0"/>
                <a:ea typeface="Calibri" panose="020F0502020204030204" pitchFamily="34" charset="0"/>
                <a:cs typeface="Times New Roman" panose="02020603050405020304" pitchFamily="18" charset="0"/>
              </a:rPr>
              <a:t> weight loss. Weight Loss is the object of the verb exercise – shows the purpose or goal of the verb, i.e., exercise for </a:t>
            </a:r>
            <a:r>
              <a:rPr lang="en-US" sz="2400" b="1" dirty="0">
                <a:latin typeface="Times New Roman" panose="02020603050405020304" pitchFamily="18" charset="0"/>
                <a:ea typeface="Calibri" panose="020F0502020204030204" pitchFamily="34" charset="0"/>
                <a:cs typeface="Times New Roman" panose="02020603050405020304" pitchFamily="18" charset="0"/>
              </a:rPr>
              <a:t>the purpose </a:t>
            </a:r>
            <a:r>
              <a:rPr lang="en-US" sz="2400" dirty="0">
                <a:latin typeface="Times New Roman" panose="02020603050405020304" pitchFamily="18" charset="0"/>
                <a:ea typeface="Calibri" panose="020F0502020204030204" pitchFamily="34" charset="0"/>
                <a:cs typeface="Times New Roman" panose="02020603050405020304" pitchFamily="18" charset="0"/>
              </a:rPr>
              <a:t>of losing weight or </a:t>
            </a:r>
            <a:r>
              <a:rPr lang="en-US" sz="2400" b="1" dirty="0">
                <a:latin typeface="Times New Roman" panose="02020603050405020304" pitchFamily="18" charset="0"/>
                <a:ea typeface="Calibri" panose="020F0502020204030204" pitchFamily="34" charset="0"/>
                <a:cs typeface="Times New Roman" panose="02020603050405020304" pitchFamily="18" charset="0"/>
              </a:rPr>
              <a:t>in order to </a:t>
            </a:r>
            <a:r>
              <a:rPr lang="en-US" sz="2400" dirty="0">
                <a:latin typeface="Times New Roman" panose="02020603050405020304" pitchFamily="18" charset="0"/>
                <a:ea typeface="Calibri" panose="020F0502020204030204" pitchFamily="34" charset="0"/>
                <a:cs typeface="Times New Roman" panose="02020603050405020304" pitchFamily="18" charset="0"/>
              </a:rPr>
              <a:t>lose weight.</a:t>
            </a:r>
          </a:p>
          <a:p>
            <a:pPr marL="228600"/>
            <a:endParaRPr lang="en-US" sz="2400" b="1" i="1"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For </a:t>
            </a:r>
            <a:r>
              <a:rPr lang="en-US" sz="2400" dirty="0">
                <a:latin typeface="Times New Roman" panose="02020603050405020304" pitchFamily="18" charset="0"/>
                <a:ea typeface="Calibri" panose="020F0502020204030204" pitchFamily="34" charset="0"/>
                <a:cs typeface="Times New Roman" panose="02020603050405020304" pitchFamily="18" charset="0"/>
              </a:rPr>
              <a:t>– a “causal word” that introduces a </a:t>
            </a:r>
            <a:r>
              <a:rPr lang="en-US" sz="2400" b="0" i="0" dirty="0">
                <a:solidFill>
                  <a:srgbClr val="040C28"/>
                </a:solidFill>
                <a:effectLst/>
                <a:latin typeface="Times New Roman" panose="02020603050405020304" pitchFamily="18" charset="0"/>
                <a:cs typeface="Times New Roman" panose="02020603050405020304" pitchFamily="18" charset="0"/>
              </a:rPr>
              <a:t>clause which is used as an explanation, i.e., </a:t>
            </a:r>
            <a:r>
              <a:rPr lang="en-US" sz="2400" b="1" i="0" u="sng" dirty="0">
                <a:solidFill>
                  <a:srgbClr val="040C28"/>
                </a:solidFill>
                <a:effectLst/>
                <a:latin typeface="Times New Roman" panose="02020603050405020304" pitchFamily="18" charset="0"/>
                <a:cs typeface="Times New Roman" panose="02020603050405020304" pitchFamily="18" charset="0"/>
              </a:rPr>
              <a:t>because.</a:t>
            </a:r>
            <a:r>
              <a:rPr lang="en-US" sz="2400" b="0" i="0" dirty="0">
                <a:solidFill>
                  <a:srgbClr val="040C28"/>
                </a:solidFill>
                <a:effectLst/>
                <a:latin typeface="Times New Roman" panose="02020603050405020304" pitchFamily="18" charset="0"/>
                <a:cs typeface="Times New Roman" panose="02020603050405020304" pitchFamily="18" charset="0"/>
              </a:rPr>
              <a:t> </a:t>
            </a:r>
          </a:p>
          <a:p>
            <a:pPr marL="228600"/>
            <a:endParaRPr lang="en-US" sz="2400" dirty="0">
              <a:solidFill>
                <a:srgbClr val="040C28"/>
              </a:solidFill>
              <a:latin typeface="Times New Roman" panose="02020603050405020304" pitchFamily="18" charset="0"/>
              <a:cs typeface="Times New Roman" panose="02020603050405020304" pitchFamily="18" charset="0"/>
            </a:endParaRPr>
          </a:p>
          <a:p>
            <a:pPr marL="228600"/>
            <a:r>
              <a:rPr lang="en-US" sz="2400" b="0" i="0" dirty="0">
                <a:solidFill>
                  <a:srgbClr val="040C28"/>
                </a:solidFill>
                <a:effectLst/>
                <a:latin typeface="Times New Roman" panose="02020603050405020304" pitchFamily="18" charset="0"/>
                <a:cs typeface="Times New Roman" panose="02020603050405020304" pitchFamily="18" charset="0"/>
              </a:rPr>
              <a:t>Example:  Put on your coat </a:t>
            </a:r>
            <a:r>
              <a:rPr lang="en-US" sz="2400" b="1" i="0" u="sng" dirty="0">
                <a:solidFill>
                  <a:srgbClr val="040C28"/>
                </a:solidFill>
                <a:effectLst/>
                <a:latin typeface="Times New Roman" panose="02020603050405020304" pitchFamily="18" charset="0"/>
                <a:cs typeface="Times New Roman" panose="02020603050405020304" pitchFamily="18" charset="0"/>
              </a:rPr>
              <a:t>for</a:t>
            </a:r>
            <a:r>
              <a:rPr lang="en-US" sz="2400" b="0" i="0" dirty="0">
                <a:solidFill>
                  <a:srgbClr val="040C28"/>
                </a:solidFill>
                <a:effectLst/>
                <a:latin typeface="Times New Roman" panose="02020603050405020304" pitchFamily="18" charset="0"/>
                <a:cs typeface="Times New Roman" panose="02020603050405020304" pitchFamily="18" charset="0"/>
              </a:rPr>
              <a:t> it is cold outside, </a:t>
            </a:r>
            <a:r>
              <a:rPr lang="en-US" sz="2400" b="0" i="0" dirty="0" err="1">
                <a:solidFill>
                  <a:srgbClr val="040C28"/>
                </a:solidFill>
                <a:effectLst/>
                <a:latin typeface="Times New Roman" panose="02020603050405020304" pitchFamily="18" charset="0"/>
                <a:cs typeface="Times New Roman" panose="02020603050405020304" pitchFamily="18" charset="0"/>
              </a:rPr>
              <a:t>i.e</a:t>
            </a:r>
            <a:r>
              <a:rPr lang="en-US" sz="2400" b="0" i="0" dirty="0">
                <a:solidFill>
                  <a:srgbClr val="040C28"/>
                </a:solidFill>
                <a:effectLst/>
                <a:latin typeface="Times New Roman" panose="02020603050405020304" pitchFamily="18" charset="0"/>
                <a:cs typeface="Times New Roman" panose="02020603050405020304" pitchFamily="18" charset="0"/>
              </a:rPr>
              <a:t>, “for” introduces the clause explaining why you put your coat on - </a:t>
            </a:r>
            <a:r>
              <a:rPr lang="en-US" sz="2400" b="1" i="0" u="sng" dirty="0">
                <a:solidFill>
                  <a:srgbClr val="040C28"/>
                </a:solidFill>
                <a:effectLst/>
                <a:latin typeface="Times New Roman" panose="02020603050405020304" pitchFamily="18" charset="0"/>
                <a:cs typeface="Times New Roman" panose="02020603050405020304" pitchFamily="18" charset="0"/>
              </a:rPr>
              <a:t>because</a:t>
            </a:r>
            <a:r>
              <a:rPr lang="en-US" sz="2400" b="0" i="0" dirty="0">
                <a:solidFill>
                  <a:srgbClr val="040C28"/>
                </a:solidFill>
                <a:effectLst/>
                <a:latin typeface="Times New Roman" panose="02020603050405020304" pitchFamily="18" charset="0"/>
                <a:cs typeface="Times New Roman" panose="02020603050405020304" pitchFamily="18" charset="0"/>
              </a:rPr>
              <a:t> it is cold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spTree>
    <p:extLst>
      <p:ext uri="{BB962C8B-B14F-4D97-AF65-F5344CB8AC3E}">
        <p14:creationId xmlns:p14="http://schemas.microsoft.com/office/powerpoint/2010/main" val="1398880006"/>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0" y="900711"/>
            <a:ext cx="11644370" cy="5632311"/>
          </a:xfrm>
          <a:prstGeom prst="rect">
            <a:avLst/>
          </a:prstGeom>
          <a:noFill/>
        </p:spPr>
        <p:txBody>
          <a:bodyPr wrap="square" rtlCol="0">
            <a:spAutoFit/>
          </a:bodyPr>
          <a:lstStyle/>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In the Greek language, the English word </a:t>
            </a:r>
            <a:r>
              <a:rPr lang="en-US" sz="2400" b="1" dirty="0">
                <a:latin typeface="Times New Roman" panose="02020603050405020304" pitchFamily="18" charset="0"/>
                <a:ea typeface="Calibri" panose="020F0502020204030204" pitchFamily="34" charset="0"/>
                <a:cs typeface="Times New Roman" panose="02020603050405020304" pitchFamily="18" charset="0"/>
              </a:rPr>
              <a:t>“for”</a:t>
            </a:r>
            <a:r>
              <a:rPr lang="en-US" sz="2400" dirty="0">
                <a:latin typeface="Times New Roman" panose="02020603050405020304" pitchFamily="18" charset="0"/>
                <a:ea typeface="Calibri" panose="020F0502020204030204" pitchFamily="34" charset="0"/>
                <a:cs typeface="Times New Roman" panose="02020603050405020304" pitchFamily="18" charset="0"/>
              </a:rPr>
              <a:t> is translated from </a:t>
            </a:r>
            <a:r>
              <a:rPr lang="en-US" sz="2400" b="1" dirty="0">
                <a:latin typeface="Times New Roman" panose="02020603050405020304" pitchFamily="18" charset="0"/>
                <a:ea typeface="Calibri" panose="020F0502020204030204" pitchFamily="34" charset="0"/>
                <a:cs typeface="Times New Roman" panose="02020603050405020304" pitchFamily="18" charset="0"/>
              </a:rPr>
              <a:t>two Greek words</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i="1" dirty="0">
                <a:latin typeface="Times New Roman" panose="02020603050405020304" pitchFamily="18" charset="0"/>
                <a:ea typeface="Calibri" panose="020F0502020204030204" pitchFamily="34" charset="0"/>
                <a:cs typeface="Times New Roman" panose="02020603050405020304" pitchFamily="18" charset="0"/>
              </a:rPr>
              <a:t>Eis</a:t>
            </a:r>
            <a:r>
              <a:rPr lang="en-US" sz="2400" b="1" dirty="0">
                <a:latin typeface="Times New Roman" panose="02020603050405020304" pitchFamily="18" charset="0"/>
                <a:ea typeface="Calibri" panose="020F0502020204030204" pitchFamily="34" charset="0"/>
                <a:cs typeface="Times New Roman" panose="02020603050405020304" pitchFamily="18" charset="0"/>
              </a:rPr>
              <a:t> – </a:t>
            </a:r>
            <a:r>
              <a:rPr lang="en-US" sz="2400" dirty="0">
                <a:latin typeface="Times New Roman" panose="02020603050405020304" pitchFamily="18" charset="0"/>
                <a:ea typeface="Calibri" panose="020F0502020204030204" pitchFamily="34" charset="0"/>
                <a:cs typeface="Times New Roman" panose="02020603050405020304" pitchFamily="18" charset="0"/>
              </a:rPr>
              <a:t>a “function word” indicating the </a:t>
            </a:r>
            <a:r>
              <a:rPr lang="en-US" sz="2400" b="1" dirty="0">
                <a:latin typeface="Times New Roman" panose="02020603050405020304" pitchFamily="18" charset="0"/>
                <a:ea typeface="Calibri" panose="020F0502020204030204" pitchFamily="34" charset="0"/>
                <a:cs typeface="Times New Roman" panose="02020603050405020304" pitchFamily="18" charset="0"/>
              </a:rPr>
              <a:t>object of the verb </a:t>
            </a:r>
            <a:r>
              <a:rPr lang="en-US" sz="2400" dirty="0">
                <a:latin typeface="Times New Roman" panose="02020603050405020304" pitchFamily="18" charset="0"/>
                <a:ea typeface="Calibri" panose="020F0502020204030204" pitchFamily="34" charset="0"/>
                <a:cs typeface="Times New Roman" panose="02020603050405020304" pitchFamily="18" charset="0"/>
              </a:rPr>
              <a:t>to show </a:t>
            </a:r>
            <a:r>
              <a:rPr lang="en-US" sz="2400" b="1" dirty="0">
                <a:latin typeface="Times New Roman" panose="02020603050405020304" pitchFamily="18" charset="0"/>
                <a:ea typeface="Calibri" panose="020F0502020204030204" pitchFamily="34" charset="0"/>
                <a:cs typeface="Times New Roman" panose="02020603050405020304" pitchFamily="18" charset="0"/>
              </a:rPr>
              <a:t>purpose</a:t>
            </a:r>
            <a:r>
              <a:rPr lang="en-US" sz="2400" dirty="0">
                <a:latin typeface="Times New Roman" panose="02020603050405020304" pitchFamily="18" charset="0"/>
                <a:ea typeface="Calibri" panose="020F0502020204030204" pitchFamily="34" charset="0"/>
                <a:cs typeface="Times New Roman" panose="02020603050405020304" pitchFamily="18" charset="0"/>
              </a:rPr>
              <a:t> or </a:t>
            </a:r>
            <a:r>
              <a:rPr lang="en-US" sz="2400" b="1" dirty="0">
                <a:latin typeface="Times New Roman" panose="02020603050405020304" pitchFamily="18" charset="0"/>
                <a:ea typeface="Calibri" panose="020F0502020204030204" pitchFamily="34" charset="0"/>
                <a:cs typeface="Times New Roman" panose="02020603050405020304" pitchFamily="18" charset="0"/>
              </a:rPr>
              <a:t>cause</a:t>
            </a:r>
            <a:r>
              <a:rPr lang="en-US" sz="2400" dirty="0">
                <a:latin typeface="Times New Roman" panose="02020603050405020304" pitchFamily="18" charset="0"/>
                <a:ea typeface="Calibri" panose="020F0502020204030204" pitchFamily="34" charset="0"/>
                <a:cs typeface="Times New Roman" panose="02020603050405020304" pitchFamily="18" charset="0"/>
              </a:rPr>
              <a:t> of something.  It is directional – it is always </a:t>
            </a:r>
            <a:r>
              <a:rPr lang="en-US" sz="2400" b="1" dirty="0">
                <a:latin typeface="Times New Roman" panose="02020603050405020304" pitchFamily="18" charset="0"/>
                <a:ea typeface="Calibri" panose="020F0502020204030204" pitchFamily="34" charset="0"/>
                <a:cs typeface="Times New Roman" panose="02020603050405020304" pitchFamily="18" charset="0"/>
              </a:rPr>
              <a:t>forward looking</a:t>
            </a:r>
            <a:r>
              <a:rPr lang="en-US" sz="2400" dirty="0">
                <a:latin typeface="Times New Roman" panose="02020603050405020304" pitchFamily="18" charset="0"/>
                <a:ea typeface="Calibri" panose="020F0502020204030204" pitchFamily="34" charset="0"/>
                <a:cs typeface="Times New Roman" panose="02020603050405020304" pitchFamily="18" charset="0"/>
              </a:rPr>
              <a:t>. In its most literal sense, it means “</a:t>
            </a:r>
            <a:r>
              <a:rPr lang="en-US" sz="24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to</a:t>
            </a:r>
            <a:r>
              <a:rPr lang="en-US" sz="2400" dirty="0">
                <a:latin typeface="Times New Roman" panose="02020603050405020304" pitchFamily="18" charset="0"/>
                <a:ea typeface="Calibri" panose="020F0502020204030204" pitchFamily="34" charset="0"/>
                <a:cs typeface="Times New Roman" panose="02020603050405020304" pitchFamily="18" charset="0"/>
              </a:rPr>
              <a:t>” or “</a:t>
            </a:r>
            <a:r>
              <a:rPr lang="en-US" sz="24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into</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Acts 2:38</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"Repent, and each of you be baptized in the name of Jesus Christ </a:t>
            </a:r>
            <a:r>
              <a:rPr lang="en-US" sz="2400" b="1" u="sng" dirty="0">
                <a:highlight>
                  <a:srgbClr val="FFFF00"/>
                </a:highlight>
                <a:latin typeface="Times New Roman" panose="02020603050405020304" pitchFamily="18" charset="0"/>
                <a:cs typeface="Times New Roman" panose="02020603050405020304" pitchFamily="18" charset="0"/>
              </a:rPr>
              <a:t>for</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eis – for the purpose of, in order for, to, into</a:t>
            </a:r>
            <a:r>
              <a:rPr lang="en-US" sz="2400" dirty="0">
                <a:latin typeface="Times New Roman" panose="02020603050405020304" pitchFamily="18" charset="0"/>
                <a:cs typeface="Times New Roman" panose="02020603050405020304" pitchFamily="18" charset="0"/>
              </a:rPr>
              <a:t>) the </a:t>
            </a:r>
            <a:r>
              <a:rPr lang="en-US" sz="2400" b="1" u="sng" dirty="0">
                <a:latin typeface="Times New Roman" panose="02020603050405020304" pitchFamily="18" charset="0"/>
                <a:cs typeface="Times New Roman" panose="02020603050405020304" pitchFamily="18" charset="0"/>
              </a:rPr>
              <a:t>forgiveness of your sins</a:t>
            </a:r>
            <a:r>
              <a:rPr lang="en-US" sz="2400" dirty="0">
                <a:latin typeface="Times New Roman" panose="02020603050405020304" pitchFamily="18" charset="0"/>
                <a:cs typeface="Times New Roman" panose="02020603050405020304" pitchFamily="18" charset="0"/>
              </a:rPr>
              <a:t>; ….</a:t>
            </a:r>
          </a:p>
          <a:p>
            <a:pPr marL="228600"/>
            <a:endParaRPr lang="en-US" sz="2400" b="1" dirty="0">
              <a:latin typeface="Times New Roman" panose="02020603050405020304" pitchFamily="18" charset="0"/>
              <a:cs typeface="Times New Roman" panose="02020603050405020304" pitchFamily="18" charset="0"/>
            </a:endParaRPr>
          </a:p>
          <a:p>
            <a:pPr marL="228600"/>
            <a:r>
              <a:rPr lang="en-US" sz="2400" b="1" i="1" dirty="0">
                <a:latin typeface="Times New Roman" panose="02020603050405020304" pitchFamily="18" charset="0"/>
                <a:cs typeface="Times New Roman" panose="02020603050405020304" pitchFamily="18" charset="0"/>
              </a:rPr>
              <a:t>Gar</a:t>
            </a:r>
            <a:r>
              <a:rPr lang="en-US" sz="2400" dirty="0">
                <a:latin typeface="Times New Roman" panose="02020603050405020304" pitchFamily="18" charset="0"/>
                <a:cs typeface="Times New Roman" panose="02020603050405020304" pitchFamily="18" charset="0"/>
              </a:rPr>
              <a:t> - </a:t>
            </a:r>
            <a:r>
              <a:rPr lang="en-US" sz="2400" dirty="0">
                <a:latin typeface="Times New Roman" panose="02020603050405020304" pitchFamily="18" charset="0"/>
                <a:ea typeface="Calibri" panose="020F0502020204030204" pitchFamily="34" charset="0"/>
                <a:cs typeface="Times New Roman" panose="02020603050405020304" pitchFamily="18" charset="0"/>
              </a:rPr>
              <a:t>a “causal word” that introduces a </a:t>
            </a:r>
            <a:r>
              <a:rPr lang="en-US" sz="2400" b="0" i="0" dirty="0">
                <a:solidFill>
                  <a:srgbClr val="040C28"/>
                </a:solidFill>
                <a:effectLst/>
                <a:latin typeface="Times New Roman" panose="02020603050405020304" pitchFamily="18" charset="0"/>
                <a:cs typeface="Times New Roman" panose="02020603050405020304" pitchFamily="18" charset="0"/>
              </a:rPr>
              <a:t>clause which is used as an explanation, i.e., </a:t>
            </a:r>
            <a:r>
              <a:rPr lang="en-US" sz="2400" b="1" i="0" u="sng" dirty="0">
                <a:solidFill>
                  <a:srgbClr val="040C28"/>
                </a:solidFill>
                <a:effectLst/>
                <a:latin typeface="Times New Roman" panose="02020603050405020304" pitchFamily="18" charset="0"/>
                <a:cs typeface="Times New Roman" panose="02020603050405020304" pitchFamily="18" charset="0"/>
              </a:rPr>
              <a:t>because.</a:t>
            </a:r>
            <a:r>
              <a:rPr lang="en-US" sz="2400" b="0" i="0" dirty="0">
                <a:solidFill>
                  <a:srgbClr val="040C28"/>
                </a:solidFill>
                <a:effectLst/>
                <a:latin typeface="Times New Roman" panose="02020603050405020304" pitchFamily="18" charset="0"/>
                <a:cs typeface="Times New Roman" panose="02020603050405020304" pitchFamily="18" charset="0"/>
              </a:rPr>
              <a:t> In Matthew 26:28, why drink fro</a:t>
            </a:r>
            <a:r>
              <a:rPr lang="en-US" sz="2400" dirty="0">
                <a:solidFill>
                  <a:srgbClr val="040C28"/>
                </a:solidFill>
                <a:latin typeface="Times New Roman" panose="02020603050405020304" pitchFamily="18" charset="0"/>
                <a:cs typeface="Times New Roman" panose="02020603050405020304" pitchFamily="18" charset="0"/>
              </a:rPr>
              <a:t>m the cup?  </a:t>
            </a:r>
            <a:r>
              <a:rPr lang="en-US" sz="2400" b="1" u="sng" dirty="0">
                <a:solidFill>
                  <a:srgbClr val="040C28"/>
                </a:solidFill>
                <a:highlight>
                  <a:srgbClr val="FFFF00"/>
                </a:highlight>
                <a:latin typeface="Times New Roman" panose="02020603050405020304" pitchFamily="18" charset="0"/>
                <a:cs typeface="Times New Roman" panose="02020603050405020304" pitchFamily="18" charset="0"/>
              </a:rPr>
              <a:t>Because</a:t>
            </a:r>
            <a:r>
              <a:rPr lang="en-US" sz="2400" dirty="0">
                <a:solidFill>
                  <a:srgbClr val="040C28"/>
                </a:solidFill>
                <a:latin typeface="Times New Roman" panose="02020603050405020304" pitchFamily="18" charset="0"/>
                <a:cs typeface="Times New Roman" panose="02020603050405020304" pitchFamily="18" charset="0"/>
              </a:rPr>
              <a:t> ….</a:t>
            </a:r>
          </a:p>
          <a:p>
            <a:pPr marL="228600"/>
            <a:endParaRPr lang="en-US" sz="2400" b="1" i="1" dirty="0">
              <a:solidFill>
                <a:srgbClr val="040C28"/>
              </a:solidFill>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Matthew 26:28</a:t>
            </a:r>
            <a:r>
              <a:rPr lang="en-US" sz="2400" dirty="0">
                <a:latin typeface="Times New Roman" panose="02020603050405020304" pitchFamily="18" charset="0"/>
                <a:cs typeface="Times New Roman" panose="02020603050405020304" pitchFamily="18" charset="0"/>
              </a:rPr>
              <a:t> (drink from the cup)</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for</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gar – because</a:t>
            </a:r>
            <a:r>
              <a:rPr lang="en-US" sz="2400" dirty="0">
                <a:latin typeface="Times New Roman" panose="02020603050405020304" pitchFamily="18" charset="0"/>
                <a:cs typeface="Times New Roman" panose="02020603050405020304" pitchFamily="18" charset="0"/>
              </a:rPr>
              <a:t>) this is My blood of the covenant, which is poured out </a:t>
            </a:r>
            <a:r>
              <a:rPr lang="en-US" sz="2400" b="1" u="sng" dirty="0">
                <a:highlight>
                  <a:srgbClr val="FFFF00"/>
                </a:highlight>
                <a:latin typeface="Times New Roman" panose="02020603050405020304" pitchFamily="18" charset="0"/>
                <a:cs typeface="Times New Roman" panose="02020603050405020304" pitchFamily="18" charset="0"/>
              </a:rPr>
              <a:t>for</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peri – concerning) </a:t>
            </a:r>
            <a:r>
              <a:rPr lang="en-US" sz="2400" dirty="0">
                <a:latin typeface="Times New Roman" panose="02020603050405020304" pitchFamily="18" charset="0"/>
                <a:cs typeface="Times New Roman" panose="02020603050405020304" pitchFamily="18" charset="0"/>
              </a:rPr>
              <a:t>many </a:t>
            </a:r>
            <a:r>
              <a:rPr lang="en-US" sz="2400" b="1" u="sng" dirty="0">
                <a:highlight>
                  <a:srgbClr val="FFFF00"/>
                </a:highlight>
                <a:latin typeface="Times New Roman" panose="02020603050405020304" pitchFamily="18" charset="0"/>
                <a:cs typeface="Times New Roman" panose="02020603050405020304" pitchFamily="18" charset="0"/>
              </a:rPr>
              <a:t>for</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eis – for the purpose of, in order for, to, into</a:t>
            </a: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forgiveness of sins</a:t>
            </a:r>
            <a:r>
              <a:rPr lang="en-US" sz="2400" dirty="0">
                <a:latin typeface="Times New Roman" panose="02020603050405020304" pitchFamily="18" charset="0"/>
                <a:cs typeface="Times New Roman" panose="02020603050405020304" pitchFamily="18" charset="0"/>
              </a:rPr>
              <a:t>.</a:t>
            </a:r>
            <a:endParaRPr lang="en-US" sz="2400" b="1" i="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spTree>
    <p:extLst>
      <p:ext uri="{BB962C8B-B14F-4D97-AF65-F5344CB8AC3E}">
        <p14:creationId xmlns:p14="http://schemas.microsoft.com/office/powerpoint/2010/main" val="149693743"/>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1644370" cy="5601533"/>
          </a:xfrm>
          <a:prstGeom prst="rect">
            <a:avLst/>
          </a:prstGeom>
          <a:noFill/>
        </p:spPr>
        <p:txBody>
          <a:bodyPr wrap="square" rtlCol="0">
            <a:spAutoFit/>
          </a:bodyPr>
          <a:lstStyle/>
          <a:p>
            <a:pPr marL="2286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Galatians 3:24-25</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(Concerning the preparatory nature of the Law of Moses) Therefore the Law has become </a:t>
            </a:r>
            <a:r>
              <a:rPr lang="en-US" sz="2400" b="1" u="sng" dirty="0">
                <a:latin typeface="Times New Roman" panose="02020603050405020304" pitchFamily="18" charset="0"/>
                <a:cs typeface="Times New Roman" panose="02020603050405020304" pitchFamily="18" charset="0"/>
              </a:rPr>
              <a:t>our tutor </a:t>
            </a:r>
            <a:r>
              <a:rPr lang="en-US" sz="2400" b="1" i="1" u="sng" dirty="0">
                <a:latin typeface="Times New Roman" panose="02020603050405020304" pitchFamily="18" charset="0"/>
                <a:cs typeface="Times New Roman" panose="02020603050405020304" pitchFamily="18" charset="0"/>
              </a:rPr>
              <a:t>to lead us</a:t>
            </a:r>
            <a:r>
              <a:rPr lang="en-US" sz="2400" b="1" u="sng" dirty="0">
                <a:latin typeface="Times New Roman" panose="02020603050405020304" pitchFamily="18" charset="0"/>
                <a:cs typeface="Times New Roman" panose="02020603050405020304" pitchFamily="18" charset="0"/>
              </a:rPr>
              <a:t> to Christ</a:t>
            </a:r>
            <a:r>
              <a:rPr lang="en-US" sz="2400" dirty="0">
                <a:latin typeface="Times New Roman" panose="02020603050405020304" pitchFamily="18" charset="0"/>
                <a:cs typeface="Times New Roman" panose="02020603050405020304" pitchFamily="18" charset="0"/>
              </a:rPr>
              <a:t>, so that we may be justified by faith. </a:t>
            </a:r>
            <a:r>
              <a:rPr lang="en-US" sz="2400" baseline="30000" dirty="0">
                <a:latin typeface="Times New Roman" panose="02020603050405020304" pitchFamily="18" charset="0"/>
                <a:cs typeface="Times New Roman" panose="02020603050405020304" pitchFamily="18" charset="0"/>
              </a:rPr>
              <a:t>25 </a:t>
            </a:r>
            <a:r>
              <a:rPr lang="en-US" sz="2400" dirty="0">
                <a:latin typeface="Times New Roman" panose="02020603050405020304" pitchFamily="18" charset="0"/>
                <a:cs typeface="Times New Roman" panose="02020603050405020304" pitchFamily="18" charset="0"/>
              </a:rPr>
              <a:t> But now that faith has come, </a:t>
            </a:r>
            <a:r>
              <a:rPr lang="en-US" sz="2400" b="1" u="sng" dirty="0">
                <a:latin typeface="Times New Roman" panose="02020603050405020304" pitchFamily="18" charset="0"/>
                <a:cs typeface="Times New Roman" panose="02020603050405020304" pitchFamily="18" charset="0"/>
              </a:rPr>
              <a:t>we are no longer under a tutor</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cs typeface="Times New Roman" panose="02020603050405020304" pitchFamily="18" charset="0"/>
              </a:rPr>
              <a:t>Why?  How do we know faith has come?  Because….</a:t>
            </a: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Galatians 3:26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(Geek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gar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because)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are all sons of God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through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faith in Christ Jesus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Why?  How do we know we are sons of God? Because….</a:t>
            </a:r>
          </a:p>
          <a:p>
            <a:pPr marL="228600" marR="0">
              <a:spcBef>
                <a:spcPts val="0"/>
              </a:spcBef>
              <a:spcAft>
                <a:spcPts val="0"/>
              </a:spcAft>
            </a:pP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Galatians 3:27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(Geek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gar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because) all of you who were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 into Christ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have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clothed yourselves with</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latin typeface="Times New Roman" panose="02020603050405020304" pitchFamily="18" charset="0"/>
                <a:ea typeface="Calibri" panose="020F0502020204030204" pitchFamily="34" charset="0"/>
                <a:cs typeface="Times New Roman" panose="02020603050405020304" pitchFamily="18" charset="0"/>
              </a:rPr>
              <a:t>put on) 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hrist.</a:t>
            </a:r>
          </a:p>
          <a:p>
            <a:pPr marL="17145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spTree>
    <p:extLst>
      <p:ext uri="{BB962C8B-B14F-4D97-AF65-F5344CB8AC3E}">
        <p14:creationId xmlns:p14="http://schemas.microsoft.com/office/powerpoint/2010/main" val="242390158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5509200"/>
          </a:xfrm>
          <a:prstGeom prst="rect">
            <a:avLst/>
          </a:prstGeom>
          <a:noFill/>
        </p:spPr>
        <p:txBody>
          <a:bodyPr wrap="square" rtlCol="0">
            <a:spAutoFit/>
          </a:bodyPr>
          <a:lstStyle/>
          <a:p>
            <a:pPr marL="2286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latin typeface="Times New Roman" panose="02020603050405020304" pitchFamily="18" charset="0"/>
                <a:ea typeface="Calibri" panose="020F0502020204030204" pitchFamily="34" charset="0"/>
                <a:cs typeface="Times New Roman" panose="02020603050405020304" pitchFamily="18" charset="0"/>
              </a:rPr>
              <a:t>When baptized:</a:t>
            </a:r>
          </a:p>
          <a:p>
            <a:pPr marL="571500" marR="0" indent="-34290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aved – Mark 16:16; 1 Peter 3:21 </a:t>
            </a:r>
          </a:p>
          <a:p>
            <a:pPr marL="571500" marR="0" indent="-34290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Sins are washed away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 Acts 22:16; Ephesians 5:26</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ins are forgiven – Acts 2:38</a:t>
            </a:r>
          </a:p>
          <a:p>
            <a:pPr marL="571500" marR="0" indent="-34290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United to the Holy Spirit – Acts 2:38</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United to Christ and God – Galatians 3:27; John 17:21, 23; 1 Cor 1:30;  Romans 8:10</a:t>
            </a:r>
          </a:p>
          <a:p>
            <a:pPr marL="571500" marR="0" indent="-34290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We become Sons of God – Galatians 3:26-27</a:t>
            </a:r>
          </a:p>
          <a:p>
            <a:pPr marL="228600" marR="0">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Confirming Galatians 3:26-27 is Ephesians 1:4-5</a:t>
            </a:r>
          </a:p>
          <a:p>
            <a:pPr marL="228600" marR="0">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Ephesians 1:4-5 </a:t>
            </a:r>
            <a:r>
              <a:rPr lang="en-US" sz="2400" dirty="0">
                <a:latin typeface="Times New Roman" panose="02020603050405020304" pitchFamily="18" charset="0"/>
                <a:cs typeface="Times New Roman" panose="02020603050405020304" pitchFamily="18" charset="0"/>
              </a:rPr>
              <a:t> just as He chose us in Him before the foundation of the world , that we would be holy and blameless before Him. In love </a:t>
            </a:r>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 He predestined us to adoption as sons through Jesus Christ …</a:t>
            </a:r>
          </a:p>
          <a:p>
            <a:pPr marL="228600" marR="0">
              <a:spcBef>
                <a:spcPts val="0"/>
              </a:spcBef>
              <a:spcAft>
                <a:spcPts val="0"/>
              </a:spcAft>
            </a:pPr>
            <a:endParaRPr lang="en-US" sz="20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2 Peter 3:15-16 </a:t>
            </a:r>
            <a:r>
              <a:rPr lang="en-US" sz="2000" dirty="0">
                <a:latin typeface="Times New Roman" panose="02020603050405020304" pitchFamily="18" charset="0"/>
                <a:cs typeface="Times New Roman" panose="02020603050405020304" pitchFamily="18" charset="0"/>
              </a:rPr>
              <a:t>just as also our </a:t>
            </a:r>
            <a:r>
              <a:rPr lang="en-US" sz="2000" b="1" dirty="0">
                <a:latin typeface="Times New Roman" panose="02020603050405020304" pitchFamily="18" charset="0"/>
                <a:cs typeface="Times New Roman" panose="02020603050405020304" pitchFamily="18" charset="0"/>
              </a:rPr>
              <a:t>beloved brother Paul</a:t>
            </a:r>
            <a:r>
              <a:rPr lang="en-US" sz="2000" dirty="0">
                <a:latin typeface="Times New Roman" panose="02020603050405020304" pitchFamily="18" charset="0"/>
                <a:cs typeface="Times New Roman" panose="02020603050405020304" pitchFamily="18" charset="0"/>
              </a:rPr>
              <a:t>, …wrote to you, </a:t>
            </a:r>
            <a:r>
              <a:rPr lang="en-US" sz="2000" baseline="30000" dirty="0">
                <a:latin typeface="Times New Roman" panose="02020603050405020304" pitchFamily="18" charset="0"/>
                <a:cs typeface="Times New Roman" panose="02020603050405020304" pitchFamily="18" charset="0"/>
              </a:rPr>
              <a:t>16 </a:t>
            </a:r>
            <a:r>
              <a:rPr lang="en-US" sz="2000" dirty="0">
                <a:latin typeface="Times New Roman" panose="02020603050405020304" pitchFamily="18" charset="0"/>
                <a:cs typeface="Times New Roman" panose="02020603050405020304" pitchFamily="18" charset="0"/>
              </a:rPr>
              <a:t> as also in all </a:t>
            </a:r>
            <a:r>
              <a:rPr lang="en-US" sz="2000" i="1" dirty="0">
                <a:latin typeface="Times New Roman" panose="02020603050405020304" pitchFamily="18" charset="0"/>
                <a:cs typeface="Times New Roman" panose="02020603050405020304" pitchFamily="18" charset="0"/>
              </a:rPr>
              <a:t>his</a:t>
            </a:r>
            <a:r>
              <a:rPr lang="en-US" sz="2000" dirty="0">
                <a:latin typeface="Times New Roman" panose="02020603050405020304" pitchFamily="18" charset="0"/>
                <a:cs typeface="Times New Roman" panose="02020603050405020304" pitchFamily="18" charset="0"/>
              </a:rPr>
              <a:t> letters, speaking in them of these things, in which </a:t>
            </a:r>
            <a:r>
              <a:rPr lang="en-US" sz="2000" b="1" u="sng" dirty="0">
                <a:latin typeface="Times New Roman" panose="02020603050405020304" pitchFamily="18" charset="0"/>
                <a:cs typeface="Times New Roman" panose="02020603050405020304" pitchFamily="18" charset="0"/>
              </a:rPr>
              <a:t>are some things hard to understand</a:t>
            </a:r>
            <a:r>
              <a:rPr lang="en-US" sz="2000" dirty="0">
                <a:latin typeface="Times New Roman" panose="02020603050405020304" pitchFamily="18" charset="0"/>
                <a:cs typeface="Times New Roman" panose="02020603050405020304" pitchFamily="18" charset="0"/>
              </a:rPr>
              <a:t>, which the </a:t>
            </a:r>
            <a:r>
              <a:rPr lang="en-US" sz="2000" b="1" u="sng" dirty="0">
                <a:latin typeface="Times New Roman" panose="02020603050405020304" pitchFamily="18" charset="0"/>
                <a:cs typeface="Times New Roman" panose="02020603050405020304" pitchFamily="18" charset="0"/>
              </a:rPr>
              <a:t>untaught and unstable distort</a:t>
            </a:r>
            <a:r>
              <a:rPr lang="en-US" sz="2000" dirty="0">
                <a:latin typeface="Times New Roman" panose="02020603050405020304" pitchFamily="18" charset="0"/>
                <a:cs typeface="Times New Roman" panose="02020603050405020304" pitchFamily="18" charset="0"/>
              </a:rPr>
              <a:t>, as </a:t>
            </a:r>
            <a:r>
              <a:rPr lang="en-US" sz="2000" i="1" dirty="0">
                <a:latin typeface="Times New Roman" panose="02020603050405020304" pitchFamily="18" charset="0"/>
                <a:cs typeface="Times New Roman" panose="02020603050405020304" pitchFamily="18" charset="0"/>
              </a:rPr>
              <a:t>they do</a:t>
            </a:r>
            <a:r>
              <a:rPr lang="en-US" sz="2000" dirty="0">
                <a:latin typeface="Times New Roman" panose="02020603050405020304" pitchFamily="18" charset="0"/>
                <a:cs typeface="Times New Roman" panose="02020603050405020304" pitchFamily="18" charset="0"/>
              </a:rPr>
              <a:t> also the rest of the Scriptures, </a:t>
            </a:r>
            <a:r>
              <a:rPr lang="en-US" sz="2000" b="1" u="sng" dirty="0">
                <a:latin typeface="Times New Roman" panose="02020603050405020304" pitchFamily="18" charset="0"/>
                <a:cs typeface="Times New Roman" panose="02020603050405020304" pitchFamily="18" charset="0"/>
              </a:rPr>
              <a:t>to their own destruction</a:t>
            </a:r>
            <a:r>
              <a:rPr lang="en-US" sz="2000" dirty="0">
                <a:latin typeface="Times New Roman" panose="02020603050405020304" pitchFamily="18" charset="0"/>
                <a:cs typeface="Times New Roman" panose="02020603050405020304" pitchFamily="18" charset="0"/>
              </a:rPr>
              <a:t>. </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spTree>
    <p:extLst>
      <p:ext uri="{BB962C8B-B14F-4D97-AF65-F5344CB8AC3E}">
        <p14:creationId xmlns:p14="http://schemas.microsoft.com/office/powerpoint/2010/main" val="4226993652"/>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4893647"/>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Ephesians 1:4 </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just as </a:t>
            </a:r>
            <a:r>
              <a:rPr lang="en-US" sz="2400" b="1" u="sng" dirty="0">
                <a:highlight>
                  <a:srgbClr val="FFFF00"/>
                </a:highlight>
                <a:latin typeface="Times New Roman" panose="02020603050405020304" pitchFamily="18" charset="0"/>
                <a:cs typeface="Times New Roman" panose="02020603050405020304" pitchFamily="18" charset="0"/>
              </a:rPr>
              <a:t>He chose us </a:t>
            </a:r>
            <a:r>
              <a:rPr lang="en-US" sz="2400" dirty="0">
                <a:latin typeface="Times New Roman" panose="02020603050405020304" pitchFamily="18" charset="0"/>
                <a:cs typeface="Times New Roman" panose="02020603050405020304" pitchFamily="18" charset="0"/>
              </a:rPr>
              <a:t>in Him </a:t>
            </a:r>
            <a:r>
              <a:rPr lang="en-US" sz="2400" b="1" u="sng" dirty="0">
                <a:highlight>
                  <a:srgbClr val="00FFFF"/>
                </a:highlight>
                <a:latin typeface="Times New Roman" panose="02020603050405020304" pitchFamily="18" charset="0"/>
                <a:cs typeface="Times New Roman" panose="02020603050405020304" pitchFamily="18" charset="0"/>
              </a:rPr>
              <a:t>before the foundation of the world </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2 Thessalonians 2:13</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  </a:t>
            </a:r>
            <a:r>
              <a:rPr lang="en-US" sz="2400" b="1" u="sng" dirty="0">
                <a:highlight>
                  <a:srgbClr val="FFFF00"/>
                </a:highlight>
                <a:latin typeface="Times New Roman" panose="02020603050405020304" pitchFamily="18" charset="0"/>
                <a:cs typeface="Times New Roman" panose="02020603050405020304" pitchFamily="18" charset="0"/>
              </a:rPr>
              <a:t>God has chosen you </a:t>
            </a:r>
            <a:r>
              <a:rPr lang="en-US" sz="2400" b="1" u="sng" dirty="0">
                <a:highlight>
                  <a:srgbClr val="00FFFF"/>
                </a:highlight>
                <a:latin typeface="Times New Roman" panose="02020603050405020304" pitchFamily="18" charset="0"/>
                <a:cs typeface="Times New Roman" panose="02020603050405020304" pitchFamily="18" charset="0"/>
              </a:rPr>
              <a:t>from the beginning </a:t>
            </a:r>
            <a:r>
              <a:rPr lang="en-US" sz="2400" b="1" u="sng" dirty="0">
                <a:highlight>
                  <a:srgbClr val="00FF00"/>
                </a:highlight>
                <a:latin typeface="Times New Roman" panose="02020603050405020304" pitchFamily="18" charset="0"/>
                <a:cs typeface="Times New Roman" panose="02020603050405020304" pitchFamily="18" charset="0"/>
              </a:rPr>
              <a:t>for salvation</a:t>
            </a:r>
            <a:r>
              <a:rPr lang="en-US" sz="2400" dirty="0">
                <a:highlight>
                  <a:srgbClr val="00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dirty="0">
                <a:latin typeface="Times New Roman" panose="02020603050405020304" pitchFamily="18" charset="0"/>
                <a:cs typeface="Times New Roman" panose="02020603050405020304" pitchFamily="18" charset="0"/>
              </a:rPr>
              <a:t>Question:  What did God choose us for?</a:t>
            </a:r>
          </a:p>
          <a:p>
            <a:pPr marL="228600"/>
            <a:r>
              <a:rPr lang="en-US" sz="2400" dirty="0">
                <a:latin typeface="Times New Roman" panose="02020603050405020304" pitchFamily="18" charset="0"/>
                <a:cs typeface="Times New Roman" panose="02020603050405020304" pitchFamily="18" charset="0"/>
              </a:rPr>
              <a:t>Answer:  God chose us for salvation – 2 Thessalonians 2:13.</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dirty="0">
                <a:latin typeface="Times New Roman" panose="02020603050405020304" pitchFamily="18" charset="0"/>
                <a:cs typeface="Times New Roman" panose="02020603050405020304" pitchFamily="18" charset="0"/>
              </a:rPr>
              <a:t>Therefore, the Ephesians 1:4 should be understood as </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Ephesians 1:4-5 </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just as </a:t>
            </a:r>
            <a:r>
              <a:rPr lang="en-US" sz="2400" b="1" u="sng" dirty="0">
                <a:highlight>
                  <a:srgbClr val="FFFF00"/>
                </a:highlight>
                <a:latin typeface="Times New Roman" panose="02020603050405020304" pitchFamily="18" charset="0"/>
                <a:cs typeface="Times New Roman" panose="02020603050405020304" pitchFamily="18" charset="0"/>
              </a:rPr>
              <a:t>He chose us </a:t>
            </a:r>
            <a:r>
              <a:rPr lang="en-US" sz="2400" b="1" u="sng" dirty="0">
                <a:highlight>
                  <a:srgbClr val="00FF00"/>
                </a:highlight>
                <a:latin typeface="Times New Roman" panose="02020603050405020304" pitchFamily="18" charset="0"/>
                <a:cs typeface="Times New Roman" panose="02020603050405020304" pitchFamily="18" charset="0"/>
              </a:rPr>
              <a:t>(for salvation)</a:t>
            </a:r>
            <a:r>
              <a:rPr lang="en-US" sz="2400" dirty="0">
                <a:highlight>
                  <a:srgbClr val="00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 Him </a:t>
            </a:r>
            <a:r>
              <a:rPr lang="en-US" sz="2400" b="1" u="sng" dirty="0">
                <a:highlight>
                  <a:srgbClr val="00FFFF"/>
                </a:highlight>
                <a:latin typeface="Times New Roman" panose="02020603050405020304" pitchFamily="18" charset="0"/>
                <a:cs typeface="Times New Roman" panose="02020603050405020304" pitchFamily="18" charset="0"/>
              </a:rPr>
              <a:t>before the foundation of the world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spTree>
    <p:extLst>
      <p:ext uri="{BB962C8B-B14F-4D97-AF65-F5344CB8AC3E}">
        <p14:creationId xmlns:p14="http://schemas.microsoft.com/office/powerpoint/2010/main" val="32040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30200" y="966427"/>
            <a:ext cx="11029950" cy="4679807"/>
          </a:xfrm>
          <a:prstGeom prst="rect">
            <a:avLst/>
          </a:prstGeom>
          <a:noFill/>
        </p:spPr>
        <p:txBody>
          <a:bodyPr wrap="square" rtlCol="0">
            <a:spAutoFit/>
          </a:bodyPr>
          <a:lstStyle/>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Who does God choose for Salvation</a:t>
            </a:r>
          </a:p>
          <a:p>
            <a:pPr marL="0" marR="0">
              <a:lnSpc>
                <a:spcPct val="107000"/>
              </a:lnSpc>
              <a:spcBef>
                <a:spcPts val="0"/>
              </a:spcBef>
              <a:spcAft>
                <a:spcPts val="0"/>
              </a:spcAft>
            </a:pPr>
            <a:endParaRPr lang="en-US" sz="28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Galatians 3:26-29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For you are all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sons of God</a:t>
            </a:r>
            <a:r>
              <a:rPr lang="en-US" sz="2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through faith in Christ Jesus. </a:t>
            </a:r>
            <a:r>
              <a:rPr lang="en-US" sz="2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27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For all of you who were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 into Christ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have clothed yourselves with Christ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28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There is neither Jew nor Greek, there is neither slave nor free man, there is neither male nor female; for you are all one in Christ Jesus. </a:t>
            </a:r>
            <a:r>
              <a:rPr lang="en-US" sz="2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29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And if you </a:t>
            </a:r>
            <a:r>
              <a:rPr lang="en-US" sz="2800" b="1" u="sng" kern="100"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belong to Christ</a:t>
            </a:r>
            <a:r>
              <a:rPr lang="en-US" sz="2800" b="1" u="sng"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(church of Christ)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then you are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Abraham's 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heirs according to promise</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Galatians 4:28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And you brethren,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like Isaac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promise</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9961954"/>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Ephesians 1:4 </a:t>
            </a:r>
            <a:r>
              <a:rPr lang="en-US" sz="2400" dirty="0">
                <a:latin typeface="Times New Roman" panose="02020603050405020304" pitchFamily="18" charset="0"/>
                <a:cs typeface="Times New Roman" panose="02020603050405020304" pitchFamily="18" charset="0"/>
              </a:rPr>
              <a:t> just as He chose us (</a:t>
            </a:r>
            <a:r>
              <a:rPr lang="en-US" sz="2400" b="1" dirty="0">
                <a:highlight>
                  <a:srgbClr val="00FF00"/>
                </a:highlight>
                <a:latin typeface="Times New Roman" panose="02020603050405020304" pitchFamily="18" charset="0"/>
                <a:cs typeface="Times New Roman" panose="02020603050405020304" pitchFamily="18" charset="0"/>
              </a:rPr>
              <a:t>for salvation</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in Him</a:t>
            </a:r>
            <a:r>
              <a:rPr lang="en-US" sz="2400" dirty="0">
                <a:latin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cs typeface="Times New Roman" panose="02020603050405020304" pitchFamily="18" charset="0"/>
              </a:rPr>
              <a:t>Question:  Who are the “</a:t>
            </a:r>
            <a:r>
              <a:rPr lang="en-US" sz="2400" b="1" dirty="0">
                <a:latin typeface="Times New Roman" panose="02020603050405020304" pitchFamily="18" charset="0"/>
                <a:cs typeface="Times New Roman" panose="02020603050405020304" pitchFamily="18" charset="0"/>
              </a:rPr>
              <a:t>in Him”?</a:t>
            </a:r>
          </a:p>
          <a:p>
            <a:pPr marL="228600" marR="0">
              <a:spcBef>
                <a:spcPts val="0"/>
              </a:spcBef>
              <a:spcAft>
                <a:spcPts val="0"/>
              </a:spcAft>
            </a:pPr>
            <a:r>
              <a:rPr lang="en-US" sz="2400" dirty="0">
                <a:latin typeface="Times New Roman" panose="02020603050405020304" pitchFamily="18" charset="0"/>
                <a:cs typeface="Times New Roman" panose="02020603050405020304" pitchFamily="18" charset="0"/>
              </a:rPr>
              <a:t>Answer:  Those who have been </a:t>
            </a:r>
            <a:r>
              <a:rPr lang="en-US" sz="2400" b="1" dirty="0">
                <a:latin typeface="Times New Roman" panose="02020603050405020304" pitchFamily="18" charset="0"/>
                <a:cs typeface="Times New Roman" panose="02020603050405020304" pitchFamily="18" charset="0"/>
              </a:rPr>
              <a:t>baptized into Christ</a:t>
            </a: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Galatians 3:27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For all of you who were </a:t>
            </a:r>
            <a:r>
              <a:rPr lang="en-US" sz="2400" b="1" u="sng" dirty="0">
                <a:highlight>
                  <a:srgbClr val="FFFF00"/>
                </a:highlight>
                <a:latin typeface="Times New Roman" panose="02020603050405020304" pitchFamily="18" charset="0"/>
                <a:cs typeface="Times New Roman" panose="02020603050405020304" pitchFamily="18" charset="0"/>
              </a:rPr>
              <a:t>baptized into Christ </a:t>
            </a:r>
            <a:r>
              <a:rPr lang="en-US" sz="2400" dirty="0">
                <a:latin typeface="Times New Roman" panose="02020603050405020304" pitchFamily="18" charset="0"/>
                <a:cs typeface="Times New Roman" panose="02020603050405020304" pitchFamily="18" charset="0"/>
              </a:rPr>
              <a:t>have </a:t>
            </a:r>
            <a:r>
              <a:rPr lang="en-US" sz="2400" b="1" u="sng" dirty="0">
                <a:highlight>
                  <a:srgbClr val="FFFF00"/>
                </a:highlight>
                <a:latin typeface="Times New Roman" panose="02020603050405020304" pitchFamily="18" charset="0"/>
                <a:cs typeface="Times New Roman" panose="02020603050405020304" pitchFamily="18" charset="0"/>
              </a:rPr>
              <a:t>put on Christ</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cs typeface="Times New Roman" panose="02020603050405020304" pitchFamily="18" charset="0"/>
              </a:rPr>
              <a:t>Question: Who did God </a:t>
            </a:r>
            <a:r>
              <a:rPr lang="en-US" sz="2400" b="1" dirty="0">
                <a:latin typeface="Times New Roman" panose="02020603050405020304" pitchFamily="18" charset="0"/>
                <a:cs typeface="Times New Roman" panose="02020603050405020304" pitchFamily="18" charset="0"/>
              </a:rPr>
              <a:t>choose for salvation?</a:t>
            </a:r>
          </a:p>
          <a:p>
            <a:pPr marL="228600" marR="0">
              <a:spcBef>
                <a:spcPts val="0"/>
              </a:spcBef>
              <a:spcAft>
                <a:spcPts val="0"/>
              </a:spcAft>
            </a:pPr>
            <a:r>
              <a:rPr lang="en-US" sz="2400" dirty="0">
                <a:latin typeface="Times New Roman" panose="02020603050405020304" pitchFamily="18" charset="0"/>
                <a:cs typeface="Times New Roman" panose="02020603050405020304" pitchFamily="18" charset="0"/>
              </a:rPr>
              <a:t>Answer:  Those who have been </a:t>
            </a:r>
            <a:r>
              <a:rPr lang="en-US" sz="2400" b="1" dirty="0">
                <a:latin typeface="Times New Roman" panose="02020603050405020304" pitchFamily="18" charset="0"/>
                <a:cs typeface="Times New Roman" panose="02020603050405020304" pitchFamily="18" charset="0"/>
              </a:rPr>
              <a:t>baptized into Christ </a:t>
            </a:r>
            <a:r>
              <a:rPr lang="en-US" sz="2400" dirty="0">
                <a:latin typeface="Times New Roman" panose="02020603050405020304" pitchFamily="18" charset="0"/>
                <a:cs typeface="Times New Roman" panose="02020603050405020304" pitchFamily="18" charset="0"/>
              </a:rPr>
              <a:t>– Mark 16:16</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cs typeface="Times New Roman" panose="02020603050405020304" pitchFamily="18" charset="0"/>
              </a:rPr>
              <a:t>Therefore, Ephesians 1:4 can now be understood to say</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Ephesians 1:4-5 </a:t>
            </a:r>
            <a:r>
              <a:rPr lang="en-US" sz="2400" dirty="0">
                <a:latin typeface="Times New Roman" panose="02020603050405020304" pitchFamily="18" charset="0"/>
                <a:cs typeface="Times New Roman" panose="02020603050405020304" pitchFamily="18" charset="0"/>
              </a:rPr>
              <a:t> just as He chose us (</a:t>
            </a:r>
            <a:r>
              <a:rPr lang="en-US" sz="2400" b="1" dirty="0">
                <a:highlight>
                  <a:srgbClr val="00FF00"/>
                </a:highlight>
                <a:latin typeface="Times New Roman" panose="02020603050405020304" pitchFamily="18" charset="0"/>
                <a:cs typeface="Times New Roman" panose="02020603050405020304" pitchFamily="18" charset="0"/>
              </a:rPr>
              <a:t>for salvation</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in Him</a:t>
            </a:r>
            <a:r>
              <a:rPr lang="en-US" sz="2400" dirty="0">
                <a:latin typeface="Times New Roman" panose="02020603050405020304" pitchFamily="18" charset="0"/>
                <a:cs typeface="Times New Roman" panose="02020603050405020304" pitchFamily="18" charset="0"/>
              </a:rPr>
              <a:t>  </a:t>
            </a:r>
            <a:r>
              <a:rPr lang="en-US" sz="2400" b="1" u="sng" dirty="0">
                <a:highlight>
                  <a:srgbClr val="00FF00"/>
                </a:highlight>
                <a:latin typeface="Times New Roman" panose="02020603050405020304" pitchFamily="18" charset="0"/>
                <a:cs typeface="Times New Roman" panose="02020603050405020304" pitchFamily="18" charset="0"/>
              </a:rPr>
              <a:t>(we who have been baptized into Christ)</a:t>
            </a:r>
            <a:r>
              <a:rPr lang="en-US" sz="2400" dirty="0">
                <a:highlight>
                  <a:srgbClr val="00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spTree>
    <p:extLst>
      <p:ext uri="{BB962C8B-B14F-4D97-AF65-F5344CB8AC3E}">
        <p14:creationId xmlns:p14="http://schemas.microsoft.com/office/powerpoint/2010/main" val="1976743543"/>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6370975"/>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Ephesians 1:4-5 </a:t>
            </a:r>
            <a:r>
              <a:rPr lang="en-US" sz="2400" dirty="0">
                <a:latin typeface="Times New Roman" panose="02020603050405020304" pitchFamily="18" charset="0"/>
                <a:cs typeface="Times New Roman" panose="02020603050405020304" pitchFamily="18" charset="0"/>
              </a:rPr>
              <a:t> just as He chose us (</a:t>
            </a:r>
            <a:r>
              <a:rPr lang="en-US" sz="2400" b="1" dirty="0">
                <a:highlight>
                  <a:srgbClr val="00FF00"/>
                </a:highlight>
                <a:latin typeface="Times New Roman" panose="02020603050405020304" pitchFamily="18" charset="0"/>
                <a:cs typeface="Times New Roman" panose="02020603050405020304" pitchFamily="18" charset="0"/>
              </a:rPr>
              <a:t>for salvation</a:t>
            </a:r>
            <a:r>
              <a:rPr lang="en-US" sz="2400" dirty="0">
                <a:latin typeface="Times New Roman" panose="02020603050405020304" pitchFamily="18" charset="0"/>
                <a:cs typeface="Times New Roman" panose="02020603050405020304" pitchFamily="18" charset="0"/>
              </a:rPr>
              <a:t>) in Him </a:t>
            </a:r>
            <a:r>
              <a:rPr lang="en-US" sz="2400" dirty="0">
                <a:highlight>
                  <a:srgbClr val="00FF00"/>
                </a:highlight>
                <a:latin typeface="Times New Roman" panose="02020603050405020304" pitchFamily="18" charset="0"/>
                <a:cs typeface="Times New Roman" panose="02020603050405020304" pitchFamily="18" charset="0"/>
              </a:rPr>
              <a:t>(</a:t>
            </a:r>
            <a:r>
              <a:rPr lang="en-US" sz="2400" b="1" dirty="0">
                <a:highlight>
                  <a:srgbClr val="00FF00"/>
                </a:highlight>
                <a:latin typeface="Times New Roman" panose="02020603050405020304" pitchFamily="18" charset="0"/>
                <a:cs typeface="Times New Roman" panose="02020603050405020304" pitchFamily="18" charset="0"/>
              </a:rPr>
              <a:t>we who have been baptized into Christ</a:t>
            </a:r>
            <a:r>
              <a:rPr lang="en-US" sz="2400" dirty="0">
                <a:latin typeface="Times New Roman" panose="02020603050405020304" pitchFamily="18" charset="0"/>
                <a:cs typeface="Times New Roman" panose="02020603050405020304" pitchFamily="18" charset="0"/>
              </a:rPr>
              <a:t>)  </a:t>
            </a:r>
            <a:r>
              <a:rPr lang="en-US" sz="2400" b="1" dirty="0">
                <a:highlight>
                  <a:srgbClr val="00FFFF"/>
                </a:highlight>
                <a:latin typeface="Times New Roman" panose="02020603050405020304" pitchFamily="18" charset="0"/>
                <a:cs typeface="Times New Roman" panose="02020603050405020304" pitchFamily="18" charset="0"/>
              </a:rPr>
              <a:t>before the foundation of the world </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2 Thessalonians 2:13</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  </a:t>
            </a:r>
            <a:r>
              <a:rPr lang="en-US" sz="2400" b="1" u="sng" dirty="0">
                <a:highlight>
                  <a:srgbClr val="FFFF00"/>
                </a:highlight>
                <a:latin typeface="Times New Roman" panose="02020603050405020304" pitchFamily="18" charset="0"/>
                <a:cs typeface="Times New Roman" panose="02020603050405020304" pitchFamily="18" charset="0"/>
              </a:rPr>
              <a:t>God has chosen you </a:t>
            </a:r>
            <a:r>
              <a:rPr lang="en-US" sz="2400" b="1" u="sng" dirty="0">
                <a:highlight>
                  <a:srgbClr val="00FFFF"/>
                </a:highlight>
                <a:latin typeface="Times New Roman" panose="02020603050405020304" pitchFamily="18" charset="0"/>
                <a:cs typeface="Times New Roman" panose="02020603050405020304" pitchFamily="18" charset="0"/>
              </a:rPr>
              <a:t>from the beginning </a:t>
            </a:r>
            <a:r>
              <a:rPr lang="en-US" sz="2400" b="1" u="sng" dirty="0">
                <a:highlight>
                  <a:srgbClr val="00FF00"/>
                </a:highlight>
                <a:latin typeface="Times New Roman" panose="02020603050405020304" pitchFamily="18" charset="0"/>
                <a:cs typeface="Times New Roman" panose="02020603050405020304" pitchFamily="18" charset="0"/>
              </a:rPr>
              <a:t>for salvation</a:t>
            </a:r>
            <a:r>
              <a:rPr lang="en-US" sz="2400" dirty="0">
                <a:highlight>
                  <a:srgbClr val="00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cs typeface="Times New Roman" panose="02020603050405020304" pitchFamily="18" charset="0"/>
              </a:rPr>
              <a:t>Question: Who did God predestine for salvation “</a:t>
            </a:r>
            <a:r>
              <a:rPr lang="en-US" sz="2400" b="1" dirty="0">
                <a:highlight>
                  <a:srgbClr val="00FFFF"/>
                </a:highlight>
                <a:latin typeface="Times New Roman" panose="02020603050405020304" pitchFamily="18" charset="0"/>
                <a:cs typeface="Times New Roman" panose="02020603050405020304" pitchFamily="18" charset="0"/>
              </a:rPr>
              <a:t>from the beginning</a:t>
            </a:r>
            <a:r>
              <a:rPr lang="en-US" sz="2400" dirty="0">
                <a:latin typeface="Times New Roman" panose="02020603050405020304" pitchFamily="18" charset="0"/>
                <a:cs typeface="Times New Roman" panose="02020603050405020304" pitchFamily="18" charset="0"/>
              </a:rPr>
              <a:t>” and “</a:t>
            </a:r>
            <a:r>
              <a:rPr lang="en-US" sz="2400" b="1" dirty="0">
                <a:highlight>
                  <a:srgbClr val="00FFFF"/>
                </a:highlight>
                <a:latin typeface="Times New Roman" panose="02020603050405020304" pitchFamily="18" charset="0"/>
                <a:cs typeface="Times New Roman" panose="02020603050405020304" pitchFamily="18" charset="0"/>
              </a:rPr>
              <a:t>before the foundation of the world</a:t>
            </a:r>
            <a:r>
              <a:rPr lang="en-US" sz="2400" dirty="0">
                <a:latin typeface="Times New Roman" panose="02020603050405020304" pitchFamily="18" charset="0"/>
                <a:cs typeface="Times New Roman" panose="02020603050405020304" pitchFamily="18" charset="0"/>
              </a:rPr>
              <a:t>”?</a:t>
            </a:r>
          </a:p>
          <a:p>
            <a:pPr marL="228600" marR="0">
              <a:spcBef>
                <a:spcPts val="0"/>
              </a:spcBef>
              <a:spcAft>
                <a:spcPts val="0"/>
              </a:spcAft>
            </a:pPr>
            <a:r>
              <a:rPr lang="en-US" sz="2400" dirty="0">
                <a:latin typeface="Times New Roman" panose="02020603050405020304" pitchFamily="18" charset="0"/>
                <a:cs typeface="Times New Roman" panose="02020603050405020304" pitchFamily="18" charset="0"/>
              </a:rPr>
              <a:t>Answer:  Those who are “</a:t>
            </a:r>
            <a:r>
              <a:rPr lang="en-US" sz="2400" b="1" dirty="0">
                <a:highlight>
                  <a:srgbClr val="FFFF00"/>
                </a:highlight>
                <a:latin typeface="Times New Roman" panose="02020603050405020304" pitchFamily="18" charset="0"/>
                <a:cs typeface="Times New Roman" panose="02020603050405020304" pitchFamily="18" charset="0"/>
              </a:rPr>
              <a:t>in Him</a:t>
            </a:r>
            <a:r>
              <a:rPr lang="en-US" sz="2400" dirty="0">
                <a:latin typeface="Times New Roman" panose="02020603050405020304" pitchFamily="18" charset="0"/>
                <a:cs typeface="Times New Roman" panose="02020603050405020304" pitchFamily="18" charset="0"/>
              </a:rPr>
              <a:t>.”</a:t>
            </a:r>
          </a:p>
          <a:p>
            <a:pPr marL="228600" marR="0">
              <a:spcBef>
                <a:spcPts val="0"/>
              </a:spcBef>
              <a:spcAft>
                <a:spcPts val="0"/>
              </a:spcAft>
            </a:pPr>
            <a:r>
              <a:rPr lang="en-US" sz="2400" dirty="0">
                <a:latin typeface="Times New Roman" panose="02020603050405020304" pitchFamily="18" charset="0"/>
                <a:cs typeface="Times New Roman" panose="02020603050405020304" pitchFamily="18" charset="0"/>
              </a:rPr>
              <a:t>Question:  Who are the “in Him”?</a:t>
            </a:r>
          </a:p>
          <a:p>
            <a:pPr marL="228600" marR="0">
              <a:spcBef>
                <a:spcPts val="0"/>
              </a:spcBef>
              <a:spcAft>
                <a:spcPts val="0"/>
              </a:spcAft>
            </a:pPr>
            <a:r>
              <a:rPr lang="en-US" sz="2400" dirty="0">
                <a:latin typeface="Times New Roman" panose="02020603050405020304" pitchFamily="18" charset="0"/>
                <a:cs typeface="Times New Roman" panose="02020603050405020304" pitchFamily="18" charset="0"/>
              </a:rPr>
              <a:t>Answer: Those who have been </a:t>
            </a:r>
            <a:r>
              <a:rPr lang="en-US" sz="2400" b="1" dirty="0">
                <a:highlight>
                  <a:srgbClr val="FFFF00"/>
                </a:highlight>
                <a:latin typeface="Times New Roman" panose="02020603050405020304" pitchFamily="18" charset="0"/>
                <a:cs typeface="Times New Roman" panose="02020603050405020304" pitchFamily="18" charset="0"/>
              </a:rPr>
              <a:t>baptized into Christ</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Conclusion:  </a:t>
            </a:r>
            <a:r>
              <a:rPr lang="en-US" sz="2400" dirty="0">
                <a:latin typeface="Times New Roman" panose="02020603050405020304" pitchFamily="18" charset="0"/>
                <a:cs typeface="Times New Roman" panose="02020603050405020304" pitchFamily="18" charset="0"/>
              </a:rPr>
              <a:t>God </a:t>
            </a:r>
            <a:r>
              <a:rPr lang="en-US" sz="2400" b="1" u="sng" dirty="0">
                <a:highlight>
                  <a:srgbClr val="00FFFF"/>
                </a:highlight>
                <a:latin typeface="Times New Roman" panose="02020603050405020304" pitchFamily="18" charset="0"/>
                <a:cs typeface="Times New Roman" panose="02020603050405020304" pitchFamily="18" charset="0"/>
              </a:rPr>
              <a:t>predestinated</a:t>
            </a:r>
            <a:r>
              <a:rPr lang="en-US" sz="2400" dirty="0">
                <a:latin typeface="Times New Roman" panose="02020603050405020304" pitchFamily="18" charset="0"/>
                <a:cs typeface="Times New Roman" panose="02020603050405020304" pitchFamily="18" charset="0"/>
              </a:rPr>
              <a:t> the “</a:t>
            </a:r>
            <a:r>
              <a:rPr lang="en-US" sz="2400" b="1" dirty="0">
                <a:highlight>
                  <a:srgbClr val="FFFF00"/>
                </a:highlight>
                <a:latin typeface="Times New Roman" panose="02020603050405020304" pitchFamily="18" charset="0"/>
                <a:cs typeface="Times New Roman" panose="02020603050405020304" pitchFamily="18" charset="0"/>
              </a:rPr>
              <a:t>baptized in Christ</a:t>
            </a:r>
            <a:r>
              <a:rPr lang="en-US" sz="2400" dirty="0">
                <a:latin typeface="Times New Roman" panose="02020603050405020304" pitchFamily="18" charset="0"/>
                <a:cs typeface="Times New Roman" panose="02020603050405020304" pitchFamily="18" charset="0"/>
              </a:rPr>
              <a:t>”  for salvation “</a:t>
            </a:r>
            <a:r>
              <a:rPr lang="en-US" sz="2400" b="1" dirty="0">
                <a:highlight>
                  <a:srgbClr val="00FFFF"/>
                </a:highlight>
                <a:latin typeface="Times New Roman" panose="02020603050405020304" pitchFamily="18" charset="0"/>
                <a:cs typeface="Times New Roman" panose="02020603050405020304" pitchFamily="18" charset="0"/>
              </a:rPr>
              <a:t>from the beginning</a:t>
            </a:r>
            <a:r>
              <a:rPr lang="en-US" sz="2400" dirty="0">
                <a:latin typeface="Times New Roman" panose="02020603050405020304" pitchFamily="18" charset="0"/>
                <a:cs typeface="Times New Roman" panose="02020603050405020304" pitchFamily="18" charset="0"/>
              </a:rPr>
              <a:t>” and “</a:t>
            </a:r>
            <a:r>
              <a:rPr lang="en-US" sz="2400" b="1" dirty="0">
                <a:highlight>
                  <a:srgbClr val="00FFFF"/>
                </a:highlight>
                <a:latin typeface="Times New Roman" panose="02020603050405020304" pitchFamily="18" charset="0"/>
                <a:cs typeface="Times New Roman" panose="02020603050405020304" pitchFamily="18" charset="0"/>
              </a:rPr>
              <a:t>before the foundation of the world.</a:t>
            </a:r>
            <a:r>
              <a:rPr lang="en-US" sz="2400" dirty="0">
                <a:latin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cs typeface="Times New Roman" panose="02020603050405020304" pitchFamily="18" charset="0"/>
              </a:rPr>
              <a:t>God did </a:t>
            </a:r>
            <a:r>
              <a:rPr lang="en-US" sz="2400" b="1" u="sng" dirty="0">
                <a:highlight>
                  <a:srgbClr val="00FFFF"/>
                </a:highlight>
                <a:latin typeface="Times New Roman" panose="02020603050405020304" pitchFamily="18" charset="0"/>
                <a:cs typeface="Times New Roman" panose="02020603050405020304" pitchFamily="18" charset="0"/>
              </a:rPr>
              <a:t>not predestine </a:t>
            </a:r>
            <a:r>
              <a:rPr lang="en-US" sz="2400" dirty="0">
                <a:latin typeface="Times New Roman" panose="02020603050405020304" pitchFamily="18" charset="0"/>
                <a:cs typeface="Times New Roman" panose="02020603050405020304" pitchFamily="18" charset="0"/>
              </a:rPr>
              <a:t>who would be </a:t>
            </a:r>
            <a:r>
              <a:rPr lang="en-US" sz="2400" b="1" u="sng" dirty="0">
                <a:highlight>
                  <a:srgbClr val="00FF00"/>
                </a:highlight>
                <a:latin typeface="Times New Roman" panose="02020603050405020304" pitchFamily="18" charset="0"/>
                <a:cs typeface="Times New Roman" panose="02020603050405020304" pitchFamily="18" charset="0"/>
              </a:rPr>
              <a:t>saved</a:t>
            </a:r>
            <a:r>
              <a:rPr lang="en-US" sz="2400" dirty="0">
                <a:latin typeface="Times New Roman" panose="02020603050405020304" pitchFamily="18" charset="0"/>
                <a:cs typeface="Times New Roman" panose="02020603050405020304" pitchFamily="18" charset="0"/>
              </a:rPr>
              <a:t>.  He gave us “free will” to </a:t>
            </a:r>
            <a:r>
              <a:rPr lang="en-US" sz="2400" dirty="0">
                <a:highlight>
                  <a:srgbClr val="00FFFF"/>
                </a:highlight>
                <a:latin typeface="Times New Roman" panose="02020603050405020304" pitchFamily="18" charset="0"/>
                <a:cs typeface="Times New Roman" panose="02020603050405020304" pitchFamily="18" charset="0"/>
              </a:rPr>
              <a:t>choose or not choose </a:t>
            </a:r>
            <a:r>
              <a:rPr lang="en-US" sz="2400" b="1" dirty="0">
                <a:highlight>
                  <a:srgbClr val="00FF00"/>
                </a:highlight>
                <a:latin typeface="Times New Roman" panose="02020603050405020304" pitchFamily="18" charset="0"/>
                <a:cs typeface="Times New Roman" panose="02020603050405020304" pitchFamily="18" charset="0"/>
              </a:rPr>
              <a:t>salvation</a:t>
            </a:r>
            <a:r>
              <a:rPr lang="en-US" sz="2400" dirty="0">
                <a:latin typeface="Times New Roman" panose="02020603050405020304" pitchFamily="18" charset="0"/>
                <a:cs typeface="Times New Roman" panose="02020603050405020304" pitchFamily="18" charset="0"/>
              </a:rPr>
              <a:t> through belief and baptism into Christ</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spTree>
    <p:extLst>
      <p:ext uri="{BB962C8B-B14F-4D97-AF65-F5344CB8AC3E}">
        <p14:creationId xmlns:p14="http://schemas.microsoft.com/office/powerpoint/2010/main" val="72011650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6370975"/>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Ephesians 1:4-5 </a:t>
            </a:r>
            <a:r>
              <a:rPr lang="en-US" sz="2400" dirty="0">
                <a:latin typeface="Times New Roman" panose="02020603050405020304" pitchFamily="18" charset="0"/>
                <a:cs typeface="Times New Roman" panose="02020603050405020304" pitchFamily="18" charset="0"/>
              </a:rPr>
              <a:t> just as He chose us (</a:t>
            </a:r>
            <a:r>
              <a:rPr lang="en-US" sz="2400" b="1" dirty="0">
                <a:highlight>
                  <a:srgbClr val="00FF00"/>
                </a:highlight>
                <a:latin typeface="Times New Roman" panose="02020603050405020304" pitchFamily="18" charset="0"/>
                <a:cs typeface="Times New Roman" panose="02020603050405020304" pitchFamily="18" charset="0"/>
              </a:rPr>
              <a:t>for salvation</a:t>
            </a:r>
            <a:r>
              <a:rPr lang="en-US" sz="2400" dirty="0">
                <a:latin typeface="Times New Roman" panose="02020603050405020304" pitchFamily="18" charset="0"/>
                <a:cs typeface="Times New Roman" panose="02020603050405020304" pitchFamily="18" charset="0"/>
              </a:rPr>
              <a:t>) in Him </a:t>
            </a:r>
            <a:r>
              <a:rPr lang="en-US" sz="2400" dirty="0">
                <a:highlight>
                  <a:srgbClr val="00FF00"/>
                </a:highlight>
                <a:latin typeface="Times New Roman" panose="02020603050405020304" pitchFamily="18" charset="0"/>
                <a:cs typeface="Times New Roman" panose="02020603050405020304" pitchFamily="18" charset="0"/>
              </a:rPr>
              <a:t>(</a:t>
            </a:r>
            <a:r>
              <a:rPr lang="en-US" sz="2400" b="1" dirty="0">
                <a:highlight>
                  <a:srgbClr val="00FF00"/>
                </a:highlight>
                <a:latin typeface="Times New Roman" panose="02020603050405020304" pitchFamily="18" charset="0"/>
                <a:cs typeface="Times New Roman" panose="02020603050405020304" pitchFamily="18" charset="0"/>
              </a:rPr>
              <a:t>we who have been baptized into Christ</a:t>
            </a:r>
            <a:r>
              <a:rPr lang="en-US" sz="2400" dirty="0">
                <a:latin typeface="Times New Roman" panose="02020603050405020304" pitchFamily="18" charset="0"/>
                <a:cs typeface="Times New Roman" panose="02020603050405020304" pitchFamily="18" charset="0"/>
              </a:rPr>
              <a:t>)  before the foundation of the world, that </a:t>
            </a:r>
            <a:r>
              <a:rPr lang="en-US" sz="2400" b="1" u="sng" dirty="0">
                <a:highlight>
                  <a:srgbClr val="FFFF00"/>
                </a:highlight>
                <a:latin typeface="Times New Roman" panose="02020603050405020304" pitchFamily="18" charset="0"/>
                <a:cs typeface="Times New Roman" panose="02020603050405020304" pitchFamily="18" charset="0"/>
              </a:rPr>
              <a:t>we would be holy and blameless before Him</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Question:  </a:t>
            </a:r>
            <a:r>
              <a:rPr lang="en-US" sz="2400" dirty="0">
                <a:latin typeface="Times New Roman" panose="02020603050405020304" pitchFamily="18" charset="0"/>
                <a:cs typeface="Times New Roman" panose="02020603050405020304" pitchFamily="18" charset="0"/>
              </a:rPr>
              <a:t>How did the “</a:t>
            </a:r>
            <a:r>
              <a:rPr lang="en-US" sz="2400" b="1" dirty="0">
                <a:highlight>
                  <a:srgbClr val="FFFF00"/>
                </a:highlight>
                <a:latin typeface="Times New Roman" panose="02020603050405020304" pitchFamily="18" charset="0"/>
                <a:cs typeface="Times New Roman" panose="02020603050405020304" pitchFamily="18" charset="0"/>
              </a:rPr>
              <a:t>in Him</a:t>
            </a:r>
            <a:r>
              <a:rPr lang="en-US" sz="2400" dirty="0">
                <a:latin typeface="Times New Roman" panose="02020603050405020304" pitchFamily="18" charset="0"/>
                <a:cs typeface="Times New Roman" panose="02020603050405020304" pitchFamily="18" charset="0"/>
              </a:rPr>
              <a:t>”, the “</a:t>
            </a:r>
            <a:r>
              <a:rPr lang="en-US" sz="2400" b="1" dirty="0">
                <a:highlight>
                  <a:srgbClr val="FFFF00"/>
                </a:highlight>
                <a:latin typeface="Times New Roman" panose="02020603050405020304" pitchFamily="18" charset="0"/>
                <a:cs typeface="Times New Roman" panose="02020603050405020304" pitchFamily="18" charset="0"/>
              </a:rPr>
              <a:t>in Christ</a:t>
            </a:r>
            <a:r>
              <a:rPr lang="en-US" sz="2400" dirty="0">
                <a:latin typeface="Times New Roman" panose="02020603050405020304" pitchFamily="18" charset="0"/>
                <a:cs typeface="Times New Roman" panose="02020603050405020304" pitchFamily="18" charset="0"/>
              </a:rPr>
              <a:t>” become </a:t>
            </a:r>
            <a:r>
              <a:rPr lang="en-US" sz="2400" b="1" u="sng" dirty="0">
                <a:highlight>
                  <a:srgbClr val="FFFF00"/>
                </a:highlight>
                <a:latin typeface="Times New Roman" panose="02020603050405020304" pitchFamily="18" charset="0"/>
                <a:cs typeface="Times New Roman" panose="02020603050405020304" pitchFamily="18" charset="0"/>
              </a:rPr>
              <a:t>holy and blameless</a:t>
            </a: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Answer:</a:t>
            </a:r>
            <a:r>
              <a:rPr lang="en-US" sz="2400" dirty="0">
                <a:latin typeface="Times New Roman" panose="02020603050405020304" pitchFamily="18" charset="0"/>
                <a:cs typeface="Times New Roman" panose="02020603050405020304" pitchFamily="18" charset="0"/>
              </a:rPr>
              <a:t>  Made holy and blameless when baptized into Christ for cleansing of sins – when we became “the predestined” “in Christ”; the predestined “in Him.”</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Acts 22:16 … </a:t>
            </a:r>
            <a:r>
              <a:rPr lang="en-US" sz="2400" dirty="0">
                <a:latin typeface="Times New Roman" panose="02020603050405020304" pitchFamily="18" charset="0"/>
                <a:cs typeface="Times New Roman" panose="02020603050405020304" pitchFamily="18" charset="0"/>
              </a:rPr>
              <a:t>be </a:t>
            </a:r>
            <a:r>
              <a:rPr lang="en-US" sz="2400" b="1" u="sng" dirty="0">
                <a:highlight>
                  <a:srgbClr val="FFFF00"/>
                </a:highlight>
                <a:latin typeface="Times New Roman" panose="02020603050405020304" pitchFamily="18" charset="0"/>
                <a:cs typeface="Times New Roman" panose="02020603050405020304" pitchFamily="18" charset="0"/>
              </a:rPr>
              <a:t>baptized</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wash away your sins</a:t>
            </a:r>
            <a:r>
              <a:rPr lang="en-US" sz="2400" dirty="0">
                <a:latin typeface="Times New Roman" panose="02020603050405020304" pitchFamily="18" charset="0"/>
                <a:cs typeface="Times New Roman" panose="02020603050405020304" pitchFamily="18" charset="0"/>
              </a:rPr>
              <a:t>, ....’ </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Ephesians 5:25-27 … </a:t>
            </a:r>
            <a:r>
              <a:rPr lang="en-US" sz="2400" dirty="0">
                <a:latin typeface="Times New Roman" panose="02020603050405020304" pitchFamily="18" charset="0"/>
                <a:cs typeface="Times New Roman" panose="02020603050405020304" pitchFamily="18" charset="0"/>
              </a:rPr>
              <a:t>Christ also loved the church and gave Himself up for her, </a:t>
            </a:r>
            <a:br>
              <a:rPr lang="en-US" sz="24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26 </a:t>
            </a:r>
            <a:r>
              <a:rPr lang="en-US" sz="2400" dirty="0">
                <a:latin typeface="Times New Roman" panose="02020603050405020304" pitchFamily="18" charset="0"/>
                <a:cs typeface="Times New Roman" panose="02020603050405020304" pitchFamily="18" charset="0"/>
              </a:rPr>
              <a:t> so that He might </a:t>
            </a:r>
            <a:r>
              <a:rPr lang="en-US" sz="2400" b="1" u="sng" dirty="0">
                <a:highlight>
                  <a:srgbClr val="FFFF00"/>
                </a:highlight>
                <a:latin typeface="Times New Roman" panose="02020603050405020304" pitchFamily="18" charset="0"/>
                <a:cs typeface="Times New Roman" panose="02020603050405020304" pitchFamily="18" charset="0"/>
              </a:rPr>
              <a:t>sanctify</a:t>
            </a:r>
            <a:r>
              <a:rPr lang="en-US" sz="2400" b="1" u="sng" dirty="0">
                <a:latin typeface="Times New Roman" panose="02020603050405020304" pitchFamily="18" charset="0"/>
                <a:cs typeface="Times New Roman" panose="02020603050405020304" pitchFamily="18" charset="0"/>
              </a:rPr>
              <a:t> her</a:t>
            </a:r>
            <a:r>
              <a:rPr lang="en-US" sz="2400" dirty="0">
                <a:latin typeface="Times New Roman" panose="02020603050405020304" pitchFamily="18" charset="0"/>
                <a:cs typeface="Times New Roman" panose="02020603050405020304" pitchFamily="18" charset="0"/>
              </a:rPr>
              <a:t>, having </a:t>
            </a:r>
            <a:r>
              <a:rPr lang="en-US" sz="2400" b="1" u="sng" dirty="0">
                <a:highlight>
                  <a:srgbClr val="FFFF00"/>
                </a:highlight>
                <a:latin typeface="Times New Roman" panose="02020603050405020304" pitchFamily="18" charset="0"/>
                <a:cs typeface="Times New Roman" panose="02020603050405020304" pitchFamily="18" charset="0"/>
              </a:rPr>
              <a:t>cleansed</a:t>
            </a:r>
            <a:r>
              <a:rPr lang="en-US" sz="2400" b="1" u="sng" dirty="0">
                <a:latin typeface="Times New Roman" panose="02020603050405020304" pitchFamily="18" charset="0"/>
                <a:cs typeface="Times New Roman" panose="02020603050405020304" pitchFamily="18" charset="0"/>
              </a:rPr>
              <a:t> her by the </a:t>
            </a:r>
            <a:r>
              <a:rPr lang="en-US" sz="2400" b="1" u="sng" dirty="0">
                <a:highlight>
                  <a:srgbClr val="FFFF00"/>
                </a:highlight>
                <a:latin typeface="Times New Roman" panose="02020603050405020304" pitchFamily="18" charset="0"/>
                <a:cs typeface="Times New Roman" panose="02020603050405020304" pitchFamily="18" charset="0"/>
              </a:rPr>
              <a:t>washing</a:t>
            </a:r>
            <a:r>
              <a:rPr lang="en-US" sz="2400" b="1" u="sng" dirty="0">
                <a:latin typeface="Times New Roman" panose="02020603050405020304" pitchFamily="18" charset="0"/>
                <a:cs typeface="Times New Roman" panose="02020603050405020304" pitchFamily="18" charset="0"/>
              </a:rPr>
              <a:t> of water </a:t>
            </a:r>
            <a:r>
              <a:rPr lang="en-US" sz="2400" dirty="0">
                <a:latin typeface="Times New Roman" panose="02020603050405020304" pitchFamily="18" charset="0"/>
                <a:cs typeface="Times New Roman" panose="02020603050405020304" pitchFamily="18" charset="0"/>
              </a:rPr>
              <a:t>with the word, </a:t>
            </a:r>
            <a:r>
              <a:rPr lang="en-US" sz="2400" baseline="30000" dirty="0">
                <a:latin typeface="Times New Roman" panose="02020603050405020304" pitchFamily="18" charset="0"/>
                <a:cs typeface="Times New Roman" panose="02020603050405020304" pitchFamily="18" charset="0"/>
              </a:rPr>
              <a:t>27 </a:t>
            </a:r>
            <a:r>
              <a:rPr lang="en-US" sz="2400" dirty="0">
                <a:latin typeface="Times New Roman" panose="02020603050405020304" pitchFamily="18" charset="0"/>
                <a:cs typeface="Times New Roman" panose="02020603050405020304" pitchFamily="18" charset="0"/>
              </a:rPr>
              <a:t> that He might present to Himself the church in all her glory, having </a:t>
            </a:r>
            <a:r>
              <a:rPr lang="en-US" sz="2400" b="1" u="sng" dirty="0">
                <a:latin typeface="Times New Roman" panose="02020603050405020304" pitchFamily="18" charset="0"/>
                <a:cs typeface="Times New Roman" panose="02020603050405020304" pitchFamily="18" charset="0"/>
              </a:rPr>
              <a:t>no spot or wrinkle</a:t>
            </a:r>
            <a:r>
              <a:rPr lang="en-US" sz="2400" dirty="0">
                <a:latin typeface="Times New Roman" panose="02020603050405020304" pitchFamily="18" charset="0"/>
                <a:cs typeface="Times New Roman" panose="02020603050405020304" pitchFamily="18" charset="0"/>
              </a:rPr>
              <a:t> or any such thing; but that she would be </a:t>
            </a:r>
            <a:r>
              <a:rPr lang="en-US" sz="2400" b="1" u="sng" dirty="0">
                <a:highlight>
                  <a:srgbClr val="FFFF00"/>
                </a:highlight>
                <a:latin typeface="Times New Roman" panose="02020603050405020304" pitchFamily="18" charset="0"/>
                <a:cs typeface="Times New Roman" panose="02020603050405020304" pitchFamily="18" charset="0"/>
              </a:rPr>
              <a:t>holy and blameless</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cxnSp>
        <p:nvCxnSpPr>
          <p:cNvPr id="5" name="Straight Connector 4">
            <a:extLst>
              <a:ext uri="{FF2B5EF4-FFF2-40B4-BE49-F238E27FC236}">
                <a16:creationId xmlns:a16="http://schemas.microsoft.com/office/drawing/2014/main" id="{E93EA798-7F36-714E-7DDD-52DE7EC32122}"/>
              </a:ext>
            </a:extLst>
          </p:cNvPr>
          <p:cNvCxnSpPr>
            <a:cxnSpLocks/>
          </p:cNvCxnSpPr>
          <p:nvPr/>
        </p:nvCxnSpPr>
        <p:spPr>
          <a:xfrm flipV="1">
            <a:off x="3938494" y="4285129"/>
            <a:ext cx="1619624" cy="693271"/>
          </a:xfrm>
          <a:prstGeom prst="line">
            <a:avLst/>
          </a:prstGeom>
          <a:ln w="44450">
            <a:solidFill>
              <a:srgbClr val="FF0000"/>
            </a:solidFill>
            <a:headEnd type="arrow"/>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BD60C1F-AFCE-F592-2F7D-9C83A74B2CF4}"/>
              </a:ext>
            </a:extLst>
          </p:cNvPr>
          <p:cNvCxnSpPr>
            <a:cxnSpLocks/>
          </p:cNvCxnSpPr>
          <p:nvPr/>
        </p:nvCxnSpPr>
        <p:spPr>
          <a:xfrm flipV="1">
            <a:off x="7195671" y="2784974"/>
            <a:ext cx="1541928" cy="1207308"/>
          </a:xfrm>
          <a:prstGeom prst="line">
            <a:avLst/>
          </a:prstGeom>
          <a:ln w="44450">
            <a:solidFill>
              <a:srgbClr val="FF0000"/>
            </a:solidFill>
            <a:head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992B1C5-00BF-85E1-0D24-7E68AD80581D}"/>
              </a:ext>
            </a:extLst>
          </p:cNvPr>
          <p:cNvCxnSpPr>
            <a:cxnSpLocks/>
          </p:cNvCxnSpPr>
          <p:nvPr/>
        </p:nvCxnSpPr>
        <p:spPr>
          <a:xfrm flipH="1" flipV="1">
            <a:off x="5558118" y="4285129"/>
            <a:ext cx="292847" cy="693271"/>
          </a:xfrm>
          <a:prstGeom prst="line">
            <a:avLst/>
          </a:prstGeom>
          <a:ln w="44450">
            <a:solidFill>
              <a:srgbClr val="FF0000"/>
            </a:solidFill>
            <a:head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543A16C-0D82-272C-3790-7628C24E4DB7}"/>
              </a:ext>
            </a:extLst>
          </p:cNvPr>
          <p:cNvCxnSpPr>
            <a:cxnSpLocks/>
          </p:cNvCxnSpPr>
          <p:nvPr/>
        </p:nvCxnSpPr>
        <p:spPr>
          <a:xfrm flipH="1" flipV="1">
            <a:off x="5558118" y="4356847"/>
            <a:ext cx="2677458" cy="621553"/>
          </a:xfrm>
          <a:prstGeom prst="line">
            <a:avLst/>
          </a:prstGeom>
          <a:ln w="44450">
            <a:solidFill>
              <a:srgbClr val="FF0000"/>
            </a:solidFill>
            <a:head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4970200-408F-1FF4-FA62-53F8EC193326}"/>
              </a:ext>
            </a:extLst>
          </p:cNvPr>
          <p:cNvCxnSpPr>
            <a:cxnSpLocks/>
          </p:cNvCxnSpPr>
          <p:nvPr/>
        </p:nvCxnSpPr>
        <p:spPr>
          <a:xfrm flipV="1">
            <a:off x="8438776" y="5271247"/>
            <a:ext cx="0" cy="525929"/>
          </a:xfrm>
          <a:prstGeom prst="line">
            <a:avLst/>
          </a:prstGeom>
          <a:ln w="44450">
            <a:solidFill>
              <a:srgbClr val="FF0000"/>
            </a:solidFill>
            <a:head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C903FA6-B084-295C-8E1F-FCCA6C3FAF8E}"/>
              </a:ext>
            </a:extLst>
          </p:cNvPr>
          <p:cNvCxnSpPr>
            <a:cxnSpLocks/>
          </p:cNvCxnSpPr>
          <p:nvPr/>
        </p:nvCxnSpPr>
        <p:spPr>
          <a:xfrm flipV="1">
            <a:off x="9072282" y="1649506"/>
            <a:ext cx="764989" cy="747058"/>
          </a:xfrm>
          <a:prstGeom prst="line">
            <a:avLst/>
          </a:prstGeom>
          <a:ln w="44450">
            <a:solidFill>
              <a:srgbClr val="FF0000"/>
            </a:solidFill>
            <a:head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108630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3046988"/>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Therefore, to this point Ephesians 1:4 can be understood to say</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Ephesians 1:4-5 </a:t>
            </a:r>
            <a:r>
              <a:rPr lang="en-US" sz="2400" dirty="0">
                <a:latin typeface="Times New Roman" panose="02020603050405020304" pitchFamily="18" charset="0"/>
                <a:cs typeface="Times New Roman" panose="02020603050405020304" pitchFamily="18" charset="0"/>
              </a:rPr>
              <a:t> just as He chose us (</a:t>
            </a:r>
            <a:r>
              <a:rPr lang="en-US" sz="2400" b="1" dirty="0">
                <a:highlight>
                  <a:srgbClr val="00FF00"/>
                </a:highlight>
                <a:latin typeface="Times New Roman" panose="02020603050405020304" pitchFamily="18" charset="0"/>
                <a:cs typeface="Times New Roman" panose="02020603050405020304" pitchFamily="18" charset="0"/>
              </a:rPr>
              <a:t>for salvation</a:t>
            </a:r>
            <a:r>
              <a:rPr lang="en-US" sz="2400" dirty="0">
                <a:latin typeface="Times New Roman" panose="02020603050405020304" pitchFamily="18" charset="0"/>
                <a:cs typeface="Times New Roman" panose="02020603050405020304" pitchFamily="18" charset="0"/>
              </a:rPr>
              <a:t>) in Him </a:t>
            </a:r>
            <a:r>
              <a:rPr lang="en-US" sz="2400" dirty="0">
                <a:highlight>
                  <a:srgbClr val="00FF00"/>
                </a:highlight>
                <a:latin typeface="Times New Roman" panose="02020603050405020304" pitchFamily="18" charset="0"/>
                <a:cs typeface="Times New Roman" panose="02020603050405020304" pitchFamily="18" charset="0"/>
              </a:rPr>
              <a:t>(</a:t>
            </a:r>
            <a:r>
              <a:rPr lang="en-US" sz="2400" b="1" dirty="0">
                <a:highlight>
                  <a:srgbClr val="00FF00"/>
                </a:highlight>
                <a:latin typeface="Times New Roman" panose="02020603050405020304" pitchFamily="18" charset="0"/>
                <a:cs typeface="Times New Roman" panose="02020603050405020304" pitchFamily="18" charset="0"/>
              </a:rPr>
              <a:t>we who have been baptized into Christ</a:t>
            </a:r>
            <a:r>
              <a:rPr lang="en-US" sz="2400" dirty="0">
                <a:latin typeface="Times New Roman" panose="02020603050405020304" pitchFamily="18" charset="0"/>
                <a:cs typeface="Times New Roman" panose="02020603050405020304" pitchFamily="18" charset="0"/>
              </a:rPr>
              <a:t>)  before the foundation of the world , that we would be holy and blameless before Him (</a:t>
            </a:r>
            <a:r>
              <a:rPr lang="en-US" sz="2400" b="1" dirty="0">
                <a:highlight>
                  <a:srgbClr val="00FF00"/>
                </a:highlight>
                <a:latin typeface="Times New Roman" panose="02020603050405020304" pitchFamily="18" charset="0"/>
                <a:cs typeface="Times New Roman" panose="02020603050405020304" pitchFamily="18" charset="0"/>
              </a:rPr>
              <a:t> because we were baptized into Christ for cleansing of sins</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spTree>
    <p:extLst>
      <p:ext uri="{BB962C8B-B14F-4D97-AF65-F5344CB8AC3E}">
        <p14:creationId xmlns:p14="http://schemas.microsoft.com/office/powerpoint/2010/main" val="948615379"/>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6001643"/>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Ephesians 1:4-5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just as </a:t>
            </a:r>
            <a:r>
              <a:rPr lang="en-US" sz="2400" dirty="0">
                <a:latin typeface="Times New Roman" panose="02020603050405020304" pitchFamily="18" charset="0"/>
                <a:cs typeface="Times New Roman" panose="02020603050405020304" pitchFamily="18" charset="0"/>
              </a:rPr>
              <a:t>He chose us (</a:t>
            </a:r>
            <a:r>
              <a:rPr lang="en-US" sz="2400" b="1" dirty="0">
                <a:highlight>
                  <a:srgbClr val="00FF00"/>
                </a:highlight>
                <a:latin typeface="Times New Roman" panose="02020603050405020304" pitchFamily="18" charset="0"/>
                <a:cs typeface="Times New Roman" panose="02020603050405020304" pitchFamily="18" charset="0"/>
              </a:rPr>
              <a:t>for salvation</a:t>
            </a:r>
            <a:r>
              <a:rPr lang="en-US" sz="2400" dirty="0">
                <a:latin typeface="Times New Roman" panose="02020603050405020304" pitchFamily="18" charset="0"/>
                <a:cs typeface="Times New Roman" panose="02020603050405020304" pitchFamily="18" charset="0"/>
              </a:rPr>
              <a:t>) </a:t>
            </a:r>
            <a:r>
              <a:rPr lang="en-US" sz="2400" b="1" dirty="0">
                <a:highlight>
                  <a:srgbClr val="FFFF00"/>
                </a:highlight>
                <a:latin typeface="Times New Roman" panose="02020603050405020304" pitchFamily="18" charset="0"/>
                <a:cs typeface="Times New Roman" panose="02020603050405020304" pitchFamily="18" charset="0"/>
              </a:rPr>
              <a:t>in Him </a:t>
            </a:r>
            <a:r>
              <a:rPr lang="en-US" sz="2400" dirty="0">
                <a:highlight>
                  <a:srgbClr val="00FF00"/>
                </a:highlight>
                <a:latin typeface="Times New Roman" panose="02020603050405020304" pitchFamily="18" charset="0"/>
                <a:cs typeface="Times New Roman" panose="02020603050405020304" pitchFamily="18" charset="0"/>
              </a:rPr>
              <a:t>(</a:t>
            </a:r>
            <a:r>
              <a:rPr lang="en-US" sz="2400" b="1" dirty="0">
                <a:highlight>
                  <a:srgbClr val="00FF00"/>
                </a:highlight>
                <a:latin typeface="Times New Roman" panose="02020603050405020304" pitchFamily="18" charset="0"/>
                <a:cs typeface="Times New Roman" panose="02020603050405020304" pitchFamily="18" charset="0"/>
              </a:rPr>
              <a:t>we who have been baptized into Christ</a:t>
            </a:r>
            <a:r>
              <a:rPr lang="en-US" sz="2400" dirty="0">
                <a:latin typeface="Times New Roman" panose="02020603050405020304" pitchFamily="18" charset="0"/>
                <a:cs typeface="Times New Roman" panose="02020603050405020304" pitchFamily="18" charset="0"/>
              </a:rPr>
              <a:t>)  </a:t>
            </a:r>
            <a:r>
              <a:rPr lang="en-US" sz="2400" dirty="0">
                <a:highlight>
                  <a:srgbClr val="00FFFF"/>
                </a:highlight>
                <a:latin typeface="Times New Roman" panose="02020603050405020304" pitchFamily="18" charset="0"/>
                <a:cs typeface="Times New Roman" panose="02020603050405020304" pitchFamily="18" charset="0"/>
              </a:rPr>
              <a:t>before the foundation of the world </a:t>
            </a:r>
            <a:r>
              <a:rPr lang="en-US" sz="2400" dirty="0">
                <a:latin typeface="Times New Roman" panose="02020603050405020304" pitchFamily="18" charset="0"/>
                <a:cs typeface="Times New Roman" panose="02020603050405020304" pitchFamily="18" charset="0"/>
              </a:rPr>
              <a:t>, that we would be holy and blameless before Him (</a:t>
            </a:r>
            <a:r>
              <a:rPr lang="en-US" sz="2400" b="1" dirty="0">
                <a:highlight>
                  <a:srgbClr val="00FF00"/>
                </a:highlight>
                <a:latin typeface="Times New Roman" panose="02020603050405020304" pitchFamily="18" charset="0"/>
                <a:cs typeface="Times New Roman" panose="02020603050405020304" pitchFamily="18" charset="0"/>
              </a:rPr>
              <a:t> because we were baptized into Christ for cleansing of sins</a:t>
            </a:r>
            <a:r>
              <a:rPr lang="en-US" sz="2400" dirty="0">
                <a:latin typeface="Times New Roman" panose="02020603050405020304" pitchFamily="18" charset="0"/>
                <a:cs typeface="Times New Roman" panose="02020603050405020304" pitchFamily="18" charset="0"/>
              </a:rPr>
              <a:t>). In love </a:t>
            </a:r>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He </a:t>
            </a:r>
            <a:r>
              <a:rPr lang="en-US" sz="2400" b="1" u="sng" dirty="0">
                <a:highlight>
                  <a:srgbClr val="00FFFF"/>
                </a:highlight>
                <a:latin typeface="Times New Roman" panose="02020603050405020304" pitchFamily="18" charset="0"/>
                <a:cs typeface="Times New Roman" panose="02020603050405020304" pitchFamily="18" charset="0"/>
              </a:rPr>
              <a:t>predestined</a:t>
            </a:r>
            <a:r>
              <a:rPr lang="en-US" sz="2400" b="1" u="sng" dirty="0">
                <a:highlight>
                  <a:srgbClr val="FFFF00"/>
                </a:highlight>
                <a:latin typeface="Times New Roman" panose="02020603050405020304" pitchFamily="18" charset="0"/>
                <a:cs typeface="Times New Roman" panose="02020603050405020304" pitchFamily="18" charset="0"/>
              </a:rPr>
              <a:t> us to adoption as sons</a:t>
            </a:r>
            <a:r>
              <a:rPr lang="en-US" sz="2400" dirty="0">
                <a:latin typeface="Times New Roman" panose="02020603050405020304" pitchFamily="18" charset="0"/>
                <a:cs typeface="Times New Roman" panose="02020603050405020304" pitchFamily="18" charset="0"/>
              </a:rPr>
              <a:t> through Jesus Christ …</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Question: </a:t>
            </a:r>
            <a:r>
              <a:rPr lang="en-US" sz="2400" dirty="0">
                <a:latin typeface="Times New Roman" panose="02020603050405020304" pitchFamily="18" charset="0"/>
                <a:cs typeface="Times New Roman" panose="02020603050405020304" pitchFamily="18" charset="0"/>
              </a:rPr>
              <a:t> How did God </a:t>
            </a:r>
            <a:r>
              <a:rPr lang="en-US" sz="2400" b="1" dirty="0">
                <a:highlight>
                  <a:srgbClr val="00FFFF"/>
                </a:highlight>
                <a:latin typeface="Times New Roman" panose="02020603050405020304" pitchFamily="18" charset="0"/>
                <a:cs typeface="Times New Roman" panose="02020603050405020304" pitchFamily="18" charset="0"/>
              </a:rPr>
              <a:t>predestine</a:t>
            </a:r>
            <a:r>
              <a:rPr lang="en-US" sz="2400" dirty="0">
                <a:latin typeface="Times New Roman" panose="02020603050405020304" pitchFamily="18" charset="0"/>
                <a:cs typeface="Times New Roman" panose="02020603050405020304" pitchFamily="18" charset="0"/>
              </a:rPr>
              <a:t> us to adoption as sons</a:t>
            </a:r>
          </a:p>
          <a:p>
            <a:pPr marL="228600"/>
            <a:r>
              <a:rPr lang="en-US" sz="2400" b="1" dirty="0">
                <a:latin typeface="Times New Roman" panose="02020603050405020304" pitchFamily="18" charset="0"/>
                <a:cs typeface="Times New Roman" panose="02020603050405020304" pitchFamily="18" charset="0"/>
              </a:rPr>
              <a:t>Answer:</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just as</a:t>
            </a:r>
            <a:r>
              <a:rPr lang="en-US" sz="2400" dirty="0">
                <a:latin typeface="Times New Roman" panose="02020603050405020304" pitchFamily="18" charset="0"/>
                <a:cs typeface="Times New Roman" panose="02020603050405020304" pitchFamily="18" charset="0"/>
              </a:rPr>
              <a:t>” He chose us (</a:t>
            </a:r>
            <a:r>
              <a:rPr lang="en-US" sz="2400" dirty="0">
                <a:highlight>
                  <a:srgbClr val="00FFFF"/>
                </a:highlight>
                <a:latin typeface="Times New Roman" panose="02020603050405020304" pitchFamily="18" charset="0"/>
                <a:cs typeface="Times New Roman" panose="02020603050405020304" pitchFamily="18" charset="0"/>
              </a:rPr>
              <a:t>from the beginning </a:t>
            </a:r>
            <a:r>
              <a:rPr lang="en-US" sz="2400" dirty="0">
                <a:latin typeface="Times New Roman" panose="02020603050405020304" pitchFamily="18" charset="0"/>
                <a:cs typeface="Times New Roman" panose="02020603050405020304" pitchFamily="18" charset="0"/>
              </a:rPr>
              <a:t>for salvation – 2 Thessalonians 2:13) </a:t>
            </a:r>
            <a:r>
              <a:rPr lang="en-US" sz="2400" b="1" u="sng" dirty="0">
                <a:highlight>
                  <a:srgbClr val="FFFF00"/>
                </a:highlight>
                <a:latin typeface="Times New Roman" panose="02020603050405020304" pitchFamily="18" charset="0"/>
                <a:cs typeface="Times New Roman" panose="02020603050405020304" pitchFamily="18" charset="0"/>
              </a:rPr>
              <a:t>in Him </a:t>
            </a:r>
            <a:r>
              <a:rPr lang="en-US" sz="2400" dirty="0">
                <a:latin typeface="Times New Roman" panose="02020603050405020304" pitchFamily="18" charset="0"/>
                <a:cs typeface="Times New Roman" panose="02020603050405020304" pitchFamily="18" charset="0"/>
              </a:rPr>
              <a:t>(</a:t>
            </a:r>
            <a:r>
              <a:rPr lang="en-US" sz="2400" dirty="0">
                <a:highlight>
                  <a:srgbClr val="00FF00"/>
                </a:highlight>
                <a:latin typeface="Times New Roman" panose="02020603050405020304" pitchFamily="18" charset="0"/>
                <a:cs typeface="Times New Roman" panose="02020603050405020304" pitchFamily="18" charset="0"/>
              </a:rPr>
              <a:t>we who have been baptized for remission of sins – Acts 22:16</a:t>
            </a:r>
            <a:r>
              <a:rPr lang="en-US" sz="2400" dirty="0">
                <a:latin typeface="Times New Roman" panose="02020603050405020304" pitchFamily="18" charset="0"/>
                <a:cs typeface="Times New Roman" panose="02020603050405020304" pitchFamily="18" charset="0"/>
              </a:rPr>
              <a:t>) </a:t>
            </a:r>
            <a:r>
              <a:rPr lang="en-US" sz="2400" b="1" dirty="0">
                <a:highlight>
                  <a:srgbClr val="00FFFF"/>
                </a:highlight>
                <a:latin typeface="Times New Roman" panose="02020603050405020304" pitchFamily="18" charset="0"/>
                <a:cs typeface="Times New Roman" panose="02020603050405020304" pitchFamily="18" charset="0"/>
              </a:rPr>
              <a:t>before the foundation of the world</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Ephesians 1:4-5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just as </a:t>
            </a:r>
            <a:r>
              <a:rPr lang="en-US" sz="2400" dirty="0">
                <a:latin typeface="Times New Roman" panose="02020603050405020304" pitchFamily="18" charset="0"/>
                <a:cs typeface="Times New Roman" panose="02020603050405020304" pitchFamily="18" charset="0"/>
              </a:rPr>
              <a:t>He chose us (</a:t>
            </a:r>
            <a:r>
              <a:rPr lang="en-US" sz="2400" b="1" dirty="0">
                <a:highlight>
                  <a:srgbClr val="00FF00"/>
                </a:highlight>
                <a:latin typeface="Times New Roman" panose="02020603050405020304" pitchFamily="18" charset="0"/>
                <a:cs typeface="Times New Roman" panose="02020603050405020304" pitchFamily="18" charset="0"/>
              </a:rPr>
              <a:t>for salvation</a:t>
            </a:r>
            <a:r>
              <a:rPr lang="en-US" sz="2400" dirty="0">
                <a:latin typeface="Times New Roman" panose="02020603050405020304" pitchFamily="18" charset="0"/>
                <a:cs typeface="Times New Roman" panose="02020603050405020304" pitchFamily="18" charset="0"/>
              </a:rPr>
              <a:t>) in Him </a:t>
            </a:r>
            <a:r>
              <a:rPr lang="en-US" sz="2400" dirty="0">
                <a:highlight>
                  <a:srgbClr val="00FF00"/>
                </a:highlight>
                <a:latin typeface="Times New Roman" panose="02020603050405020304" pitchFamily="18" charset="0"/>
                <a:cs typeface="Times New Roman" panose="02020603050405020304" pitchFamily="18" charset="0"/>
              </a:rPr>
              <a:t>(</a:t>
            </a:r>
            <a:r>
              <a:rPr lang="en-US" sz="2400" b="1" dirty="0">
                <a:highlight>
                  <a:srgbClr val="00FF00"/>
                </a:highlight>
                <a:latin typeface="Times New Roman" panose="02020603050405020304" pitchFamily="18" charset="0"/>
                <a:cs typeface="Times New Roman" panose="02020603050405020304" pitchFamily="18" charset="0"/>
              </a:rPr>
              <a:t>we who have been baptized into Christ</a:t>
            </a:r>
            <a:r>
              <a:rPr lang="en-US" sz="2400" dirty="0">
                <a:latin typeface="Times New Roman" panose="02020603050405020304" pitchFamily="18" charset="0"/>
                <a:cs typeface="Times New Roman" panose="02020603050405020304" pitchFamily="18" charset="0"/>
              </a:rPr>
              <a:t>)  </a:t>
            </a:r>
            <a:r>
              <a:rPr lang="en-US" sz="2400" b="1" dirty="0">
                <a:highlight>
                  <a:srgbClr val="00FFFF"/>
                </a:highlight>
                <a:latin typeface="Times New Roman" panose="02020603050405020304" pitchFamily="18" charset="0"/>
                <a:cs typeface="Times New Roman" panose="02020603050405020304" pitchFamily="18" charset="0"/>
              </a:rPr>
              <a:t>before the foundation of the world </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He predestined us to adoption as sons</a:t>
            </a:r>
            <a:r>
              <a:rPr lang="en-US" sz="2400" dirty="0">
                <a:latin typeface="Times New Roman" panose="02020603050405020304" pitchFamily="18" charset="0"/>
                <a:cs typeface="Times New Roman" panose="02020603050405020304" pitchFamily="18" charset="0"/>
              </a:rPr>
              <a:t> through Jesus Christ …. (i.e., God predestined the saved in Christ to be His son) Or:</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Galatians 3:26-27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For you are all </a:t>
            </a:r>
            <a:r>
              <a:rPr lang="en-US" sz="2400" b="1" u="sng" dirty="0">
                <a:highlight>
                  <a:srgbClr val="FFFF00"/>
                </a:highlight>
                <a:latin typeface="Times New Roman" panose="02020603050405020304" pitchFamily="18" charset="0"/>
                <a:cs typeface="Times New Roman" panose="02020603050405020304" pitchFamily="18" charset="0"/>
              </a:rPr>
              <a:t>sons of God </a:t>
            </a:r>
            <a:r>
              <a:rPr lang="en-US" sz="2400" dirty="0">
                <a:latin typeface="Times New Roman" panose="02020603050405020304" pitchFamily="18" charset="0"/>
                <a:cs typeface="Times New Roman" panose="02020603050405020304" pitchFamily="18" charset="0"/>
              </a:rPr>
              <a:t>through faith in Christ Jesus. </a:t>
            </a:r>
            <a:r>
              <a:rPr lang="en-US" sz="2400" baseline="30000" dirty="0">
                <a:latin typeface="Times New Roman" panose="02020603050405020304" pitchFamily="18" charset="0"/>
                <a:cs typeface="Times New Roman" panose="02020603050405020304" pitchFamily="18" charset="0"/>
              </a:rPr>
              <a:t>27 </a:t>
            </a:r>
            <a:r>
              <a:rPr lang="en-US" sz="2400" dirty="0">
                <a:latin typeface="Times New Roman" panose="02020603050405020304" pitchFamily="18" charset="0"/>
                <a:cs typeface="Times New Roman" panose="02020603050405020304" pitchFamily="18" charset="0"/>
              </a:rPr>
              <a:t> For all of you who were </a:t>
            </a:r>
            <a:r>
              <a:rPr lang="en-US" sz="2400" b="1" u="sng" dirty="0">
                <a:highlight>
                  <a:srgbClr val="FFFF00"/>
                </a:highlight>
                <a:latin typeface="Times New Roman" panose="02020603050405020304" pitchFamily="18" charset="0"/>
                <a:cs typeface="Times New Roman" panose="02020603050405020304" pitchFamily="18" charset="0"/>
              </a:rPr>
              <a:t>baptized into Christ </a:t>
            </a:r>
            <a:r>
              <a:rPr lang="en-US" sz="2400" dirty="0">
                <a:latin typeface="Times New Roman" panose="02020603050405020304" pitchFamily="18" charset="0"/>
                <a:cs typeface="Times New Roman" panose="02020603050405020304" pitchFamily="18" charset="0"/>
              </a:rPr>
              <a:t>have </a:t>
            </a:r>
            <a:r>
              <a:rPr lang="en-US" sz="2400" b="1" u="sng" dirty="0">
                <a:highlight>
                  <a:srgbClr val="FFFF00"/>
                </a:highlight>
                <a:latin typeface="Times New Roman" panose="02020603050405020304" pitchFamily="18" charset="0"/>
                <a:cs typeface="Times New Roman" panose="02020603050405020304" pitchFamily="18" charset="0"/>
              </a:rPr>
              <a:t>put on Christ</a:t>
            </a:r>
            <a:r>
              <a:rPr lang="en-US" sz="2400" dirty="0">
                <a:latin typeface="Times New Roman" panose="02020603050405020304" pitchFamily="18" charset="0"/>
                <a:cs typeface="Times New Roman" panose="02020603050405020304" pitchFamily="18" charset="0"/>
              </a:rPr>
              <a:t>. </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cxnSp>
        <p:nvCxnSpPr>
          <p:cNvPr id="4" name="Straight Connector 3">
            <a:extLst>
              <a:ext uri="{FF2B5EF4-FFF2-40B4-BE49-F238E27FC236}">
                <a16:creationId xmlns:a16="http://schemas.microsoft.com/office/drawing/2014/main" id="{0F251674-70E6-B0CA-8D38-3AA8804CE0C9}"/>
              </a:ext>
            </a:extLst>
          </p:cNvPr>
          <p:cNvCxnSpPr>
            <a:cxnSpLocks/>
          </p:cNvCxnSpPr>
          <p:nvPr/>
        </p:nvCxnSpPr>
        <p:spPr>
          <a:xfrm flipV="1">
            <a:off x="2294965" y="1267012"/>
            <a:ext cx="902447" cy="1906494"/>
          </a:xfrm>
          <a:prstGeom prst="line">
            <a:avLst/>
          </a:prstGeom>
          <a:ln w="44450">
            <a:solidFill>
              <a:srgbClr val="FF0000"/>
            </a:solidFill>
            <a:headEnd type="arrow"/>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5B9B7702-D7A9-A73A-443F-531ED65224FA}"/>
              </a:ext>
            </a:extLst>
          </p:cNvPr>
          <p:cNvCxnSpPr>
            <a:cxnSpLocks/>
          </p:cNvCxnSpPr>
          <p:nvPr/>
        </p:nvCxnSpPr>
        <p:spPr>
          <a:xfrm flipH="1" flipV="1">
            <a:off x="2468282" y="3502212"/>
            <a:ext cx="881530" cy="1010023"/>
          </a:xfrm>
          <a:prstGeom prst="line">
            <a:avLst/>
          </a:prstGeom>
          <a:ln w="44450">
            <a:solidFill>
              <a:srgbClr val="FF0000"/>
            </a:solidFill>
            <a:head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974161"/>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5262979"/>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Summarize:</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When baptized</a:t>
            </a:r>
          </a:p>
          <a:p>
            <a:pPr marL="10287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Our sins are </a:t>
            </a:r>
            <a:r>
              <a:rPr lang="en-US" sz="2400" b="1" u="sng" dirty="0">
                <a:latin typeface="Times New Roman" panose="02020603050405020304" pitchFamily="18" charset="0"/>
                <a:cs typeface="Times New Roman" panose="02020603050405020304" pitchFamily="18" charset="0"/>
              </a:rPr>
              <a:t>washed away </a:t>
            </a:r>
            <a:r>
              <a:rPr lang="en-US" sz="2400" dirty="0">
                <a:latin typeface="Times New Roman" panose="02020603050405020304" pitchFamily="18" charset="0"/>
                <a:cs typeface="Times New Roman" panose="02020603050405020304" pitchFamily="18" charset="0"/>
              </a:rPr>
              <a:t>– Acts 22:16</a:t>
            </a:r>
          </a:p>
          <a:p>
            <a:pPr marL="10287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Our sins are </a:t>
            </a:r>
            <a:r>
              <a:rPr lang="en-US" sz="2400" b="1" u="sng" dirty="0">
                <a:latin typeface="Times New Roman" panose="02020603050405020304" pitchFamily="18" charset="0"/>
                <a:cs typeface="Times New Roman" panose="02020603050405020304" pitchFamily="18" charset="0"/>
              </a:rPr>
              <a:t>forgiven</a:t>
            </a:r>
            <a:r>
              <a:rPr lang="en-US" sz="2400" dirty="0">
                <a:latin typeface="Times New Roman" panose="02020603050405020304" pitchFamily="18" charset="0"/>
                <a:cs typeface="Times New Roman" panose="02020603050405020304" pitchFamily="18" charset="0"/>
              </a:rPr>
              <a:t>; made </a:t>
            </a:r>
            <a:r>
              <a:rPr lang="en-US" sz="2400" b="1" u="sng" dirty="0">
                <a:latin typeface="Times New Roman" panose="02020603050405020304" pitchFamily="18" charset="0"/>
                <a:cs typeface="Times New Roman" panose="02020603050405020304" pitchFamily="18" charset="0"/>
              </a:rPr>
              <a:t>holy and blameless</a:t>
            </a:r>
            <a:r>
              <a:rPr lang="en-US" sz="2400" dirty="0">
                <a:latin typeface="Times New Roman" panose="02020603050405020304" pitchFamily="18" charset="0"/>
                <a:cs typeface="Times New Roman" panose="02020603050405020304" pitchFamily="18" charset="0"/>
              </a:rPr>
              <a:t>– Acts 2:38, Ephesian 1:4; 5:26</a:t>
            </a:r>
          </a:p>
          <a:p>
            <a:pPr marL="10287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We are </a:t>
            </a:r>
            <a:r>
              <a:rPr lang="en-US" sz="2400" b="1" u="sng" dirty="0">
                <a:highlight>
                  <a:srgbClr val="00FF00"/>
                </a:highlight>
                <a:latin typeface="Times New Roman" panose="02020603050405020304" pitchFamily="18" charset="0"/>
                <a:cs typeface="Times New Roman" panose="02020603050405020304" pitchFamily="18" charset="0"/>
              </a:rPr>
              <a:t>saved</a:t>
            </a:r>
            <a:r>
              <a:rPr lang="en-US" sz="2400" dirty="0">
                <a:latin typeface="Times New Roman" panose="02020603050405020304" pitchFamily="18" charset="0"/>
                <a:cs typeface="Times New Roman" panose="02020603050405020304" pitchFamily="18" charset="0"/>
              </a:rPr>
              <a:t> - Mark 16:16</a:t>
            </a:r>
          </a:p>
          <a:p>
            <a:pPr marL="10287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We are </a:t>
            </a:r>
            <a:r>
              <a:rPr lang="en-US" sz="2400" b="1" u="sng" dirty="0">
                <a:highlight>
                  <a:srgbClr val="FFFF00"/>
                </a:highlight>
                <a:latin typeface="Times New Roman" panose="02020603050405020304" pitchFamily="18" charset="0"/>
                <a:cs typeface="Times New Roman" panose="02020603050405020304" pitchFamily="18" charset="0"/>
              </a:rPr>
              <a:t>in Christ </a:t>
            </a:r>
            <a:r>
              <a:rPr lang="en-US" sz="2400" dirty="0">
                <a:latin typeface="Times New Roman" panose="02020603050405020304" pitchFamily="18" charset="0"/>
                <a:cs typeface="Times New Roman" panose="02020603050405020304" pitchFamily="18" charset="0"/>
              </a:rPr>
              <a:t>– Galatians 3:26-27</a:t>
            </a:r>
          </a:p>
          <a:p>
            <a:pPr marL="5715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2 Thessalonians 2:13 </a:t>
            </a:r>
            <a:r>
              <a:rPr lang="en-US" sz="2400" dirty="0">
                <a:latin typeface="Times New Roman" panose="02020603050405020304" pitchFamily="18" charset="0"/>
                <a:cs typeface="Times New Roman" panose="02020603050405020304" pitchFamily="18" charset="0"/>
              </a:rPr>
              <a:t>- </a:t>
            </a:r>
            <a:r>
              <a:rPr lang="en-US" sz="2400" b="1" dirty="0">
                <a:highlight>
                  <a:srgbClr val="00FFFF"/>
                </a:highlight>
                <a:latin typeface="Times New Roman" panose="02020603050405020304" pitchFamily="18" charset="0"/>
                <a:cs typeface="Times New Roman" panose="02020603050405020304" pitchFamily="18" charset="0"/>
              </a:rPr>
              <a:t>From the beginning</a:t>
            </a:r>
            <a:r>
              <a:rPr lang="en-US" sz="2400" dirty="0">
                <a:latin typeface="Times New Roman" panose="02020603050405020304" pitchFamily="18" charset="0"/>
                <a:cs typeface="Times New Roman" panose="02020603050405020304" pitchFamily="18" charset="0"/>
              </a:rPr>
              <a:t>, God chose us for </a:t>
            </a:r>
            <a:r>
              <a:rPr lang="en-US" sz="2400" b="1" dirty="0">
                <a:highlight>
                  <a:srgbClr val="00FF00"/>
                </a:highlight>
                <a:latin typeface="Times New Roman" panose="02020603050405020304" pitchFamily="18" charset="0"/>
                <a:cs typeface="Times New Roman" panose="02020603050405020304" pitchFamily="18" charset="0"/>
              </a:rPr>
              <a:t>salvation</a:t>
            </a:r>
            <a:endParaRPr lang="en-US" sz="2400" dirty="0">
              <a:latin typeface="Times New Roman" panose="02020603050405020304" pitchFamily="18" charset="0"/>
              <a:cs typeface="Times New Roman" panose="02020603050405020304" pitchFamily="18" charset="0"/>
            </a:endParaRPr>
          </a:p>
          <a:p>
            <a:pPr marL="5715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Ephesians 1:4 </a:t>
            </a:r>
            <a:r>
              <a:rPr lang="en-US" sz="2400" dirty="0">
                <a:latin typeface="Times New Roman" panose="02020603050405020304" pitchFamily="18" charset="0"/>
                <a:cs typeface="Times New Roman" panose="02020603050405020304" pitchFamily="18" charset="0"/>
              </a:rPr>
              <a:t>- </a:t>
            </a:r>
            <a:r>
              <a:rPr lang="en-US" sz="2400" b="1" dirty="0">
                <a:highlight>
                  <a:srgbClr val="00FFFF"/>
                </a:highlight>
                <a:latin typeface="Times New Roman" panose="02020603050405020304" pitchFamily="18" charset="0"/>
                <a:cs typeface="Times New Roman" panose="02020603050405020304" pitchFamily="18" charset="0"/>
              </a:rPr>
              <a:t>Before the foundation of the world</a:t>
            </a:r>
            <a:r>
              <a:rPr lang="en-US" sz="2400" dirty="0">
                <a:latin typeface="Times New Roman" panose="02020603050405020304" pitchFamily="18" charset="0"/>
                <a:cs typeface="Times New Roman" panose="02020603050405020304" pitchFamily="18" charset="0"/>
              </a:rPr>
              <a:t>, God chose us </a:t>
            </a:r>
            <a:r>
              <a:rPr lang="en-US" sz="2400" b="1" dirty="0">
                <a:highlight>
                  <a:srgbClr val="FFFF00"/>
                </a:highlight>
                <a:latin typeface="Times New Roman" panose="02020603050405020304" pitchFamily="18" charset="0"/>
                <a:cs typeface="Times New Roman" panose="02020603050405020304" pitchFamily="18" charset="0"/>
              </a:rPr>
              <a:t>in Him</a:t>
            </a:r>
            <a:r>
              <a:rPr lang="en-US" sz="2400" dirty="0">
                <a:latin typeface="Times New Roman" panose="02020603050405020304" pitchFamily="18" charset="0"/>
                <a:cs typeface="Times New Roman" panose="02020603050405020304" pitchFamily="18" charset="0"/>
              </a:rPr>
              <a:t> (</a:t>
            </a:r>
            <a:r>
              <a:rPr lang="en-US" sz="2400" b="1" dirty="0">
                <a:highlight>
                  <a:srgbClr val="00FF00"/>
                </a:highlight>
                <a:latin typeface="Times New Roman" panose="02020603050405020304" pitchFamily="18" charset="0"/>
                <a:cs typeface="Times New Roman" panose="02020603050405020304" pitchFamily="18" charset="0"/>
              </a:rPr>
              <a:t>for salvation</a:t>
            </a:r>
            <a:r>
              <a:rPr lang="en-US" sz="2400" dirty="0">
                <a:latin typeface="Times New Roman" panose="02020603050405020304" pitchFamily="18" charset="0"/>
                <a:cs typeface="Times New Roman" panose="02020603050405020304" pitchFamily="18" charset="0"/>
              </a:rPr>
              <a:t>)</a:t>
            </a:r>
          </a:p>
          <a:p>
            <a:pPr marL="5715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How and when did God </a:t>
            </a:r>
            <a:r>
              <a:rPr lang="en-US" sz="2400" b="1" dirty="0">
                <a:highlight>
                  <a:srgbClr val="00FFFF"/>
                </a:highlight>
                <a:latin typeface="Times New Roman" panose="02020603050405020304" pitchFamily="18" charset="0"/>
                <a:cs typeface="Times New Roman" panose="02020603050405020304" pitchFamily="18" charset="0"/>
              </a:rPr>
              <a:t>predestine</a:t>
            </a:r>
            <a:r>
              <a:rPr lang="en-US" sz="2400" dirty="0">
                <a:latin typeface="Times New Roman" panose="02020603050405020304" pitchFamily="18" charset="0"/>
                <a:cs typeface="Times New Roman" panose="02020603050405020304" pitchFamily="18" charset="0"/>
              </a:rPr>
              <a:t> our adoption as sons?</a:t>
            </a:r>
          </a:p>
          <a:p>
            <a:pPr marL="571500" indent="-342900">
              <a:buFont typeface="Arial" panose="020B0604020202020204" pitchFamily="34" charset="0"/>
              <a:buChar char="•"/>
            </a:pPr>
            <a:r>
              <a:rPr lang="en-US" sz="2400" b="1" dirty="0">
                <a:highlight>
                  <a:srgbClr val="FFFF00"/>
                </a:highlight>
                <a:latin typeface="Times New Roman" panose="02020603050405020304" pitchFamily="18" charset="0"/>
                <a:cs typeface="Times New Roman" panose="02020603050405020304" pitchFamily="18" charset="0"/>
              </a:rPr>
              <a:t>Just as </a:t>
            </a:r>
            <a:r>
              <a:rPr lang="en-US" sz="2400" dirty="0">
                <a:latin typeface="Times New Roman" panose="02020603050405020304" pitchFamily="18" charset="0"/>
                <a:cs typeface="Times New Roman" panose="02020603050405020304" pitchFamily="18" charset="0"/>
              </a:rPr>
              <a:t>(in the same way) that God chose us :</a:t>
            </a:r>
          </a:p>
          <a:p>
            <a:pPr marL="10287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in Christ </a:t>
            </a:r>
            <a:r>
              <a:rPr lang="en-US" sz="2400">
                <a:latin typeface="Times New Roman" panose="02020603050405020304" pitchFamily="18" charset="0"/>
                <a:cs typeface="Times New Roman" panose="02020603050405020304" pitchFamily="18" charset="0"/>
              </a:rPr>
              <a:t>for salvation “</a:t>
            </a:r>
            <a:r>
              <a:rPr lang="en-US" sz="2400" b="1" dirty="0" err="1">
                <a:highlight>
                  <a:srgbClr val="00FFFF"/>
                </a:highlight>
                <a:latin typeface="Times New Roman" panose="02020603050405020304" pitchFamily="18" charset="0"/>
                <a:cs typeface="Times New Roman" panose="02020603050405020304" pitchFamily="18" charset="0"/>
              </a:rPr>
              <a:t>From</a:t>
            </a:r>
            <a:r>
              <a:rPr lang="en-US" sz="2400" b="1" dirty="0">
                <a:highlight>
                  <a:srgbClr val="00FFFF"/>
                </a:highlight>
                <a:latin typeface="Times New Roman" panose="02020603050405020304" pitchFamily="18" charset="0"/>
                <a:cs typeface="Times New Roman" panose="02020603050405020304" pitchFamily="18" charset="0"/>
              </a:rPr>
              <a:t> the beginning</a:t>
            </a:r>
            <a:r>
              <a:rPr lang="en-US" sz="2400" dirty="0">
                <a:latin typeface="Times New Roman" panose="02020603050405020304" pitchFamily="18" charset="0"/>
                <a:cs typeface="Times New Roman" panose="02020603050405020304" pitchFamily="18" charset="0"/>
              </a:rPr>
              <a:t>” – 2 Thessalonians 2:13</a:t>
            </a:r>
          </a:p>
          <a:p>
            <a:pPr marL="10287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in Christ </a:t>
            </a:r>
            <a:r>
              <a:rPr lang="en-US" sz="2400" dirty="0">
                <a:latin typeface="Times New Roman" panose="02020603050405020304" pitchFamily="18" charset="0"/>
                <a:cs typeface="Times New Roman" panose="02020603050405020304" pitchFamily="18" charset="0"/>
              </a:rPr>
              <a:t>for salvation “</a:t>
            </a:r>
            <a:r>
              <a:rPr lang="en-US" sz="2400" b="1" dirty="0">
                <a:highlight>
                  <a:srgbClr val="00FFFF"/>
                </a:highlight>
                <a:latin typeface="Times New Roman" panose="02020603050405020304" pitchFamily="18" charset="0"/>
                <a:cs typeface="Times New Roman" panose="02020603050405020304" pitchFamily="18" charset="0"/>
              </a:rPr>
              <a:t>Before the foundation of the world</a:t>
            </a:r>
            <a:r>
              <a:rPr lang="en-US" sz="2400" dirty="0">
                <a:latin typeface="Times New Roman" panose="02020603050405020304" pitchFamily="18" charset="0"/>
                <a:cs typeface="Times New Roman" panose="02020603050405020304" pitchFamily="18" charset="0"/>
              </a:rPr>
              <a:t>” – Ephesians 1:4</a:t>
            </a:r>
          </a:p>
          <a:p>
            <a:pPr marL="571500" indent="-342900">
              <a:buFont typeface="Arial" panose="020B0604020202020204" pitchFamily="34" charset="0"/>
              <a:buChar char="•"/>
            </a:pPr>
            <a:r>
              <a:rPr lang="en-US" sz="2400" b="1" u="sng" dirty="0">
                <a:highlight>
                  <a:srgbClr val="FFFF00"/>
                </a:highlight>
                <a:latin typeface="Times New Roman" panose="02020603050405020304" pitchFamily="18" charset="0"/>
                <a:cs typeface="Times New Roman" panose="02020603050405020304" pitchFamily="18" charset="0"/>
              </a:rPr>
              <a:t>In that same way</a:t>
            </a:r>
            <a:r>
              <a:rPr lang="en-US" sz="2400" dirty="0">
                <a:latin typeface="Times New Roman" panose="02020603050405020304" pitchFamily="18" charset="0"/>
                <a:cs typeface="Times New Roman" panose="02020603050405020304" pitchFamily="18" charset="0"/>
              </a:rPr>
              <a:t>, God “</a:t>
            </a:r>
            <a:r>
              <a:rPr lang="en-US" sz="2400" b="1" dirty="0">
                <a:highlight>
                  <a:srgbClr val="00FFFF"/>
                </a:highlight>
                <a:latin typeface="Times New Roman" panose="02020603050405020304" pitchFamily="18" charset="0"/>
                <a:cs typeface="Times New Roman" panose="02020603050405020304" pitchFamily="18" charset="0"/>
              </a:rPr>
              <a:t>predestined</a:t>
            </a:r>
            <a:r>
              <a:rPr lang="en-US" sz="2400" dirty="0">
                <a:latin typeface="Times New Roman" panose="02020603050405020304" pitchFamily="18" charset="0"/>
                <a:cs typeface="Times New Roman" panose="02020603050405020304" pitchFamily="18" charset="0"/>
              </a:rPr>
              <a:t>” us - the </a:t>
            </a:r>
            <a:r>
              <a:rPr lang="en-US" sz="2400" b="1" dirty="0">
                <a:latin typeface="Times New Roman" panose="02020603050405020304" pitchFamily="18" charset="0"/>
                <a:cs typeface="Times New Roman" panose="02020603050405020304" pitchFamily="18" charset="0"/>
              </a:rPr>
              <a:t>saved in Christ - </a:t>
            </a:r>
            <a:r>
              <a:rPr lang="en-US" sz="2400" dirty="0">
                <a:latin typeface="Times New Roman" panose="02020603050405020304" pitchFamily="18" charset="0"/>
                <a:cs typeface="Times New Roman" panose="02020603050405020304" pitchFamily="18" charset="0"/>
              </a:rPr>
              <a:t>for adoption as sons </a:t>
            </a:r>
            <a:r>
              <a:rPr lang="en-US" sz="2400" b="1" dirty="0">
                <a:latin typeface="Times New Roman" panose="02020603050405020304" pitchFamily="18" charset="0"/>
                <a:cs typeface="Times New Roman" panose="02020603050405020304" pitchFamily="18" charset="0"/>
              </a:rPr>
              <a:t>Ephesians 1:5</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spTree>
    <p:extLst>
      <p:ext uri="{BB962C8B-B14F-4D97-AF65-F5344CB8AC3E}">
        <p14:creationId xmlns:p14="http://schemas.microsoft.com/office/powerpoint/2010/main" val="114885332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6001643"/>
          </a:xfrm>
          <a:prstGeom prst="rect">
            <a:avLst/>
          </a:prstGeom>
          <a:noFill/>
        </p:spPr>
        <p:txBody>
          <a:bodyPr wrap="square" rtlCol="0">
            <a:spAutoFit/>
          </a:bodyPr>
          <a:lstStyle/>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2 Thessalonians 2:13</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  </a:t>
            </a:r>
            <a:r>
              <a:rPr lang="en-US" sz="2400" b="1" u="sng" dirty="0">
                <a:latin typeface="Times New Roman" panose="02020603050405020304" pitchFamily="18" charset="0"/>
                <a:cs typeface="Times New Roman" panose="02020603050405020304" pitchFamily="18" charset="0"/>
              </a:rPr>
              <a:t>God has </a:t>
            </a:r>
            <a:r>
              <a:rPr lang="en-US" sz="2400" b="1" u="sng" dirty="0">
                <a:highlight>
                  <a:srgbClr val="00FFFF"/>
                </a:highlight>
                <a:latin typeface="Times New Roman" panose="02020603050405020304" pitchFamily="18" charset="0"/>
                <a:cs typeface="Times New Roman" panose="02020603050405020304" pitchFamily="18" charset="0"/>
              </a:rPr>
              <a:t>chosen you </a:t>
            </a:r>
            <a:r>
              <a:rPr lang="en-US" sz="2400" b="1" u="sng" dirty="0">
                <a:highlight>
                  <a:srgbClr val="FFFF00"/>
                </a:highlight>
                <a:latin typeface="Times New Roman" panose="02020603050405020304" pitchFamily="18" charset="0"/>
                <a:cs typeface="Times New Roman" panose="02020603050405020304" pitchFamily="18" charset="0"/>
              </a:rPr>
              <a:t>from the beginning </a:t>
            </a:r>
            <a:r>
              <a:rPr lang="en-US" sz="2400" b="1" u="sng" dirty="0">
                <a:latin typeface="Times New Roman" panose="02020603050405020304" pitchFamily="18" charset="0"/>
                <a:cs typeface="Times New Roman" panose="02020603050405020304" pitchFamily="18" charset="0"/>
              </a:rPr>
              <a:t>for </a:t>
            </a:r>
            <a:r>
              <a:rPr lang="en-US" sz="2400" b="1" u="sng" dirty="0">
                <a:highlight>
                  <a:srgbClr val="00FF00"/>
                </a:highlight>
                <a:latin typeface="Times New Roman" panose="02020603050405020304" pitchFamily="18" charset="0"/>
                <a:cs typeface="Times New Roman" panose="02020603050405020304" pitchFamily="18" charset="0"/>
              </a:rPr>
              <a:t>salvation</a:t>
            </a:r>
            <a:r>
              <a:rPr lang="en-US" sz="2400" dirty="0">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Ephesians 1:4-5 </a:t>
            </a:r>
            <a:r>
              <a:rPr lang="en-US" sz="2400" dirty="0">
                <a:latin typeface="Times New Roman" panose="02020603050405020304" pitchFamily="18" charset="0"/>
                <a:cs typeface="Times New Roman" panose="02020603050405020304" pitchFamily="18" charset="0"/>
              </a:rPr>
              <a:t> </a:t>
            </a:r>
            <a:r>
              <a:rPr lang="en-US" sz="2400" b="1" dirty="0">
                <a:highlight>
                  <a:srgbClr val="FF00FF"/>
                </a:highlight>
                <a:latin typeface="Times New Roman" panose="02020603050405020304" pitchFamily="18" charset="0"/>
                <a:cs typeface="Times New Roman" panose="02020603050405020304" pitchFamily="18" charset="0"/>
              </a:rPr>
              <a:t>just as </a:t>
            </a:r>
            <a:r>
              <a:rPr lang="en-US" sz="2400" b="1" u="sng" dirty="0">
                <a:latin typeface="Times New Roman" panose="02020603050405020304" pitchFamily="18" charset="0"/>
                <a:cs typeface="Times New Roman" panose="02020603050405020304" pitchFamily="18" charset="0"/>
              </a:rPr>
              <a:t>He </a:t>
            </a:r>
            <a:r>
              <a:rPr lang="en-US" sz="2400" b="1" u="sng" dirty="0">
                <a:highlight>
                  <a:srgbClr val="00FFFF"/>
                </a:highlight>
                <a:latin typeface="Times New Roman" panose="02020603050405020304" pitchFamily="18" charset="0"/>
                <a:cs typeface="Times New Roman" panose="02020603050405020304" pitchFamily="18" charset="0"/>
              </a:rPr>
              <a:t>chose us </a:t>
            </a:r>
            <a:r>
              <a:rPr lang="en-US" sz="2400" b="1" u="sng" dirty="0">
                <a:highlight>
                  <a:srgbClr val="FF0000"/>
                </a:highlight>
                <a:latin typeface="Times New Roman" panose="02020603050405020304" pitchFamily="18" charset="0"/>
                <a:cs typeface="Times New Roman" panose="02020603050405020304" pitchFamily="18" charset="0"/>
              </a:rPr>
              <a:t>in Him</a:t>
            </a:r>
            <a:r>
              <a:rPr lang="en-US" sz="2400" b="1" dirty="0">
                <a:highlight>
                  <a:srgbClr val="FF0000"/>
                </a:highlight>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before the foundation of the world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that we would be </a:t>
            </a:r>
            <a:r>
              <a:rPr lang="en-US" sz="2400" b="1" u="sng" dirty="0">
                <a:highlight>
                  <a:srgbClr val="00FF00"/>
                </a:highlight>
                <a:latin typeface="Times New Roman" panose="02020603050405020304" pitchFamily="18" charset="0"/>
                <a:cs typeface="Times New Roman" panose="02020603050405020304" pitchFamily="18" charset="0"/>
              </a:rPr>
              <a:t>holy and blameless</a:t>
            </a:r>
            <a:r>
              <a:rPr lang="en-US" sz="2400" dirty="0">
                <a:highlight>
                  <a:srgbClr val="00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before Him. In love </a:t>
            </a:r>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He predestined us </a:t>
            </a:r>
            <a:r>
              <a:rPr lang="en-US" sz="2400" b="1" u="sng" dirty="0">
                <a:latin typeface="Times New Roman" panose="02020603050405020304" pitchFamily="18" charset="0"/>
                <a:cs typeface="Times New Roman" panose="02020603050405020304" pitchFamily="18" charset="0"/>
              </a:rPr>
              <a:t>to adoption as </a:t>
            </a:r>
            <a:r>
              <a:rPr lang="en-US" sz="2400" b="1" u="sng" dirty="0">
                <a:highlight>
                  <a:srgbClr val="00FF00"/>
                </a:highlight>
                <a:latin typeface="Times New Roman" panose="02020603050405020304" pitchFamily="18" charset="0"/>
                <a:cs typeface="Times New Roman" panose="02020603050405020304" pitchFamily="18" charset="0"/>
              </a:rPr>
              <a:t>sons</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through Jesus Christ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000" b="1" dirty="0">
                <a:highlight>
                  <a:srgbClr val="FFFF00"/>
                </a:highlight>
                <a:latin typeface="Times New Roman" panose="02020603050405020304" pitchFamily="18" charset="0"/>
                <a:cs typeface="Times New Roman" panose="02020603050405020304" pitchFamily="18" charset="0"/>
              </a:rPr>
              <a:t>From the beginning </a:t>
            </a:r>
            <a:r>
              <a:rPr lang="en-US" sz="2000" dirty="0">
                <a:latin typeface="Times New Roman" panose="02020603050405020304" pitchFamily="18" charset="0"/>
                <a:cs typeface="Times New Roman" panose="02020603050405020304" pitchFamily="18" charset="0"/>
              </a:rPr>
              <a:t>– God chose us for </a:t>
            </a:r>
            <a:r>
              <a:rPr lang="en-US" sz="2000" b="1" dirty="0">
                <a:highlight>
                  <a:srgbClr val="00FF00"/>
                </a:highlight>
                <a:latin typeface="Times New Roman" panose="02020603050405020304" pitchFamily="18" charset="0"/>
                <a:cs typeface="Times New Roman" panose="02020603050405020304" pitchFamily="18" charset="0"/>
              </a:rPr>
              <a:t>salvation</a:t>
            </a:r>
            <a:r>
              <a:rPr lang="en-US" sz="2000" dirty="0">
                <a:latin typeface="Times New Roman" panose="02020603050405020304" pitchFamily="18" charset="0"/>
                <a:cs typeface="Times New Roman" panose="02020603050405020304" pitchFamily="18" charset="0"/>
              </a:rPr>
              <a:t>. 2 Thess 2:13</a:t>
            </a:r>
          </a:p>
          <a:p>
            <a:pPr marL="228600" marR="0">
              <a:spcBef>
                <a:spcPts val="0"/>
              </a:spcBef>
              <a:spcAft>
                <a:spcPts val="0"/>
              </a:spcAft>
            </a:pPr>
            <a:r>
              <a:rPr lang="en-US" sz="2000" b="1" dirty="0">
                <a:highlight>
                  <a:srgbClr val="FFFF00"/>
                </a:highlight>
                <a:latin typeface="Times New Roman" panose="02020603050405020304" pitchFamily="18" charset="0"/>
                <a:cs typeface="Times New Roman" panose="02020603050405020304" pitchFamily="18" charset="0"/>
              </a:rPr>
              <a:t>Before the foundation of the world </a:t>
            </a:r>
            <a:r>
              <a:rPr lang="en-US" sz="2000" dirty="0">
                <a:latin typeface="Times New Roman" panose="02020603050405020304" pitchFamily="18" charset="0"/>
                <a:cs typeface="Times New Roman" panose="02020603050405020304" pitchFamily="18" charset="0"/>
              </a:rPr>
              <a:t>– God </a:t>
            </a:r>
            <a:r>
              <a:rPr lang="en-US" sz="2000" b="1" dirty="0">
                <a:highlight>
                  <a:srgbClr val="00FFFF"/>
                </a:highlight>
                <a:latin typeface="Times New Roman" panose="02020603050405020304" pitchFamily="18" charset="0"/>
                <a:cs typeface="Times New Roman" panose="02020603050405020304" pitchFamily="18" charset="0"/>
              </a:rPr>
              <a:t>chose us </a:t>
            </a:r>
            <a:r>
              <a:rPr lang="en-US" sz="2000" b="1" dirty="0">
                <a:highlight>
                  <a:srgbClr val="FF0000"/>
                </a:highlight>
                <a:latin typeface="Times New Roman" panose="02020603050405020304" pitchFamily="18" charset="0"/>
                <a:cs typeface="Times New Roman" panose="02020603050405020304" pitchFamily="18" charset="0"/>
              </a:rPr>
              <a:t>in Him</a:t>
            </a:r>
            <a:r>
              <a:rPr lang="en-US" sz="2000" dirty="0">
                <a:latin typeface="Times New Roman" panose="02020603050405020304" pitchFamily="18" charset="0"/>
                <a:cs typeface="Times New Roman" panose="02020603050405020304" pitchFamily="18" charset="0"/>
              </a:rPr>
              <a:t>. Ephesians 1:4</a:t>
            </a:r>
          </a:p>
          <a:p>
            <a:pPr marL="5715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a:t>
            </a:r>
            <a:r>
              <a:rPr lang="en-US" sz="2000" b="1" dirty="0">
                <a:highlight>
                  <a:srgbClr val="00FFFF"/>
                </a:highlight>
                <a:latin typeface="Times New Roman" panose="02020603050405020304" pitchFamily="18" charset="0"/>
                <a:cs typeface="Times New Roman" panose="02020603050405020304" pitchFamily="18" charset="0"/>
              </a:rPr>
              <a:t>Chose us </a:t>
            </a:r>
            <a:r>
              <a:rPr lang="en-US" sz="2000" b="1" dirty="0">
                <a:highlight>
                  <a:srgbClr val="FF0000"/>
                </a:highlight>
                <a:latin typeface="Times New Roman" panose="02020603050405020304" pitchFamily="18" charset="0"/>
                <a:cs typeface="Times New Roman" panose="02020603050405020304" pitchFamily="18" charset="0"/>
              </a:rPr>
              <a:t>in Him </a:t>
            </a:r>
            <a:r>
              <a:rPr lang="en-US" sz="2000" dirty="0">
                <a:latin typeface="Times New Roman" panose="02020603050405020304" pitchFamily="18" charset="0"/>
                <a:cs typeface="Times New Roman" panose="02020603050405020304" pitchFamily="18" charset="0"/>
              </a:rPr>
              <a:t>for what? </a:t>
            </a:r>
          </a:p>
          <a:p>
            <a:pPr marL="5715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Answer: </a:t>
            </a:r>
            <a:r>
              <a:rPr lang="en-US" sz="2000" b="1" dirty="0">
                <a:highlight>
                  <a:srgbClr val="00FF00"/>
                </a:highlight>
                <a:latin typeface="Times New Roman" panose="02020603050405020304" pitchFamily="18" charset="0"/>
                <a:cs typeface="Times New Roman" panose="02020603050405020304" pitchFamily="18" charset="0"/>
              </a:rPr>
              <a:t>Salvation</a:t>
            </a:r>
            <a:r>
              <a:rPr lang="en-US" sz="2000" dirty="0">
                <a:latin typeface="Times New Roman" panose="02020603050405020304" pitchFamily="18" charset="0"/>
                <a:cs typeface="Times New Roman" panose="02020603050405020304" pitchFamily="18" charset="0"/>
              </a:rPr>
              <a:t> – 2 Thessalonians 2:13</a:t>
            </a:r>
          </a:p>
          <a:p>
            <a:pPr marL="5715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Who are the us “</a:t>
            </a:r>
            <a:r>
              <a:rPr lang="en-US" sz="2000" b="1" dirty="0">
                <a:highlight>
                  <a:srgbClr val="FF0000"/>
                </a:highlight>
                <a:latin typeface="Times New Roman" panose="02020603050405020304" pitchFamily="18" charset="0"/>
                <a:cs typeface="Times New Roman" panose="02020603050405020304" pitchFamily="18" charset="0"/>
              </a:rPr>
              <a:t>in Him</a:t>
            </a:r>
            <a:r>
              <a:rPr lang="en-US" sz="2000" dirty="0">
                <a:latin typeface="Times New Roman" panose="02020603050405020304" pitchFamily="18" charset="0"/>
                <a:cs typeface="Times New Roman" panose="02020603050405020304" pitchFamily="18" charset="0"/>
              </a:rPr>
              <a:t>”?</a:t>
            </a:r>
          </a:p>
          <a:p>
            <a:pPr marL="5715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Answer:</a:t>
            </a:r>
            <a:r>
              <a:rPr lang="en-US" sz="2000" dirty="0">
                <a:latin typeface="Times New Roman" panose="02020603050405020304" pitchFamily="18" charset="0"/>
                <a:cs typeface="Times New Roman" panose="02020603050405020304" pitchFamily="18" charset="0"/>
              </a:rPr>
              <a:t> The baptized into Christ – Galatians 3:27</a:t>
            </a:r>
          </a:p>
          <a:p>
            <a:pPr marL="228600" marR="0">
              <a:spcBef>
                <a:spcPts val="0"/>
              </a:spcBef>
              <a:spcAft>
                <a:spcPts val="0"/>
              </a:spcAft>
            </a:pPr>
            <a:r>
              <a:rPr lang="en-US" sz="2000" b="1" dirty="0">
                <a:highlight>
                  <a:srgbClr val="FFFF00"/>
                </a:highlight>
                <a:latin typeface="Times New Roman" panose="02020603050405020304" pitchFamily="18" charset="0"/>
                <a:cs typeface="Times New Roman" panose="02020603050405020304" pitchFamily="18" charset="0"/>
              </a:rPr>
              <a:t>God predestined us </a:t>
            </a:r>
            <a:r>
              <a:rPr lang="en-US" sz="2000" dirty="0">
                <a:latin typeface="Times New Roman" panose="02020603050405020304" pitchFamily="18" charset="0"/>
                <a:cs typeface="Times New Roman" panose="02020603050405020304" pitchFamily="18" charset="0"/>
              </a:rPr>
              <a:t>– to adoption as sons – Ephesians 1:5 </a:t>
            </a:r>
          </a:p>
          <a:p>
            <a:pPr marL="5715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Question: </a:t>
            </a:r>
            <a:r>
              <a:rPr lang="en-US" sz="2000" dirty="0">
                <a:latin typeface="Times New Roman" panose="02020603050405020304" pitchFamily="18" charset="0"/>
                <a:cs typeface="Times New Roman" panose="02020603050405020304" pitchFamily="18" charset="0"/>
              </a:rPr>
              <a:t>How did God predestine our adoption?</a:t>
            </a:r>
          </a:p>
          <a:p>
            <a:pPr marL="5715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Answer:</a:t>
            </a:r>
            <a:r>
              <a:rPr lang="en-US" sz="2000" dirty="0">
                <a:latin typeface="Times New Roman" panose="02020603050405020304" pitchFamily="18" charset="0"/>
                <a:cs typeface="Times New Roman" panose="02020603050405020304" pitchFamily="18" charset="0"/>
              </a:rPr>
              <a:t> </a:t>
            </a:r>
            <a:r>
              <a:rPr lang="en-US" sz="2000" b="1" dirty="0">
                <a:highlight>
                  <a:srgbClr val="FF00FF"/>
                </a:highlight>
                <a:latin typeface="Times New Roman" panose="02020603050405020304" pitchFamily="18" charset="0"/>
                <a:cs typeface="Times New Roman" panose="02020603050405020304" pitchFamily="18" charset="0"/>
              </a:rPr>
              <a:t>Just as</a:t>
            </a:r>
            <a:r>
              <a:rPr lang="en-US" sz="2000" b="1" dirty="0">
                <a:latin typeface="Times New Roman" panose="02020603050405020304" pitchFamily="18" charset="0"/>
                <a:cs typeface="Times New Roman" panose="02020603050405020304" pitchFamily="18" charset="0"/>
              </a:rPr>
              <a:t> God</a:t>
            </a:r>
            <a:r>
              <a:rPr lang="en-US" sz="2000" dirty="0">
                <a:latin typeface="Times New Roman" panose="02020603050405020304" pitchFamily="18" charset="0"/>
                <a:cs typeface="Times New Roman" panose="02020603050405020304" pitchFamily="18" charset="0"/>
              </a:rPr>
              <a:t> </a:t>
            </a:r>
            <a:r>
              <a:rPr lang="en-US" sz="2000" b="1" dirty="0">
                <a:highlight>
                  <a:srgbClr val="00FFFF"/>
                </a:highlight>
                <a:latin typeface="Times New Roman" panose="02020603050405020304" pitchFamily="18" charset="0"/>
                <a:cs typeface="Times New Roman" panose="02020603050405020304" pitchFamily="18" charset="0"/>
              </a:rPr>
              <a:t>chose us </a:t>
            </a:r>
            <a:r>
              <a:rPr lang="en-US" sz="2000" dirty="0">
                <a:latin typeface="Times New Roman" panose="02020603050405020304" pitchFamily="18" charset="0"/>
                <a:cs typeface="Times New Roman" panose="02020603050405020304" pitchFamily="18" charset="0"/>
              </a:rPr>
              <a:t>“</a:t>
            </a:r>
            <a:r>
              <a:rPr lang="en-US" sz="2000" b="1" dirty="0">
                <a:highlight>
                  <a:srgbClr val="FF0000"/>
                </a:highlight>
                <a:latin typeface="Times New Roman" panose="02020603050405020304" pitchFamily="18" charset="0"/>
                <a:cs typeface="Times New Roman" panose="02020603050405020304" pitchFamily="18" charset="0"/>
              </a:rPr>
              <a:t>in Him</a:t>
            </a:r>
            <a:r>
              <a:rPr lang="en-US" sz="2000" dirty="0">
                <a:latin typeface="Times New Roman" panose="02020603050405020304" pitchFamily="18" charset="0"/>
                <a:cs typeface="Times New Roman" panose="02020603050405020304" pitchFamily="18" charset="0"/>
              </a:rPr>
              <a:t>” </a:t>
            </a:r>
            <a:r>
              <a:rPr lang="en-US" sz="2000" b="1" dirty="0">
                <a:highlight>
                  <a:srgbClr val="FFFF00"/>
                </a:highlight>
                <a:latin typeface="Times New Roman" panose="02020603050405020304" pitchFamily="18" charset="0"/>
                <a:cs typeface="Times New Roman" panose="02020603050405020304" pitchFamily="18" charset="0"/>
              </a:rPr>
              <a:t>before the foundation of the world </a:t>
            </a:r>
            <a:r>
              <a:rPr lang="en-US" sz="2000" dirty="0">
                <a:latin typeface="Times New Roman" panose="02020603050405020304" pitchFamily="18" charset="0"/>
                <a:cs typeface="Times New Roman" panose="02020603050405020304" pitchFamily="18" charset="0"/>
              </a:rPr>
              <a:t>- Ephesians 1:4</a:t>
            </a:r>
          </a:p>
          <a:p>
            <a:pPr marL="5715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Answer: </a:t>
            </a:r>
            <a:r>
              <a:rPr lang="en-US" sz="2000" b="1" dirty="0">
                <a:highlight>
                  <a:srgbClr val="FF00FF"/>
                </a:highlight>
                <a:latin typeface="Times New Roman" panose="02020603050405020304" pitchFamily="18" charset="0"/>
                <a:cs typeface="Times New Roman" panose="02020603050405020304" pitchFamily="18" charset="0"/>
              </a:rPr>
              <a:t>Just as </a:t>
            </a:r>
            <a:r>
              <a:rPr lang="en-US" sz="2000" b="1" dirty="0">
                <a:latin typeface="Times New Roman" panose="02020603050405020304" pitchFamily="18" charset="0"/>
                <a:cs typeface="Times New Roman" panose="02020603050405020304" pitchFamily="18" charset="0"/>
              </a:rPr>
              <a:t>God </a:t>
            </a:r>
            <a:r>
              <a:rPr lang="en-US" sz="2000" b="1" dirty="0">
                <a:highlight>
                  <a:srgbClr val="00FFFF"/>
                </a:highlight>
                <a:latin typeface="Times New Roman" panose="02020603050405020304" pitchFamily="18" charset="0"/>
                <a:cs typeface="Times New Roman" panose="02020603050405020304" pitchFamily="18" charset="0"/>
              </a:rPr>
              <a:t>chose us </a:t>
            </a:r>
            <a:r>
              <a:rPr lang="en-US" sz="2000" b="1" dirty="0">
                <a:latin typeface="Times New Roman" panose="02020603050405020304" pitchFamily="18" charset="0"/>
                <a:cs typeface="Times New Roman" panose="02020603050405020304" pitchFamily="18" charset="0"/>
              </a:rPr>
              <a:t>for </a:t>
            </a:r>
            <a:r>
              <a:rPr lang="en-US" sz="2000" b="1" dirty="0">
                <a:highlight>
                  <a:srgbClr val="00FF00"/>
                </a:highlight>
                <a:latin typeface="Times New Roman" panose="02020603050405020304" pitchFamily="18" charset="0"/>
                <a:cs typeface="Times New Roman" panose="02020603050405020304" pitchFamily="18" charset="0"/>
              </a:rPr>
              <a:t>salvation</a:t>
            </a:r>
            <a:r>
              <a:rPr lang="en-US" sz="2000" b="1" dirty="0">
                <a:latin typeface="Times New Roman" panose="02020603050405020304" pitchFamily="18" charset="0"/>
                <a:cs typeface="Times New Roman" panose="02020603050405020304" pitchFamily="18" charset="0"/>
              </a:rPr>
              <a:t> </a:t>
            </a:r>
            <a:r>
              <a:rPr lang="en-US" sz="2000" b="1" dirty="0">
                <a:highlight>
                  <a:srgbClr val="FFFF00"/>
                </a:highlight>
                <a:latin typeface="Times New Roman" panose="02020603050405020304" pitchFamily="18" charset="0"/>
                <a:cs typeface="Times New Roman" panose="02020603050405020304" pitchFamily="18" charset="0"/>
              </a:rPr>
              <a:t>from the beginning </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2 Thessalonians 2:13</a:t>
            </a:r>
          </a:p>
          <a:p>
            <a:pPr marL="5715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Answer:</a:t>
            </a:r>
            <a:r>
              <a:rPr lang="en-US" sz="2000" dirty="0">
                <a:latin typeface="Times New Roman" panose="02020603050405020304" pitchFamily="18" charset="0"/>
                <a:cs typeface="Times New Roman" panose="02020603050405020304" pitchFamily="18" charset="0"/>
              </a:rPr>
              <a:t> The </a:t>
            </a:r>
            <a:r>
              <a:rPr lang="en-US" sz="2000" b="1" dirty="0">
                <a:highlight>
                  <a:srgbClr val="00FF00"/>
                </a:highlight>
                <a:latin typeface="Times New Roman" panose="02020603050405020304" pitchFamily="18" charset="0"/>
                <a:cs typeface="Times New Roman" panose="02020603050405020304" pitchFamily="18" charset="0"/>
              </a:rPr>
              <a:t>baptized</a:t>
            </a:r>
            <a:r>
              <a:rPr lang="en-US" sz="2000" dirty="0">
                <a:latin typeface="Times New Roman" panose="02020603050405020304" pitchFamily="18" charset="0"/>
                <a:cs typeface="Times New Roman" panose="02020603050405020304" pitchFamily="18" charset="0"/>
              </a:rPr>
              <a:t> (Galatians 3:27); </a:t>
            </a:r>
            <a:r>
              <a:rPr lang="en-US" sz="2000" b="1" dirty="0">
                <a:highlight>
                  <a:srgbClr val="00FF00"/>
                </a:highlight>
                <a:latin typeface="Times New Roman" panose="02020603050405020304" pitchFamily="18" charset="0"/>
                <a:cs typeface="Times New Roman" panose="02020603050405020304" pitchFamily="18" charset="0"/>
              </a:rPr>
              <a:t>the saved </a:t>
            </a:r>
            <a:r>
              <a:rPr lang="en-US" sz="2000" dirty="0">
                <a:latin typeface="Times New Roman" panose="02020603050405020304" pitchFamily="18" charset="0"/>
                <a:cs typeface="Times New Roman" panose="02020603050405020304" pitchFamily="18" charset="0"/>
              </a:rPr>
              <a:t>(Mark 16:16); </a:t>
            </a:r>
            <a:r>
              <a:rPr lang="en-US" sz="2000" b="1" dirty="0">
                <a:highlight>
                  <a:srgbClr val="00FF00"/>
                </a:highlight>
                <a:latin typeface="Times New Roman" panose="02020603050405020304" pitchFamily="18" charset="0"/>
                <a:cs typeface="Times New Roman" panose="02020603050405020304" pitchFamily="18" charset="0"/>
              </a:rPr>
              <a:t>holy and blameless </a:t>
            </a:r>
            <a:r>
              <a:rPr lang="en-US" sz="2000" dirty="0">
                <a:latin typeface="Times New Roman" panose="02020603050405020304" pitchFamily="18" charset="0"/>
                <a:cs typeface="Times New Roman" panose="02020603050405020304" pitchFamily="18" charset="0"/>
              </a:rPr>
              <a:t>(Acts 22:16); </a:t>
            </a:r>
            <a:r>
              <a:rPr lang="en-US" sz="2000" b="1" dirty="0">
                <a:highlight>
                  <a:srgbClr val="00FF00"/>
                </a:highlight>
                <a:latin typeface="Times New Roman" panose="02020603050405020304" pitchFamily="18" charset="0"/>
                <a:cs typeface="Times New Roman" panose="02020603050405020304" pitchFamily="18" charset="0"/>
              </a:rPr>
              <a:t>the sons of God</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(Galatians 3:26-27)</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a:t>
            </a:r>
          </a:p>
        </p:txBody>
      </p:sp>
      <p:cxnSp>
        <p:nvCxnSpPr>
          <p:cNvPr id="6" name="Straight Arrow Connector 5">
            <a:extLst>
              <a:ext uri="{FF2B5EF4-FFF2-40B4-BE49-F238E27FC236}">
                <a16:creationId xmlns:a16="http://schemas.microsoft.com/office/drawing/2014/main" id="{02D8804D-4915-494C-7D97-3481237C3A57}"/>
              </a:ext>
            </a:extLst>
          </p:cNvPr>
          <p:cNvCxnSpPr>
            <a:cxnSpLocks/>
          </p:cNvCxnSpPr>
          <p:nvPr/>
        </p:nvCxnSpPr>
        <p:spPr>
          <a:xfrm flipH="1">
            <a:off x="7117307" y="3278873"/>
            <a:ext cx="3916908"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65F05DD-BB67-6D84-8240-FFCBA209D4D6}"/>
              </a:ext>
            </a:extLst>
          </p:cNvPr>
          <p:cNvCxnSpPr>
            <a:cxnSpLocks/>
          </p:cNvCxnSpPr>
          <p:nvPr/>
        </p:nvCxnSpPr>
        <p:spPr>
          <a:xfrm flipH="1">
            <a:off x="10495128" y="5728651"/>
            <a:ext cx="1405720"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3309822-C750-8900-16E8-FB6B4EB0B828}"/>
              </a:ext>
            </a:extLst>
          </p:cNvPr>
          <p:cNvCxnSpPr>
            <a:cxnSpLocks/>
          </p:cNvCxnSpPr>
          <p:nvPr/>
        </p:nvCxnSpPr>
        <p:spPr>
          <a:xfrm flipH="1">
            <a:off x="5325391" y="4169392"/>
            <a:ext cx="5708824"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959740F-B516-9588-CD1E-6EEC9A4CFE23}"/>
              </a:ext>
            </a:extLst>
          </p:cNvPr>
          <p:cNvCxnSpPr>
            <a:cxnSpLocks/>
          </p:cNvCxnSpPr>
          <p:nvPr/>
        </p:nvCxnSpPr>
        <p:spPr>
          <a:xfrm>
            <a:off x="11034215" y="3278873"/>
            <a:ext cx="0" cy="89051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607DA9AD-D4CF-3250-32FE-6A119A477C9F}"/>
              </a:ext>
            </a:extLst>
          </p:cNvPr>
          <p:cNvCxnSpPr>
            <a:cxnSpLocks/>
          </p:cNvCxnSpPr>
          <p:nvPr/>
        </p:nvCxnSpPr>
        <p:spPr>
          <a:xfrm>
            <a:off x="11900848" y="3555242"/>
            <a:ext cx="0" cy="217340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7E221379-3D04-2240-5440-47CE05CB37F1}"/>
              </a:ext>
            </a:extLst>
          </p:cNvPr>
          <p:cNvCxnSpPr>
            <a:cxnSpLocks/>
          </p:cNvCxnSpPr>
          <p:nvPr/>
        </p:nvCxnSpPr>
        <p:spPr>
          <a:xfrm flipH="1">
            <a:off x="8355841" y="3555242"/>
            <a:ext cx="3545007"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6244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graphicFrame>
        <p:nvGraphicFramePr>
          <p:cNvPr id="3" name="Table 2">
            <a:extLst>
              <a:ext uri="{FF2B5EF4-FFF2-40B4-BE49-F238E27FC236}">
                <a16:creationId xmlns:a16="http://schemas.microsoft.com/office/drawing/2014/main" id="{533914C7-E790-FE95-1115-FEC8CC3D7CFE}"/>
              </a:ext>
            </a:extLst>
          </p:cNvPr>
          <p:cNvGraphicFramePr>
            <a:graphicFrameLocks noGrp="1"/>
          </p:cNvGraphicFramePr>
          <p:nvPr>
            <p:extLst>
              <p:ext uri="{D42A27DB-BD31-4B8C-83A1-F6EECF244321}">
                <p14:modId xmlns:p14="http://schemas.microsoft.com/office/powerpoint/2010/main" val="3410825880"/>
              </p:ext>
            </p:extLst>
          </p:nvPr>
        </p:nvGraphicFramePr>
        <p:xfrm>
          <a:off x="330200" y="1574800"/>
          <a:ext cx="11385551" cy="3708400"/>
        </p:xfrm>
        <a:graphic>
          <a:graphicData uri="http://schemas.openxmlformats.org/drawingml/2006/table">
            <a:tbl>
              <a:tblPr firstRow="1" firstCol="1" bandRow="1">
                <a:tableStyleId>{5C22544A-7EE6-4342-B048-85BDC9FD1C3A}</a:tableStyleId>
              </a:tblPr>
              <a:tblGrid>
                <a:gridCol w="4578882">
                  <a:extLst>
                    <a:ext uri="{9D8B030D-6E8A-4147-A177-3AD203B41FA5}">
                      <a16:colId xmlns:a16="http://schemas.microsoft.com/office/drawing/2014/main" val="386280987"/>
                    </a:ext>
                  </a:extLst>
                </a:gridCol>
                <a:gridCol w="3255363">
                  <a:extLst>
                    <a:ext uri="{9D8B030D-6E8A-4147-A177-3AD203B41FA5}">
                      <a16:colId xmlns:a16="http://schemas.microsoft.com/office/drawing/2014/main" val="4063084394"/>
                    </a:ext>
                  </a:extLst>
                </a:gridCol>
                <a:gridCol w="3551306">
                  <a:extLst>
                    <a:ext uri="{9D8B030D-6E8A-4147-A177-3AD203B41FA5}">
                      <a16:colId xmlns:a16="http://schemas.microsoft.com/office/drawing/2014/main" val="2616152176"/>
                    </a:ext>
                  </a:extLst>
                </a:gridCol>
              </a:tblGrid>
              <a:tr h="616901">
                <a:tc gridSpan="3">
                  <a:txBody>
                    <a:bodyPr/>
                    <a:lstStyle/>
                    <a:p>
                      <a:pPr marL="0" marR="0" algn="ctr">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God’s Promised Blessings to Abraham</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04234522"/>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Promised Land</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Canaan</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Heaven</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3127760137"/>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Abraham’s Descendants</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Children of Israel</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Children of Promise</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1582209916"/>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Law</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Law of Moses</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Law of Christ</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2263831822"/>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Promised Kingdom</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Kingdom of Israel</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Kingdom of Christ</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1564513783"/>
                  </a:ext>
                </a:extLst>
              </a:tr>
              <a:tr h="623895">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Promised Blessing</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Will come….</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Jesus is the “Promise”</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2407073029"/>
                  </a:ext>
                </a:extLst>
              </a:tr>
            </a:tbl>
          </a:graphicData>
        </a:graphic>
      </p:graphicFrame>
    </p:spTree>
    <p:extLst>
      <p:ext uri="{BB962C8B-B14F-4D97-AF65-F5344CB8AC3E}">
        <p14:creationId xmlns:p14="http://schemas.microsoft.com/office/powerpoint/2010/main" val="303686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Therefore,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 a prophetic copy (shadow) of the coming church and the true Kingdom of Heaven –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Kingdom in which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re-established an interim or provisional means by which He would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cleanse His people of their sins – imperfect animal blood</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Kingdom in which God provisionally established the means for Him to have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union with His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Kingdom by which God established the means for Him to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dwell among His children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for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His children to dwell with Him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means was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tabernacle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which is a grand and epic picture of </a:t>
            </a: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Fallen World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Church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800100" lvl="1" indent="-342900">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Heaven – and our access into Heaven</a:t>
            </a:r>
          </a:p>
          <a:p>
            <a:pPr marL="342900"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Kingdom that brought forth Christ (promised blessing) and Christ’s kingdom</a:t>
            </a:r>
          </a:p>
        </p:txBody>
      </p:sp>
    </p:spTree>
    <p:extLst>
      <p:ext uri="{BB962C8B-B14F-4D97-AF65-F5344CB8AC3E}">
        <p14:creationId xmlns:p14="http://schemas.microsoft.com/office/powerpoint/2010/main" val="1390938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4832092"/>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Which brings us to the kingdom of Egypt – the copy of the fallen world.  </a:t>
            </a:r>
          </a:p>
          <a:p>
            <a:pPr marL="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Background Review</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After God spoke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promised blessing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to Abraham</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began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forming His people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in the land of Canaan</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Canaan is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land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to which God called Abraham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 his descendants</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Canaan is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land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 promised to give Abraham’s descendants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hence the term, the “Promised Land.”</a:t>
            </a:r>
          </a:p>
          <a:p>
            <a:pPr marL="800100" lvl="1" indent="-342900">
              <a:buFont typeface="Courier New" panose="02070309020205020404" pitchFamily="49" charset="0"/>
              <a:buChar char="o"/>
            </a:pPr>
            <a:r>
              <a:rPr lang="en-US" sz="2800" dirty="0">
                <a:latin typeface="Times New Roman" panose="02020603050405020304" pitchFamily="18" charset="0"/>
                <a:ea typeface="Calibri" panose="020F0502020204030204" pitchFamily="34" charset="0"/>
                <a:cs typeface="Times New Roman" panose="02020603050405020304" pitchFamily="18" charset="0"/>
              </a:rPr>
              <a:t>Canaan is the land upon which God would establish His kingdom – the </a:t>
            </a:r>
            <a:r>
              <a:rPr lang="en-US" sz="2800" b="1" dirty="0">
                <a:latin typeface="Times New Roman" panose="02020603050405020304" pitchFamily="18" charset="0"/>
                <a:ea typeface="Calibri" panose="020F0502020204030204" pitchFamily="34" charset="0"/>
                <a:cs typeface="Times New Roman" panose="02020603050405020304" pitchFamily="18" charset="0"/>
              </a:rPr>
              <a:t>Kingdom of Israel</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0130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3" name="TextBox 2">
            <a:extLst>
              <a:ext uri="{FF2B5EF4-FFF2-40B4-BE49-F238E27FC236}">
                <a16:creationId xmlns:a16="http://schemas.microsoft.com/office/drawing/2014/main" id="{1B23B588-61BA-996A-AA6E-D6F1A4A1499E}"/>
              </a:ext>
            </a:extLst>
          </p:cNvPr>
          <p:cNvSpPr txBox="1"/>
          <p:nvPr/>
        </p:nvSpPr>
        <p:spPr>
          <a:xfrm>
            <a:off x="655200" y="916764"/>
            <a:ext cx="10542896" cy="5632311"/>
          </a:xfrm>
          <a:prstGeom prst="rect">
            <a:avLst/>
          </a:prstGeom>
          <a:noFill/>
        </p:spPr>
        <p:txBody>
          <a:bodyPr wrap="square" rtlCol="0">
            <a:spAutoFit/>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first before the receiving the Promised Land and the Kingdom, God informed Abraham that His people would fall into Egyptian bondage for 400 years.  This foreign land of slavery is a figure of this fallen world</a:t>
            </a:r>
          </a:p>
          <a:p>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Fallen Kingdom of the World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Pharaoh – foreign ruler who is not of God’s Abrahamic people - Hebrews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Subjects</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Egyptians under which the non-citizen Hebrew slaves – God’s future children – were oppressed – granted no ruling authority</a:t>
            </a: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Pharaoh’s and Egypt’s Laws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Realm: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Egypt – a foreign land that was not the Hebrews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Realm: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Pharaoh and his people, i.e., a foreign land for God’s people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Slavery and Oppression</a:t>
            </a:r>
          </a:p>
          <a:p>
            <a:pPr marL="342900" marR="0" lvl="0" indent="-342900">
              <a:spcBef>
                <a:spcPts val="0"/>
              </a:spcBef>
              <a:spcAft>
                <a:spcPts val="0"/>
              </a:spcAft>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400" dirty="0">
                <a:latin typeface="Times New Roman" panose="02020603050405020304" pitchFamily="18" charset="0"/>
                <a:ea typeface="Calibri" panose="020F0502020204030204" pitchFamily="34" charset="0"/>
                <a:cs typeface="Times New Roman" panose="02020603050405020304" pitchFamily="18" charset="0"/>
              </a:rPr>
              <a:t> Separation – but God is working to reunite Himself to them</a:t>
            </a:r>
            <a:endParaRPr lang="en-US" dirty="0"/>
          </a:p>
        </p:txBody>
      </p:sp>
    </p:spTree>
    <p:extLst>
      <p:ext uri="{BB962C8B-B14F-4D97-AF65-F5344CB8AC3E}">
        <p14:creationId xmlns:p14="http://schemas.microsoft.com/office/powerpoint/2010/main" val="7509881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3" name="TextBox 2">
            <a:extLst>
              <a:ext uri="{FF2B5EF4-FFF2-40B4-BE49-F238E27FC236}">
                <a16:creationId xmlns:a16="http://schemas.microsoft.com/office/drawing/2014/main" id="{1B23B588-61BA-996A-AA6E-D6F1A4A1499E}"/>
              </a:ext>
            </a:extLst>
          </p:cNvPr>
          <p:cNvSpPr txBox="1"/>
          <p:nvPr/>
        </p:nvSpPr>
        <p:spPr>
          <a:xfrm>
            <a:off x="914400" y="1132764"/>
            <a:ext cx="10542896" cy="4832092"/>
          </a:xfrm>
          <a:prstGeom prst="rect">
            <a:avLst/>
          </a:prstGeom>
          <a:noFill/>
        </p:spPr>
        <p:txBody>
          <a:bodyPr wrap="square" rtlCol="0">
            <a:spAutoFit/>
          </a:bodyPr>
          <a:lstStyle/>
          <a:p>
            <a:pPr marR="0" lvl="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delivered His future children out of Egyptian bondage through</a:t>
            </a:r>
          </a:p>
          <a:p>
            <a:pPr marL="457200" marR="0" lvl="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he sacrifice of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Passover Lamb</a:t>
            </a:r>
          </a:p>
          <a:p>
            <a:pPr marL="457200" marR="0" lvl="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Lamb’s </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blood saves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Israelites from the death God brought upon Pharaoh and his people.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Passover lamb is the prophetic figure of Christ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1 Cor 5:7</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After God brought the Israelites out of bondage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gave them His covenant –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of Moses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24</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brought them into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Promised Land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24-40, Book of Numbers and Joshua</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made them into a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Holy Kingdom of Priests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19:6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This kingdom is the prophetic figure of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the church</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9615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139869"/>
          </a:xfrm>
          <a:prstGeom prst="rect">
            <a:avLst/>
          </a:prstGeom>
          <a:noFill/>
        </p:spPr>
        <p:txBody>
          <a:bodyPr wrap="square" rtlCol="0">
            <a:spAutoFit/>
          </a:bodyPr>
          <a:lstStyle/>
          <a:p>
            <a:pPr marL="0" marR="0">
              <a:spcBef>
                <a:spcPts val="0"/>
              </a:spcBef>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Kingdom of Israel</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God’s People - Hebrew Kings and Priests </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Hebrew Citizens of Israel – God’s chosen people </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God’s Covenant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Land of Canaan – “Promised Land”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Kingdom: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Children – Hebrew People – heirs by right of Inheritance and Promise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Freedom, Peace, Protection and Rest (Sabbath)</a:t>
            </a:r>
          </a:p>
          <a:p>
            <a:pPr marL="342900" marR="0" lvl="0" indent="-342900">
              <a:spcBef>
                <a:spcPts val="0"/>
              </a:spcBef>
              <a:spcAft>
                <a:spcPts val="0"/>
              </a:spcAft>
              <a:buFont typeface="Symbol" panose="05050102010706020507" pitchFamily="18" charset="2"/>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 </a:t>
            </a:r>
            <a:r>
              <a:rPr lang="en-US" sz="2800" dirty="0">
                <a:latin typeface="Times New Roman" panose="02020603050405020304" pitchFamily="18" charset="0"/>
                <a:ea typeface="Calibri" panose="020F0502020204030204" pitchFamily="34" charset="0"/>
                <a:cs typeface="Times New Roman" panose="02020603050405020304" pitchFamily="18" charset="0"/>
              </a:rPr>
              <a:t>Union – God dwelt with man – Provisionally through the Tabernacle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3555175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93866"/>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Israel under Old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25:8-9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"Let them construct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sanctuary for 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may dwell among them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"According to all that I am going to show you,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pattern of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tabernacle</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the pattern of all its furniture, just so you shall construct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29:45</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dwell among the sons</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Israel and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 their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Leviticus 26:11-12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'Moreover, I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make My dwelling among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My soul will not reject you.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12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 will also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walk among you</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 your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shall be My people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Leviticus 11:45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 I am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who brought you up from the land of Egypt to be your God; thus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you shall be holy, for I am holy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798904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85871"/>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Israel under the Old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Deuteronomy 7:6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you are a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 people</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your God;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your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God has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chosen you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to be a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people for His own possession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out of all the peoples who are on the face of the earth.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19:5-6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'Now then, if you will indeed obey My voice and keep My covenant, then you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own possession among all the peoples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all the earth is Mine;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you shall be to Me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kingdom of priests</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nation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These are the words that you shall speak to the sons of Israel."</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824895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056800" y="1410927"/>
            <a:ext cx="10830400" cy="3539430"/>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five related kingdoms playing a critical role in unfolding and executing God’s plan of salvation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Garden of Eden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Heavenly Earthly Kingdom – Union with God</a:t>
            </a: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The Fallen World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Separation from God – Domain of Darkness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Egypt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a prophetic figure of the Fallen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Israel</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a prophetic figure of the Kingdom of Christ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the Church of Christ</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3496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63198"/>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Christ under New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Hebrews 8:10 </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10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FOR THIS IS THE COVENANT THAT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I WILL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MAKE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PUT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MY LAWS INTO THEIR MINDS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WRITE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ON THEIR HEARTS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WILL BE THEIR</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GOD</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AND THEY SHALL BE</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Corinthians 6:16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said,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DWELL IN THEM</a:t>
            </a:r>
            <a:r>
              <a:rPr lang="en-US" sz="2400"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WALK AMONG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 THEIR</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 THEY SHALL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1:15-16</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like the Holy One who called you, be holy yourselves also in all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your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behavior;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16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because it is written,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SHALL BE HOLY</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I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AM HOLY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1 Peter 2:9 </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But you are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 CHOSEN RACE</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u="sng" cap="small" dirty="0">
                <a:effectLst/>
                <a:latin typeface="Times New Roman" panose="02020603050405020304" pitchFamily="18" charset="0"/>
                <a:ea typeface="Calibri" panose="020F0502020204030204" pitchFamily="34" charset="0"/>
                <a:cs typeface="Times New Roman" panose="02020603050405020304" pitchFamily="18" charset="0"/>
              </a:rPr>
              <a:t>A</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royal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PRIESTHOOD</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NATION</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 PEOPLE FOR</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OWN POSSESSION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you may proclaim the excellencies of Him who has called you out of darkness into His marvelous light;</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5129077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139869"/>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Christ under New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2 Thessalonians 2:13</a:t>
            </a:r>
            <a:r>
              <a:rPr lang="en-US" sz="28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But we should always give thanks to God for you, brethren beloved by the Lord, because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has chosen you from the beginning for salvation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through sanctification by the Spirit and faith in the truth.</a:t>
            </a:r>
          </a:p>
          <a:p>
            <a:pPr marL="22860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Ephesians 1:4-5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just as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(God)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chose us in Him</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Christ for salvation) before the foundation of the world, that we would be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and blameless</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before Him. In love </a:t>
            </a:r>
            <a:r>
              <a:rPr lang="en-US" sz="2800" baseline="30000" dirty="0">
                <a:effectLst/>
                <a:latin typeface="Times New Roman" panose="02020603050405020304" pitchFamily="18" charset="0"/>
                <a:ea typeface="Calibri" panose="020F0502020204030204" pitchFamily="34" charset="0"/>
                <a:cs typeface="Times New Roman" panose="02020603050405020304" pitchFamily="18" charset="0"/>
              </a:rPr>
              <a:t>5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He predestined us to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adoption as sons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through Jesus Christ to Himself, according to the kind intention of His will,</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516749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01643"/>
          </a:xfrm>
          <a:prstGeom prst="rect">
            <a:avLst/>
          </a:prstGeom>
          <a:noFill/>
        </p:spPr>
        <p:txBody>
          <a:bodyPr wrap="square" rtlCol="0">
            <a:spAutoFit/>
          </a:bodyPr>
          <a:lstStyle/>
          <a:p>
            <a:pPr marR="0" lvl="0" algn="ctr">
              <a:spcBef>
                <a:spcPts val="0"/>
              </a:spcBef>
              <a:spcAft>
                <a:spcPts val="0"/>
              </a:spcAf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Kingdom of Israel and Kingdom of Christ</a:t>
            </a:r>
          </a:p>
          <a:p>
            <a:pPr marR="0" lvl="0" algn="ctr">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Chosen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out of all the people on the earth.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Chosen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Deut 7:6;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2 Thess 2:13; Eph 1:4-51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Possession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I will be their God and they will be My people.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My People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 Ex 29:45; Lev 26:11-12; Deut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Hebrews 8:10; 2 Cor 6:16; 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Holy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shall be Holy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Holy (Sanctified, Saints)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Lev 11:45; Deut 7:6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1:15-16, Eph 1:5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Dwelling Place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Temple, Saints, Church, and Kingdom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Dwelling Place – think union.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25:8-9; Ex 29:45; Lev 26:11-12;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2 Cor 6:16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9018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09310"/>
          </a:xfrm>
          <a:prstGeom prst="rect">
            <a:avLst/>
          </a:prstGeom>
          <a:noFill/>
        </p:spPr>
        <p:txBody>
          <a:bodyPr wrap="square" rtlCol="0">
            <a:spAutoFit/>
          </a:bodyPr>
          <a:lstStyle/>
          <a:p>
            <a:pPr marL="342900" marR="0" lvl="0" indent="-342900">
              <a:spcBef>
                <a:spcPts val="0"/>
              </a:spcBef>
              <a:spcAft>
                <a:spcPts val="0"/>
              </a:spcAft>
              <a:buFont typeface="+mj-lt"/>
              <a:buAutoNum type="arabicPeriod"/>
            </a:pP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ea typeface="Times New Roman" panose="02020603050405020304" pitchFamily="18" charset="0"/>
                <a:cs typeface="Times New Roman" panose="02020603050405020304" pitchFamily="18" charset="0"/>
              </a:rPr>
              <a:t>Kingdom of Israel and Kingdom of Christ</a:t>
            </a:r>
          </a:p>
          <a:p>
            <a:pPr marR="0" lvl="0">
              <a:spcBef>
                <a:spcPts val="0"/>
              </a:spcBef>
              <a:spcAft>
                <a:spcPts val="0"/>
              </a:spcAft>
            </a:pP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startAt="5"/>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God’s Holy Priesthood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will be a priesthood –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Key word: Priest, those chosen to enter the tabernacle – the dwelling place of God – picture of the church and heaven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2:9</a:t>
            </a:r>
          </a:p>
          <a:p>
            <a:pPr marR="0" lvl="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startAt="6"/>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God’s Holy Nation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will be a Holy Nation –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Key Word: Holy Nation (the church)</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2:9</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9571310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70537"/>
          </a:xfrm>
          <a:prstGeom prst="rect">
            <a:avLst/>
          </a:prstGeom>
          <a:noFill/>
        </p:spPr>
        <p:txBody>
          <a:bodyPr wrap="square" rtlCol="0">
            <a:spAutoFit/>
          </a:bodyPr>
          <a:lstStyle/>
          <a:p>
            <a:pPr marR="0" lvl="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Kingdom and Church of Christ</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Sons of God (in the flesh)– Kings and Priests – Christ and God’s other sons (saints in the church) all under God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Sons of God are the kingdom’s citizens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word: Law of Christ,  the New Covenant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Heaven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Heaven given to God’s sons by right of Promise and heirs by right of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Freedom, Peace, Protection and Rest –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gan eden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800" dirty="0">
                <a:latin typeface="Times New Roman" panose="02020603050405020304" pitchFamily="18" charset="0"/>
                <a:ea typeface="Calibri" panose="020F0502020204030204" pitchFamily="34" charset="0"/>
                <a:cs typeface="Times New Roman" panose="02020603050405020304" pitchFamily="18" charset="0"/>
              </a:rPr>
              <a:t>: Union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0064021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740307"/>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To understand God’s plan of Salvation and the threshold spiritual requirement for entering Christ’s church and Kingdom, we need to understand: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What Life and Death are, and </a:t>
            </a:r>
          </a:p>
          <a:p>
            <a:pPr marL="3429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What causes Life and Death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 verse in Scripture states or even implies death is oblivion – annihilation -  cessation of existence. </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We are eternal spiritual beings.</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But the scriptures repeatedly reveal the reality of Life and Death</a:t>
            </a:r>
          </a:p>
          <a:p>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What is Life and What is Death?</a:t>
            </a:r>
          </a:p>
          <a:p>
            <a:pPr marL="3429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What Causes Life and What Causes Death?</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Life and Death</a:t>
            </a:r>
          </a:p>
        </p:txBody>
      </p:sp>
    </p:spTree>
    <p:extLst>
      <p:ext uri="{BB962C8B-B14F-4D97-AF65-F5344CB8AC3E}">
        <p14:creationId xmlns:p14="http://schemas.microsoft.com/office/powerpoint/2010/main" val="21367865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Simply put:</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Life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to 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Life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to God</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Death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from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Death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from God</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When this physical life ends, it is simply a matter as to where our spiritual being exists, i.e., where we will spend eternity: United to God or Separated from God.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where does God’s word state these principles?</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Life and Death</a:t>
            </a:r>
          </a:p>
        </p:txBody>
      </p:sp>
    </p:spTree>
    <p:extLst>
      <p:ext uri="{BB962C8B-B14F-4D97-AF65-F5344CB8AC3E}">
        <p14:creationId xmlns:p14="http://schemas.microsoft.com/office/powerpoint/2010/main" val="176369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70537"/>
          </a:xfrm>
          <a:prstGeom prst="rect">
            <a:avLst/>
          </a:prstGeom>
          <a:noFill/>
        </p:spPr>
        <p:txBody>
          <a:bodyPr wrap="square" rtlCol="0">
            <a:spAutoFit/>
          </a:bodyPr>
          <a:lstStyle/>
          <a:p>
            <a:pPr marL="0" marR="0">
              <a:spcBef>
                <a:spcPts val="0"/>
              </a:spcBef>
              <a:spcAft>
                <a:spcPts val="0"/>
              </a:spcAft>
            </a:pPr>
            <a:r>
              <a:rPr lang="en-US" sz="2800" b="1" dirty="0">
                <a:effectLst/>
                <a:latin typeface="Times New Roman" panose="02020603050405020304" pitchFamily="18" charset="0"/>
                <a:ea typeface="Times New Roman" panose="02020603050405020304" pitchFamily="18" charset="0"/>
              </a:rPr>
              <a:t>Spirit</a:t>
            </a:r>
          </a:p>
          <a:p>
            <a:pPr marL="285750" marR="0">
              <a:spcBef>
                <a:spcPts val="0"/>
              </a:spcBef>
              <a:spcAft>
                <a:spcPts val="0"/>
              </a:spcAft>
            </a:pPr>
            <a:r>
              <a:rPr lang="en-US" sz="2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Hebrew Word: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ruach</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Definition: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wind, spirit</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Translated: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Spirit and breath</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Greek Word: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pneuma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Definition: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wind, spirit</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Translated: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Spirit and breath</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Root Greek Word: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pneô</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 meaning wind or blow</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5814040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016758"/>
          </a:xfrm>
          <a:prstGeom prst="rect">
            <a:avLst/>
          </a:prstGeom>
          <a:noFill/>
        </p:spPr>
        <p:txBody>
          <a:bodyPr wrap="square" rtlCol="0">
            <a:spAutoFit/>
          </a:bodyPr>
          <a:lstStyle/>
          <a:p>
            <a:pPr marL="0" marR="0">
              <a:spcBef>
                <a:spcPts val="0"/>
              </a:spcBef>
              <a:spcAft>
                <a:spcPts val="0"/>
              </a:spcAft>
            </a:pPr>
            <a:r>
              <a:rPr lang="en-US" sz="2800" b="1" dirty="0">
                <a:effectLst/>
                <a:latin typeface="Times New Roman" panose="02020603050405020304" pitchFamily="18" charset="0"/>
                <a:ea typeface="Times New Roman" panose="02020603050405020304" pitchFamily="18" charset="0"/>
              </a:rPr>
              <a:t>Soul</a:t>
            </a:r>
          </a:p>
          <a:p>
            <a:pPr marL="285750" marR="0">
              <a:spcBef>
                <a:spcPts val="0"/>
              </a:spcBef>
              <a:spcAft>
                <a:spcPts val="0"/>
              </a:spcAft>
            </a:pPr>
            <a:r>
              <a:rPr lang="en-US" sz="2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Hebrew Word: </a:t>
            </a:r>
            <a:r>
              <a:rPr lang="en-US" sz="2400" dirty="0">
                <a:solidFill>
                  <a:srgbClr val="008080"/>
                </a:solidFill>
                <a:effectLst/>
                <a:latin typeface="Times New Roman" panose="02020603050405020304" pitchFamily="18" charset="0"/>
                <a:ea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rPr>
              <a:t>nephesh</a:t>
            </a:r>
            <a:r>
              <a:rPr lang="en-US" sz="2400" dirty="0">
                <a:effectLst/>
                <a:latin typeface="Times New Roman" panose="02020603050405020304" pitchFamily="18" charset="0"/>
                <a:ea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Definition:</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breath,</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a soul, living being, life, person, passion, emotion </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Root Word:</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Naphach </a:t>
            </a:r>
            <a:r>
              <a:rPr lang="en-US" sz="2400" dirty="0">
                <a:effectLst/>
                <a:latin typeface="Times New Roman" panose="02020603050405020304" pitchFamily="18" charset="0"/>
                <a:ea typeface="Times New Roman" panose="02020603050405020304" pitchFamily="18" charset="0"/>
              </a:rPr>
              <a:t>meaning to breathe which is the same word used in Genesis 2:7 the breath of life, i.e., it is God’s breath (naphach) of life that gave man breath (nephesh), translated living being;  also called soul.</a:t>
            </a:r>
          </a:p>
          <a:p>
            <a:pPr marL="0" marR="0">
              <a:spcBef>
                <a:spcPts val="0"/>
              </a:spcBef>
              <a:spcAft>
                <a:spcPts val="0"/>
              </a:spcAft>
            </a:pPr>
            <a:br>
              <a:rPr lang="en-US" sz="2400"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Greek Word: </a:t>
            </a:r>
            <a:r>
              <a:rPr lang="en-US" sz="2400" i="1" dirty="0">
                <a:effectLst/>
                <a:latin typeface="Times New Roman" panose="02020603050405020304" pitchFamily="18" charset="0"/>
                <a:ea typeface="Times New Roman" panose="02020603050405020304" pitchFamily="18" charset="0"/>
              </a:rPr>
              <a:t>psuchē</a:t>
            </a:r>
            <a:r>
              <a:rPr lang="en-US" sz="2400" dirty="0">
                <a:effectLst/>
                <a:latin typeface="Times New Roman" panose="02020603050405020304" pitchFamily="18" charset="0"/>
                <a:ea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Definition: </a:t>
            </a:r>
            <a:r>
              <a:rPr lang="en-US" sz="2400" dirty="0">
                <a:effectLst/>
                <a:latin typeface="Times New Roman" panose="02020603050405020304" pitchFamily="18" charset="0"/>
                <a:ea typeface="Times New Roman" panose="02020603050405020304" pitchFamily="18" charset="0"/>
              </a:rPr>
              <a:t>breath, the soul</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Root Word: </a:t>
            </a:r>
            <a:r>
              <a:rPr lang="en-US" sz="2400" i="1" dirty="0">
                <a:effectLst/>
                <a:latin typeface="Times New Roman" panose="02020603050405020304" pitchFamily="18" charset="0"/>
                <a:ea typeface="Times New Roman" panose="02020603050405020304" pitchFamily="18" charset="0"/>
              </a:rPr>
              <a:t>psucho </a:t>
            </a:r>
            <a:r>
              <a:rPr lang="en-US" sz="2400" dirty="0">
                <a:effectLst/>
                <a:latin typeface="Times New Roman" panose="02020603050405020304" pitchFamily="18" charset="0"/>
                <a:ea typeface="Times New Roman" panose="02020603050405020304" pitchFamily="18" charset="0"/>
              </a:rPr>
              <a:t>meaning to breathe</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Translated: </a:t>
            </a:r>
            <a:r>
              <a:rPr lang="en-US" sz="2400" dirty="0">
                <a:effectLst/>
                <a:latin typeface="Times New Roman" panose="02020603050405020304" pitchFamily="18" charset="0"/>
                <a:ea typeface="Times New Roman" panose="02020603050405020304" pitchFamily="18" charset="0"/>
              </a:rPr>
              <a:t>heart, life, lives, soul, mind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12007336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324535"/>
          </a:xfrm>
          <a:prstGeom prst="rect">
            <a:avLst/>
          </a:prstGeom>
          <a:noFill/>
        </p:spPr>
        <p:txBody>
          <a:bodyPr wrap="square" rtlCol="0">
            <a:spAutoFit/>
          </a:bodyPr>
          <a:lstStyle/>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Scripture always refers to the physical body as a vessel containing the spirit of man:</a:t>
            </a:r>
          </a:p>
          <a:p>
            <a:pPr marL="0" marR="0">
              <a:spcBef>
                <a:spcPts val="0"/>
              </a:spcBef>
              <a:spcAft>
                <a:spcPts val="0"/>
              </a:spcAf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Corinthians 5:1</a:t>
            </a:r>
            <a:r>
              <a:rPr lang="en-US" sz="2000" dirty="0">
                <a:latin typeface="Times New Roman" panose="02020603050405020304" pitchFamily="18" charset="0"/>
                <a:cs typeface="Times New Roman" panose="02020603050405020304" pitchFamily="18" charset="0"/>
              </a:rPr>
              <a:t> For we know that if the </a:t>
            </a:r>
            <a:r>
              <a:rPr lang="en-US" sz="2000" b="1" u="sng" dirty="0">
                <a:highlight>
                  <a:srgbClr val="FFFF00"/>
                </a:highlight>
                <a:latin typeface="Times New Roman" panose="02020603050405020304" pitchFamily="18" charset="0"/>
                <a:cs typeface="Times New Roman" panose="02020603050405020304" pitchFamily="18" charset="0"/>
              </a:rPr>
              <a:t>earthly tent</a:t>
            </a:r>
            <a:r>
              <a:rPr lang="en-US" sz="2000" dirty="0">
                <a:latin typeface="Times New Roman" panose="02020603050405020304" pitchFamily="18" charset="0"/>
                <a:cs typeface="Times New Roman" panose="02020603050405020304" pitchFamily="18" charset="0"/>
              </a:rPr>
              <a:t> (mortal bodies) which is </a:t>
            </a:r>
            <a:r>
              <a:rPr lang="en-US" sz="2000" b="1" u="sng" dirty="0">
                <a:highlight>
                  <a:srgbClr val="FFFF00"/>
                </a:highlight>
                <a:latin typeface="Times New Roman" panose="02020603050405020304" pitchFamily="18" charset="0"/>
                <a:cs typeface="Times New Roman" panose="02020603050405020304" pitchFamily="18" charset="0"/>
              </a:rPr>
              <a:t>our house </a:t>
            </a:r>
            <a:r>
              <a:rPr lang="en-US" sz="2000" dirty="0">
                <a:latin typeface="Times New Roman" panose="02020603050405020304" pitchFamily="18" charset="0"/>
                <a:cs typeface="Times New Roman" panose="02020603050405020304" pitchFamily="18" charset="0"/>
              </a:rPr>
              <a:t>(where our spirit dwells) is torn down, </a:t>
            </a:r>
            <a:r>
              <a:rPr lang="en-US" sz="2000" b="1" u="sng" dirty="0">
                <a:highlight>
                  <a:srgbClr val="FFFF00"/>
                </a:highlight>
                <a:latin typeface="Times New Roman" panose="02020603050405020304" pitchFamily="18" charset="0"/>
                <a:cs typeface="Times New Roman" panose="02020603050405020304" pitchFamily="18" charset="0"/>
              </a:rPr>
              <a:t>we</a:t>
            </a:r>
            <a:r>
              <a:rPr lang="en-US" sz="2000" dirty="0">
                <a:latin typeface="Times New Roman" panose="02020603050405020304" pitchFamily="18" charset="0"/>
                <a:cs typeface="Times New Roman" panose="02020603050405020304" pitchFamily="18" charset="0"/>
              </a:rPr>
              <a:t> (our spirits) have </a:t>
            </a:r>
            <a:r>
              <a:rPr lang="en-US" sz="2000" b="1" u="sng" dirty="0">
                <a:highlight>
                  <a:srgbClr val="FFFF00"/>
                </a:highlight>
                <a:latin typeface="Times New Roman" panose="02020603050405020304" pitchFamily="18" charset="0"/>
                <a:cs typeface="Times New Roman" panose="02020603050405020304" pitchFamily="18" charset="0"/>
              </a:rPr>
              <a:t>a building from God</a:t>
            </a:r>
            <a:r>
              <a:rPr lang="en-US" sz="2000" dirty="0">
                <a:latin typeface="Times New Roman" panose="02020603050405020304" pitchFamily="18" charset="0"/>
                <a:cs typeface="Times New Roman" panose="02020603050405020304" pitchFamily="18" charset="0"/>
              </a:rPr>
              <a:t> (church), a </a:t>
            </a:r>
            <a:r>
              <a:rPr lang="en-US" sz="2000" b="1" u="sng" dirty="0">
                <a:highlight>
                  <a:srgbClr val="FFFF00"/>
                </a:highlight>
                <a:latin typeface="Times New Roman" panose="02020603050405020304" pitchFamily="18" charset="0"/>
                <a:cs typeface="Times New Roman" panose="02020603050405020304" pitchFamily="18" charset="0"/>
              </a:rPr>
              <a:t>house not made with hands </a:t>
            </a:r>
            <a:r>
              <a:rPr lang="en-US" sz="2000" dirty="0">
                <a:latin typeface="Times New Roman" panose="02020603050405020304" pitchFamily="18" charset="0"/>
                <a:cs typeface="Times New Roman" panose="02020603050405020304" pitchFamily="18" charset="0"/>
              </a:rPr>
              <a:t>(church), eternal in the heavens. </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Corinthians 4:7 </a:t>
            </a:r>
            <a:r>
              <a:rPr lang="en-US" sz="2000" dirty="0">
                <a:latin typeface="Times New Roman" panose="02020603050405020304" pitchFamily="18" charset="0"/>
                <a:cs typeface="Times New Roman" panose="02020603050405020304" pitchFamily="18" charset="0"/>
              </a:rPr>
              <a:t>But we have this </a:t>
            </a:r>
            <a:r>
              <a:rPr lang="en-US" sz="2000" b="1" u="sng" dirty="0">
                <a:highlight>
                  <a:srgbClr val="FFFF00"/>
                </a:highlight>
                <a:latin typeface="Times New Roman" panose="02020603050405020304" pitchFamily="18" charset="0"/>
                <a:cs typeface="Times New Roman" panose="02020603050405020304" pitchFamily="18" charset="0"/>
              </a:rPr>
              <a:t>treasure</a:t>
            </a:r>
            <a:r>
              <a:rPr lang="en-US" sz="2000" dirty="0">
                <a:latin typeface="Times New Roman" panose="02020603050405020304" pitchFamily="18" charset="0"/>
                <a:cs typeface="Times New Roman" panose="02020603050405020304" pitchFamily="18" charset="0"/>
              </a:rPr>
              <a:t> (our spirits possessing the gospel message) in </a:t>
            </a:r>
            <a:r>
              <a:rPr lang="en-US" sz="2000" b="1" u="sng" dirty="0">
                <a:highlight>
                  <a:srgbClr val="FFFF00"/>
                </a:highlight>
                <a:latin typeface="Times New Roman" panose="02020603050405020304" pitchFamily="18" charset="0"/>
                <a:cs typeface="Times New Roman" panose="02020603050405020304" pitchFamily="18" charset="0"/>
              </a:rPr>
              <a:t>earthen vessels</a:t>
            </a:r>
            <a:r>
              <a:rPr lang="en-US" sz="2000" dirty="0">
                <a:latin typeface="Times New Roman" panose="02020603050405020304" pitchFamily="18" charset="0"/>
                <a:cs typeface="Times New Roman" panose="02020603050405020304" pitchFamily="18" charset="0"/>
              </a:rPr>
              <a:t> (mortal bodies) so that the surpassing greatness of the power will be of God and not from ourselves; </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Corinthians 4:16 </a:t>
            </a:r>
            <a:r>
              <a:rPr lang="en-US" sz="2000" dirty="0">
                <a:latin typeface="Times New Roman" panose="02020603050405020304" pitchFamily="18" charset="0"/>
                <a:cs typeface="Times New Roman" panose="02020603050405020304" pitchFamily="18" charset="0"/>
              </a:rPr>
              <a:t>Therefore we do not lose heart, but though our </a:t>
            </a:r>
            <a:r>
              <a:rPr lang="en-US" sz="2000" b="1" u="sng" dirty="0">
                <a:highlight>
                  <a:srgbClr val="FFFF00"/>
                </a:highlight>
                <a:latin typeface="Times New Roman" panose="02020603050405020304" pitchFamily="18" charset="0"/>
                <a:cs typeface="Times New Roman" panose="02020603050405020304" pitchFamily="18" charset="0"/>
              </a:rPr>
              <a:t>outer man</a:t>
            </a:r>
            <a:r>
              <a:rPr lang="en-US" sz="2000" dirty="0">
                <a:latin typeface="Times New Roman" panose="02020603050405020304" pitchFamily="18" charset="0"/>
                <a:cs typeface="Times New Roman" panose="02020603050405020304" pitchFamily="18" charset="0"/>
              </a:rPr>
              <a:t> (mortal bodies) s decaying, yet our </a:t>
            </a:r>
            <a:r>
              <a:rPr lang="en-US" sz="2000" b="1" u="sng" dirty="0">
                <a:highlight>
                  <a:srgbClr val="FFFF00"/>
                </a:highlight>
                <a:latin typeface="Times New Roman" panose="02020603050405020304" pitchFamily="18" charset="0"/>
                <a:cs typeface="Times New Roman" panose="02020603050405020304" pitchFamily="18" charset="0"/>
              </a:rPr>
              <a:t>inner man </a:t>
            </a:r>
            <a:r>
              <a:rPr lang="en-US" sz="2000" dirty="0">
                <a:latin typeface="Times New Roman" panose="02020603050405020304" pitchFamily="18" charset="0"/>
                <a:cs typeface="Times New Roman" panose="02020603050405020304" pitchFamily="18" charset="0"/>
              </a:rPr>
              <a:t>(spirit – the treasure) is being renewed day by day. </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Timothy 2:20-21 </a:t>
            </a:r>
            <a:r>
              <a:rPr lang="en-US" sz="2000" dirty="0">
                <a:latin typeface="Times New Roman" panose="02020603050405020304" pitchFamily="18" charset="0"/>
                <a:cs typeface="Times New Roman" panose="02020603050405020304" pitchFamily="18" charset="0"/>
              </a:rPr>
              <a:t>Now in a </a:t>
            </a:r>
            <a:r>
              <a:rPr lang="en-US" sz="2000" b="1" u="sng" dirty="0">
                <a:highlight>
                  <a:srgbClr val="FFFF00"/>
                </a:highlight>
                <a:latin typeface="Times New Roman" panose="02020603050405020304" pitchFamily="18" charset="0"/>
                <a:cs typeface="Times New Roman" panose="02020603050405020304" pitchFamily="18" charset="0"/>
              </a:rPr>
              <a:t>large house </a:t>
            </a:r>
            <a:r>
              <a:rPr lang="en-US" sz="2000" dirty="0">
                <a:latin typeface="Times New Roman" panose="02020603050405020304" pitchFamily="18" charset="0"/>
                <a:cs typeface="Times New Roman" panose="02020603050405020304" pitchFamily="18" charset="0"/>
              </a:rPr>
              <a:t>(referring to the church) there are not only gold and silver </a:t>
            </a:r>
            <a:r>
              <a:rPr lang="en-US" sz="2000" b="1" u="sng" dirty="0">
                <a:highlight>
                  <a:srgbClr val="FFFF00"/>
                </a:highlight>
                <a:latin typeface="Times New Roman" panose="02020603050405020304" pitchFamily="18" charset="0"/>
                <a:cs typeface="Times New Roman" panose="02020603050405020304" pitchFamily="18" charset="0"/>
              </a:rPr>
              <a:t>vessels</a:t>
            </a:r>
            <a:r>
              <a:rPr lang="en-US" sz="2000" dirty="0">
                <a:latin typeface="Times New Roman" panose="02020603050405020304" pitchFamily="18" charset="0"/>
                <a:cs typeface="Times New Roman" panose="02020603050405020304" pitchFamily="18" charset="0"/>
              </a:rPr>
              <a:t>, but also </a:t>
            </a:r>
            <a:r>
              <a:rPr lang="en-US" sz="2000" b="1" u="sng" dirty="0">
                <a:highlight>
                  <a:srgbClr val="FFFF00"/>
                </a:highlight>
                <a:latin typeface="Times New Roman" panose="02020603050405020304" pitchFamily="18" charset="0"/>
                <a:cs typeface="Times New Roman" panose="02020603050405020304" pitchFamily="18" charset="0"/>
              </a:rPr>
              <a:t>vessels</a:t>
            </a:r>
            <a:r>
              <a:rPr lang="en-US" sz="2000" dirty="0">
                <a:latin typeface="Times New Roman" panose="02020603050405020304" pitchFamily="18" charset="0"/>
                <a:cs typeface="Times New Roman" panose="02020603050405020304" pitchFamily="18" charset="0"/>
              </a:rPr>
              <a:t> of wood and of earthenware, and some to </a:t>
            </a:r>
            <a:r>
              <a:rPr lang="en-US" sz="2000" b="1" u="sng" dirty="0">
                <a:highlight>
                  <a:srgbClr val="FFFF00"/>
                </a:highlight>
                <a:latin typeface="Times New Roman" panose="02020603050405020304" pitchFamily="18" charset="0"/>
                <a:cs typeface="Times New Roman" panose="02020603050405020304" pitchFamily="18" charset="0"/>
              </a:rPr>
              <a:t>honor and some to dishonor</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21 </a:t>
            </a:r>
            <a:r>
              <a:rPr lang="en-US" sz="2000" dirty="0">
                <a:latin typeface="Times New Roman" panose="02020603050405020304" pitchFamily="18" charset="0"/>
                <a:cs typeface="Times New Roman" panose="02020603050405020304" pitchFamily="18" charset="0"/>
              </a:rPr>
              <a:t> Therefore, if anyone cleanses himself from these </a:t>
            </a:r>
            <a:r>
              <a:rPr lang="en-US" sz="2000" i="1" dirty="0">
                <a:latin typeface="Times New Roman" panose="02020603050405020304" pitchFamily="18" charset="0"/>
                <a:cs typeface="Times New Roman" panose="02020603050405020304" pitchFamily="18" charset="0"/>
              </a:rPr>
              <a:t>things </a:t>
            </a:r>
            <a:r>
              <a:rPr lang="en-US" sz="2000" dirty="0">
                <a:latin typeface="Times New Roman" panose="02020603050405020304" pitchFamily="18" charset="0"/>
                <a:cs typeface="Times New Roman" panose="02020603050405020304" pitchFamily="18" charset="0"/>
              </a:rPr>
              <a:t>(that which is dishonorable – sin), he will be a </a:t>
            </a:r>
            <a:r>
              <a:rPr lang="en-US" sz="2000" b="1" u="sng" dirty="0">
                <a:highlight>
                  <a:srgbClr val="FFFF00"/>
                </a:highlight>
                <a:latin typeface="Times New Roman" panose="02020603050405020304" pitchFamily="18" charset="0"/>
                <a:cs typeface="Times New Roman" panose="02020603050405020304" pitchFamily="18" charset="0"/>
              </a:rPr>
              <a:t>vessel</a:t>
            </a:r>
            <a:r>
              <a:rPr lang="en-US" sz="2000" dirty="0">
                <a:latin typeface="Times New Roman" panose="02020603050405020304" pitchFamily="18" charset="0"/>
                <a:cs typeface="Times New Roman" panose="02020603050405020304" pitchFamily="18" charset="0"/>
              </a:rPr>
              <a:t> for </a:t>
            </a:r>
            <a:r>
              <a:rPr lang="en-US" sz="2000" b="1" u="sng" dirty="0">
                <a:highlight>
                  <a:srgbClr val="FFFF00"/>
                </a:highlight>
                <a:latin typeface="Times New Roman" panose="02020603050405020304" pitchFamily="18" charset="0"/>
                <a:cs typeface="Times New Roman" panose="02020603050405020304" pitchFamily="18" charset="0"/>
              </a:rPr>
              <a:t>honor, sanctified, useful </a:t>
            </a:r>
            <a:r>
              <a:rPr lang="en-US" sz="2000" dirty="0">
                <a:latin typeface="Times New Roman" panose="02020603050405020304" pitchFamily="18" charset="0"/>
                <a:cs typeface="Times New Roman" panose="02020603050405020304" pitchFamily="18" charset="0"/>
              </a:rPr>
              <a:t>to the Master, prepared for every good work (flee lusts, pursue righteousness, refuse ignorant speculations).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4126666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When God’s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promised gift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of eternal life and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plan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was set in place,</a:t>
            </a:r>
          </a:p>
          <a:p>
            <a:pPr marL="342900"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made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all things ready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 man. </a:t>
            </a:r>
          </a:p>
          <a:p>
            <a:pPr marL="342900"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It was then that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 created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heavens and the earth and</a:t>
            </a:r>
          </a:p>
          <a:p>
            <a:pPr marL="342900"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Then on the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last day of creation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placed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spirit of man into earthly flesh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 Perfect Kingdom – Garden of Eden: Genesis 2:15</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Hebrew, the Garden of Eden is </a:t>
            </a:r>
            <a:r>
              <a:rPr lang="en-US" sz="2400" b="1" i="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gan eden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English word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Eden being the transliteration of the Hebrew</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Hebrew word was simply adopted into the English.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b="1" i="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Gan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means an enclosure or garden.  It is derived from the root Hebrew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ganan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meaning to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surround, defend, or to protect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b="1" i="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Eden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means paradise, pleasure, or heaven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2582485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pirit and Soul have related underlying meanings pertaining to the invisible movement of air. </a:t>
            </a: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Soul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nephesh or psuchē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also translated life) is derived from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tamer term breath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marR="0" lvl="0" indent="-342900">
              <a:spcBef>
                <a:spcPts val="0"/>
              </a:spcBef>
              <a:spcAft>
                <a:spcPts val="0"/>
              </a:spcAft>
              <a:buFont typeface="Symbol" panose="05050102010706020507" pitchFamily="18" charset="2"/>
              <a:buChar char=""/>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ruach or pneuma)</a:t>
            </a:r>
            <a:r>
              <a:rPr lang="en-US" sz="240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is derived from the more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powerful term wind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Latin term for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ruach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pneuma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spiritus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from which we get the English word spirit.</a:t>
            </a:r>
          </a:p>
          <a:p>
            <a:pPr marL="6858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scripture, the more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powerful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terms for wind (ruach and pneuma)</a:t>
            </a:r>
          </a:p>
          <a:p>
            <a:pPr marL="342900" marR="0" lvl="0" indent="-342900">
              <a:spcBef>
                <a:spcPts val="0"/>
              </a:spcBef>
              <a:spcAft>
                <a:spcPts val="0"/>
              </a:spcAft>
              <a:buSzPts val="11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Are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always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eternal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pirit of God and man-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eternally existing person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which is a separate and distinct entity from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Physically Living Body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SzPts val="11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They are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never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physical life of a man or animal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Corinthians 2:11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who among men knows the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thoughts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a man except the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pneuma - wind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of the man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which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Even so the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thoughts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God no one knows except the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pneuma - wind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9649693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Conversely, scripture uses the tamer term breath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nephesh and psuche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several ways:</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is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always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a man’s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physical life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is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always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an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animal’s life</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is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never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the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Holy Spirit</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It is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alternatively used in reference to both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God’s and man’s eternal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Mark 8:35-36 </a:t>
            </a:r>
            <a:r>
              <a:rPr lang="en-US" sz="2400" dirty="0">
                <a:latin typeface="Times New Roman" panose="02020603050405020304" pitchFamily="18" charset="0"/>
                <a:cs typeface="Times New Roman" panose="02020603050405020304" pitchFamily="18" charset="0"/>
              </a:rPr>
              <a:t> "For whoever wishes to </a:t>
            </a:r>
            <a:r>
              <a:rPr lang="en-US" sz="2400" b="1" u="sng" dirty="0">
                <a:latin typeface="Times New Roman" panose="02020603050405020304" pitchFamily="18" charset="0"/>
                <a:cs typeface="Times New Roman" panose="02020603050405020304" pitchFamily="18" charset="0"/>
              </a:rPr>
              <a:t>save his </a:t>
            </a:r>
            <a:r>
              <a:rPr lang="en-US" sz="2400" b="1" u="sng" dirty="0">
                <a:highlight>
                  <a:srgbClr val="FFFF00"/>
                </a:highlight>
                <a:latin typeface="Times New Roman" panose="02020603050405020304" pitchFamily="18" charset="0"/>
                <a:cs typeface="Times New Roman" panose="02020603050405020304" pitchFamily="18" charset="0"/>
              </a:rPr>
              <a:t>life</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(psuchē – breath – physical life) will lose it, but whoever </a:t>
            </a:r>
            <a:r>
              <a:rPr lang="en-US" sz="2400" b="1" u="sng" dirty="0">
                <a:latin typeface="Times New Roman" panose="02020603050405020304" pitchFamily="18" charset="0"/>
                <a:cs typeface="Times New Roman" panose="02020603050405020304" pitchFamily="18" charset="0"/>
              </a:rPr>
              <a:t>loses his </a:t>
            </a:r>
            <a:r>
              <a:rPr lang="en-US" sz="2400" b="1" u="sng" dirty="0">
                <a:highlight>
                  <a:srgbClr val="FFFF00"/>
                </a:highlight>
                <a:latin typeface="Times New Roman" panose="02020603050405020304" pitchFamily="18" charset="0"/>
                <a:cs typeface="Times New Roman" panose="02020603050405020304" pitchFamily="18" charset="0"/>
              </a:rPr>
              <a:t>life</a:t>
            </a:r>
            <a:r>
              <a:rPr lang="en-US" sz="2400" dirty="0">
                <a:latin typeface="Times New Roman" panose="02020603050405020304" pitchFamily="18" charset="0"/>
                <a:cs typeface="Times New Roman" panose="02020603050405020304" pitchFamily="18" charset="0"/>
              </a:rPr>
              <a:t> (psuchē – breath – physical life) for My sake and the gospel's will save it. </a:t>
            </a:r>
            <a:r>
              <a:rPr lang="en-US" sz="2400" baseline="30000" dirty="0">
                <a:latin typeface="Times New Roman" panose="02020603050405020304" pitchFamily="18" charset="0"/>
                <a:cs typeface="Times New Roman" panose="02020603050405020304" pitchFamily="18" charset="0"/>
              </a:rPr>
              <a:t>36 </a:t>
            </a:r>
            <a:r>
              <a:rPr lang="en-US" sz="2400" dirty="0">
                <a:latin typeface="Times New Roman" panose="02020603050405020304" pitchFamily="18" charset="0"/>
                <a:cs typeface="Times New Roman" panose="02020603050405020304" pitchFamily="18" charset="0"/>
              </a:rPr>
              <a:t> "For what does it profit a man to gain the whole world, and forfeit his </a:t>
            </a:r>
            <a:r>
              <a:rPr lang="en-US" sz="2400" b="1" u="sng" dirty="0">
                <a:highlight>
                  <a:srgbClr val="FFFF00"/>
                </a:highlight>
                <a:latin typeface="Times New Roman" panose="02020603050405020304" pitchFamily="18" charset="0"/>
                <a:cs typeface="Times New Roman" panose="02020603050405020304" pitchFamily="18" charset="0"/>
              </a:rPr>
              <a:t>sou</a:t>
            </a:r>
            <a:r>
              <a:rPr lang="en-US" sz="2400" b="1" dirty="0">
                <a:highlight>
                  <a:srgbClr val="FFFF00"/>
                </a:highlight>
                <a:latin typeface="Times New Roman" panose="02020603050405020304" pitchFamily="18" charset="0"/>
                <a:cs typeface="Times New Roman" panose="02020603050405020304" pitchFamily="18" charset="0"/>
              </a:rPr>
              <a:t>l</a:t>
            </a:r>
            <a:r>
              <a:rPr lang="en-US" sz="2400" dirty="0">
                <a:latin typeface="Times New Roman" panose="02020603050405020304" pitchFamily="18" charset="0"/>
                <a:cs typeface="Times New Roman" panose="02020603050405020304" pitchFamily="18" charset="0"/>
              </a:rPr>
              <a:t> (psuchē – breath – eternal spirit)? </a:t>
            </a:r>
          </a:p>
          <a:p>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10:38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BUT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MY RIGHTEOUS ONE SHALL LIVE BY FAITH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AND IF HE SHRINKS BACK,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SOUL</a:t>
            </a:r>
            <a:r>
              <a:rPr lang="en-US" sz="24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psuche – life or soul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HAS NO PLEASURE IN HIM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(Quoting from Habakkuk 2:4 using the less powerful term </a:t>
            </a:r>
            <a:r>
              <a:rPr lang="en-US" sz="2400" i="1" dirty="0">
                <a:effectLst/>
                <a:latin typeface="Times New Roman" panose="02020603050405020304" pitchFamily="18" charset="0"/>
                <a:ea typeface="Times New Roman" panose="02020603050405020304" pitchFamily="18" charset="0"/>
              </a:rPr>
              <a:t>nephesh</a:t>
            </a:r>
            <a:r>
              <a:rPr lang="en-US" sz="2400" dirty="0">
                <a:effectLst/>
                <a:latin typeface="Times New Roman" panose="02020603050405020304" pitchFamily="18" charset="0"/>
                <a:ea typeface="Times New Roman" panose="02020603050405020304" pitchFamily="18" charset="0"/>
              </a:rPr>
              <a:t> for the </a:t>
            </a:r>
            <a:r>
              <a:rPr lang="en-US" sz="2400" b="1" dirty="0">
                <a:effectLst/>
                <a:highlight>
                  <a:srgbClr val="FFFF00"/>
                </a:highlight>
                <a:latin typeface="Times New Roman" panose="02020603050405020304" pitchFamily="18" charset="0"/>
                <a:ea typeface="Times New Roman" panose="02020603050405020304" pitchFamily="18" charset="0"/>
              </a:rPr>
              <a:t>spirit of God</a:t>
            </a:r>
            <a:r>
              <a:rPr lang="en-US" sz="2400"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31408802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3785652"/>
          </a:xfrm>
          <a:prstGeom prst="rect">
            <a:avLst/>
          </a:prstGeom>
          <a:noFill/>
        </p:spPr>
        <p:txBody>
          <a:bodyPr wrap="square" rtlCol="0">
            <a:spAutoFit/>
          </a:bodyPr>
          <a:lstStyle/>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Life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to 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Life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to God</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Death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from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Death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from God</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Life and Death</a:t>
            </a:r>
          </a:p>
        </p:txBody>
      </p:sp>
    </p:spTree>
    <p:extLst>
      <p:ext uri="{BB962C8B-B14F-4D97-AF65-F5344CB8AC3E}">
        <p14:creationId xmlns:p14="http://schemas.microsoft.com/office/powerpoint/2010/main" val="12196166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09310"/>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Physical Life is Union of spirit to flesh</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Genesis 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Then the </a:t>
            </a:r>
            <a:r>
              <a:rPr lang="en-US" sz="20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LORD</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God formed man</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of dust from the ground,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breathed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naphach – breathed)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into his nostrils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breath</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neshamah – breath)</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of life; and man became a living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a:latin typeface="Times New Roman" panose="02020603050405020304" pitchFamily="18" charset="0"/>
                <a:ea typeface="Calibri" panose="020F0502020204030204" pitchFamily="34" charset="0"/>
                <a:cs typeface="Times New Roman" panose="02020603050405020304" pitchFamily="18" charset="0"/>
              </a:rPr>
              <a:t>nephesh</a:t>
            </a:r>
            <a:r>
              <a:rPr lang="en-US" sz="2000" dirty="0">
                <a:latin typeface="Times New Roman" panose="02020603050405020304" pitchFamily="18" charset="0"/>
                <a:ea typeface="Calibri" panose="020F0502020204030204" pitchFamily="34" charset="0"/>
                <a:cs typeface="Times New Roman" panose="02020603050405020304" pitchFamily="18" charset="0"/>
              </a:rPr>
              <a:t> – soul, breath)</a:t>
            </a:r>
          </a:p>
          <a:p>
            <a:pPr marL="0" marR="0">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Zechariah 12:1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Thus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declares the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who stretches out the heavens, lays the foundation of the earth, and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forms the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u="sng" dirty="0">
                <a:effectLst/>
                <a:latin typeface="Times New Roman" panose="02020603050405020304" pitchFamily="18" charset="0"/>
                <a:ea typeface="Times New Roman" panose="02020603050405020304" pitchFamily="18" charset="0"/>
                <a:cs typeface="Times New Roman" panose="02020603050405020304" pitchFamily="18" charset="0"/>
              </a:rPr>
              <a:t>ruach)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of man within him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2 Timothy 1:7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For God has not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given us a spirit</a:t>
            </a:r>
            <a:r>
              <a:rPr lang="en-US"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pneuman – spirit)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of timidity, but of power and love and discipline.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1 Kings 17:21-22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[Pertaining to Elijah raising the widows dead son]</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Then he [Elijah] stretched himself upon the child three times, and called to the </a:t>
            </a:r>
            <a:r>
              <a:rPr lang="en-US" sz="20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said, "O </a:t>
            </a:r>
            <a:r>
              <a:rPr lang="en-US" sz="20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my God, I pray You, let this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child's life</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[nephesh – soul]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him."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0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heard the voice of Elijah,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life</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[nephesh – soul] of the child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him and he revived.</a:t>
            </a:r>
          </a:p>
          <a:p>
            <a:pPr marL="9144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Luke 8:55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[Pertaining to Jesus’s raising of Jarius’ daughter] And her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(pneuma - spirit)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she got up immediately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He gave orders for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something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be given her to eat. </a:t>
            </a: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Life – Union of Spirit to the Flesh</a:t>
            </a:r>
          </a:p>
        </p:txBody>
      </p:sp>
    </p:spTree>
    <p:extLst>
      <p:ext uri="{BB962C8B-B14F-4D97-AF65-F5344CB8AC3E}">
        <p14:creationId xmlns:p14="http://schemas.microsoft.com/office/powerpoint/2010/main" val="39232073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09310"/>
          </a:xfrm>
          <a:prstGeom prst="rect">
            <a:avLst/>
          </a:prstGeom>
          <a:noFill/>
        </p:spPr>
        <p:txBody>
          <a:bodyPr wrap="square" rtlCol="0">
            <a:spAutoFit/>
          </a:bodyPr>
          <a:lstStyle/>
          <a:p>
            <a:pPr marL="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Physical Death is the Separation of spirit from flesh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91440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James 2:26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just as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body</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without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(pneuma)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dead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also faith without works is dead. </a:t>
            </a:r>
          </a:p>
          <a:p>
            <a:pPr marL="0" marR="91440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Genesis 35:18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[Death of Rachel at birth of Benjamin] And it came about as her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soul was departing</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she died), that she named him Ben-oni; but his father called him Benjamin.</a:t>
            </a: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Eccles. 12:7</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dust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[referring to man’s  physical body]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 to the earth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it was, and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(ruach)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 to God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who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gave 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[Remember Zechariah 12:1 and 2 Timothy 1:7 – God both created our spirit and gave it to us].</a:t>
            </a:r>
          </a:p>
          <a:p>
            <a:pPr marL="5715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7:59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they went on stoning Stephen as he called upon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the Lord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said, "Lord Jesus,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receive my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[Returns to God – Ecclesiastes 12:7]</a:t>
            </a:r>
          </a:p>
          <a:p>
            <a:pPr marL="5715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Death – Separation of Spirit from the Flesh</a:t>
            </a:r>
          </a:p>
        </p:txBody>
      </p:sp>
    </p:spTree>
    <p:extLst>
      <p:ext uri="{BB962C8B-B14F-4D97-AF65-F5344CB8AC3E}">
        <p14:creationId xmlns:p14="http://schemas.microsoft.com/office/powerpoint/2010/main" val="37895546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324535"/>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Sin Separates our spirit from God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Revelation 4:8 …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a:t>
            </a:r>
            <a:r>
              <a:rPr lang="en-US"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is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GOD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ALMIGHTY</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WHO WAS AND WHO IS AND WHO</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IS TO COME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Revelation 21:2-3, 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And I saw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city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new Jerusalem, coming down out of heaven from God,…</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nothing unclean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no one who practices abomination and lying,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shall ever come into it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but only those whose names are written in the Lamb's book of life.</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Revelation 22:14-15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Blessed are those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wash their robes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so that they may have the right to the tree of life,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and may enter by the gates into the city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Outside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are the dogs and the sorcerers and the immoral persons and the murderers and the idolaters, and everyone who loves and practices lying.</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latin typeface="Times New Roman" panose="02020603050405020304" pitchFamily="18" charset="0"/>
                <a:cs typeface="Times New Roman" panose="02020603050405020304" pitchFamily="18" charset="0"/>
              </a:rPr>
              <a:t>Revelation 1:5 </a:t>
            </a:r>
            <a:r>
              <a:rPr lang="en-US" sz="2000" dirty="0">
                <a:latin typeface="Times New Roman" panose="02020603050405020304" pitchFamily="18" charset="0"/>
                <a:cs typeface="Times New Roman" panose="02020603050405020304" pitchFamily="18" charset="0"/>
              </a:rPr>
              <a:t> and from </a:t>
            </a:r>
            <a:r>
              <a:rPr lang="en-US" sz="2000" b="1" u="sng" dirty="0">
                <a:latin typeface="Times New Roman" panose="02020603050405020304" pitchFamily="18" charset="0"/>
                <a:cs typeface="Times New Roman" panose="02020603050405020304" pitchFamily="18" charset="0"/>
              </a:rPr>
              <a:t>Jesus Christ</a:t>
            </a:r>
            <a:r>
              <a:rPr lang="en-US" sz="2000" dirty="0">
                <a:latin typeface="Times New Roman" panose="02020603050405020304" pitchFamily="18" charset="0"/>
                <a:cs typeface="Times New Roman" panose="02020603050405020304" pitchFamily="18" charset="0"/>
              </a:rPr>
              <a:t>, …To Him who loves us and </a:t>
            </a:r>
            <a:r>
              <a:rPr lang="en-US" sz="2000" b="1" u="sng" dirty="0">
                <a:highlight>
                  <a:srgbClr val="FFFF00"/>
                </a:highlight>
                <a:latin typeface="Times New Roman" panose="02020603050405020304" pitchFamily="18" charset="0"/>
                <a:cs typeface="Times New Roman" panose="02020603050405020304" pitchFamily="18" charset="0"/>
              </a:rPr>
              <a:t>cleansed us from our sins by His blood</a:t>
            </a:r>
          </a:p>
          <a:p>
            <a:pPr marL="0" marR="0">
              <a:spcBef>
                <a:spcPts val="0"/>
              </a:spcBef>
              <a:spcAft>
                <a:spcPts val="0"/>
              </a:spcAft>
            </a:pPr>
            <a:endParaRPr lang="en-US" sz="2000" b="1" u="sng" dirty="0">
              <a:highlight>
                <a:srgbClr val="FFFF00"/>
              </a:highlight>
              <a:latin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latin typeface="Times New Roman" panose="02020603050405020304" pitchFamily="18" charset="0"/>
                <a:cs typeface="Times New Roman" panose="02020603050405020304" pitchFamily="18" charset="0"/>
              </a:rPr>
              <a:t>Revelation 7:14 </a:t>
            </a:r>
            <a:r>
              <a:rPr lang="en-US" sz="2000" dirty="0">
                <a:latin typeface="Times New Roman" panose="02020603050405020304" pitchFamily="18" charset="0"/>
                <a:cs typeface="Times New Roman" panose="02020603050405020304" pitchFamily="18" charset="0"/>
              </a:rPr>
              <a:t>(referring to those clothed in white robes) …"These are the ones who come out of the great tribulation, and they have </a:t>
            </a:r>
            <a:r>
              <a:rPr lang="en-US" sz="2000" b="1" u="sng" dirty="0">
                <a:highlight>
                  <a:srgbClr val="FFFF00"/>
                </a:highlight>
                <a:latin typeface="Times New Roman" panose="02020603050405020304" pitchFamily="18" charset="0"/>
                <a:cs typeface="Times New Roman" panose="02020603050405020304" pitchFamily="18" charset="0"/>
              </a:rPr>
              <a:t>washed their robes and made them white in the blood of the Lamb</a:t>
            </a:r>
            <a:r>
              <a:rPr lang="en-US" sz="2000" dirty="0">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Spiritual Death – Separation of the Spirit from God</a:t>
            </a:r>
          </a:p>
        </p:txBody>
      </p:sp>
    </p:spTree>
    <p:extLst>
      <p:ext uri="{BB962C8B-B14F-4D97-AF65-F5344CB8AC3E}">
        <p14:creationId xmlns:p14="http://schemas.microsoft.com/office/powerpoint/2010/main" val="35866510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509200"/>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Sin Separates our spirit from God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Isaiah 59:2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your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iniquities (sins) have made a separation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between you and your God,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2 Thessalonians 1:7-9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when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Lord Jesus will be revealed from heaven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with His mighty angels in flaming fire,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dealing out retribution to those who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do not know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 John 2:3-4) and to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those who do not obey</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the gospel of our Lord Jesus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These will pay the penalty of eternal destruction,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away from the presence of the Lord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from the glory of His power.</a:t>
            </a: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7:21-23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Not everyone</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who says to Me, 'Lord, Lord,'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will enter the kingdom of heaven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does the will of My Father who is in heaven </a:t>
            </a:r>
            <a:r>
              <a:rPr lang="en-US" sz="24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will enter</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then I will declare to them, 'I never knew you</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DEPART FROM</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YOU WHO PRACTICE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LAWLESSNESS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Spiritual Death – Separation of the Spirit from God</a:t>
            </a:r>
          </a:p>
        </p:txBody>
      </p:sp>
    </p:spTree>
    <p:extLst>
      <p:ext uri="{BB962C8B-B14F-4D97-AF65-F5344CB8AC3E}">
        <p14:creationId xmlns:p14="http://schemas.microsoft.com/office/powerpoint/2010/main" val="42048790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2862322"/>
          </a:xfrm>
          <a:prstGeom prst="rect">
            <a:avLst/>
          </a:prstGeom>
          <a:noFill/>
        </p:spPr>
        <p:txBody>
          <a:bodyPr wrap="square" rtlCol="0">
            <a:spAutoFit/>
          </a:bodyPr>
          <a:lstStyle/>
          <a:p>
            <a:pPr marL="0" marR="0">
              <a:spcBef>
                <a:spcPts val="0"/>
              </a:spcBef>
              <a:spcAft>
                <a:spcPts val="0"/>
              </a:spcAft>
            </a:pPr>
            <a:r>
              <a:rPr lang="en-US" sz="3200" b="1" u="sng" dirty="0">
                <a:effectLst/>
                <a:latin typeface="Times New Roman" panose="02020603050405020304" pitchFamily="18" charset="0"/>
                <a:ea typeface="Times New Roman" panose="02020603050405020304" pitchFamily="18" charset="0"/>
                <a:cs typeface="Times New Roman" panose="02020603050405020304" pitchFamily="18" charset="0"/>
              </a:rPr>
              <a:t>Separation of spirit from God is Spiritual Death</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Ezekiel 18:4 …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The soul who </a:t>
            </a:r>
            <a:r>
              <a:rPr lang="en-US" sz="32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sins will die</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Romans 6:23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For the wages of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sin is death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but the free gift of God is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eternal life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in Christ Jesus our Lord.</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Spiritual Death – Separation of the Spirit from God</a:t>
            </a:r>
          </a:p>
        </p:txBody>
      </p:sp>
    </p:spTree>
    <p:extLst>
      <p:ext uri="{BB962C8B-B14F-4D97-AF65-F5344CB8AC3E}">
        <p14:creationId xmlns:p14="http://schemas.microsoft.com/office/powerpoint/2010/main" val="7367353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08981"/>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Union of the spirit with God is Spiritual Life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Question:  </a:t>
            </a:r>
          </a:p>
          <a:p>
            <a:pPr marL="3429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ea typeface="Calibri" panose="020F0502020204030204" pitchFamily="34" charset="0"/>
                <a:cs typeface="Times New Roman" panose="02020603050405020304" pitchFamily="18" charset="0"/>
              </a:rPr>
              <a:t>If our sins separate us from God</a:t>
            </a:r>
          </a:p>
          <a:p>
            <a:pPr marL="342900" marR="0" indent="-342900">
              <a:spcBef>
                <a:spcPts val="0"/>
              </a:spcBef>
              <a:spcAft>
                <a:spcPts val="0"/>
              </a:spcAft>
              <a:buFont typeface="Arial" panose="020B0604020202020204" pitchFamily="34" charset="0"/>
              <a:buChar char="•"/>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If our separation from God is spi</a:t>
            </a:r>
            <a:r>
              <a:rPr lang="en-US" sz="2000" b="1" dirty="0">
                <a:latin typeface="Times New Roman" panose="02020603050405020304" pitchFamily="18" charset="0"/>
                <a:ea typeface="Calibri" panose="020F0502020204030204" pitchFamily="34" charset="0"/>
                <a:cs typeface="Times New Roman" panose="02020603050405020304" pitchFamily="18" charset="0"/>
              </a:rPr>
              <a:t>ritual death</a:t>
            </a:r>
          </a:p>
          <a:p>
            <a:pPr marL="342900" marR="0" indent="-342900">
              <a:spcBef>
                <a:spcPts val="0"/>
              </a:spcBef>
              <a:spcAft>
                <a:spcPts val="0"/>
              </a:spcAft>
              <a:buFont typeface="Arial" panose="020B0604020202020204" pitchFamily="34" charset="0"/>
              <a:buChar char="•"/>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How can </a:t>
            </a:r>
            <a:r>
              <a:rPr lang="en-US" sz="2000" b="1" dirty="0">
                <a:latin typeface="Times New Roman" panose="02020603050405020304" pitchFamily="18" charset="0"/>
                <a:ea typeface="Calibri" panose="020F0502020204030204" pitchFamily="34" charset="0"/>
                <a:cs typeface="Times New Roman" panose="02020603050405020304" pitchFamily="18" charset="0"/>
              </a:rPr>
              <a:t>we obtain spiritual (eternal) life?</a:t>
            </a:r>
          </a:p>
          <a:p>
            <a:pPr marR="0">
              <a:spcBef>
                <a:spcPts val="0"/>
              </a:spcBef>
              <a:spcAft>
                <a:spcPts val="0"/>
              </a:spcAft>
            </a:pP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Revelation 22:14-15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Blessed are those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wash their robes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so that they may have the right to the tree of life,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and may enter by the gates into the city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Outside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are the dogs and the sorcerers and the immoral persons and the murderers and the idolaters, and everyone who loves and practices lying.</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latin typeface="Times New Roman" panose="02020603050405020304" pitchFamily="18" charset="0"/>
                <a:cs typeface="Times New Roman" panose="02020603050405020304" pitchFamily="18" charset="0"/>
              </a:rPr>
              <a:t>Revelation 1:5 </a:t>
            </a:r>
            <a:r>
              <a:rPr lang="en-US" sz="2000" dirty="0">
                <a:latin typeface="Times New Roman" panose="02020603050405020304" pitchFamily="18" charset="0"/>
                <a:cs typeface="Times New Roman" panose="02020603050405020304" pitchFamily="18" charset="0"/>
              </a:rPr>
              <a:t> and from </a:t>
            </a:r>
            <a:r>
              <a:rPr lang="en-US" sz="2000" b="1" u="sng" dirty="0">
                <a:latin typeface="Times New Roman" panose="02020603050405020304" pitchFamily="18" charset="0"/>
                <a:cs typeface="Times New Roman" panose="02020603050405020304" pitchFamily="18" charset="0"/>
              </a:rPr>
              <a:t>Jesus Christ</a:t>
            </a:r>
            <a:r>
              <a:rPr lang="en-US" sz="2000" dirty="0">
                <a:latin typeface="Times New Roman" panose="02020603050405020304" pitchFamily="18" charset="0"/>
                <a:cs typeface="Times New Roman" panose="02020603050405020304" pitchFamily="18" charset="0"/>
              </a:rPr>
              <a:t>, …To Him who loves us and </a:t>
            </a:r>
            <a:r>
              <a:rPr lang="en-US" sz="2000" b="1" u="sng" dirty="0">
                <a:highlight>
                  <a:srgbClr val="FFFF00"/>
                </a:highlight>
                <a:latin typeface="Times New Roman" panose="02020603050405020304" pitchFamily="18" charset="0"/>
                <a:cs typeface="Times New Roman" panose="02020603050405020304" pitchFamily="18" charset="0"/>
              </a:rPr>
              <a:t>cleansed us from our sins by His blood</a:t>
            </a:r>
          </a:p>
          <a:p>
            <a:pPr marL="0" marR="0">
              <a:spcBef>
                <a:spcPts val="0"/>
              </a:spcBef>
              <a:spcAft>
                <a:spcPts val="0"/>
              </a:spcAft>
            </a:pPr>
            <a:endPar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Revelation 7:14 </a:t>
            </a:r>
            <a:r>
              <a:rPr lang="en-US" sz="2000" dirty="0">
                <a:latin typeface="Times New Roman" panose="02020603050405020304" pitchFamily="18" charset="0"/>
                <a:cs typeface="Times New Roman" panose="02020603050405020304" pitchFamily="18" charset="0"/>
              </a:rPr>
              <a:t>(referring to those clothed in white robes) …"These are the ones who come out of the great tribulation, and they have </a:t>
            </a:r>
            <a:r>
              <a:rPr lang="en-US" sz="2000" b="1" u="sng" dirty="0">
                <a:highlight>
                  <a:srgbClr val="FFFF00"/>
                </a:highlight>
                <a:latin typeface="Times New Roman" panose="02020603050405020304" pitchFamily="18" charset="0"/>
                <a:cs typeface="Times New Roman" panose="02020603050405020304" pitchFamily="18" charset="0"/>
              </a:rPr>
              <a:t>washed their robes and made them white in the blood of the Lamb</a:t>
            </a:r>
            <a:r>
              <a:rPr lang="en-US" sz="2000" dirty="0">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Union of the Spirit to God is Life</a:t>
            </a:r>
          </a:p>
        </p:txBody>
      </p:sp>
    </p:spTree>
    <p:extLst>
      <p:ext uri="{BB962C8B-B14F-4D97-AF65-F5344CB8AC3E}">
        <p14:creationId xmlns:p14="http://schemas.microsoft.com/office/powerpoint/2010/main" val="30186027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154984"/>
          </a:xfrm>
          <a:prstGeom prst="rect">
            <a:avLst/>
          </a:prstGeom>
          <a:noFill/>
        </p:spPr>
        <p:txBody>
          <a:bodyPr wrap="square" rtlCol="0">
            <a:spAutoFit/>
          </a:bodyPr>
          <a:lstStyle/>
          <a:p>
            <a:pPr marL="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Union of the spirit with God is Spiritual Life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Therefore, it follows that if our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sins are washed away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(i.e., we are sanctified)</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hen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sin that separates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us from God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 longer exists</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Since sin’s separation no longer exists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we have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union with God</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If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separation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from God means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death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then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with God means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eternal life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Thus, throughout the gospel message, there are three key salvation concepts to keep in mind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Salvation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from Sin’s Penalty of Death -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Mercy</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Sanctification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or cleansing away of our sins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Grace</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with God resulting in Eternal Life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Union of the Spirit to God is Life</a:t>
            </a:r>
          </a:p>
        </p:txBody>
      </p:sp>
    </p:spTree>
    <p:extLst>
      <p:ext uri="{BB962C8B-B14F-4D97-AF65-F5344CB8AC3E}">
        <p14:creationId xmlns:p14="http://schemas.microsoft.com/office/powerpoint/2010/main" val="1266916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Thus, in the beginning, the world was heaven on earth; a paradise in which man was completely safe and protected and lived in the presence of God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Son of God – Adam </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Adam is the Son of God – Luke 3:38 (no father nor mother)</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Given full dominion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Genesis 1:28</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In the Flesh (only the sons of God dwell in the flesh)</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All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creation in the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word as it existed then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World – physical kingdom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Kingdom: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God’ sons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Freedom, Peace, Protection and Rest</a:t>
            </a:r>
          </a:p>
          <a:p>
            <a:pPr marL="514350" marR="0" lvl="0" indent="-514350">
              <a:spcBef>
                <a:spcPts val="0"/>
              </a:spcBef>
              <a:spcAft>
                <a:spcPts val="0"/>
              </a:spcAft>
              <a:buFont typeface="+mj-lt"/>
              <a:buAutoNum type="arabicPeriod"/>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 </a:t>
            </a:r>
            <a:r>
              <a:rPr lang="en-US" sz="2800" dirty="0">
                <a:latin typeface="Times New Roman" panose="02020603050405020304" pitchFamily="18" charset="0"/>
                <a:ea typeface="Calibri" panose="020F0502020204030204" pitchFamily="34" charset="0"/>
                <a:cs typeface="Times New Roman" panose="02020603050405020304" pitchFamily="18" charset="0"/>
              </a:rPr>
              <a:t>Union – God dwelt with man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0724698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154984"/>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Greek word for “in” is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which is </a:t>
            </a:r>
            <a:r>
              <a:rPr lang="en-US" sz="24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a primary preposition </a:t>
            </a:r>
            <a:r>
              <a:rPr lang="en-US" sz="2400" b="1" u="sng"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denoting (fixed) position </a:t>
            </a:r>
            <a:r>
              <a:rPr lang="en-US" sz="24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(in place, time or state), i.e., it </a:t>
            </a:r>
            <a:r>
              <a:rPr lang="en-US" sz="2400" b="1" u="sng"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denotes location</a:t>
            </a:r>
            <a:r>
              <a:rPr lang="en-US" sz="24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Eternal life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1 John 5:11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Grace is granted to those who are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2 Timothy 1:8-9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Free gift of God is eternal life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Jesus our Lord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Romans 6:23</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have redemption – the forgiveness of sins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Jesus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Colossians 1:13-14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use of the preposition “in”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literal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chooses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salvation, eternal life, and adoption as sons.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see this further stated in Ephesians chapter 1 which is called the “in Christ” chapter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Look for the “In Christ” Verses</a:t>
            </a:r>
          </a:p>
        </p:txBody>
      </p:sp>
    </p:spTree>
    <p:extLst>
      <p:ext uri="{BB962C8B-B14F-4D97-AF65-F5344CB8AC3E}">
        <p14:creationId xmlns:p14="http://schemas.microsoft.com/office/powerpoint/2010/main" val="33250601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016758"/>
          </a:xfrm>
          <a:prstGeom prst="rect">
            <a:avLst/>
          </a:prstGeom>
          <a:noFill/>
        </p:spPr>
        <p:txBody>
          <a:bodyPr wrap="square" rtlCol="0">
            <a:spAutoFit/>
          </a:bodyPr>
          <a:lstStyle/>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Ephesians 1:1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To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saints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who are …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Jesus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1:3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Blessed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be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God ….who has blessed us with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every spiritual blessing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in the heavenly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places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Christ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1:4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just as He chose us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before the foundation of the world…</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1:6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to the praise of the glory of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His grace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which He freely bestowed on us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the Beloved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we have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redemption through His blood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forgiveness of our trespasses, according to the riches of His grace</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1:10-11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also we have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obtained an inheritance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having been predestined according to His purpose who works all things after the counsel of His will,</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1:13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you …were sealed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with the Holy Spirit of promise,</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Look for the “In Christ” Verses</a:t>
            </a:r>
          </a:p>
        </p:txBody>
      </p:sp>
    </p:spTree>
    <p:extLst>
      <p:ext uri="{BB962C8B-B14F-4D97-AF65-F5344CB8AC3E}">
        <p14:creationId xmlns:p14="http://schemas.microsoft.com/office/powerpoint/2010/main" val="29014758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3170099"/>
          </a:xfrm>
          <a:prstGeom prst="rect">
            <a:avLst/>
          </a:prstGeom>
          <a:noFill/>
        </p:spPr>
        <p:txBody>
          <a:bodyPr wrap="square" rtlCol="0">
            <a:spAutoFit/>
          </a:bodyPr>
          <a:lstStyle/>
          <a:p>
            <a:pPr marL="0" marR="0" algn="ctr">
              <a:spcBef>
                <a:spcPts val="0"/>
              </a:spcBef>
              <a:spcAft>
                <a:spcPts val="0"/>
              </a:spcAft>
            </a:pPr>
            <a:endParaRPr lang="en-US" sz="4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4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4000" b="1" dirty="0">
                <a:effectLst/>
                <a:latin typeface="Times New Roman" panose="02020603050405020304" pitchFamily="18" charset="0"/>
                <a:ea typeface="Times New Roman" panose="02020603050405020304" pitchFamily="18" charset="0"/>
                <a:cs typeface="Times New Roman" panose="02020603050405020304" pitchFamily="18" charset="0"/>
              </a:rPr>
              <a:t>Two Elements of Salvation:</a:t>
            </a:r>
          </a:p>
          <a:p>
            <a:pPr marL="457200" marR="0" indent="-457200" algn="ctr">
              <a:spcBef>
                <a:spcPts val="0"/>
              </a:spcBef>
              <a:spcAft>
                <a:spcPts val="0"/>
              </a:spcAft>
              <a:buFont typeface="+mj-lt"/>
              <a:buAutoNum type="arabicPeriod"/>
            </a:pPr>
            <a:r>
              <a:rPr lang="en-US" sz="4000" b="1" dirty="0">
                <a:latin typeface="Times New Roman" panose="02020603050405020304" pitchFamily="18" charset="0"/>
                <a:ea typeface="Calibri" panose="020F0502020204030204" pitchFamily="34" charset="0"/>
                <a:cs typeface="Times New Roman" panose="02020603050405020304" pitchFamily="18" charset="0"/>
              </a:rPr>
              <a:t>Sacrificial Death</a:t>
            </a:r>
          </a:p>
          <a:p>
            <a:pPr marL="457200" marR="0" indent="-457200" algn="ctr">
              <a:spcBef>
                <a:spcPts val="0"/>
              </a:spcBef>
              <a:spcAft>
                <a:spcPts val="0"/>
              </a:spcAft>
              <a:buFont typeface="+mj-lt"/>
              <a:buAutoNum type="arabicPeriod"/>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Sacrificial Blood</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Look for the “In Christ” Verses</a:t>
            </a:r>
          </a:p>
        </p:txBody>
      </p:sp>
    </p:spTree>
    <p:extLst>
      <p:ext uri="{BB962C8B-B14F-4D97-AF65-F5344CB8AC3E}">
        <p14:creationId xmlns:p14="http://schemas.microsoft.com/office/powerpoint/2010/main" val="11993436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93866"/>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Up to this point, we have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focused upon eternal life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sanctification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(cleansing of our sins) which allows us to be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joined to Christ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which in turn gives us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union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with God and the Holy Spirit, i.e., the entire God head – the Trinity.</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But needless to say, the innocent one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shedding their blood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to cleanse us of our sins are likewise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put to death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This sacrificial death is also an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essential element to our salvation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To understand this point, we need to understand what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mercy and grace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are.</a:t>
            </a:r>
          </a:p>
          <a:p>
            <a:pPr marL="4572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Closely related and often used interchangeably</a:t>
            </a:r>
          </a:p>
          <a:p>
            <a:pPr marL="457200" marR="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But they represent to distinct aspects to our salvation</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Union of the Spirit to God is Life</a:t>
            </a:r>
          </a:p>
        </p:txBody>
      </p:sp>
    </p:spTree>
    <p:extLst>
      <p:ext uri="{BB962C8B-B14F-4D97-AF65-F5344CB8AC3E}">
        <p14:creationId xmlns:p14="http://schemas.microsoft.com/office/powerpoint/2010/main" val="1645503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339650"/>
          </a:xfrm>
          <a:prstGeom prst="rect">
            <a:avLst/>
          </a:prstGeom>
          <a:noFill/>
        </p:spPr>
        <p:txBody>
          <a:bodyPr wrap="square" rtlCol="0">
            <a:spAutoFit/>
          </a:bodyPr>
          <a:lstStyle/>
          <a:p>
            <a:pPr marL="228600" marR="0">
              <a:spcBef>
                <a:spcPts val="0"/>
              </a:spcBef>
              <a:spcAft>
                <a:spcPts val="0"/>
              </a:spcAft>
            </a:pPr>
            <a:r>
              <a:rPr lang="en-US" sz="2800" b="1" u="sng" dirty="0">
                <a:effectLst/>
                <a:latin typeface="Times New Roman" panose="02020603050405020304" pitchFamily="18" charset="0"/>
                <a:ea typeface="Times New Roman" panose="02020603050405020304" pitchFamily="18" charset="0"/>
              </a:rPr>
              <a:t>Grace</a:t>
            </a:r>
            <a:r>
              <a:rPr lang="en-US" sz="2800" b="1"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Times New Roman" panose="02020603050405020304" pitchFamily="18" charset="0"/>
              </a:rPr>
              <a:t>Greek Word: </a:t>
            </a:r>
            <a:r>
              <a:rPr lang="en-US" sz="2800" b="1" i="1" dirty="0">
                <a:effectLst/>
                <a:latin typeface="Times New Roman" panose="02020603050405020304" pitchFamily="18" charset="0"/>
                <a:ea typeface="Times New Roman" panose="02020603050405020304" pitchFamily="18" charset="0"/>
              </a:rPr>
              <a:t>charis</a:t>
            </a:r>
            <a:r>
              <a:rPr lang="en-US" sz="2800" dirty="0">
                <a:effectLst/>
                <a:latin typeface="Times New Roman" panose="02020603050405020304" pitchFamily="18" charset="0"/>
                <a:ea typeface="Times New Roman" panose="02020603050405020304" pitchFamily="18" charset="0"/>
              </a:rPr>
              <a:t> </a:t>
            </a:r>
            <a:br>
              <a:rPr lang="en-US" sz="2800" dirty="0">
                <a:effectLst/>
                <a:latin typeface="Times New Roman" panose="02020603050405020304" pitchFamily="18" charset="0"/>
                <a:ea typeface="Times New Roman" panose="02020603050405020304" pitchFamily="18" charset="0"/>
              </a:rPr>
            </a:br>
            <a:r>
              <a:rPr lang="en-US" sz="2800" b="1" dirty="0">
                <a:effectLst/>
                <a:latin typeface="Times New Roman" panose="02020603050405020304" pitchFamily="18" charset="0"/>
                <a:ea typeface="Times New Roman" panose="02020603050405020304" pitchFamily="18" charset="0"/>
              </a:rPr>
              <a:t>Definition: </a:t>
            </a:r>
            <a:r>
              <a:rPr lang="en-US" sz="2800" i="1" dirty="0">
                <a:effectLst/>
                <a:latin typeface="Times New Roman" panose="02020603050405020304" pitchFamily="18" charset="0"/>
                <a:ea typeface="Times New Roman" panose="02020603050405020304" pitchFamily="18" charset="0"/>
              </a:rPr>
              <a:t>favor, kindness, gift, blessing, thankfulness</a:t>
            </a:r>
            <a:endParaRPr lang="en-US" sz="28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God’s gift of Eternal life is giving us the life we do not deserve.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A favor, kindness, gift and so forth are </a:t>
            </a:r>
            <a:r>
              <a:rPr lang="en-US" sz="2800" b="1" u="sng"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never earned</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They are freely given.  God gives us the </a:t>
            </a:r>
            <a:r>
              <a:rPr lang="en-US" sz="2800" b="1" u="sng"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eternal life </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we do not deserve.  He gives us eternal life as a </a:t>
            </a:r>
            <a:r>
              <a:rPr lang="en-US" sz="2800" b="1"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free gift</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i.e., not earned.</a:t>
            </a:r>
            <a:r>
              <a:rPr lang="en-US" sz="2400" dirty="0">
                <a:solidFill>
                  <a:srgbClr val="202124"/>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342900" marR="0" indent="-342900">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19512512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370975"/>
          </a:xfrm>
          <a:prstGeom prst="rect">
            <a:avLst/>
          </a:prstGeom>
          <a:noFill/>
        </p:spPr>
        <p:txBody>
          <a:bodyPr wrap="square" rtlCol="0">
            <a:spAutoFit/>
          </a:bodyPr>
          <a:lstStyle/>
          <a:p>
            <a:pPr marR="0">
              <a:spcBef>
                <a:spcPts val="0"/>
              </a:spcBef>
              <a:spcAft>
                <a:spcPts val="0"/>
              </a:spcAft>
            </a:pPr>
            <a:r>
              <a:rPr lang="en-US" sz="2400" b="1" dirty="0">
                <a:latin typeface="Times New Roman" panose="02020603050405020304" pitchFamily="18" charset="0"/>
                <a:cs typeface="Times New Roman" panose="02020603050405020304" pitchFamily="18" charset="0"/>
              </a:rPr>
              <a:t>Romans 6:23 </a:t>
            </a:r>
            <a:r>
              <a:rPr lang="en-US" sz="2400" dirty="0">
                <a:latin typeface="Times New Roman" panose="02020603050405020304" pitchFamily="18" charset="0"/>
                <a:cs typeface="Times New Roman" panose="02020603050405020304" pitchFamily="18" charset="0"/>
              </a:rPr>
              <a:t>For the wages of sin is death, but the </a:t>
            </a:r>
            <a:r>
              <a:rPr lang="en-US" sz="2400" b="1" u="sng" dirty="0">
                <a:highlight>
                  <a:srgbClr val="FFFF00"/>
                </a:highlight>
                <a:latin typeface="Times New Roman" panose="02020603050405020304" pitchFamily="18" charset="0"/>
                <a:cs typeface="Times New Roman" panose="02020603050405020304" pitchFamily="18" charset="0"/>
              </a:rPr>
              <a:t>gift of God is eternal life </a:t>
            </a:r>
            <a:r>
              <a:rPr lang="en-US" sz="2400" b="1" dirty="0">
                <a:solidFill>
                  <a:schemeClr val="bg1"/>
                </a:solidFill>
                <a:highlight>
                  <a:srgbClr val="FF0000"/>
                </a:highlight>
                <a:latin typeface="Times New Roman" panose="02020603050405020304" pitchFamily="18" charset="0"/>
                <a:cs typeface="Times New Roman" panose="02020603050405020304" pitchFamily="18" charset="0"/>
              </a:rPr>
              <a:t>in Christ Jesus </a:t>
            </a:r>
            <a:r>
              <a:rPr lang="en-US" sz="2400" dirty="0">
                <a:latin typeface="Times New Roman" panose="02020603050405020304" pitchFamily="18" charset="0"/>
                <a:cs typeface="Times New Roman" panose="02020603050405020304" pitchFamily="18" charset="0"/>
              </a:rPr>
              <a:t>our Lord.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b="1" dirty="0">
                <a:latin typeface="Times New Roman" panose="02020603050405020304" pitchFamily="18" charset="0"/>
                <a:cs typeface="Times New Roman" panose="02020603050405020304" pitchFamily="18" charset="0"/>
              </a:rPr>
              <a:t>Ephesians 2:8 </a:t>
            </a:r>
            <a:r>
              <a:rPr lang="en-US" sz="2400" dirty="0">
                <a:latin typeface="Times New Roman" panose="02020603050405020304" pitchFamily="18" charset="0"/>
                <a:cs typeface="Times New Roman" panose="02020603050405020304" pitchFamily="18" charset="0"/>
              </a:rPr>
              <a:t>For by </a:t>
            </a:r>
            <a:r>
              <a:rPr lang="en-US" sz="2400" b="1" u="sng" dirty="0">
                <a:highlight>
                  <a:srgbClr val="FFFF00"/>
                </a:highlight>
                <a:latin typeface="Times New Roman" panose="02020603050405020304" pitchFamily="18" charset="0"/>
                <a:cs typeface="Times New Roman" panose="02020603050405020304" pitchFamily="18" charset="0"/>
              </a:rPr>
              <a:t>grace</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you have been saved through faith; and that not of yourselves, </a:t>
            </a:r>
            <a:r>
              <a:rPr lang="en-US" sz="2400" i="1" dirty="0">
                <a:latin typeface="Times New Roman" panose="02020603050405020304" pitchFamily="18" charset="0"/>
                <a:cs typeface="Times New Roman" panose="02020603050405020304" pitchFamily="18" charset="0"/>
              </a:rPr>
              <a:t>it is</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gift of God</a:t>
            </a:r>
            <a:r>
              <a:rPr lang="en-US" sz="2400" dirty="0">
                <a:latin typeface="Times New Roman" panose="02020603050405020304" pitchFamily="18" charset="0"/>
                <a:cs typeface="Times New Roman" panose="02020603050405020304" pitchFamily="18" charset="0"/>
              </a:rPr>
              <a:t>; </a:t>
            </a:r>
          </a:p>
          <a:p>
            <a:pPr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b="1" dirty="0">
                <a:latin typeface="Times New Roman" panose="02020603050405020304" pitchFamily="18" charset="0"/>
                <a:cs typeface="Times New Roman" panose="02020603050405020304" pitchFamily="18" charset="0"/>
              </a:rPr>
              <a:t>2 Timothy 1:9 (God) </a:t>
            </a:r>
            <a:r>
              <a:rPr lang="en-US" sz="2400" dirty="0">
                <a:latin typeface="Times New Roman" panose="02020603050405020304" pitchFamily="18" charset="0"/>
                <a:cs typeface="Times New Roman" panose="02020603050405020304" pitchFamily="18" charset="0"/>
              </a:rPr>
              <a:t>who has saved us and called us to a holy life--not because of anything we have done but because of his own purpose and grace. </a:t>
            </a:r>
            <a:r>
              <a:rPr lang="en-US" sz="2400" b="1" u="sng" dirty="0">
                <a:highlight>
                  <a:srgbClr val="FFFF00"/>
                </a:highlight>
                <a:latin typeface="Times New Roman" panose="02020603050405020304" pitchFamily="18" charset="0"/>
                <a:cs typeface="Times New Roman" panose="02020603050405020304" pitchFamily="18" charset="0"/>
              </a:rPr>
              <a:t>This grace was given us </a:t>
            </a:r>
            <a:r>
              <a:rPr lang="en-US" sz="2400" b="1" dirty="0">
                <a:solidFill>
                  <a:schemeClr val="bg1"/>
                </a:solidFill>
                <a:highlight>
                  <a:srgbClr val="FF0000"/>
                </a:highlight>
                <a:latin typeface="Times New Roman" panose="02020603050405020304" pitchFamily="18" charset="0"/>
                <a:cs typeface="Times New Roman" panose="02020603050405020304" pitchFamily="18" charset="0"/>
              </a:rPr>
              <a:t>in Christ </a:t>
            </a:r>
            <a:r>
              <a:rPr lang="en-US" sz="2400" dirty="0">
                <a:latin typeface="Times New Roman" panose="02020603050405020304" pitchFamily="18" charset="0"/>
                <a:cs typeface="Times New Roman" panose="02020603050405020304" pitchFamily="18" charset="0"/>
              </a:rPr>
              <a:t>Jesus </a:t>
            </a:r>
            <a:r>
              <a:rPr lang="en-US" sz="2400" b="1" u="sng" dirty="0">
                <a:highlight>
                  <a:srgbClr val="FFFF00"/>
                </a:highlight>
                <a:latin typeface="Times New Roman" panose="02020603050405020304" pitchFamily="18" charset="0"/>
                <a:cs typeface="Times New Roman" panose="02020603050405020304" pitchFamily="18" charset="0"/>
              </a:rPr>
              <a:t>before the beginning of time</a:t>
            </a:r>
            <a:r>
              <a:rPr lang="en-US" sz="2400" dirty="0">
                <a:highlight>
                  <a:srgbClr val="FFFF00"/>
                </a:highlight>
                <a:latin typeface="Times New Roman" panose="02020603050405020304" pitchFamily="18" charset="0"/>
                <a:cs typeface="Times New Roman" panose="02020603050405020304" pitchFamily="18" charset="0"/>
              </a:rPr>
              <a:t>, </a:t>
            </a:r>
          </a:p>
          <a:p>
            <a:pPr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b="1" dirty="0">
                <a:latin typeface="Times New Roman" panose="02020603050405020304" pitchFamily="18" charset="0"/>
                <a:cs typeface="Times New Roman" panose="02020603050405020304" pitchFamily="18" charset="0"/>
              </a:rPr>
              <a:t>Titus 1:2 … </a:t>
            </a:r>
            <a:r>
              <a:rPr lang="en-US" sz="2400" b="1" u="sng" dirty="0">
                <a:highlight>
                  <a:srgbClr val="FFFF00"/>
                </a:highlight>
                <a:latin typeface="Times New Roman" panose="02020603050405020304" pitchFamily="18" charset="0"/>
                <a:cs typeface="Times New Roman" panose="02020603050405020304" pitchFamily="18" charset="0"/>
              </a:rPr>
              <a:t>eternal life</a:t>
            </a:r>
            <a:r>
              <a:rPr lang="en-US" sz="2400" dirty="0">
                <a:latin typeface="Times New Roman" panose="02020603050405020304" pitchFamily="18" charset="0"/>
                <a:cs typeface="Times New Roman" panose="02020603050405020304" pitchFamily="18" charset="0"/>
              </a:rPr>
              <a:t>, which God, who does not lie, </a:t>
            </a:r>
            <a:r>
              <a:rPr lang="en-US" sz="2400" b="1" u="sng" dirty="0">
                <a:highlight>
                  <a:srgbClr val="FFFF00"/>
                </a:highlight>
                <a:latin typeface="Times New Roman" panose="02020603050405020304" pitchFamily="18" charset="0"/>
                <a:cs typeface="Times New Roman" panose="02020603050405020304" pitchFamily="18" charset="0"/>
              </a:rPr>
              <a:t>promised before the beginning of time</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br>
              <a:rPr lang="en-US" sz="2400" dirty="0"/>
            </a:br>
            <a:endParaRPr lang="en-US" sz="2400" dirty="0"/>
          </a:p>
          <a:p>
            <a:pPr marR="0">
              <a:spcBef>
                <a:spcPts val="0"/>
              </a:spcBef>
              <a:spcAft>
                <a:spcPts val="0"/>
              </a:spcAft>
            </a:pPr>
            <a:endParaRPr lang="en-US" sz="2400" dirty="0"/>
          </a:p>
          <a:p>
            <a:pPr marR="0">
              <a:spcBef>
                <a:spcPts val="0"/>
              </a:spcBef>
              <a:spcAft>
                <a:spcPts val="0"/>
              </a:spcAft>
            </a:pPr>
            <a:br>
              <a:rPr lang="en-US" sz="2400" dirty="0"/>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23996166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24315"/>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Mercy</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eleeô</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have pity or</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mercy on, to show mercy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eleos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meaning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mercy, pity, compassion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God’s mercy saves us from the death we deserve.</a:t>
            </a:r>
            <a:endParaRPr lang="en-US" sz="24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Mercy (loving kindness in Old Testament) is the showing of compassion or forgiveness toward someone who is within one's power to punish. </a:t>
            </a:r>
          </a:p>
          <a:p>
            <a:pPr marL="228600" marR="0">
              <a:spcBef>
                <a:spcPts val="0"/>
              </a:spcBef>
              <a:spcAft>
                <a:spcPts val="0"/>
              </a:spcAft>
            </a:pPr>
            <a:endParaRPr lang="en-US" sz="2400" dirty="0">
              <a:solidFill>
                <a:srgbClr val="202124"/>
              </a:solidFill>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Mercy is the exercise of compassion to not punish someone who deserves the punishment. </a:t>
            </a:r>
            <a:endParaRPr lang="en-US" sz="2400" dirty="0">
              <a:effectLst/>
              <a:latin typeface="Times New Roman" panose="02020603050405020304" pitchFamily="18" charset="0"/>
              <a:ea typeface="Times New Roman" panose="02020603050405020304" pitchFamily="18" charset="0"/>
            </a:endParaRPr>
          </a:p>
          <a:p>
            <a:pPr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5958775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70537"/>
          </a:xfrm>
          <a:prstGeom prst="rect">
            <a:avLst/>
          </a:prstGeom>
          <a:noFill/>
        </p:spPr>
        <p:txBody>
          <a:bodyPr wrap="square" rtlCol="0">
            <a:spAutoFit/>
          </a:bodyPr>
          <a:lstStyle/>
          <a:p>
            <a:pPr marL="228600" marR="0">
              <a:spcBef>
                <a:spcPts val="0"/>
              </a:spcBef>
              <a:spcAft>
                <a:spcPts val="0"/>
              </a:spcAft>
            </a:pPr>
            <a:r>
              <a:rPr lang="en-US" sz="2800" b="1" dirty="0">
                <a:solidFill>
                  <a:srgbClr val="202124"/>
                </a:solidFill>
                <a:effectLst/>
                <a:latin typeface="Times New Roman" panose="02020603050405020304" pitchFamily="18" charset="0"/>
                <a:ea typeface="Times New Roman" panose="02020603050405020304" pitchFamily="18" charset="0"/>
              </a:rPr>
              <a:t>God’s law is immutable.  </a:t>
            </a:r>
          </a:p>
          <a:p>
            <a:pPr marL="228600" marR="0">
              <a:spcBef>
                <a:spcPts val="0"/>
              </a:spcBef>
              <a:spcAft>
                <a:spcPts val="0"/>
              </a:spcAft>
            </a:pPr>
            <a:endParaRPr lang="en-US" sz="2800" b="1" dirty="0">
              <a:solidFill>
                <a:srgbClr val="202124"/>
              </a:solidFill>
              <a:latin typeface="Times New Roman" panose="02020603050405020304" pitchFamily="18" charset="0"/>
              <a:ea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God is a </a:t>
            </a:r>
            <a:r>
              <a:rPr lang="en-US" sz="2800" b="1" u="sng" dirty="0">
                <a:effectLst/>
                <a:highlight>
                  <a:srgbClr val="FFFF00"/>
                </a:highlight>
                <a:latin typeface="Times New Roman" panose="02020603050405020304" pitchFamily="18" charset="0"/>
                <a:ea typeface="Times New Roman" panose="02020603050405020304" pitchFamily="18" charset="0"/>
              </a:rPr>
              <a:t>God of justice</a:t>
            </a:r>
            <a:r>
              <a:rPr lang="en-US" sz="2800" dirty="0">
                <a:effectLst/>
                <a:latin typeface="Times New Roman" panose="02020603050405020304" pitchFamily="18" charset="0"/>
                <a:ea typeface="Times New Roman" panose="02020603050405020304" pitchFamily="18" charset="0"/>
              </a:rPr>
              <a:t>. Deut. 32:4;Isaiah 61:8; Colossians 3:25</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The </a:t>
            </a:r>
            <a:r>
              <a:rPr lang="en-US" sz="2800" b="1" u="sng" dirty="0">
                <a:effectLst/>
                <a:highlight>
                  <a:srgbClr val="FFFF00"/>
                </a:highlight>
                <a:latin typeface="Times New Roman" panose="02020603050405020304" pitchFamily="18" charset="0"/>
                <a:ea typeface="Times New Roman" panose="02020603050405020304" pitchFamily="18" charset="0"/>
              </a:rPr>
              <a:t>punishment for sin is death</a:t>
            </a:r>
            <a:r>
              <a:rPr lang="en-US" sz="2800" dirty="0">
                <a:effectLst/>
                <a:latin typeface="Times New Roman" panose="02020603050405020304" pitchFamily="18" charset="0"/>
                <a:ea typeface="Times New Roman" panose="02020603050405020304" pitchFamily="18" charset="0"/>
              </a:rPr>
              <a:t>. Romans 6:23</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Everyone who sins must die.  Genesis 2:17; Ezekiel 18:20</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God cannot waive our penalty of death.</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Our penalty of death has to be paid</a:t>
            </a:r>
            <a:endParaRPr lang="en-US" sz="2800" dirty="0">
              <a:effectLst/>
              <a:latin typeface="Times New Roman" panose="02020603050405020304" pitchFamily="18" charset="0"/>
              <a:ea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Therefore, because of God’s great love and mercy for us</a:t>
            </a:r>
          </a:p>
          <a:p>
            <a:pPr marL="1028700" lvl="1" indent="-3429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Jesus Christ died the death that was our due.</a:t>
            </a:r>
          </a:p>
          <a:p>
            <a:pPr marL="1028700" lvl="1" indent="-342900">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Jesus </a:t>
            </a:r>
            <a:r>
              <a:rPr lang="en-US" sz="2800" dirty="0">
                <a:effectLst/>
                <a:latin typeface="Times New Roman" panose="02020603050405020304" pitchFamily="18" charset="0"/>
                <a:ea typeface="Times New Roman" panose="02020603050405020304" pitchFamily="18" charset="0"/>
              </a:rPr>
              <a:t>paid our penalty of death and died in our stead. </a:t>
            </a:r>
          </a:p>
          <a:p>
            <a:pPr marL="342900" marR="0" indent="-342900">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26508678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816977"/>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Romans 5:8 </a:t>
            </a:r>
            <a:r>
              <a:rPr lang="en-US" sz="2400" dirty="0">
                <a:latin typeface="Times New Roman" panose="02020603050405020304" pitchFamily="18" charset="0"/>
                <a:cs typeface="Times New Roman" panose="02020603050405020304" pitchFamily="18" charset="0"/>
              </a:rPr>
              <a:t>But God demonstrates His own love toward us, in that while we were yet sinners, </a:t>
            </a:r>
            <a:r>
              <a:rPr lang="en-US" sz="2400" b="1" u="sng" dirty="0">
                <a:highlight>
                  <a:srgbClr val="FFFF00"/>
                </a:highlight>
                <a:latin typeface="Times New Roman" panose="02020603050405020304" pitchFamily="18" charset="0"/>
                <a:cs typeface="Times New Roman" panose="02020603050405020304" pitchFamily="18" charset="0"/>
              </a:rPr>
              <a:t>Christ died for us</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t>1 Corinthians 15:3 </a:t>
            </a:r>
            <a:r>
              <a:rPr lang="en-US" sz="2400" dirty="0"/>
              <a:t>For I delivered to you as of first importance what I also received, that </a:t>
            </a:r>
            <a:r>
              <a:rPr lang="en-US" sz="2400" b="1" u="sng" dirty="0">
                <a:highlight>
                  <a:srgbClr val="FFFF00"/>
                </a:highlight>
                <a:latin typeface="Times New Roman" panose="02020603050405020304" pitchFamily="18" charset="0"/>
                <a:cs typeface="Times New Roman" panose="02020603050405020304" pitchFamily="18" charset="0"/>
              </a:rPr>
              <a:t>Christ died for </a:t>
            </a:r>
            <a:r>
              <a:rPr lang="en-US" sz="2400"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gar – </a:t>
            </a:r>
            <a:r>
              <a:rPr lang="en-US" sz="2400" dirty="0">
                <a:latin typeface="Times New Roman" panose="02020603050405020304" pitchFamily="18" charset="0"/>
                <a:cs typeface="Times New Roman" panose="02020603050405020304" pitchFamily="18" charset="0"/>
              </a:rPr>
              <a:t>because of) </a:t>
            </a:r>
            <a:r>
              <a:rPr lang="en-US" sz="2400" b="1" u="sng" dirty="0">
                <a:highlight>
                  <a:srgbClr val="FFFF00"/>
                </a:highlight>
                <a:latin typeface="Times New Roman" panose="02020603050405020304" pitchFamily="18" charset="0"/>
                <a:cs typeface="Times New Roman" panose="02020603050405020304" pitchFamily="18" charset="0"/>
              </a:rPr>
              <a:t>our sins according to the Scriptures</a:t>
            </a:r>
            <a:r>
              <a:rPr lang="en-US" sz="2400" dirty="0"/>
              <a:t>, </a:t>
            </a:r>
            <a:br>
              <a:rPr lang="en-US" sz="2400" dirty="0"/>
            </a:b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1 John 2:1-2 … </a:t>
            </a:r>
            <a:r>
              <a:rPr lang="en-US" sz="2400" dirty="0">
                <a:latin typeface="Times New Roman" panose="02020603050405020304" pitchFamily="18" charset="0"/>
                <a:cs typeface="Times New Roman" panose="02020603050405020304" pitchFamily="18" charset="0"/>
              </a:rPr>
              <a:t>Jesus Christ the righteous; </a:t>
            </a:r>
            <a:r>
              <a:rPr lang="en-US" sz="2400" baseline="30000" dirty="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 and He Himself is the </a:t>
            </a:r>
            <a:r>
              <a:rPr lang="en-US" sz="2400" b="1" u="sng" dirty="0">
                <a:highlight>
                  <a:srgbClr val="FFFF00"/>
                </a:highlight>
                <a:latin typeface="Times New Roman" panose="02020603050405020304" pitchFamily="18" charset="0"/>
                <a:cs typeface="Times New Roman" panose="02020603050405020304" pitchFamily="18" charset="0"/>
              </a:rPr>
              <a:t>propitiation for our sins</a:t>
            </a:r>
            <a:r>
              <a:rPr lang="en-US" sz="2400" dirty="0">
                <a:latin typeface="Times New Roman" panose="02020603050405020304" pitchFamily="18" charset="0"/>
                <a:cs typeface="Times New Roman" panose="02020603050405020304" pitchFamily="18" charset="0"/>
              </a:rPr>
              <a:t>; and not for ours only, but also for </a:t>
            </a:r>
            <a:r>
              <a:rPr lang="en-US" sz="2400" i="1" dirty="0">
                <a:latin typeface="Times New Roman" panose="02020603050405020304" pitchFamily="18" charset="0"/>
                <a:cs typeface="Times New Roman" panose="02020603050405020304" pitchFamily="18" charset="0"/>
              </a:rPr>
              <a:t>those of</a:t>
            </a:r>
            <a:r>
              <a:rPr lang="en-US" sz="2400" dirty="0">
                <a:latin typeface="Times New Roman" panose="02020603050405020304" pitchFamily="18" charset="0"/>
                <a:cs typeface="Times New Roman" panose="02020603050405020304" pitchFamily="18" charset="0"/>
              </a:rPr>
              <a:t> the whole world. </a:t>
            </a:r>
          </a:p>
          <a:p>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Hebrews 2:17 </a:t>
            </a:r>
            <a:r>
              <a:rPr lang="en-US" sz="2400" dirty="0">
                <a:latin typeface="Times New Roman" panose="02020603050405020304" pitchFamily="18" charset="0"/>
                <a:cs typeface="Times New Roman" panose="02020603050405020304" pitchFamily="18" charset="0"/>
              </a:rPr>
              <a:t>Therefore, He had to be made like His brethren in all things, so that He might become a </a:t>
            </a:r>
            <a:r>
              <a:rPr lang="en-US" sz="2400" b="1" u="sng" dirty="0">
                <a:latin typeface="Times New Roman" panose="02020603050405020304" pitchFamily="18" charset="0"/>
                <a:cs typeface="Times New Roman" panose="02020603050405020304" pitchFamily="18" charset="0"/>
              </a:rPr>
              <a:t>merciful and faithful high priest </a:t>
            </a:r>
            <a:r>
              <a:rPr lang="en-US" sz="2400" dirty="0">
                <a:latin typeface="Times New Roman" panose="02020603050405020304" pitchFamily="18" charset="0"/>
                <a:cs typeface="Times New Roman" panose="02020603050405020304" pitchFamily="18" charset="0"/>
              </a:rPr>
              <a:t>in things pertaining to God, </a:t>
            </a:r>
            <a:r>
              <a:rPr lang="en-US" sz="2400" b="1" u="sng" dirty="0">
                <a:latin typeface="Times New Roman" panose="02020603050405020304" pitchFamily="18" charset="0"/>
                <a:cs typeface="Times New Roman" panose="02020603050405020304" pitchFamily="18" charset="0"/>
              </a:rPr>
              <a:t>to make </a:t>
            </a:r>
            <a:r>
              <a:rPr lang="en-US" sz="2400" b="1" u="sng" dirty="0">
                <a:highlight>
                  <a:srgbClr val="FFFF00"/>
                </a:highlight>
                <a:latin typeface="Times New Roman" panose="02020603050405020304" pitchFamily="18" charset="0"/>
                <a:cs typeface="Times New Roman" panose="02020603050405020304" pitchFamily="18" charset="0"/>
              </a:rPr>
              <a:t>propitiation</a:t>
            </a:r>
            <a:r>
              <a:rPr lang="en-US" sz="2400" b="1" u="sng" dirty="0">
                <a:latin typeface="Times New Roman" panose="02020603050405020304" pitchFamily="18" charset="0"/>
                <a:cs typeface="Times New Roman" panose="02020603050405020304" pitchFamily="18" charset="0"/>
              </a:rPr>
              <a:t> for the sins of the people</a:t>
            </a:r>
            <a:r>
              <a:rPr lang="en-US" sz="2000" dirty="0">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a:p>
            <a:br>
              <a:rPr lang="en-US" sz="2000" dirty="0">
                <a:latin typeface="Times New Roman" panose="02020603050405020304" pitchFamily="18" charset="0"/>
                <a:cs typeface="Times New Roman" panose="02020603050405020304" pitchFamily="18" charset="0"/>
              </a:rPr>
            </a:b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29840240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Propitiation</a:t>
            </a:r>
            <a:r>
              <a:rPr lang="en-US" sz="2400" dirty="0">
                <a:latin typeface="Times New Roman" panose="02020603050405020304" pitchFamily="18" charset="0"/>
                <a:cs typeface="Times New Roman" panose="02020603050405020304" pitchFamily="18" charset="0"/>
              </a:rPr>
              <a:t> means </a:t>
            </a:r>
            <a:r>
              <a:rPr lang="en-US" sz="2400" b="1" u="sng" dirty="0">
                <a:highlight>
                  <a:srgbClr val="FFFF00"/>
                </a:highlight>
                <a:latin typeface="Times New Roman" panose="02020603050405020304" pitchFamily="18" charset="0"/>
                <a:cs typeface="Times New Roman" panose="02020603050405020304" pitchFamily="18" charset="0"/>
              </a:rPr>
              <a:t>turn away anger </a:t>
            </a:r>
            <a:r>
              <a:rPr lang="en-US" sz="2400" dirty="0">
                <a:latin typeface="Times New Roman" panose="02020603050405020304" pitchFamily="18" charset="0"/>
                <a:cs typeface="Times New Roman" panose="02020603050405020304" pitchFamily="18" charset="0"/>
              </a:rPr>
              <a:t>by the offering of an </a:t>
            </a:r>
            <a:r>
              <a:rPr lang="en-US" sz="2400" b="1" u="sng" dirty="0">
                <a:highlight>
                  <a:srgbClr val="FFFF00"/>
                </a:highlight>
                <a:latin typeface="Times New Roman" panose="02020603050405020304" pitchFamily="18" charset="0"/>
                <a:cs typeface="Times New Roman" panose="02020603050405020304" pitchFamily="18" charset="0"/>
              </a:rPr>
              <a:t>appeasement</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by which an anger, demand, or requirement is </a:t>
            </a:r>
            <a:r>
              <a:rPr lang="en-US" sz="2400" b="1" u="sng" dirty="0">
                <a:highlight>
                  <a:srgbClr val="FFFF00"/>
                </a:highlight>
                <a:latin typeface="Times New Roman" panose="02020603050405020304" pitchFamily="18" charset="0"/>
                <a:cs typeface="Times New Roman" panose="02020603050405020304" pitchFamily="18" charset="0"/>
              </a:rPr>
              <a:t>satisfied</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Christ’s death:</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Satisfied the demands of law and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Appeased God’s anger.</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Ephesians 5:5-6 </a:t>
            </a:r>
            <a:r>
              <a:rPr lang="en-US" sz="2400" dirty="0">
                <a:latin typeface="Times New Roman" panose="02020603050405020304" pitchFamily="18" charset="0"/>
                <a:cs typeface="Times New Roman" panose="02020603050405020304" pitchFamily="18" charset="0"/>
              </a:rPr>
              <a:t>For this you </a:t>
            </a:r>
            <a:r>
              <a:rPr lang="en-US" sz="2400" b="1" u="sng" dirty="0">
                <a:highlight>
                  <a:srgbClr val="FFFF00"/>
                </a:highlight>
                <a:latin typeface="Times New Roman" panose="02020603050405020304" pitchFamily="18" charset="0"/>
                <a:cs typeface="Times New Roman" panose="02020603050405020304" pitchFamily="18" charset="0"/>
              </a:rPr>
              <a:t>know with certainty</a:t>
            </a:r>
            <a:r>
              <a:rPr lang="en-US" sz="2400" dirty="0">
                <a:latin typeface="Times New Roman" panose="02020603050405020304" pitchFamily="18" charset="0"/>
                <a:cs typeface="Times New Roman" panose="02020603050405020304" pitchFamily="18" charset="0"/>
              </a:rPr>
              <a:t>, that no immoral or impure person or covetous man, who is an idolater, has an </a:t>
            </a:r>
            <a:r>
              <a:rPr lang="en-US" sz="2400" b="1" u="sng" dirty="0">
                <a:highlight>
                  <a:srgbClr val="FFFF00"/>
                </a:highlight>
                <a:latin typeface="Times New Roman" panose="02020603050405020304" pitchFamily="18" charset="0"/>
                <a:cs typeface="Times New Roman" panose="02020603050405020304" pitchFamily="18" charset="0"/>
              </a:rPr>
              <a:t>inheritance in the kingdom of Christ and God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6 </a:t>
            </a:r>
            <a:r>
              <a:rPr lang="en-US" sz="2400" dirty="0">
                <a:latin typeface="Times New Roman" panose="02020603050405020304" pitchFamily="18" charset="0"/>
                <a:cs typeface="Times New Roman" panose="02020603050405020304" pitchFamily="18" charset="0"/>
              </a:rPr>
              <a:t> Let no one deceive you with empty words, for because of these things </a:t>
            </a:r>
            <a:r>
              <a:rPr lang="en-US" sz="2400" b="1" u="sng" dirty="0">
                <a:latin typeface="Times New Roman" panose="02020603050405020304" pitchFamily="18" charset="0"/>
                <a:cs typeface="Times New Roman" panose="02020603050405020304" pitchFamily="18" charset="0"/>
              </a:rPr>
              <a:t>the </a:t>
            </a:r>
            <a:r>
              <a:rPr lang="en-US" sz="2400" b="1" u="sng" dirty="0">
                <a:highlight>
                  <a:srgbClr val="FFFF00"/>
                </a:highlight>
                <a:latin typeface="Times New Roman" panose="02020603050405020304" pitchFamily="18" charset="0"/>
                <a:cs typeface="Times New Roman" panose="02020603050405020304" pitchFamily="18" charset="0"/>
              </a:rPr>
              <a:t>wrath of God </a:t>
            </a:r>
            <a:r>
              <a:rPr lang="en-US" sz="2400" b="1" u="sng" dirty="0">
                <a:latin typeface="Times New Roman" panose="02020603050405020304" pitchFamily="18" charset="0"/>
                <a:cs typeface="Times New Roman" panose="02020603050405020304" pitchFamily="18" charset="0"/>
              </a:rPr>
              <a:t>comes upon the sons of disobedience</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Hebrews 10:31 </a:t>
            </a:r>
            <a:r>
              <a:rPr lang="en-US" sz="2400" dirty="0">
                <a:latin typeface="Times New Roman" panose="02020603050405020304" pitchFamily="18" charset="0"/>
                <a:cs typeface="Times New Roman" panose="02020603050405020304" pitchFamily="18" charset="0"/>
              </a:rPr>
              <a:t> It is a </a:t>
            </a:r>
            <a:r>
              <a:rPr lang="en-US" sz="2400" b="1" u="sng" dirty="0">
                <a:highlight>
                  <a:srgbClr val="FFFF00"/>
                </a:highlight>
                <a:latin typeface="Times New Roman" panose="02020603050405020304" pitchFamily="18" charset="0"/>
                <a:cs typeface="Times New Roman" panose="02020603050405020304" pitchFamily="18" charset="0"/>
              </a:rPr>
              <a:t>terrifying</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thing to fall into the hands of the living God. </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3998174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01424"/>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Fallen Kingdom of the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Satan – foreign ruler who is not of God’s people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All creation in the world – men became the slaves of Satan and sin;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All creation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corrupted by the sin of man. Romans 8:21</a:t>
            </a: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Lawlessness (sin); Desires of the Flesh which demands the spirit do as the flesh directs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World – Domain of Darkness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Man retained limited possession &amp; dominion (Hebrews 2:8) for the sake of living but the world afflicts and opposes man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Slavery and Oppression</a:t>
            </a:r>
          </a:p>
          <a:p>
            <a:pPr marL="514350" marR="0" lvl="0" indent="-514350">
              <a:spcBef>
                <a:spcPts val="0"/>
              </a:spcBef>
              <a:spcAft>
                <a:spcPts val="0"/>
              </a:spcAft>
              <a:buFont typeface="+mj-lt"/>
              <a:buAutoNum type="arabicPeriod"/>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800" dirty="0">
                <a:latin typeface="Times New Roman" panose="02020603050405020304" pitchFamily="18" charset="0"/>
                <a:ea typeface="Calibri" panose="020F0502020204030204" pitchFamily="34" charset="0"/>
                <a:cs typeface="Times New Roman" panose="02020603050405020304" pitchFamily="18" charset="0"/>
              </a:rPr>
              <a:t> Separation</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7118431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1163996"/>
            <a:ext cx="11644370" cy="4893647"/>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How do I Receive the Blessing of Christ’s Substitutionary Death?</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Romans 6:3-4 </a:t>
            </a:r>
            <a:r>
              <a:rPr lang="en-US" sz="2400" dirty="0">
                <a:latin typeface="Times New Roman" panose="02020603050405020304" pitchFamily="18" charset="0"/>
                <a:cs typeface="Times New Roman" panose="02020603050405020304" pitchFamily="18" charset="0"/>
              </a:rPr>
              <a:t>Or do you not know that all of us who have been </a:t>
            </a:r>
            <a:r>
              <a:rPr lang="en-US" sz="2400" b="1" u="sng" dirty="0">
                <a:latin typeface="Times New Roman" panose="02020603050405020304" pitchFamily="18" charset="0"/>
                <a:cs typeface="Times New Roman" panose="02020603050405020304" pitchFamily="18" charset="0"/>
              </a:rPr>
              <a:t>baptized into Christ Jesus </a:t>
            </a:r>
            <a:r>
              <a:rPr lang="en-US" sz="2400" dirty="0">
                <a:latin typeface="Times New Roman" panose="02020603050405020304" pitchFamily="18" charset="0"/>
                <a:cs typeface="Times New Roman" panose="02020603050405020304" pitchFamily="18" charset="0"/>
              </a:rPr>
              <a:t>have been </a:t>
            </a:r>
            <a:r>
              <a:rPr lang="en-US" sz="2400" b="1" u="sng" dirty="0">
                <a:latin typeface="Times New Roman" panose="02020603050405020304" pitchFamily="18" charset="0"/>
                <a:cs typeface="Times New Roman" panose="02020603050405020304" pitchFamily="18" charset="0"/>
              </a:rPr>
              <a:t>baptized into His death</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4 </a:t>
            </a:r>
            <a:r>
              <a:rPr lang="en-US" sz="2400" dirty="0">
                <a:latin typeface="Times New Roman" panose="02020603050405020304" pitchFamily="18" charset="0"/>
                <a:cs typeface="Times New Roman" panose="02020603050405020304" pitchFamily="18" charset="0"/>
              </a:rPr>
              <a:t> Therefore we have been </a:t>
            </a:r>
            <a:r>
              <a:rPr lang="en-US" sz="2400" b="1" u="sng" dirty="0">
                <a:latin typeface="Times New Roman" panose="02020603050405020304" pitchFamily="18" charset="0"/>
                <a:cs typeface="Times New Roman" panose="02020603050405020304" pitchFamily="18" charset="0"/>
              </a:rPr>
              <a:t>buried</a:t>
            </a:r>
            <a:r>
              <a:rPr lang="en-US" sz="2400" dirty="0">
                <a:latin typeface="Times New Roman" panose="02020603050405020304" pitchFamily="18" charset="0"/>
                <a:cs typeface="Times New Roman" panose="02020603050405020304" pitchFamily="18" charset="0"/>
              </a:rPr>
              <a:t> with Him through baptism into death, so that as Christ was </a:t>
            </a:r>
            <a:r>
              <a:rPr lang="en-US" sz="2400" b="1" u="sng" dirty="0">
                <a:latin typeface="Times New Roman" panose="02020603050405020304" pitchFamily="18" charset="0"/>
                <a:cs typeface="Times New Roman" panose="02020603050405020304" pitchFamily="18" charset="0"/>
              </a:rPr>
              <a:t>raised from the dead </a:t>
            </a:r>
            <a:r>
              <a:rPr lang="en-US" sz="2400" dirty="0">
                <a:latin typeface="Times New Roman" panose="02020603050405020304" pitchFamily="18" charset="0"/>
                <a:cs typeface="Times New Roman" panose="02020603050405020304" pitchFamily="18" charset="0"/>
              </a:rPr>
              <a:t>through the glory of the Father, so we too might walk in newness of life.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Colossians 2:12 </a:t>
            </a:r>
            <a:r>
              <a:rPr lang="en-US" sz="2400" dirty="0">
                <a:latin typeface="Times New Roman" panose="02020603050405020304" pitchFamily="18" charset="0"/>
                <a:cs typeface="Times New Roman" panose="02020603050405020304" pitchFamily="18" charset="0"/>
              </a:rPr>
              <a:t>having been </a:t>
            </a:r>
            <a:r>
              <a:rPr lang="en-US" sz="2400" b="1" u="sng" dirty="0">
                <a:latin typeface="Times New Roman" panose="02020603050405020304" pitchFamily="18" charset="0"/>
                <a:cs typeface="Times New Roman" panose="02020603050405020304" pitchFamily="18" charset="0"/>
              </a:rPr>
              <a:t>buried with Him in baptism</a:t>
            </a:r>
            <a:r>
              <a:rPr lang="en-US" sz="2400" dirty="0">
                <a:latin typeface="Times New Roman" panose="02020603050405020304" pitchFamily="18" charset="0"/>
                <a:cs typeface="Times New Roman" panose="02020603050405020304" pitchFamily="18" charset="0"/>
              </a:rPr>
              <a:t>, in which you were also </a:t>
            </a:r>
            <a:r>
              <a:rPr lang="en-US" sz="2400" b="1" u="sng" dirty="0">
                <a:latin typeface="Times New Roman" panose="02020603050405020304" pitchFamily="18" charset="0"/>
                <a:cs typeface="Times New Roman" panose="02020603050405020304" pitchFamily="18" charset="0"/>
              </a:rPr>
              <a:t>raised up with Him </a:t>
            </a:r>
            <a:r>
              <a:rPr lang="en-US" sz="2400" dirty="0">
                <a:latin typeface="Times New Roman" panose="02020603050405020304" pitchFamily="18" charset="0"/>
                <a:cs typeface="Times New Roman" panose="02020603050405020304" pitchFamily="18" charset="0"/>
              </a:rPr>
              <a:t>through faith in the working of God, who raised Him from the dead.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Question:  </a:t>
            </a:r>
            <a:r>
              <a:rPr lang="en-US" sz="2400" dirty="0">
                <a:latin typeface="Times New Roman" panose="02020603050405020304" pitchFamily="18" charset="0"/>
                <a:cs typeface="Times New Roman" panose="02020603050405020304" pitchFamily="18" charset="0"/>
              </a:rPr>
              <a:t>If I died with Christ in baptism, what have I died to, i.e., what have I been separated from?</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42292436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1163996"/>
            <a:ext cx="11644370" cy="3629455"/>
          </a:xfrm>
          <a:prstGeom prst="rect">
            <a:avLst/>
          </a:prstGeom>
          <a:noFill/>
        </p:spPr>
        <p:txBody>
          <a:bodyPr wrap="square" rtlCol="0">
            <a:spAutoFit/>
          </a:bodyPr>
          <a:lstStyle/>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Died to the Flesh and It’s Desires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Galatians 5:24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Now those who belong to Christ Jesus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have crucified the flesh</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with its passions and desires.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Died to the World and It’s Temptations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Galatians 6:14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may it never be that I would boast, except in the cross of our Lord Jesus Christ, through which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world has been crucified to me</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to the world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18023047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1163996"/>
            <a:ext cx="11644370" cy="4419800"/>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Died to Sin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Romans 6:6-7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knowing this, that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our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old self was crucified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with </a:t>
            </a:r>
            <a:r>
              <a:rPr lang="en-US" sz="2400" b="1" i="1" u="sng" kern="100" dirty="0">
                <a:effectLst/>
                <a:latin typeface="Times New Roman" panose="02020603050405020304" pitchFamily="18" charset="0"/>
                <a:ea typeface="Calibri" panose="020F0502020204030204" pitchFamily="34" charset="0"/>
                <a:cs typeface="Times New Roman" panose="02020603050405020304" pitchFamily="18" charset="0"/>
              </a:rPr>
              <a:t>Him</a:t>
            </a:r>
            <a:r>
              <a:rPr lang="en-US" sz="2400"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in order that our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body of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sin might be done away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with, so that we would no longer be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slaves to sin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he who has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died is freed from sin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Having Died with Christ – I Live in Christ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Galatians 2:20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 have been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crucified with Christ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it is no longer I who live, but Christ lives in me; and the </a:t>
            </a:r>
            <a:r>
              <a:rPr lang="en-US" sz="2400" b="1" i="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life</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which I now live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in the flesh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live by faith in the Son of God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who loved me and gave Himself up for me.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15134567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3539430"/>
          </a:xfrm>
          <a:prstGeom prst="rect">
            <a:avLst/>
          </a:prstGeom>
          <a:noFill/>
        </p:spPr>
        <p:txBody>
          <a:bodyPr wrap="square" rtlCol="0">
            <a:spAutoFit/>
          </a:bodyPr>
          <a:lstStyle/>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Gift of Eternal Life</a:t>
            </a:r>
          </a:p>
          <a:p>
            <a:pPr marL="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If union with Christ is eternal life</a:t>
            </a:r>
          </a:p>
          <a:p>
            <a:pPr marL="285750" marR="0" indent="-28575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How do I enter into Jesus Christ?</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rPr>
              <a:t>How can I be united to Jesus Christ if I have sinned – my sins being what separates me from Christ?</a:t>
            </a:r>
            <a:br>
              <a:rPr lang="en-US" sz="3200" dirty="0">
                <a:latin typeface="Times New Roman" panose="02020603050405020304" pitchFamily="18" charset="0"/>
                <a:cs typeface="Times New Roman" panose="02020603050405020304" pitchFamily="18" charset="0"/>
              </a:rPr>
            </a:b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6148592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786199"/>
          </a:xfrm>
          <a:prstGeom prst="rect">
            <a:avLst/>
          </a:prstGeom>
          <a:noFill/>
        </p:spPr>
        <p:txBody>
          <a:bodyPr wrap="square" rtlCol="0">
            <a:spAutoFit/>
          </a:bodyPr>
          <a:lstStyle/>
          <a:p>
            <a:pPr marL="22860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Here is an interesting and very important salvation principle.  </a:t>
            </a:r>
          </a:p>
          <a:p>
            <a:pPr marL="22860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Spirit testifies: Sanctification comes by both </a:t>
            </a:r>
          </a:p>
          <a:p>
            <a:pPr marL="685800" marR="0"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water and </a:t>
            </a:r>
          </a:p>
          <a:p>
            <a:pPr marL="685800" marR="0"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blood.  </a:t>
            </a:r>
          </a:p>
          <a:p>
            <a:pPr marL="22860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Sometimes the scripture refers to</a:t>
            </a:r>
          </a:p>
          <a:p>
            <a:pPr marL="685800" marR="0" indent="-457200">
              <a:spcBef>
                <a:spcPts val="0"/>
              </a:spcBef>
              <a:spcAft>
                <a:spcPts val="0"/>
              </a:spcAft>
              <a:buFont typeface="Arial" panose="020B0604020202020204" pitchFamily="34" charset="0"/>
              <a:buChar char="•"/>
            </a:pP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lood only</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685800" marR="0" indent="-457200">
              <a:spcBef>
                <a:spcPts val="0"/>
              </a:spcBef>
              <a:spcAft>
                <a:spcPts val="0"/>
              </a:spcAft>
              <a:buFont typeface="Arial" panose="020B0604020202020204" pitchFamily="34" charset="0"/>
              <a:buChar char="•"/>
            </a:pP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ater only</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685800" marR="0" indent="-457200">
              <a:spcBef>
                <a:spcPts val="0"/>
              </a:spcBef>
              <a:spcAft>
                <a:spcPts val="0"/>
              </a:spcAft>
              <a:buFont typeface="Arial" panose="020B0604020202020204" pitchFamily="34" charset="0"/>
              <a:buChar char="•"/>
            </a:pP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lood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p>
          <a:p>
            <a:pPr marL="685800" marR="0" indent="-457200">
              <a:spcBef>
                <a:spcPts val="0"/>
              </a:spcBef>
              <a:spcAft>
                <a:spcPts val="0"/>
              </a:spcAft>
              <a:buFont typeface="Arial" panose="020B0604020202020204" pitchFamily="34" charset="0"/>
              <a:buChar char="•"/>
            </a:pP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3200" dirty="0">
                <a:latin typeface="Times New Roman" panose="02020603050405020304" pitchFamily="18" charset="0"/>
                <a:ea typeface="Calibri" panose="020F0502020204030204" pitchFamily="34" charset="0"/>
                <a:cs typeface="Times New Roman" panose="02020603050405020304" pitchFamily="18" charset="0"/>
              </a:rPr>
              <a:t>, the </a:t>
            </a: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3200" dirty="0">
                <a:latin typeface="Times New Roman" panose="02020603050405020304" pitchFamily="18" charset="0"/>
                <a:ea typeface="Calibri" panose="020F0502020204030204" pitchFamily="34" charset="0"/>
                <a:cs typeface="Times New Roman" panose="02020603050405020304" pitchFamily="18" charset="0"/>
              </a:rPr>
              <a:t>, and the </a:t>
            </a: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endPar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42459380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01533"/>
          </a:xfrm>
          <a:prstGeom prst="rect">
            <a:avLst/>
          </a:prstGeom>
          <a:noFill/>
        </p:spPr>
        <p:txBody>
          <a:bodyPr wrap="square" rtlCol="0">
            <a:spAutoFit/>
          </a:bodyPr>
          <a:lstStyle/>
          <a:p>
            <a:pPr marL="2286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1 John 5:5-8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Who is the one who overcomes the world, but he who believes that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Jesus is the Son of God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This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the One who came by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Jesus Christ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not with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 only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but with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 and with the blood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It is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who testifies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because the Spirit is the truth.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For there are three that testify: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three are in agreement.</a:t>
            </a:r>
          </a:p>
          <a:p>
            <a:pPr marL="4572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Spirit testifies:  Jesus Christ came by water and blood</a:t>
            </a:r>
          </a:p>
          <a:p>
            <a:pPr marL="4572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How were the Old Testament Priests Consecrated:</a:t>
            </a:r>
          </a:p>
          <a:p>
            <a:pPr marL="8001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Water</a:t>
            </a:r>
          </a:p>
          <a:p>
            <a:pPr marL="8001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Blood</a:t>
            </a:r>
          </a:p>
          <a:p>
            <a:pPr marL="8001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7144623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40088"/>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John 1:32-34</a:t>
            </a:r>
            <a:r>
              <a:rPr lang="en-US" sz="2000" baseline="30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John testified saying, "I have seen </a:t>
            </a:r>
            <a:r>
              <a:rPr lang="en-US" sz="2000" b="1" u="sng" dirty="0">
                <a:latin typeface="Times New Roman" panose="02020603050405020304" pitchFamily="18" charset="0"/>
                <a:cs typeface="Times New Roman" panose="02020603050405020304" pitchFamily="18" charset="0"/>
              </a:rPr>
              <a:t>the </a:t>
            </a:r>
            <a:r>
              <a:rPr lang="en-US" sz="2000" b="1" u="sng" dirty="0">
                <a:highlight>
                  <a:srgbClr val="FFFF00"/>
                </a:highlight>
                <a:latin typeface="Times New Roman" panose="02020603050405020304" pitchFamily="18" charset="0"/>
                <a:cs typeface="Times New Roman" panose="02020603050405020304" pitchFamily="18" charset="0"/>
              </a:rPr>
              <a:t>Spirit</a:t>
            </a:r>
            <a:r>
              <a:rPr lang="en-US" sz="2000" b="1" u="sng" dirty="0">
                <a:latin typeface="Times New Roman" panose="02020603050405020304" pitchFamily="18" charset="0"/>
                <a:cs typeface="Times New Roman" panose="02020603050405020304" pitchFamily="18" charset="0"/>
              </a:rPr>
              <a:t> descending as a dove out of heaven</a:t>
            </a:r>
            <a:r>
              <a:rPr lang="en-US" sz="2000" dirty="0">
                <a:latin typeface="Times New Roman" panose="02020603050405020304" pitchFamily="18" charset="0"/>
                <a:cs typeface="Times New Roman" panose="02020603050405020304" pitchFamily="18" charset="0"/>
              </a:rPr>
              <a:t>, and </a:t>
            </a:r>
            <a:r>
              <a:rPr lang="en-US" sz="2000" b="1" u="sng" dirty="0">
                <a:highlight>
                  <a:srgbClr val="FFFF00"/>
                </a:highlight>
                <a:latin typeface="Times New Roman" panose="02020603050405020304" pitchFamily="18" charset="0"/>
                <a:cs typeface="Times New Roman" panose="02020603050405020304" pitchFamily="18" charset="0"/>
              </a:rPr>
              <a:t>He remained upon Him</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33 </a:t>
            </a:r>
            <a:r>
              <a:rPr lang="en-US" sz="2000" dirty="0">
                <a:latin typeface="Times New Roman" panose="02020603050405020304" pitchFamily="18" charset="0"/>
                <a:cs typeface="Times New Roman" panose="02020603050405020304" pitchFamily="18" charset="0"/>
              </a:rPr>
              <a:t> “… </a:t>
            </a:r>
            <a:r>
              <a:rPr lang="en-US" sz="2000" b="1" u="sng" dirty="0">
                <a:highlight>
                  <a:srgbClr val="FFFF00"/>
                </a:highlight>
                <a:latin typeface="Times New Roman" panose="02020603050405020304" pitchFamily="18" charset="0"/>
                <a:cs typeface="Times New Roman" panose="02020603050405020304" pitchFamily="18" charset="0"/>
              </a:rPr>
              <a:t>He</a:t>
            </a:r>
            <a:r>
              <a:rPr lang="en-US" sz="2000" b="1" u="sng" dirty="0">
                <a:latin typeface="Times New Roman" panose="02020603050405020304" pitchFamily="18" charset="0"/>
                <a:cs typeface="Times New Roman" panose="02020603050405020304" pitchFamily="18" charset="0"/>
              </a:rPr>
              <a:t> (God) </a:t>
            </a:r>
            <a:r>
              <a:rPr lang="en-US" sz="2000" b="1" u="sng" dirty="0">
                <a:highlight>
                  <a:srgbClr val="FFFF00"/>
                </a:highlight>
                <a:latin typeface="Times New Roman" panose="02020603050405020304" pitchFamily="18" charset="0"/>
                <a:cs typeface="Times New Roman" panose="02020603050405020304" pitchFamily="18" charset="0"/>
              </a:rPr>
              <a:t>who sent me to baptize in water</a:t>
            </a:r>
            <a:r>
              <a:rPr lang="en-US" sz="2000" dirty="0">
                <a:latin typeface="Times New Roman" panose="02020603050405020304" pitchFamily="18" charset="0"/>
                <a:cs typeface="Times New Roman" panose="02020603050405020304" pitchFamily="18" charset="0"/>
              </a:rPr>
              <a:t> said to me, </a:t>
            </a:r>
            <a:r>
              <a:rPr lang="en-US" sz="2000" b="1" u="sng" dirty="0">
                <a:highlight>
                  <a:srgbClr val="FFFF00"/>
                </a:highlight>
                <a:latin typeface="Times New Roman" panose="02020603050405020304" pitchFamily="18" charset="0"/>
                <a:cs typeface="Times New Roman" panose="02020603050405020304" pitchFamily="18" charset="0"/>
              </a:rPr>
              <a:t>'He upon whom you see the Spirit descending </a:t>
            </a:r>
            <a:r>
              <a:rPr lang="en-US" sz="2000" dirty="0">
                <a:latin typeface="Times New Roman" panose="02020603050405020304" pitchFamily="18" charset="0"/>
                <a:cs typeface="Times New Roman" panose="02020603050405020304" pitchFamily="18" charset="0"/>
              </a:rPr>
              <a:t>and remaining upon Him, this is the One who baptizes in the Holy Spirit.' </a:t>
            </a:r>
            <a:r>
              <a:rPr lang="en-US" sz="2000" baseline="30000" dirty="0">
                <a:latin typeface="Times New Roman" panose="02020603050405020304" pitchFamily="18" charset="0"/>
                <a:cs typeface="Times New Roman" panose="02020603050405020304" pitchFamily="18" charset="0"/>
              </a:rPr>
              <a:t>34 </a:t>
            </a:r>
            <a:r>
              <a:rPr lang="en-US" sz="2000" dirty="0">
                <a:latin typeface="Times New Roman" panose="02020603050405020304" pitchFamily="18" charset="0"/>
                <a:cs typeface="Times New Roman" panose="02020603050405020304" pitchFamily="18" charset="0"/>
              </a:rPr>
              <a:t> "I myself have seen, and have testified that </a:t>
            </a:r>
            <a:r>
              <a:rPr lang="en-US" sz="2000" b="1" u="sng" dirty="0">
                <a:highlight>
                  <a:srgbClr val="FFFF00"/>
                </a:highlight>
                <a:latin typeface="Times New Roman" panose="02020603050405020304" pitchFamily="18" charset="0"/>
                <a:cs typeface="Times New Roman" panose="02020603050405020304" pitchFamily="18" charset="0"/>
              </a:rPr>
              <a:t>this is the Son of God</a:t>
            </a:r>
            <a:r>
              <a:rPr lang="en-US" sz="2000" dirty="0">
                <a:latin typeface="Times New Roman" panose="02020603050405020304" pitchFamily="18"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Mark 1:9-11 </a:t>
            </a:r>
            <a:r>
              <a:rPr lang="en-US" sz="2000" dirty="0">
                <a:latin typeface="Times New Roman" panose="02020603050405020304" pitchFamily="18" charset="0"/>
                <a:cs typeface="Times New Roman" panose="02020603050405020304" pitchFamily="18" charset="0"/>
              </a:rPr>
              <a:t>In those days </a:t>
            </a:r>
            <a:r>
              <a:rPr lang="en-US" sz="2000" b="1" u="sng" dirty="0">
                <a:highlight>
                  <a:srgbClr val="FFFF00"/>
                </a:highlight>
                <a:latin typeface="Times New Roman" panose="02020603050405020304" pitchFamily="18" charset="0"/>
                <a:cs typeface="Times New Roman" panose="02020603050405020304" pitchFamily="18" charset="0"/>
              </a:rPr>
              <a:t>Jesus</a:t>
            </a:r>
            <a:r>
              <a:rPr lang="en-US" sz="2000" dirty="0">
                <a:latin typeface="Times New Roman" panose="02020603050405020304" pitchFamily="18" charset="0"/>
                <a:cs typeface="Times New Roman" panose="02020603050405020304" pitchFamily="18" charset="0"/>
              </a:rPr>
              <a:t> came from Nazareth in Galilee and was </a:t>
            </a:r>
            <a:r>
              <a:rPr lang="en-US" sz="2000" b="1" u="sng" dirty="0">
                <a:highlight>
                  <a:srgbClr val="FFFF00"/>
                </a:highlight>
                <a:latin typeface="Times New Roman" panose="02020603050405020304" pitchFamily="18" charset="0"/>
                <a:cs typeface="Times New Roman" panose="02020603050405020304" pitchFamily="18" charset="0"/>
              </a:rPr>
              <a:t>baptized by John </a:t>
            </a:r>
            <a:r>
              <a:rPr lang="en-US" sz="2000" dirty="0">
                <a:latin typeface="Times New Roman" panose="02020603050405020304" pitchFamily="18" charset="0"/>
                <a:cs typeface="Times New Roman" panose="02020603050405020304" pitchFamily="18" charset="0"/>
              </a:rPr>
              <a:t>in the Jordan. </a:t>
            </a:r>
            <a:r>
              <a:rPr lang="en-US" sz="2000" baseline="30000" dirty="0">
                <a:latin typeface="Times New Roman" panose="02020603050405020304" pitchFamily="18" charset="0"/>
                <a:cs typeface="Times New Roman" panose="02020603050405020304" pitchFamily="18" charset="0"/>
              </a:rPr>
              <a:t>10 </a:t>
            </a:r>
            <a:r>
              <a:rPr lang="en-US" sz="2000" dirty="0">
                <a:latin typeface="Times New Roman" panose="02020603050405020304" pitchFamily="18" charset="0"/>
                <a:cs typeface="Times New Roman" panose="02020603050405020304" pitchFamily="18" charset="0"/>
              </a:rPr>
              <a:t> Immediately </a:t>
            </a:r>
            <a:r>
              <a:rPr lang="en-US" sz="2000" b="1" u="sng" dirty="0">
                <a:highlight>
                  <a:srgbClr val="FFFF00"/>
                </a:highlight>
                <a:latin typeface="Times New Roman" panose="02020603050405020304" pitchFamily="18" charset="0"/>
                <a:cs typeface="Times New Roman" panose="02020603050405020304" pitchFamily="18" charset="0"/>
              </a:rPr>
              <a:t>coming up out of the water</a:t>
            </a:r>
            <a:r>
              <a:rPr lang="en-US" sz="2000" dirty="0">
                <a:latin typeface="Times New Roman" panose="02020603050405020304" pitchFamily="18" charset="0"/>
                <a:cs typeface="Times New Roman" panose="02020603050405020304" pitchFamily="18" charset="0"/>
              </a:rPr>
              <a:t>, He saw the heavens opening, and the </a:t>
            </a:r>
            <a:r>
              <a:rPr lang="en-US" sz="2000" b="1" u="sng" dirty="0">
                <a:highlight>
                  <a:srgbClr val="FFFF00"/>
                </a:highlight>
                <a:latin typeface="Times New Roman" panose="02020603050405020304" pitchFamily="18" charset="0"/>
                <a:cs typeface="Times New Roman" panose="02020603050405020304" pitchFamily="18" charset="0"/>
              </a:rPr>
              <a:t>Spirit like a dove descending upon Him</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11 </a:t>
            </a:r>
            <a:r>
              <a:rPr lang="en-US" sz="2000" dirty="0">
                <a:latin typeface="Times New Roman" panose="02020603050405020304" pitchFamily="18" charset="0"/>
                <a:cs typeface="Times New Roman" panose="02020603050405020304" pitchFamily="18" charset="0"/>
              </a:rPr>
              <a:t> and a voice came out of the heavens: "You are </a:t>
            </a:r>
            <a:r>
              <a:rPr lang="en-US" sz="2000" b="1" u="sng" dirty="0">
                <a:highlight>
                  <a:srgbClr val="FFFF00"/>
                </a:highlight>
                <a:latin typeface="Times New Roman" panose="02020603050405020304" pitchFamily="18" charset="0"/>
                <a:cs typeface="Times New Roman" panose="02020603050405020304" pitchFamily="18" charset="0"/>
              </a:rPr>
              <a:t>My beloved Son</a:t>
            </a:r>
            <a:r>
              <a:rPr lang="en-US" sz="2000" dirty="0">
                <a:latin typeface="Times New Roman" panose="02020603050405020304" pitchFamily="18" charset="0"/>
                <a:cs typeface="Times New Roman" panose="02020603050405020304" pitchFamily="18" charset="0"/>
              </a:rPr>
              <a:t>, in You I am well-pleased."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testimony:</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Water – Baptismal water</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Blood – Christ’s own blood shed on the cross          Fits the Old Testament Pattern for all priests</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Holy Spirit received at baptism – anointing</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Hebrews 9:11-12 </a:t>
            </a:r>
            <a:r>
              <a:rPr lang="en-US" sz="2000" dirty="0">
                <a:latin typeface="Times New Roman" panose="02020603050405020304" pitchFamily="18" charset="0"/>
                <a:cs typeface="Times New Roman" panose="02020603050405020304" pitchFamily="18" charset="0"/>
              </a:rPr>
              <a:t> But when </a:t>
            </a:r>
            <a:r>
              <a:rPr lang="en-US" sz="2000" b="1" u="sng" dirty="0">
                <a:highlight>
                  <a:srgbClr val="FFFF00"/>
                </a:highlight>
                <a:latin typeface="Times New Roman" panose="02020603050405020304" pitchFamily="18" charset="0"/>
                <a:cs typeface="Times New Roman" panose="02020603050405020304" pitchFamily="18" charset="0"/>
              </a:rPr>
              <a:t>Christ appeared </a:t>
            </a:r>
            <a:r>
              <a:rPr lang="en-US" sz="2000" b="1" i="1" u="sng" dirty="0">
                <a:highlight>
                  <a:srgbClr val="FFFF00"/>
                </a:highlight>
                <a:latin typeface="Times New Roman" panose="02020603050405020304" pitchFamily="18" charset="0"/>
                <a:cs typeface="Times New Roman" panose="02020603050405020304" pitchFamily="18" charset="0"/>
              </a:rPr>
              <a:t>as</a:t>
            </a:r>
            <a:r>
              <a:rPr lang="en-US" sz="2000" b="1" u="sng" dirty="0">
                <a:highlight>
                  <a:srgbClr val="FFFF00"/>
                </a:highlight>
                <a:latin typeface="Times New Roman" panose="02020603050405020304" pitchFamily="18" charset="0"/>
                <a:cs typeface="Times New Roman" panose="02020603050405020304" pitchFamily="18" charset="0"/>
              </a:rPr>
              <a:t> a high priest </a:t>
            </a:r>
            <a:r>
              <a:rPr lang="en-US" sz="2000" dirty="0">
                <a:latin typeface="Times New Roman" panose="02020603050405020304" pitchFamily="18" charset="0"/>
                <a:cs typeface="Times New Roman" panose="02020603050405020304" pitchFamily="18" charset="0"/>
              </a:rPr>
              <a:t>of the good things to come, </a:t>
            </a:r>
            <a:r>
              <a:rPr lang="en-US" sz="2000" i="1" dirty="0">
                <a:latin typeface="Times New Roman" panose="02020603050405020304" pitchFamily="18" charset="0"/>
                <a:cs typeface="Times New Roman" panose="02020603050405020304" pitchFamily="18" charset="0"/>
              </a:rPr>
              <a:t>He entered</a:t>
            </a:r>
            <a:r>
              <a:rPr lang="en-US" sz="2000" dirty="0">
                <a:latin typeface="Times New Roman" panose="02020603050405020304" pitchFamily="18" charset="0"/>
                <a:cs typeface="Times New Roman" panose="02020603050405020304" pitchFamily="18" charset="0"/>
              </a:rPr>
              <a:t> through the greater and more perfect tabernacle, not made with hands, that is to say, not of this creation (Hebrews 9:24 – Heaven); </a:t>
            </a:r>
            <a:r>
              <a:rPr lang="en-US" sz="2000" baseline="30000" dirty="0">
                <a:latin typeface="Times New Roman" panose="02020603050405020304" pitchFamily="18" charset="0"/>
                <a:cs typeface="Times New Roman" panose="02020603050405020304" pitchFamily="18" charset="0"/>
              </a:rPr>
              <a:t>12 </a:t>
            </a:r>
            <a:r>
              <a:rPr lang="en-US" sz="2000" dirty="0">
                <a:latin typeface="Times New Roman" panose="02020603050405020304" pitchFamily="18" charset="0"/>
                <a:cs typeface="Times New Roman" panose="02020603050405020304" pitchFamily="18" charset="0"/>
              </a:rPr>
              <a:t> …. </a:t>
            </a:r>
            <a:r>
              <a:rPr lang="en-US" sz="2000" b="1" u="sng" dirty="0">
                <a:highlight>
                  <a:srgbClr val="FFFF00"/>
                </a:highlight>
                <a:latin typeface="Times New Roman" panose="02020603050405020304" pitchFamily="18" charset="0"/>
                <a:cs typeface="Times New Roman" panose="02020603050405020304" pitchFamily="18" charset="0"/>
              </a:rPr>
              <a:t>through His own blood</a:t>
            </a:r>
            <a:r>
              <a:rPr lang="en-US" sz="2000" dirty="0">
                <a:latin typeface="Times New Roman" panose="02020603050405020304" pitchFamily="18" charset="0"/>
                <a:cs typeface="Times New Roman" panose="02020603050405020304" pitchFamily="18" charset="0"/>
              </a:rPr>
              <a:t>, He entered the holy place </a:t>
            </a:r>
            <a:r>
              <a:rPr lang="en-US" sz="2000" b="1" u="sng" dirty="0">
                <a:highlight>
                  <a:srgbClr val="FFFF00"/>
                </a:highlight>
                <a:latin typeface="Times New Roman" panose="02020603050405020304" pitchFamily="18" charset="0"/>
                <a:cs typeface="Times New Roman" panose="02020603050405020304" pitchFamily="18" charset="0"/>
              </a:rPr>
              <a:t>once for all</a:t>
            </a:r>
            <a:r>
              <a:rPr lang="en-US" sz="2000" dirty="0">
                <a:latin typeface="Times New Roman" panose="02020603050405020304" pitchFamily="18" charset="0"/>
                <a:cs typeface="Times New Roman" panose="02020603050405020304" pitchFamily="18" charset="0"/>
              </a:rPr>
              <a:t>, having obtained </a:t>
            </a:r>
            <a:r>
              <a:rPr lang="en-US" sz="2000" b="1" u="sng" dirty="0">
                <a:highlight>
                  <a:srgbClr val="FFFF00"/>
                </a:highlight>
                <a:latin typeface="Times New Roman" panose="02020603050405020304" pitchFamily="18" charset="0"/>
                <a:cs typeface="Times New Roman" panose="02020603050405020304" pitchFamily="18" charset="0"/>
              </a:rPr>
              <a:t>eternal redemption</a:t>
            </a:r>
            <a:r>
              <a:rPr lang="en-US" sz="20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
        <p:nvSpPr>
          <p:cNvPr id="2" name="Right Brace 1">
            <a:extLst>
              <a:ext uri="{FF2B5EF4-FFF2-40B4-BE49-F238E27FC236}">
                <a16:creationId xmlns:a16="http://schemas.microsoft.com/office/drawing/2014/main" id="{BACFF713-C0F6-4A48-5B23-29BF0112598C}"/>
              </a:ext>
            </a:extLst>
          </p:cNvPr>
          <p:cNvSpPr/>
          <p:nvPr/>
        </p:nvSpPr>
        <p:spPr>
          <a:xfrm>
            <a:off x="5498356" y="4159623"/>
            <a:ext cx="424329" cy="1033929"/>
          </a:xfrm>
          <a:prstGeom prst="rightBrace">
            <a:avLst/>
          </a:prstGeom>
          <a:no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7118144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Sanctification of Sin through the Blood</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Old Law</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rophetic figure (shadow) of the New Covenant realities. Colossians 2:17; Hebrews 10:1 </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tutor to lead us to Christ. Galatians 3:24</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Old Law</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slowly reveals His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promise of eternal life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introduces us to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His plan of salvation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Under the Law of Moses, God ordained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purification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through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animal sacrifices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shedding of blood</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shedding of blood was God’s way of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purifying His people</a:t>
            </a:r>
          </a:p>
          <a:p>
            <a:pPr marL="971550" lvl="1" indent="-285750">
              <a:buFont typeface="Arial" panose="020B0604020202020204" pitchFamily="34" charset="0"/>
              <a:buChar char="•"/>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Animal blood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could not take away the sins of the people forever. </a:t>
            </a:r>
          </a:p>
          <a:p>
            <a:pPr marL="971550" lvl="1"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they did provide for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temporary or provisional sanctification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514350"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Prophetic figures of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Christ’s perfect sacrifice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does take away sins forever.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78868"/>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40180036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871149"/>
            <a:ext cx="11644370" cy="5940088"/>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Old Law reveals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atones for sin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by virtue of the life that is in the blood. </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Leviticus 17:11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life</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flesh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the 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I have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given it to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on the altar to make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atonement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your souls; for it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blood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by reason of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life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that makes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atonement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Atonement: </a:t>
            </a:r>
            <a:r>
              <a:rPr lang="en-US" sz="2400" dirty="0">
                <a:latin typeface="Times New Roman" panose="02020603050405020304" pitchFamily="18" charset="0"/>
                <a:ea typeface="Calibri" panose="020F0502020204030204" pitchFamily="34" charset="0"/>
                <a:cs typeface="Times New Roman" panose="02020603050405020304" pitchFamily="18" charset="0"/>
              </a:rPr>
              <a:t>Only in Old Law – Hebrew word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kaphar</a:t>
            </a:r>
            <a:r>
              <a:rPr lang="en-US" sz="2400" dirty="0">
                <a:latin typeface="Times New Roman" panose="02020603050405020304" pitchFamily="18" charset="0"/>
                <a:ea typeface="Calibri" panose="020F0502020204030204" pitchFamily="34" charset="0"/>
                <a:cs typeface="Times New Roman" panose="02020603050405020304" pitchFamily="18" charset="0"/>
              </a:rPr>
              <a:t> meaning to make </a:t>
            </a:r>
            <a:r>
              <a:rPr lang="en-US" sz="2400" b="1" dirty="0">
                <a:latin typeface="Times New Roman" panose="02020603050405020304" pitchFamily="18" charset="0"/>
                <a:ea typeface="Calibri" panose="020F0502020204030204" pitchFamily="34" charset="0"/>
                <a:cs typeface="Times New Roman" panose="02020603050405020304" pitchFamily="18" charset="0"/>
              </a:rPr>
              <a:t>propitiation - </a:t>
            </a:r>
            <a:r>
              <a:rPr lang="en-US" sz="2400" dirty="0">
                <a:latin typeface="Times New Roman" panose="02020603050405020304" pitchFamily="18" charset="0"/>
                <a:cs typeface="Times New Roman" panose="02020603050405020304" pitchFamily="18" charset="0"/>
              </a:rPr>
              <a:t>to </a:t>
            </a:r>
            <a:r>
              <a:rPr lang="en-US" sz="2400" b="1" u="sng" dirty="0">
                <a:highlight>
                  <a:srgbClr val="FFFF00"/>
                </a:highlight>
                <a:latin typeface="Times New Roman" panose="02020603050405020304" pitchFamily="18" charset="0"/>
                <a:cs typeface="Times New Roman" panose="02020603050405020304" pitchFamily="18" charset="0"/>
              </a:rPr>
              <a:t>turn away anger </a:t>
            </a:r>
            <a:r>
              <a:rPr lang="en-US" sz="2400" dirty="0">
                <a:latin typeface="Times New Roman" panose="02020603050405020304" pitchFamily="18" charset="0"/>
                <a:cs typeface="Times New Roman" panose="02020603050405020304" pitchFamily="18" charset="0"/>
              </a:rPr>
              <a:t>by the offering of an </a:t>
            </a:r>
            <a:r>
              <a:rPr lang="en-US" sz="2400" b="1" u="sng" dirty="0">
                <a:highlight>
                  <a:srgbClr val="FFFF00"/>
                </a:highlight>
                <a:latin typeface="Times New Roman" panose="02020603050405020304" pitchFamily="18" charset="0"/>
                <a:cs typeface="Times New Roman" panose="02020603050405020304" pitchFamily="18" charset="0"/>
              </a:rPr>
              <a:t>appeasement</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by which an anger, demand, or requirement is </a:t>
            </a:r>
            <a:r>
              <a:rPr lang="en-US" sz="2400" b="1" u="sng" dirty="0">
                <a:highlight>
                  <a:srgbClr val="FFFF00"/>
                </a:highlight>
                <a:latin typeface="Times New Roman" panose="02020603050405020304" pitchFamily="18" charset="0"/>
                <a:cs typeface="Times New Roman" panose="02020603050405020304" pitchFamily="18" charset="0"/>
              </a:rPr>
              <a:t>satisfied</a:t>
            </a:r>
            <a:r>
              <a:rPr lang="en-US" sz="2400" dirty="0">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Satisfies the demands of law and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Appeases God’s anger.</a:t>
            </a: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Carries the sense of purification and forgiveness</a:t>
            </a:r>
            <a:endParaRPr lang="en-US" sz="2400" dirty="0">
              <a:latin typeface="Times New Roman" panose="02020603050405020304" pitchFamily="18" charset="0"/>
              <a:cs typeface="Times New Roman" panose="02020603050405020304" pitchFamily="18" charset="0"/>
            </a:endParaRP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Leviticus 16:30 </a:t>
            </a:r>
            <a:r>
              <a:rPr lang="en-US" sz="2400" dirty="0">
                <a:latin typeface="Times New Roman" panose="02020603050405020304" pitchFamily="18" charset="0"/>
                <a:cs typeface="Times New Roman" panose="02020603050405020304" pitchFamily="18" charset="0"/>
              </a:rPr>
              <a:t> (Day of Atonement) for it is on this day that </a:t>
            </a:r>
            <a:r>
              <a:rPr lang="en-US" sz="2400" b="1" u="sng" dirty="0">
                <a:highlight>
                  <a:srgbClr val="FFFF00"/>
                </a:highlight>
                <a:latin typeface="Times New Roman" panose="02020603050405020304" pitchFamily="18" charset="0"/>
                <a:cs typeface="Times New Roman" panose="02020603050405020304" pitchFamily="18" charset="0"/>
              </a:rPr>
              <a:t>atonement</a:t>
            </a:r>
            <a:r>
              <a:rPr lang="en-US" sz="2400" dirty="0">
                <a:latin typeface="Times New Roman" panose="02020603050405020304" pitchFamily="18" charset="0"/>
                <a:cs typeface="Times New Roman" panose="02020603050405020304" pitchFamily="18" charset="0"/>
              </a:rPr>
              <a:t> shall be made for you </a:t>
            </a:r>
            <a:r>
              <a:rPr lang="en-US" sz="2400" b="1" u="sng" dirty="0">
                <a:highlight>
                  <a:srgbClr val="FFFF00"/>
                </a:highlight>
                <a:latin typeface="Times New Roman" panose="02020603050405020304" pitchFamily="18" charset="0"/>
                <a:cs typeface="Times New Roman" panose="02020603050405020304" pitchFamily="18" charset="0"/>
              </a:rPr>
              <a:t>to cleanse you</a:t>
            </a:r>
            <a:r>
              <a:rPr lang="en-US" sz="2400" dirty="0">
                <a:latin typeface="Times New Roman" panose="02020603050405020304" pitchFamily="18" charset="0"/>
                <a:cs typeface="Times New Roman" panose="02020603050405020304" pitchFamily="18" charset="0"/>
              </a:rPr>
              <a:t>; you will be </a:t>
            </a:r>
            <a:r>
              <a:rPr lang="en-US" sz="2400" b="1" u="sng" dirty="0">
                <a:highlight>
                  <a:srgbClr val="FFFF00"/>
                </a:highlight>
                <a:latin typeface="Times New Roman" panose="02020603050405020304" pitchFamily="18" charset="0"/>
                <a:cs typeface="Times New Roman" panose="02020603050405020304" pitchFamily="18" charset="0"/>
              </a:rPr>
              <a:t>clean from all your sins</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before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003F69DD-6CF8-2C7A-EF91-825080747161}"/>
              </a:ext>
            </a:extLst>
          </p:cNvPr>
          <p:cNvSpPr txBox="1"/>
          <p:nvPr/>
        </p:nvSpPr>
        <p:spPr>
          <a:xfrm>
            <a:off x="825278" y="78868"/>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0441267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14050" y="1098255"/>
            <a:ext cx="11644370" cy="4893647"/>
          </a:xfrm>
          <a:prstGeom prst="rect">
            <a:avLst/>
          </a:prstGeom>
          <a:noFill/>
        </p:spPr>
        <p:txBody>
          <a:bodyPr wrap="square" rtlCol="0">
            <a:spAutoFit/>
          </a:bodyPr>
          <a:lstStyle/>
          <a:p>
            <a:pPr marL="22860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New Covenant affirms blood atones for sin – eternal atonement through perfect blood of Jesus Christ</a:t>
            </a: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Hebrews 9:22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according to the Law (Leviticus 17:11),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one may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almost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say,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all things are cleansed with blood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without shedding of blood</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there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 forgiveness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Romans 3:24-25 </a:t>
            </a:r>
            <a:r>
              <a:rPr lang="en-US" sz="2400" dirty="0">
                <a:latin typeface="Times New Roman" panose="02020603050405020304" pitchFamily="18" charset="0"/>
                <a:cs typeface="Times New Roman" panose="02020603050405020304" pitchFamily="18" charset="0"/>
              </a:rPr>
              <a:t> being </a:t>
            </a:r>
            <a:r>
              <a:rPr lang="en-US" sz="2400" b="1" u="sng" dirty="0">
                <a:highlight>
                  <a:srgbClr val="FFFF00"/>
                </a:highlight>
                <a:latin typeface="Times New Roman" panose="02020603050405020304" pitchFamily="18" charset="0"/>
                <a:cs typeface="Times New Roman" panose="02020603050405020304" pitchFamily="18" charset="0"/>
              </a:rPr>
              <a:t>justified as a gift by His grace </a:t>
            </a:r>
            <a:r>
              <a:rPr lang="en-US" sz="2400" dirty="0">
                <a:latin typeface="Times New Roman" panose="02020603050405020304" pitchFamily="18" charset="0"/>
                <a:cs typeface="Times New Roman" panose="02020603050405020304" pitchFamily="18" charset="0"/>
              </a:rPr>
              <a:t>through the redemption which is in </a:t>
            </a:r>
            <a:r>
              <a:rPr lang="en-US" sz="2400" b="1" u="sng" dirty="0">
                <a:highlight>
                  <a:srgbClr val="FFFF00"/>
                </a:highlight>
                <a:latin typeface="Times New Roman" panose="02020603050405020304" pitchFamily="18" charset="0"/>
                <a:cs typeface="Times New Roman" panose="02020603050405020304" pitchFamily="18" charset="0"/>
              </a:rPr>
              <a:t>Christ Jesus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25 </a:t>
            </a:r>
            <a:r>
              <a:rPr lang="en-US" sz="2400" dirty="0">
                <a:latin typeface="Times New Roman" panose="02020603050405020304" pitchFamily="18" charset="0"/>
                <a:cs typeface="Times New Roman" panose="02020603050405020304" pitchFamily="18" charset="0"/>
              </a:rPr>
              <a:t> whom God displayed publicly as a </a:t>
            </a:r>
            <a:r>
              <a:rPr lang="en-US" sz="2400" b="1" u="sng" dirty="0">
                <a:highlight>
                  <a:srgbClr val="FFFF00"/>
                </a:highlight>
                <a:latin typeface="Times New Roman" panose="02020603050405020304" pitchFamily="18" charset="0"/>
                <a:cs typeface="Times New Roman" panose="02020603050405020304" pitchFamily="18" charset="0"/>
              </a:rPr>
              <a:t>propitiation</a:t>
            </a:r>
            <a:r>
              <a:rPr lang="en-US" sz="2400" dirty="0">
                <a:latin typeface="Times New Roman" panose="02020603050405020304" pitchFamily="18" charset="0"/>
                <a:cs typeface="Times New Roman" panose="02020603050405020304" pitchFamily="18" charset="0"/>
              </a:rPr>
              <a:t> (atonement) in </a:t>
            </a:r>
            <a:r>
              <a:rPr lang="en-US" sz="2400" b="1" u="sng" dirty="0">
                <a:highlight>
                  <a:srgbClr val="FFFF00"/>
                </a:highlight>
                <a:latin typeface="Times New Roman" panose="02020603050405020304" pitchFamily="18" charset="0"/>
                <a:cs typeface="Times New Roman" panose="02020603050405020304" pitchFamily="18" charset="0"/>
              </a:rPr>
              <a:t>His blood</a:t>
            </a:r>
            <a:r>
              <a:rPr lang="en-US" sz="2400" dirty="0">
                <a:latin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Propitiation:</a:t>
            </a:r>
            <a:r>
              <a:rPr lang="en-US" sz="2400" dirty="0">
                <a:latin typeface="Times New Roman" panose="02020603050405020304" pitchFamily="18" charset="0"/>
                <a:ea typeface="Calibri" panose="020F0502020204030204" pitchFamily="34" charset="0"/>
                <a:cs typeface="Times New Roman" panose="02020603050405020304" pitchFamily="18" charset="0"/>
              </a:rPr>
              <a:t> New Covenant – Greek word </a:t>
            </a:r>
            <a:r>
              <a:rPr lang="en-US" sz="2400" i="1" dirty="0">
                <a:highlight>
                  <a:srgbClr val="FFFF00"/>
                </a:highlight>
                <a:latin typeface="Times New Roman" panose="02020603050405020304" pitchFamily="18" charset="0"/>
                <a:cs typeface="Times New Roman" panose="02020603050405020304" pitchFamily="18" charset="0"/>
              </a:rPr>
              <a:t>hilastêrios</a:t>
            </a:r>
            <a:r>
              <a:rPr lang="en-US" sz="2400" i="1" dirty="0">
                <a:latin typeface="Times New Roman" panose="02020603050405020304" pitchFamily="18" charset="0"/>
                <a:cs typeface="Times New Roman" panose="02020603050405020304" pitchFamily="18" charset="0"/>
              </a:rPr>
              <a:t> </a:t>
            </a:r>
          </a:p>
          <a:p>
            <a:pPr marL="5715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to </a:t>
            </a:r>
            <a:r>
              <a:rPr lang="en-US" sz="2400" b="1" u="sng" dirty="0">
                <a:latin typeface="Times New Roman" panose="02020603050405020304" pitchFamily="18" charset="0"/>
                <a:cs typeface="Times New Roman" panose="02020603050405020304" pitchFamily="18" charset="0"/>
              </a:rPr>
              <a:t>turn away anger </a:t>
            </a:r>
          </a:p>
          <a:p>
            <a:pPr marL="5715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he offering an </a:t>
            </a:r>
            <a:r>
              <a:rPr lang="en-US" sz="2400" b="1" u="sng" dirty="0">
                <a:latin typeface="Times New Roman" panose="02020603050405020304" pitchFamily="18" charset="0"/>
                <a:cs typeface="Times New Roman" panose="02020603050405020304" pitchFamily="18" charset="0"/>
              </a:rPr>
              <a:t>appeasement </a:t>
            </a:r>
            <a:r>
              <a:rPr lang="en-US" sz="2400" dirty="0">
                <a:latin typeface="Times New Roman" panose="02020603050405020304" pitchFamily="18" charset="0"/>
                <a:cs typeface="Times New Roman" panose="02020603050405020304" pitchFamily="18" charset="0"/>
              </a:rPr>
              <a:t>by which a demand or requirement is </a:t>
            </a:r>
            <a:r>
              <a:rPr lang="en-US" sz="2400" b="1" u="sng" dirty="0">
                <a:latin typeface="Times New Roman" panose="02020603050405020304" pitchFamily="18" charset="0"/>
                <a:cs typeface="Times New Roman" panose="02020603050405020304" pitchFamily="18" charset="0"/>
              </a:rPr>
              <a:t>satisfied</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10FE687F-F3EF-4E77-707E-02BEC6C057DD}"/>
              </a:ext>
            </a:extLst>
          </p:cNvPr>
          <p:cNvSpPr txBox="1"/>
          <p:nvPr/>
        </p:nvSpPr>
        <p:spPr>
          <a:xfrm>
            <a:off x="825278" y="78868"/>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605322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221129" y="948627"/>
            <a:ext cx="11474824" cy="5262979"/>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From that point forward, God began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unfolding His plan of salvation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according to</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His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promised gift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of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eternal life </a:t>
            </a:r>
            <a:endParaRPr lang="en-US" sz="2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promise God formed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before time began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began His work of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reconciling man back to Himself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according to </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predetermined plan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formed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before time eternal began</a:t>
            </a: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remove man’s sins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that caused man’s </a:t>
            </a:r>
            <a:r>
              <a:rPr lang="en-US" sz="2800" b="1" u="sng" dirty="0">
                <a:latin typeface="Times New Roman" panose="02020603050405020304" pitchFamily="18" charset="0"/>
                <a:ea typeface="Times New Roman" panose="02020603050405020304" pitchFamily="18" charset="0"/>
                <a:cs typeface="Times New Roman" panose="02020603050405020304" pitchFamily="18" charset="0"/>
              </a:rPr>
              <a:t>separation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from God</a:t>
            </a: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restore His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union with man</a:t>
            </a:r>
            <a:endParaRPr lang="en-US" sz="2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once again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dwell with His beloved sons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sons would in turn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dwell with their God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 </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sons would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once again live in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paradise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211993735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40088"/>
          </a:xfrm>
          <a:prstGeom prst="rect">
            <a:avLst/>
          </a:prstGeom>
          <a:noFill/>
        </p:spPr>
        <p:txBody>
          <a:bodyPr wrap="square" rtlCol="0">
            <a:spAutoFit/>
          </a:bodyPr>
          <a:lstStyle/>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Hebrews 9:23</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Therefore it was necessary for </a:t>
            </a:r>
            <a:r>
              <a:rPr lang="en-US" sz="2400" b="1" u="sng" dirty="0">
                <a:highlight>
                  <a:srgbClr val="FFFF00"/>
                </a:highlight>
                <a:latin typeface="Times New Roman" panose="02020603050405020304" pitchFamily="18" charset="0"/>
                <a:cs typeface="Times New Roman" panose="02020603050405020304" pitchFamily="18" charset="0"/>
              </a:rPr>
              <a:t>the copies of the things in the heavens</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(Old Law Tabernacle) to be </a:t>
            </a:r>
            <a:r>
              <a:rPr lang="en-US" sz="2400" b="1" u="sng" dirty="0">
                <a:highlight>
                  <a:srgbClr val="FFFF00"/>
                </a:highlight>
                <a:latin typeface="Times New Roman" panose="02020603050405020304" pitchFamily="18" charset="0"/>
                <a:cs typeface="Times New Roman" panose="02020603050405020304" pitchFamily="18" charset="0"/>
              </a:rPr>
              <a:t>cleansed with these </a:t>
            </a:r>
            <a:r>
              <a:rPr lang="en-US" sz="2400" dirty="0">
                <a:latin typeface="Times New Roman" panose="02020603050405020304" pitchFamily="18" charset="0"/>
                <a:cs typeface="Times New Roman" panose="02020603050405020304" pitchFamily="18" charset="0"/>
              </a:rPr>
              <a:t>(animal blood), but the </a:t>
            </a:r>
            <a:r>
              <a:rPr lang="en-US" sz="2400" b="1" u="sng" dirty="0">
                <a:highlight>
                  <a:srgbClr val="FFFF00"/>
                </a:highlight>
                <a:latin typeface="Times New Roman" panose="02020603050405020304" pitchFamily="18" charset="0"/>
                <a:cs typeface="Times New Roman" panose="02020603050405020304" pitchFamily="18" charset="0"/>
              </a:rPr>
              <a:t>heavenly things themselves </a:t>
            </a:r>
            <a:r>
              <a:rPr lang="en-US" sz="2400" dirty="0">
                <a:latin typeface="Times New Roman" panose="02020603050405020304" pitchFamily="18" charset="0"/>
                <a:cs typeface="Times New Roman" panose="02020603050405020304" pitchFamily="18" charset="0"/>
              </a:rPr>
              <a:t>(Church and Heaven) with </a:t>
            </a:r>
            <a:r>
              <a:rPr lang="en-US" sz="2400" b="1" u="sng" dirty="0">
                <a:highlight>
                  <a:srgbClr val="FFFF00"/>
                </a:highlight>
                <a:latin typeface="Times New Roman" panose="02020603050405020304" pitchFamily="18" charset="0"/>
                <a:cs typeface="Times New Roman" panose="02020603050405020304" pitchFamily="18" charset="0"/>
              </a:rPr>
              <a:t>better sacrifices than these </a:t>
            </a:r>
            <a:r>
              <a:rPr lang="en-US" sz="2400" dirty="0">
                <a:latin typeface="Times New Roman" panose="02020603050405020304" pitchFamily="18" charset="0"/>
                <a:cs typeface="Times New Roman" panose="02020603050405020304" pitchFamily="18" charset="0"/>
              </a:rPr>
              <a:t>(Christ’s blood)</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Hebrews 10:19-22</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Therefore, brethren, since we have confidence to </a:t>
            </a:r>
            <a:r>
              <a:rPr lang="en-US" sz="2400" b="1" u="sng" dirty="0">
                <a:highlight>
                  <a:srgbClr val="FFFF00"/>
                </a:highlight>
                <a:latin typeface="Times New Roman" panose="02020603050405020304" pitchFamily="18" charset="0"/>
                <a:cs typeface="Times New Roman" panose="02020603050405020304" pitchFamily="18" charset="0"/>
              </a:rPr>
              <a:t>enter the holy place </a:t>
            </a:r>
            <a:r>
              <a:rPr lang="en-US" sz="2400" dirty="0">
                <a:latin typeface="Times New Roman" panose="02020603050405020304" pitchFamily="18" charset="0"/>
                <a:cs typeface="Times New Roman" panose="02020603050405020304" pitchFamily="18" charset="0"/>
              </a:rPr>
              <a:t>(Heaven) by the </a:t>
            </a:r>
            <a:r>
              <a:rPr lang="en-US" sz="2400" b="1" u="sng" dirty="0">
                <a:highlight>
                  <a:srgbClr val="FFFF00"/>
                </a:highlight>
                <a:latin typeface="Times New Roman" panose="02020603050405020304" pitchFamily="18" charset="0"/>
                <a:cs typeface="Times New Roman" panose="02020603050405020304" pitchFamily="18" charset="0"/>
              </a:rPr>
              <a:t>blood of Jesus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21 </a:t>
            </a:r>
            <a:r>
              <a:rPr lang="en-US" sz="2400" dirty="0">
                <a:latin typeface="Times New Roman" panose="02020603050405020304" pitchFamily="18" charset="0"/>
                <a:cs typeface="Times New Roman" panose="02020603050405020304" pitchFamily="18" charset="0"/>
              </a:rPr>
              <a:t> and since </a:t>
            </a:r>
            <a:r>
              <a:rPr lang="en-US" sz="2400" i="1" dirty="0">
                <a:latin typeface="Times New Roman" panose="02020603050405020304" pitchFamily="18" charset="0"/>
                <a:cs typeface="Times New Roman" panose="02020603050405020304" pitchFamily="18" charset="0"/>
              </a:rPr>
              <a:t>we have</a:t>
            </a:r>
            <a:r>
              <a:rPr lang="en-US" sz="2400" dirty="0">
                <a:latin typeface="Times New Roman" panose="02020603050405020304" pitchFamily="18" charset="0"/>
                <a:cs typeface="Times New Roman" panose="02020603050405020304" pitchFamily="18" charset="0"/>
              </a:rPr>
              <a:t> a </a:t>
            </a:r>
            <a:r>
              <a:rPr lang="en-US" sz="2400" b="1" u="sng" dirty="0">
                <a:highlight>
                  <a:srgbClr val="FFFF00"/>
                </a:highlight>
                <a:latin typeface="Times New Roman" panose="02020603050405020304" pitchFamily="18" charset="0"/>
                <a:cs typeface="Times New Roman" panose="02020603050405020304" pitchFamily="18" charset="0"/>
              </a:rPr>
              <a:t>great priest </a:t>
            </a:r>
            <a:r>
              <a:rPr lang="en-US" sz="2400" dirty="0">
                <a:latin typeface="Times New Roman" panose="02020603050405020304" pitchFamily="18" charset="0"/>
                <a:cs typeface="Times New Roman" panose="02020603050405020304" pitchFamily="18" charset="0"/>
              </a:rPr>
              <a:t>over the </a:t>
            </a:r>
            <a:r>
              <a:rPr lang="en-US" sz="2400" b="1" u="sng" dirty="0">
                <a:highlight>
                  <a:srgbClr val="FFFF00"/>
                </a:highlight>
                <a:latin typeface="Times New Roman" panose="02020603050405020304" pitchFamily="18" charset="0"/>
                <a:cs typeface="Times New Roman" panose="02020603050405020304" pitchFamily="18" charset="0"/>
              </a:rPr>
              <a:t>house of God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(church) </a:t>
            </a:r>
            <a:r>
              <a:rPr lang="en-US" sz="2400" baseline="30000" dirty="0">
                <a:latin typeface="Times New Roman" panose="02020603050405020304" pitchFamily="18" charset="0"/>
                <a:cs typeface="Times New Roman" panose="02020603050405020304" pitchFamily="18" charset="0"/>
              </a:rPr>
              <a:t>22 </a:t>
            </a:r>
            <a:r>
              <a:rPr lang="en-US" sz="2400" dirty="0">
                <a:latin typeface="Times New Roman" panose="02020603050405020304" pitchFamily="18" charset="0"/>
                <a:cs typeface="Times New Roman" panose="02020603050405020304" pitchFamily="18" charset="0"/>
              </a:rPr>
              <a:t> let us draw near … having our </a:t>
            </a:r>
            <a:r>
              <a:rPr lang="en-US" sz="2400" b="1" u="sng" dirty="0">
                <a:highlight>
                  <a:srgbClr val="FFFF00"/>
                </a:highlight>
                <a:latin typeface="Times New Roman" panose="02020603050405020304" pitchFamily="18" charset="0"/>
                <a:cs typeface="Times New Roman" panose="02020603050405020304" pitchFamily="18" charset="0"/>
              </a:rPr>
              <a:t>hearts sprinkled </a:t>
            </a:r>
            <a:r>
              <a:rPr lang="en-US" sz="2400" b="1" i="1" u="sng" dirty="0">
                <a:highlight>
                  <a:srgbClr val="FFFF00"/>
                </a:highlight>
                <a:latin typeface="Times New Roman" panose="02020603050405020304" pitchFamily="18" charset="0"/>
                <a:cs typeface="Times New Roman" panose="02020603050405020304" pitchFamily="18" charset="0"/>
              </a:rPr>
              <a:t>clean</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(blood of Christ) from an evil conscience and our bodies </a:t>
            </a:r>
            <a:r>
              <a:rPr lang="en-US" sz="2400" b="1" u="sng" dirty="0">
                <a:highlight>
                  <a:srgbClr val="FFFF00"/>
                </a:highlight>
                <a:latin typeface="Times New Roman" panose="02020603050405020304" pitchFamily="18" charset="0"/>
                <a:cs typeface="Times New Roman" panose="02020603050405020304" pitchFamily="18" charset="0"/>
              </a:rPr>
              <a:t>washed with pure water</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(baptism)</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Therefore, the Hebrew writer affirms:</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 cleansing and atoning power of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Jesus Christ’s shed blood</a:t>
            </a:r>
            <a:r>
              <a:rPr lang="en-US" sz="2400" dirty="0">
                <a:latin typeface="Times New Roman" panose="02020603050405020304" pitchFamily="18" charset="0"/>
                <a:ea typeface="Calibri" panose="020F0502020204030204" pitchFamily="34" charset="0"/>
                <a:cs typeface="Times New Roman" panose="02020603050405020304" pitchFamily="18" charset="0"/>
              </a:rPr>
              <a:t>, and </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cleansing baptismal waters </a:t>
            </a:r>
            <a:r>
              <a:rPr lang="en-US" sz="2400" dirty="0">
                <a:latin typeface="Times New Roman" panose="02020603050405020304" pitchFamily="18" charset="0"/>
                <a:ea typeface="Calibri" panose="020F0502020204030204" pitchFamily="34" charset="0"/>
                <a:cs typeface="Times New Roman" panose="02020603050405020304" pitchFamily="18" charset="0"/>
              </a:rPr>
              <a:t>that always accompany the atoning blood of the sacrifice </a:t>
            </a:r>
          </a:p>
          <a:p>
            <a:pPr marL="571500" indent="-342900">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Examples of Old Testament purification through water and blood</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93476337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The Passover: </a:t>
            </a:r>
            <a:r>
              <a:rPr lang="en-US" sz="2000" dirty="0">
                <a:latin typeface="Times New Roman" panose="02020603050405020304" pitchFamily="18" charset="0"/>
                <a:cs typeface="Times New Roman" panose="02020603050405020304" pitchFamily="18" charset="0"/>
              </a:rPr>
              <a:t>Not really a purification event – but it does demonstrate deliverance from sin’s bondage and death through sacrificial blood</a:t>
            </a:r>
            <a:endParaRPr lang="en-US" sz="2000" b="1"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000" b="1" dirty="0">
              <a:latin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Exodus 12:1-30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is the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pre-Law of Moses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account of the slaying of the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Passover Lamb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to free the Hebrews from the Egypt’s bondage – figure of our fallen world.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Prophetic shadow of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Christ’s death and shed blood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releasing us from the bondage of sin and Satan</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Israelites were commanded to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slay an unblemished year-old lamb</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spread its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on their door posts and lentils of their houses.  </a:t>
            </a:r>
          </a:p>
          <a:p>
            <a:pPr marL="1028700" lvl="1" indent="-342900">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10</a:t>
            </a:r>
            <a:r>
              <a:rPr lang="en-US"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day of Abib – set aside the Passover lamb</a:t>
            </a:r>
          </a:p>
          <a:p>
            <a:pPr marL="1028700" lvl="1" indent="-342900">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1</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day of Abib – sacrificed the Passover lamb</a:t>
            </a: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Exodus 12:12-13 </a:t>
            </a:r>
            <a:r>
              <a:rPr lang="en-US" sz="2000" dirty="0">
                <a:latin typeface="Times New Roman" panose="02020603050405020304" pitchFamily="18" charset="0"/>
                <a:cs typeface="Times New Roman" panose="02020603050405020304" pitchFamily="18" charset="0"/>
              </a:rPr>
              <a:t> </a:t>
            </a:r>
            <a:r>
              <a:rPr lang="en-US" sz="2000" b="1" u="sng" dirty="0">
                <a:highlight>
                  <a:srgbClr val="FFFF00"/>
                </a:highlight>
                <a:latin typeface="Times New Roman" panose="02020603050405020304" pitchFamily="18" charset="0"/>
                <a:cs typeface="Times New Roman" panose="02020603050405020304" pitchFamily="18" charset="0"/>
              </a:rPr>
              <a:t>'For I </a:t>
            </a:r>
            <a:r>
              <a:rPr lang="en-US" sz="2000" dirty="0">
                <a:latin typeface="Times New Roman" panose="02020603050405020304" pitchFamily="18" charset="0"/>
                <a:cs typeface="Times New Roman" panose="02020603050405020304" pitchFamily="18" charset="0"/>
              </a:rPr>
              <a:t>(God) will go through the land of Egypt on that night, and will </a:t>
            </a:r>
            <a:r>
              <a:rPr lang="en-US" sz="2000" b="1" u="sng" dirty="0">
                <a:highlight>
                  <a:srgbClr val="FFFF00"/>
                </a:highlight>
                <a:latin typeface="Times New Roman" panose="02020603050405020304" pitchFamily="18" charset="0"/>
                <a:cs typeface="Times New Roman" panose="02020603050405020304" pitchFamily="18" charset="0"/>
              </a:rPr>
              <a:t>strike down all the firstborn</a:t>
            </a:r>
            <a:r>
              <a:rPr lang="en-US" sz="2000" b="1" u="sng"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the land of Egypt…</a:t>
            </a:r>
            <a:r>
              <a:rPr lang="en-US" sz="2000" baseline="30000" dirty="0">
                <a:latin typeface="Times New Roman" panose="02020603050405020304" pitchFamily="18" charset="0"/>
                <a:cs typeface="Times New Roman" panose="02020603050405020304" pitchFamily="18" charset="0"/>
              </a:rPr>
              <a:t>13 </a:t>
            </a:r>
            <a:r>
              <a:rPr lang="en-US" sz="2000" dirty="0">
                <a:latin typeface="Times New Roman" panose="02020603050405020304" pitchFamily="18" charset="0"/>
                <a:cs typeface="Times New Roman" panose="02020603050405020304" pitchFamily="18" charset="0"/>
              </a:rPr>
              <a:t> 'The </a:t>
            </a:r>
            <a:r>
              <a:rPr lang="en-US" sz="2000" b="1" u="sng" dirty="0">
                <a:highlight>
                  <a:srgbClr val="FFFF00"/>
                </a:highlight>
                <a:latin typeface="Times New Roman" panose="02020603050405020304" pitchFamily="18" charset="0"/>
                <a:cs typeface="Times New Roman" panose="02020603050405020304" pitchFamily="18" charset="0"/>
              </a:rPr>
              <a:t>blood shall be a sign </a:t>
            </a:r>
            <a:r>
              <a:rPr lang="en-US" sz="2000" dirty="0">
                <a:latin typeface="Times New Roman" panose="02020603050405020304" pitchFamily="18" charset="0"/>
                <a:cs typeface="Times New Roman" panose="02020603050405020304" pitchFamily="18" charset="0"/>
              </a:rPr>
              <a:t>for you on the houses where you live; and </a:t>
            </a:r>
            <a:r>
              <a:rPr lang="en-US" sz="2000" b="1" u="sng" dirty="0">
                <a:highlight>
                  <a:srgbClr val="FFFF00"/>
                </a:highlight>
                <a:latin typeface="Times New Roman" panose="02020603050405020304" pitchFamily="18" charset="0"/>
                <a:cs typeface="Times New Roman" panose="02020603050405020304" pitchFamily="18" charset="0"/>
              </a:rPr>
              <a:t>when I see the blood I will pass over you</a:t>
            </a:r>
            <a:r>
              <a:rPr lang="en-US" sz="2000" dirty="0">
                <a:latin typeface="Times New Roman" panose="02020603050405020304" pitchFamily="18" charset="0"/>
                <a:cs typeface="Times New Roman" panose="02020603050405020304" pitchFamily="18" charset="0"/>
              </a:rPr>
              <a:t>, and no plague will befall you to destroy </a:t>
            </a:r>
            <a:r>
              <a:rPr lang="en-US" sz="2000" i="1" dirty="0">
                <a:latin typeface="Times New Roman" panose="02020603050405020304" pitchFamily="18" charset="0"/>
                <a:cs typeface="Times New Roman" panose="02020603050405020304" pitchFamily="18" charset="0"/>
              </a:rPr>
              <a:t>you</a:t>
            </a:r>
            <a:r>
              <a:rPr lang="en-US" sz="2000" dirty="0">
                <a:latin typeface="Times New Roman" panose="02020603050405020304" pitchFamily="18" charset="0"/>
                <a:cs typeface="Times New Roman" panose="02020603050405020304" pitchFamily="18" charset="0"/>
              </a:rPr>
              <a:t> when I strike the land of Egypt. </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27339329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570756"/>
          </a:xfrm>
          <a:prstGeom prst="rect">
            <a:avLst/>
          </a:prstGeom>
          <a:noFill/>
        </p:spPr>
        <p:txBody>
          <a:bodyPr wrap="square" rtlCol="0">
            <a:spAutoFit/>
          </a:bodyPr>
          <a:lstStyle/>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The Passover:</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Corinthians 5:7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Christ our Passover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also has been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sacrificed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1:18-19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knowing that you were not redeemed with perishable things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with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precious 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as of a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lamb unblemished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spotless, </a:t>
            </a:r>
            <a:r>
              <a:rPr lang="en-US" sz="2400" b="1" i="1" u="sng" dirty="0">
                <a:effectLst/>
                <a:latin typeface="Times New Roman" panose="02020603050405020304" pitchFamily="18" charset="0"/>
                <a:ea typeface="Calibri" panose="020F0502020204030204" pitchFamily="34" charset="0"/>
                <a:cs typeface="Times New Roman" panose="02020603050405020304" pitchFamily="18" charset="0"/>
              </a:rPr>
              <a:t>the blood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of 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Application of the Passover Event to the New Covenant: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Because of sin, God is bringing </a:t>
            </a:r>
            <a:r>
              <a:rPr lang="en-US" sz="2400" b="1" u="sng" dirty="0">
                <a:latin typeface="Times New Roman" panose="02020603050405020304" pitchFamily="18" charset="0"/>
                <a:cs typeface="Times New Roman" panose="02020603050405020304" pitchFamily="18" charset="0"/>
              </a:rPr>
              <a:t>death upon the world </a:t>
            </a:r>
            <a:r>
              <a:rPr lang="en-US" sz="2400" dirty="0">
                <a:latin typeface="Times New Roman" panose="02020603050405020304" pitchFamily="18" charset="0"/>
                <a:cs typeface="Times New Roman" panose="02020603050405020304" pitchFamily="18" charset="0"/>
              </a:rPr>
              <a:t>– as He did upon Egypt. </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But </a:t>
            </a:r>
            <a:r>
              <a:rPr lang="en-US" sz="2400" b="1" u="sng" dirty="0">
                <a:latin typeface="Times New Roman" panose="02020603050405020304" pitchFamily="18" charset="0"/>
                <a:cs typeface="Times New Roman" panose="02020603050405020304" pitchFamily="18" charset="0"/>
              </a:rPr>
              <a:t>Jesus Christ’s blood </a:t>
            </a:r>
            <a:r>
              <a:rPr lang="en-US" sz="2400" dirty="0">
                <a:latin typeface="Times New Roman" panose="02020603050405020304" pitchFamily="18" charset="0"/>
                <a:cs typeface="Times New Roman" panose="02020603050405020304" pitchFamily="18" charset="0"/>
              </a:rPr>
              <a:t>is upon His chosen children – as it was upon the Hebrews</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Christ’s </a:t>
            </a:r>
            <a:r>
              <a:rPr lang="en-US" sz="2400" b="1" u="sng" dirty="0">
                <a:latin typeface="Times New Roman" panose="02020603050405020304" pitchFamily="18" charset="0"/>
                <a:cs typeface="Times New Roman" panose="02020603050405020304" pitchFamily="18" charset="0"/>
              </a:rPr>
              <a:t>blood saves us of sin’s death</a:t>
            </a:r>
            <a:r>
              <a:rPr lang="en-US" sz="2400" dirty="0">
                <a:latin typeface="Times New Roman" panose="02020603050405020304" pitchFamily="18" charset="0"/>
                <a:cs typeface="Times New Roman" panose="02020603050405020304" pitchFamily="18" charset="0"/>
              </a:rPr>
              <a:t>. God will pass over us – as it did in Egypt</a:t>
            </a:r>
          </a:p>
          <a:p>
            <a:pPr marL="571500" marR="0" indent="-342900">
              <a:spcBef>
                <a:spcPts val="0"/>
              </a:spcBef>
              <a:spcAft>
                <a:spcPts val="0"/>
              </a:spcAf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highlight>
                  <a:srgbClr val="FFFF00"/>
                </a:highlight>
                <a:latin typeface="Times New Roman" panose="02020603050405020304" pitchFamily="18" charset="0"/>
                <a:cs typeface="Times New Roman" panose="02020603050405020304" pitchFamily="18" charset="0"/>
              </a:rPr>
              <a:t>But where’s the water</a:t>
            </a:r>
            <a:r>
              <a:rPr lang="en-US" sz="2400" dirty="0">
                <a:highlight>
                  <a:srgbClr val="FFFF00"/>
                </a:highlight>
                <a:latin typeface="Times New Roman" panose="02020603050405020304" pitchFamily="18" charset="0"/>
                <a:cs typeface="Times New Roman" panose="02020603050405020304" pitchFamily="18" charset="0"/>
              </a:rPr>
              <a: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9968523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2055" y="967415"/>
            <a:ext cx="11644370"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raised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Moses out of the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Nile River waters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to become a prophet like Jesus (Acts 7:37)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 leader of God’s people under the Old Law</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2:10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child grew, and she brought him to Pharaoh's daughter and he became her son. And she named him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Moses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said, "Because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 drew him out of the water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Similarly,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God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drew Jesus up out of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Jordan River waters</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become a leader of God’s chosen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under the New Covenant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Matthew 3:16 </a:t>
            </a:r>
            <a:r>
              <a:rPr lang="en-US" sz="2400" dirty="0">
                <a:latin typeface="Times New Roman" panose="02020603050405020304" pitchFamily="18" charset="0"/>
                <a:cs typeface="Times New Roman" panose="02020603050405020304" pitchFamily="18" charset="0"/>
              </a:rPr>
              <a:t> After being baptized, </a:t>
            </a:r>
            <a:r>
              <a:rPr lang="en-US" sz="2400" b="1" u="sng" dirty="0">
                <a:highlight>
                  <a:srgbClr val="FFFF00"/>
                </a:highlight>
                <a:latin typeface="Times New Roman" panose="02020603050405020304" pitchFamily="18" charset="0"/>
                <a:cs typeface="Times New Roman" panose="02020603050405020304" pitchFamily="18" charset="0"/>
              </a:rPr>
              <a:t>Jesus came up immediately from the water</a:t>
            </a:r>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behold, the heavens were opened, and he saw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descending as a dove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lighting on Him,…</a:t>
            </a:r>
          </a:p>
          <a:p>
            <a:pPr marL="685800" lvl="1"/>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Note the presence of the Holy Spirit at Jesus’ baptism</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ECC4CE4-8EE3-79A2-46B5-8EA6D32EBD2B}"/>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40424885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7913" y="982176"/>
            <a:ext cx="11644370" cy="5632311"/>
          </a:xfrm>
          <a:prstGeom prst="rect">
            <a:avLst/>
          </a:prstGeom>
          <a:noFill/>
        </p:spPr>
        <p:txBody>
          <a:bodyPr wrap="square" rtlCol="0">
            <a:spAutoFit/>
          </a:bodyPr>
          <a:lstStyle/>
          <a:p>
            <a:pPr marR="0">
              <a:spcBef>
                <a:spcPts val="0"/>
              </a:spcBef>
              <a:spcAft>
                <a:spcPts val="0"/>
              </a:spcAft>
            </a:pPr>
            <a:r>
              <a:rPr lang="en-US" sz="2400" dirty="0">
                <a:solidFill>
                  <a:srgbClr val="272727"/>
                </a:solidFill>
                <a:latin typeface="Times New Roman" panose="02020603050405020304" pitchFamily="18" charset="0"/>
                <a:ea typeface="Times New Roman" panose="02020603050405020304" pitchFamily="18" charset="0"/>
                <a:cs typeface="Times New Roman" panose="02020603050405020304" pitchFamily="18" charset="0"/>
              </a:rPr>
              <a:t>As God </a:t>
            </a:r>
            <a:r>
              <a:rPr lang="en-US" sz="2400" b="1" dirty="0">
                <a:solidFill>
                  <a:srgbClr val="272727"/>
                </a:solidFill>
                <a:latin typeface="Times New Roman" panose="02020603050405020304" pitchFamily="18" charset="0"/>
                <a:ea typeface="Times New Roman" panose="02020603050405020304" pitchFamily="18" charset="0"/>
                <a:cs typeface="Times New Roman" panose="02020603050405020304" pitchFamily="18" charset="0"/>
              </a:rPr>
              <a:t>raised </a:t>
            </a:r>
            <a:r>
              <a:rPr lang="en-US" sz="2400" b="1"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Moses </a:t>
            </a:r>
            <a:r>
              <a:rPr lang="en-US" sz="2400"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out of the water, He later </a:t>
            </a:r>
            <a:r>
              <a:rPr lang="en-US" sz="2400" b="1"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raised all His people </a:t>
            </a:r>
            <a:r>
              <a:rPr lang="en-US" sz="2400"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out of the </a:t>
            </a:r>
            <a:r>
              <a:rPr lang="en-US" sz="2400" b="1"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Red Sea waters</a:t>
            </a:r>
            <a:r>
              <a:rPr lang="en-US" sz="2400"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 and into freedom – and note the presence of the Holy Spirit.</a:t>
            </a:r>
            <a:endParaRPr lang="en-US" sz="2400" dirty="0">
              <a:solidFill>
                <a:srgbClr val="272727"/>
              </a:solidFill>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2400" b="1" dirty="0">
              <a:solidFill>
                <a:srgbClr val="272727"/>
              </a:solidFill>
              <a:effectLst/>
              <a:latin typeface="Times New Roman" panose="02020603050405020304" pitchFamily="18" charset="0"/>
              <a:ea typeface="Calibri" panose="020F0502020204030204" pitchFamily="34" charset="0"/>
              <a:cs typeface="Times New Roman" panose="02020603050405020304" pitchFamily="18" charset="0"/>
            </a:endParaRPr>
          </a:p>
          <a:p>
            <a:pPr lvl="1"/>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Isaiah 63:11-14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Then His people remembered the days of old, of Moses. Where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 (God) who brought them up out of the sea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with the shepherds of His flock? Where is He who put His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 Spirit in the midst of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dirty="0">
                <a:latin typeface="Times New Roman" panose="02020603050405020304" pitchFamily="18" charset="0"/>
                <a:cs typeface="Times New Roman" panose="02020603050405020304" pitchFamily="18" charset="0"/>
              </a:rPr>
              <a:t>Likewise, as </a:t>
            </a:r>
            <a:r>
              <a:rPr lang="en-US" sz="2400" b="1" dirty="0">
                <a:latin typeface="Times New Roman" panose="02020603050405020304" pitchFamily="18" charset="0"/>
                <a:cs typeface="Times New Roman" panose="02020603050405020304" pitchFamily="18" charset="0"/>
              </a:rPr>
              <a:t>God raised Jesus </a:t>
            </a:r>
            <a:r>
              <a:rPr lang="en-US" sz="2400" dirty="0">
                <a:latin typeface="Times New Roman" panose="02020603050405020304" pitchFamily="18" charset="0"/>
                <a:cs typeface="Times New Roman" panose="02020603050405020304" pitchFamily="18" charset="0"/>
              </a:rPr>
              <a:t>up out of the </a:t>
            </a:r>
            <a:r>
              <a:rPr lang="en-US" sz="2400" b="1" u="sng" dirty="0">
                <a:latin typeface="Times New Roman" panose="02020603050405020304" pitchFamily="18" charset="0"/>
                <a:cs typeface="Times New Roman" panose="02020603050405020304" pitchFamily="18" charset="0"/>
              </a:rPr>
              <a:t>baptismal waters</a:t>
            </a:r>
            <a:r>
              <a:rPr lang="en-US" sz="2400" dirty="0">
                <a:latin typeface="Times New Roman" panose="02020603050405020304" pitchFamily="18" charset="0"/>
                <a:cs typeface="Times New Roman" panose="02020603050405020304" pitchFamily="18" charset="0"/>
              </a:rPr>
              <a:t>, He later </a:t>
            </a:r>
            <a:r>
              <a:rPr lang="en-US" sz="2400" b="1" dirty="0">
                <a:latin typeface="Times New Roman" panose="02020603050405020304" pitchFamily="18" charset="0"/>
                <a:cs typeface="Times New Roman" panose="02020603050405020304" pitchFamily="18" charset="0"/>
              </a:rPr>
              <a:t>raises all of His </a:t>
            </a:r>
            <a:r>
              <a:rPr lang="en-US" sz="2400" dirty="0">
                <a:latin typeface="Times New Roman" panose="02020603050405020304" pitchFamily="18" charset="0"/>
                <a:cs typeface="Times New Roman" panose="02020603050405020304" pitchFamily="18" charset="0"/>
              </a:rPr>
              <a:t>people out of the </a:t>
            </a:r>
            <a:r>
              <a:rPr lang="en-US" sz="2400" b="1" u="sng" dirty="0">
                <a:latin typeface="Times New Roman" panose="02020603050405020304" pitchFamily="18" charset="0"/>
                <a:cs typeface="Times New Roman" panose="02020603050405020304" pitchFamily="18" charset="0"/>
              </a:rPr>
              <a:t>baptismal waters </a:t>
            </a:r>
            <a:r>
              <a:rPr lang="en-US" sz="2400" dirty="0">
                <a:latin typeface="Times New Roman" panose="02020603050405020304" pitchFamily="18" charset="0"/>
                <a:cs typeface="Times New Roman" panose="02020603050405020304" pitchFamily="18" charset="0"/>
              </a:rPr>
              <a:t>and into freedom -  and note the presence of the Holy Spirit</a:t>
            </a:r>
          </a:p>
          <a:p>
            <a:pPr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Acts 2:38 </a:t>
            </a:r>
            <a:r>
              <a:rPr lang="en-US" sz="2400" dirty="0">
                <a:latin typeface="Times New Roman" panose="02020603050405020304" pitchFamily="18" charset="0"/>
                <a:cs typeface="Times New Roman" panose="02020603050405020304" pitchFamily="18" charset="0"/>
              </a:rPr>
              <a:t>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"Repent, and each of you </a:t>
            </a:r>
            <a:r>
              <a:rPr lang="en-US" sz="2400" b="1" u="sng" dirty="0">
                <a:highlight>
                  <a:srgbClr val="FFFF00"/>
                </a:highlight>
                <a:latin typeface="Times New Roman" panose="02020603050405020304" pitchFamily="18" charset="0"/>
                <a:cs typeface="Times New Roman" panose="02020603050405020304" pitchFamily="18" charset="0"/>
              </a:rPr>
              <a:t>be baptized </a:t>
            </a:r>
            <a:r>
              <a:rPr lang="en-US" sz="2400" dirty="0">
                <a:latin typeface="Times New Roman" panose="02020603050405020304" pitchFamily="18" charset="0"/>
                <a:cs typeface="Times New Roman" panose="02020603050405020304" pitchFamily="18" charset="0"/>
              </a:rPr>
              <a:t>in the name of Jesus Christ for the forgiveness of your sins; and </a:t>
            </a:r>
            <a:r>
              <a:rPr lang="en-US" sz="2400" b="1" u="sng" dirty="0">
                <a:highlight>
                  <a:srgbClr val="FFFF00"/>
                </a:highlight>
                <a:latin typeface="Times New Roman" panose="02020603050405020304" pitchFamily="18" charset="0"/>
                <a:cs typeface="Times New Roman" panose="02020603050405020304" pitchFamily="18" charset="0"/>
              </a:rPr>
              <a:t>you will receive the gift of the Holy Spirit</a:t>
            </a:r>
            <a:r>
              <a:rPr lang="en-US" sz="2400" dirty="0">
                <a:latin typeface="Times New Roman" panose="02020603050405020304" pitchFamily="18" charset="0"/>
                <a:cs typeface="Times New Roman" panose="02020603050405020304" pitchFamily="18" charset="0"/>
              </a:rPr>
              <a:t>. </a:t>
            </a:r>
          </a:p>
          <a:p>
            <a:pPr lvl="1"/>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Note the presence of the 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15CE1B5B-3A6E-E359-A7FF-0A9B3C752982}"/>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75079993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19866" y="1217783"/>
            <a:ext cx="11644370" cy="3970318"/>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Thus, as we are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 into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1 Corinthians 10:1-4, </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Apostle Paul reveals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Israelites were likewise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 into Moses</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like prophet of Jesus) </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by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immersion into the cloud and the sea</a:t>
            </a:r>
            <a:endParaRPr lang="en-US" sz="24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Corinthians 10:1-2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I do not want you to be unaware, brethren, that our fathers were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all under the cloud and all passed through the sea; </a:t>
            </a:r>
            <a:r>
              <a:rPr lang="en-US" sz="2400" b="1" u="sng"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all were baptized into Moses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cloud and in the sea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(elements of water)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96B650F1-2558-6562-9AFE-F476A1D91FF3}"/>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5247396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996654"/>
            <a:ext cx="11644370" cy="5447645"/>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thus we see both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the water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played significant roles:</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eleasing of the Israelites from their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Egyptian bondage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Granting the Israelites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their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freedom in the wilderness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14350" marR="0" indent="-285750">
              <a:spcBef>
                <a:spcPts val="0"/>
              </a:spcBef>
              <a:spcAft>
                <a:spcPts val="0"/>
              </a:spcAft>
              <a:buFont typeface="Arial" panose="020B0604020202020204" pitchFamily="34" charset="0"/>
              <a:buChar char="•"/>
            </a:pP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Establishing and Growing the Kingdom of Israel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the Wilderness </a:t>
            </a: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gave His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1</a:t>
            </a:r>
            <a:r>
              <a:rPr lang="en-US" sz="2400" b="1" baseline="300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st</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covenant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the wilderness and builds kingdom of Israel</a:t>
            </a: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added</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to His kingdom and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tested</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the Israelites faith</a:t>
            </a:r>
          </a:p>
          <a:p>
            <a:pPr marL="971550" lvl="1"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Those that failed the test did not enter into the promised land. Hebrews 3:11-19</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granted the faithful in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entrance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into the Promised Land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(Book of Joshua)</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Joshua 3:17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And the priests who carried the ark of the covenant of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stood firm on dry ground in the middle of the Jordan while </a:t>
            </a:r>
            <a:r>
              <a:rPr lang="en-US" sz="2400" b="1" u="sng" dirty="0">
                <a:highlight>
                  <a:srgbClr val="FFFF00"/>
                </a:highlight>
                <a:latin typeface="Times New Roman" panose="02020603050405020304" pitchFamily="18" charset="0"/>
                <a:cs typeface="Times New Roman" panose="02020603050405020304" pitchFamily="18" charset="0"/>
              </a:rPr>
              <a:t>all Israel crossed on dry ground</a:t>
            </a:r>
            <a:r>
              <a:rPr lang="en-US" sz="2400" dirty="0">
                <a:latin typeface="Times New Roman" panose="02020603050405020304" pitchFamily="18" charset="0"/>
                <a:cs typeface="Times New Roman" panose="02020603050405020304" pitchFamily="18" charset="0"/>
              </a:rPr>
              <a:t>, until </a:t>
            </a:r>
            <a:r>
              <a:rPr lang="en-US" sz="2400" b="1" u="sng" dirty="0">
                <a:highlight>
                  <a:srgbClr val="FFFF00"/>
                </a:highlight>
                <a:latin typeface="Times New Roman" panose="02020603050405020304" pitchFamily="18" charset="0"/>
                <a:cs typeface="Times New Roman" panose="02020603050405020304" pitchFamily="18" charset="0"/>
              </a:rPr>
              <a:t>all the nation had finished crossing the Jordan</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B45251EB-F00D-3781-A54D-703CC4F18F60}"/>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63579702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996654"/>
            <a:ext cx="11644370"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thus we will see both that both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the water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play significant roles:</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eleasing all men from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bondage to sin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(Romans 6:16-23)</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Granting the children of God our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freedom in the world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(saints in but not of the world – John 17:11; 16)</a:t>
            </a:r>
          </a:p>
          <a:p>
            <a:pPr marL="514350" marR="0" indent="-285750">
              <a:spcBef>
                <a:spcPts val="0"/>
              </a:spcBef>
              <a:spcAft>
                <a:spcPts val="0"/>
              </a:spcAft>
              <a:buFont typeface="Arial" panose="020B0604020202020204" pitchFamily="34" charset="0"/>
              <a:buChar char="•"/>
            </a:pP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Establishing and growing the Kingdom of </a:t>
            </a:r>
            <a:r>
              <a:rPr lang="en-US" sz="2400" b="1" dirty="0" err="1">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of</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Christ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the Wilderness (the world) </a:t>
            </a: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gave His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New Covenant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the wilderness and establishes the kingdom of Christ</a:t>
            </a: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added to His kingdom and tests His children’s faith</a:t>
            </a:r>
          </a:p>
          <a:p>
            <a:pPr marL="971550" lvl="1"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Those that fail the test do not enter into the promised land.  Hebrews 3 &amp; 4</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grants the faithful in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Kingdom of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entrance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into the Promised Land – Heaven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Hebrews chapters 3 &amp; 4; 1 Corinthians 15:24)</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Corinthians 15:22-24 </a:t>
            </a:r>
            <a:r>
              <a:rPr lang="en-US" sz="2400" dirty="0">
                <a:latin typeface="Times New Roman" panose="02020603050405020304" pitchFamily="18" charset="0"/>
                <a:cs typeface="Times New Roman" panose="02020603050405020304" pitchFamily="18" charset="0"/>
              </a:rPr>
              <a:t> For as in Adam </a:t>
            </a:r>
            <a:r>
              <a:rPr lang="en-US" sz="2400" b="1" u="sng" dirty="0">
                <a:latin typeface="Times New Roman" panose="02020603050405020304" pitchFamily="18" charset="0"/>
                <a:cs typeface="Times New Roman" panose="02020603050405020304" pitchFamily="18" charset="0"/>
              </a:rPr>
              <a:t>all die</a:t>
            </a:r>
            <a:r>
              <a:rPr lang="en-US" sz="2400" dirty="0">
                <a:latin typeface="Times New Roman" panose="02020603050405020304" pitchFamily="18" charset="0"/>
                <a:cs typeface="Times New Roman" panose="02020603050405020304" pitchFamily="18" charset="0"/>
              </a:rPr>
              <a:t>, so also </a:t>
            </a:r>
            <a:r>
              <a:rPr lang="en-US" sz="2400" b="1" u="sng" dirty="0">
                <a:highlight>
                  <a:srgbClr val="FFFF00"/>
                </a:highlight>
                <a:latin typeface="Times New Roman" panose="02020603050405020304" pitchFamily="18" charset="0"/>
                <a:cs typeface="Times New Roman" panose="02020603050405020304" pitchFamily="18" charset="0"/>
              </a:rPr>
              <a:t>in Christ </a:t>
            </a:r>
            <a:r>
              <a:rPr lang="en-US" sz="2400" dirty="0">
                <a:latin typeface="Times New Roman" panose="02020603050405020304" pitchFamily="18" charset="0"/>
                <a:cs typeface="Times New Roman" panose="02020603050405020304" pitchFamily="18" charset="0"/>
              </a:rPr>
              <a:t>all will be </a:t>
            </a:r>
            <a:r>
              <a:rPr lang="en-US" sz="2400" b="1" u="sng" dirty="0">
                <a:highlight>
                  <a:srgbClr val="FFFF00"/>
                </a:highlight>
                <a:latin typeface="Times New Roman" panose="02020603050405020304" pitchFamily="18" charset="0"/>
                <a:cs typeface="Times New Roman" panose="02020603050405020304" pitchFamily="18" charset="0"/>
              </a:rPr>
              <a:t>made alive</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23 </a:t>
            </a:r>
            <a:r>
              <a:rPr lang="en-US" sz="2400" dirty="0">
                <a:latin typeface="Times New Roman" panose="02020603050405020304" pitchFamily="18" charset="0"/>
                <a:cs typeface="Times New Roman" panose="02020603050405020304" pitchFamily="18" charset="0"/>
              </a:rPr>
              <a:t> But each in his own order: </a:t>
            </a:r>
            <a:r>
              <a:rPr lang="en-US" sz="2400" b="1" u="sng" dirty="0">
                <a:latin typeface="Times New Roman" panose="02020603050405020304" pitchFamily="18" charset="0"/>
                <a:cs typeface="Times New Roman" panose="02020603050405020304" pitchFamily="18" charset="0"/>
              </a:rPr>
              <a:t>Christ the first fruits</a:t>
            </a:r>
            <a:r>
              <a:rPr lang="en-US" sz="2400" dirty="0">
                <a:latin typeface="Times New Roman" panose="02020603050405020304" pitchFamily="18" charset="0"/>
                <a:cs typeface="Times New Roman" panose="02020603050405020304" pitchFamily="18" charset="0"/>
              </a:rPr>
              <a:t>, after that </a:t>
            </a:r>
            <a:r>
              <a:rPr lang="en-US" sz="2400" b="1" u="sng" dirty="0">
                <a:latin typeface="Times New Roman" panose="02020603050405020304" pitchFamily="18" charset="0"/>
                <a:cs typeface="Times New Roman" panose="02020603050405020304" pitchFamily="18" charset="0"/>
              </a:rPr>
              <a:t>those who are Christ's at His coming</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24 </a:t>
            </a:r>
            <a:r>
              <a:rPr lang="en-US" sz="2400" dirty="0">
                <a:latin typeface="Times New Roman" panose="02020603050405020304" pitchFamily="18" charset="0"/>
                <a:cs typeface="Times New Roman" panose="02020603050405020304" pitchFamily="18" charset="0"/>
              </a:rPr>
              <a:t> then </a:t>
            </a:r>
            <a:r>
              <a:rPr lang="en-US" sz="2400" i="1" dirty="0">
                <a:latin typeface="Times New Roman" panose="02020603050405020304" pitchFamily="18" charset="0"/>
                <a:cs typeface="Times New Roman" panose="02020603050405020304" pitchFamily="18" charset="0"/>
              </a:rPr>
              <a:t>comes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the end, when He hands over the kingdom to the God and Father</a:t>
            </a:r>
            <a:r>
              <a:rPr lang="en-US" sz="2400" dirty="0">
                <a:latin typeface="Times New Roman" panose="02020603050405020304" pitchFamily="18" charset="0"/>
                <a:cs typeface="Times New Roman" panose="02020603050405020304" pitchFamily="18" charset="0"/>
              </a:rPr>
              <a:t>, …..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B45251EB-F00D-3781-A54D-703CC4F18F60}"/>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1664560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990677"/>
            <a:ext cx="11644370" cy="5570756"/>
          </a:xfrm>
          <a:prstGeom prst="rect">
            <a:avLst/>
          </a:prstGeom>
          <a:noFill/>
        </p:spPr>
        <p:txBody>
          <a:bodyPr wrap="square" rtlCol="0">
            <a:spAutoFit/>
          </a:bodyPr>
          <a:lstStyle/>
          <a:p>
            <a:pPr marL="228600" marR="0">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mj-lt"/>
              <a:buAutoNum type="arabicPeriod" startAt="3"/>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 third example of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Israel’s water deliverance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also in context of the Passover event - is when the Israelites crossed over into the Promised Land – a figure of heaven (Hebrews chapters 3 and 4). </a:t>
            </a:r>
          </a:p>
          <a:p>
            <a:pPr marL="228600" marR="0">
              <a:spcBef>
                <a:spcPts val="0"/>
              </a:spcBef>
              <a:spcAft>
                <a:spcPts val="0"/>
              </a:spcAft>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685800" lvl="1"/>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Joshua 3:14-17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 Israelites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crossed the Jordan River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in the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same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identical manner as they crossed the Red Sea</a:t>
            </a:r>
            <a:r>
              <a:rPr lang="en-US"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God gathered up the waters and they cross on dry land.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Joshua 4:19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This crossing took place on the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10</a:t>
            </a:r>
            <a:r>
              <a:rPr lang="en-US" sz="2000" b="1" baseline="30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day of Abib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 first month and day the Israelites were to bring to themselves an unblemished lamb for sacrifice in the Land of Egypt.  </a:t>
            </a:r>
          </a:p>
          <a:p>
            <a:pPr marL="685800" lvl="1"/>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685800" lvl="1"/>
            <a:r>
              <a:rPr lang="en-US" sz="2000" b="1" dirty="0">
                <a:latin typeface="Times New Roman" panose="02020603050405020304" pitchFamily="18" charset="0"/>
                <a:ea typeface="Times New Roman" panose="02020603050405020304" pitchFamily="18" charset="0"/>
                <a:cs typeface="Times New Roman" panose="02020603050405020304" pitchFamily="18" charset="0"/>
              </a:rPr>
              <a:t>Joshua 5:10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On the </a:t>
            </a:r>
            <a:r>
              <a:rPr lang="en-US" sz="20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14</a:t>
            </a:r>
            <a:r>
              <a:rPr lang="en-US" sz="2000" b="1" baseline="300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a:t>
            </a:r>
            <a:r>
              <a:rPr lang="en-US" sz="20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Day of Abib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the day they the Passover Lamb was slain and the day God appointed the Passover Supper memorial</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they </a:t>
            </a:r>
            <a:r>
              <a:rPr lang="en-US" sz="20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partook of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Passover Supper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with the partaking of the Passover Lamb, just as the had done upon their release from Egypt. Joshua 5:10</a:t>
            </a:r>
          </a:p>
          <a:p>
            <a:pPr marL="685800" lvl="1"/>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Similarly, when we are </a:t>
            </a:r>
            <a:r>
              <a:rPr lang="en-US" sz="20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000" dirty="0">
                <a:latin typeface="Times New Roman" panose="02020603050405020304" pitchFamily="18" charset="0"/>
                <a:ea typeface="Calibri" panose="020F0502020204030204" pitchFamily="34" charset="0"/>
                <a:cs typeface="Times New Roman" panose="02020603050405020304" pitchFamily="18" charset="0"/>
              </a:rPr>
              <a:t> (passage through water into freedom) to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become a child of God and </a:t>
            </a:r>
            <a:r>
              <a:rPr lang="en-US" sz="2000" dirty="0">
                <a:latin typeface="Times New Roman" panose="02020603050405020304" pitchFamily="18" charset="0"/>
                <a:ea typeface="Calibri" panose="020F0502020204030204" pitchFamily="34" charset="0"/>
                <a:cs typeface="Times New Roman" panose="02020603050405020304" pitchFamily="18" charset="0"/>
              </a:rPr>
              <a:t>enter Christ’s kingdom,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we likewise immediately start </a:t>
            </a:r>
            <a:r>
              <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partaking of the Lord’s Supper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on </a:t>
            </a:r>
            <a:r>
              <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 appointed day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1</a:t>
            </a:r>
            <a:r>
              <a:rPr lang="en-US" sz="2000" b="1" baseline="30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st</a:t>
            </a:r>
            <a:r>
              <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day of the week</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which was patterned after the partaking of the Passover Supper.</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36709B6C-11BA-1BF9-22B5-23B39D54497E}"/>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38748494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856357"/>
            <a:ext cx="11644370" cy="5262979"/>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Moses offered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sacrifices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(Exodus 24:3),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Jesus offered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himself as </a:t>
            </a: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sacrifice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Matthew chapters 26-28 </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Moses proclaims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sacrificial blood of the sacrifice is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blood of the covenant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Jesus proclaims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His blood is the blood of the New Covenant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Exodus 24:8 </a:t>
            </a:r>
            <a:r>
              <a:rPr lang="en-US" sz="2400" dirty="0">
                <a:latin typeface="Times New Roman" panose="02020603050405020304" pitchFamily="18" charset="0"/>
                <a:cs typeface="Times New Roman" panose="02020603050405020304" pitchFamily="18" charset="0"/>
              </a:rPr>
              <a:t>…Moses … said, "</a:t>
            </a:r>
            <a:r>
              <a:rPr lang="en-US" sz="2400" b="1" u="sng" dirty="0">
                <a:latin typeface="Times New Roman" panose="02020603050405020304" pitchFamily="18" charset="0"/>
                <a:cs typeface="Times New Roman" panose="02020603050405020304" pitchFamily="18" charset="0"/>
              </a:rPr>
              <a:t>Behold the blood of the covenant</a:t>
            </a:r>
            <a:r>
              <a:rPr lang="en-US" sz="2400" dirty="0">
                <a:latin typeface="Times New Roman" panose="02020603050405020304" pitchFamily="18" charset="0"/>
                <a:cs typeface="Times New Roman" panose="02020603050405020304" pitchFamily="18" charset="0"/>
              </a:rPr>
              <a:t>, which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has made with you in accordance with all these words."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Luke 22:20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in the same way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He took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cup after they had eaten, saying, "This cup which is poured out for you is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new covenant in My 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02B182B-5F71-6818-4626-FD8406A0FE78}"/>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62671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825278" y="991827"/>
            <a:ext cx="10133874"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introduced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His predetermined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plan of salvation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immediately after the fall of His children.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Genesis 3:15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I will put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enmity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(hatred – hostility) Between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(Serpent – Satan)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the woman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(through whom the savior would come), And between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your seed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her seed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(descendent);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(seed of woman) shall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bruise you on the head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(mortal wound - defeat),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(Satan) shall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bruise him on the heel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(non-mortal wound - raised to life – victory)."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Significant that the prophecy refers to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seed of the woman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All biblical genealogies:  Father begetting a son thus raising each succeeding generation.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of course,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Christ child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born of a virgin woman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without the agency of a male father – hence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Jesus is the descendent of the woman</a:t>
            </a:r>
            <a:endParaRPr lang="en-US" b="1" u="sng" dirty="0"/>
          </a:p>
        </p:txBody>
      </p:sp>
    </p:spTree>
    <p:extLst>
      <p:ext uri="{BB962C8B-B14F-4D97-AF65-F5344CB8AC3E}">
        <p14:creationId xmlns:p14="http://schemas.microsoft.com/office/powerpoint/2010/main" val="364339172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856357"/>
            <a:ext cx="11644370" cy="6001643"/>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Moses spoke the law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to the Israelites, the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people vowed obedience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the same way,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Peter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the Apostles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spoke the </a:t>
            </a:r>
            <a:r>
              <a:rPr lang="en-US" sz="24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New Covenant</a:t>
            </a:r>
            <a:r>
              <a:rPr lang="en-US" sz="24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to the people and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commanded them to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repent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Exodus 24:7 </a:t>
            </a:r>
            <a:r>
              <a:rPr lang="en-US" sz="2400" dirty="0">
                <a:latin typeface="Times New Roman" panose="02020603050405020304" pitchFamily="18" charset="0"/>
                <a:cs typeface="Times New Roman" panose="02020603050405020304" pitchFamily="18" charset="0"/>
              </a:rPr>
              <a:t> Then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u="sng"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(Moses) took the </a:t>
            </a:r>
            <a:r>
              <a:rPr lang="en-US" sz="2400" b="1" u="sng" dirty="0">
                <a:highlight>
                  <a:srgbClr val="FFFF00"/>
                </a:highlight>
                <a:latin typeface="Times New Roman" panose="02020603050405020304" pitchFamily="18" charset="0"/>
                <a:cs typeface="Times New Roman" panose="02020603050405020304" pitchFamily="18" charset="0"/>
              </a:rPr>
              <a:t>book of the covenant </a:t>
            </a:r>
            <a:r>
              <a:rPr lang="en-US" sz="2400" dirty="0">
                <a:latin typeface="Times New Roman" panose="02020603050405020304" pitchFamily="18" charset="0"/>
                <a:cs typeface="Times New Roman" panose="02020603050405020304" pitchFamily="18" charset="0"/>
              </a:rPr>
              <a:t>and </a:t>
            </a:r>
            <a:r>
              <a:rPr lang="en-US" sz="2400" b="1" u="sng" dirty="0">
                <a:highlight>
                  <a:srgbClr val="FFFF00"/>
                </a:highlight>
                <a:latin typeface="Times New Roman" panose="02020603050405020304" pitchFamily="18" charset="0"/>
                <a:cs typeface="Times New Roman" panose="02020603050405020304" pitchFamily="18" charset="0"/>
              </a:rPr>
              <a:t>read </a:t>
            </a:r>
            <a:r>
              <a:rPr lang="en-US" sz="2400" b="1" i="1" u="sng" dirty="0">
                <a:highlight>
                  <a:srgbClr val="FFFF00"/>
                </a:highlight>
                <a:latin typeface="Times New Roman" panose="02020603050405020304" pitchFamily="18" charset="0"/>
                <a:cs typeface="Times New Roman" panose="02020603050405020304" pitchFamily="18" charset="0"/>
              </a:rPr>
              <a:t>it</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 the </a:t>
            </a:r>
            <a:r>
              <a:rPr lang="en-US" sz="2400" b="1" u="sng" dirty="0">
                <a:highlight>
                  <a:srgbClr val="FFFF00"/>
                </a:highlight>
                <a:latin typeface="Times New Roman" panose="02020603050405020304" pitchFamily="18" charset="0"/>
                <a:cs typeface="Times New Roman" panose="02020603050405020304" pitchFamily="18" charset="0"/>
              </a:rPr>
              <a:t>hearing of the people</a:t>
            </a:r>
            <a:r>
              <a:rPr lang="en-US" sz="2400" dirty="0">
                <a:latin typeface="Times New Roman" panose="02020603050405020304" pitchFamily="18" charset="0"/>
                <a:cs typeface="Times New Roman" panose="02020603050405020304" pitchFamily="18" charset="0"/>
              </a:rPr>
              <a:t>; and they said, "All that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has spoken </a:t>
            </a:r>
            <a:r>
              <a:rPr lang="en-US" sz="2400" b="1" u="sng" dirty="0">
                <a:highlight>
                  <a:srgbClr val="FFFF00"/>
                </a:highlight>
                <a:latin typeface="Times New Roman" panose="02020603050405020304" pitchFamily="18" charset="0"/>
                <a:cs typeface="Times New Roman" panose="02020603050405020304" pitchFamily="18" charset="0"/>
              </a:rPr>
              <a:t>we will do</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we will be obedient</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Acts 2:14, 22</a:t>
            </a:r>
            <a:r>
              <a:rPr lang="en-US" sz="2400" dirty="0">
                <a:latin typeface="Times New Roman" panose="02020603050405020304" pitchFamily="18" charset="0"/>
                <a:cs typeface="Times New Roman" panose="02020603050405020304" pitchFamily="18" charset="0"/>
              </a:rPr>
              <a:t> But Peter, taking his stand with the eleven, raised his voice and declared to them: "Men of Judea and all you who live in Jerusalem, </a:t>
            </a:r>
            <a:r>
              <a:rPr lang="en-US" sz="2400" b="1" u="sng" dirty="0">
                <a:highlight>
                  <a:srgbClr val="FFFF00"/>
                </a:highlight>
                <a:latin typeface="Times New Roman" panose="02020603050405020304" pitchFamily="18" charset="0"/>
                <a:cs typeface="Times New Roman" panose="02020603050405020304" pitchFamily="18" charset="0"/>
              </a:rPr>
              <a:t>let this be known to you and give heed to my words.</a:t>
            </a:r>
            <a:r>
              <a:rPr lang="en-US" sz="2400" dirty="0">
                <a:latin typeface="Times New Roman" panose="02020603050405020304" pitchFamily="18" charset="0"/>
                <a:cs typeface="Times New Roman" panose="02020603050405020304" pitchFamily="18" charset="0"/>
              </a:rPr>
              <a:t> …. </a:t>
            </a:r>
            <a:r>
              <a:rPr lang="en-US" sz="2400" baseline="30000" dirty="0">
                <a:latin typeface="Times New Roman" panose="02020603050405020304" pitchFamily="18" charset="0"/>
                <a:cs typeface="Times New Roman" panose="02020603050405020304" pitchFamily="18" charset="0"/>
              </a:rPr>
              <a:t>22 </a:t>
            </a:r>
            <a:r>
              <a:rPr lang="en-US" sz="2400" dirty="0">
                <a:latin typeface="Times New Roman" panose="02020603050405020304" pitchFamily="18" charset="0"/>
                <a:cs typeface="Times New Roman" panose="02020603050405020304" pitchFamily="18" charset="0"/>
              </a:rPr>
              <a:t> "Men of Israel, </a:t>
            </a:r>
            <a:r>
              <a:rPr lang="en-US" sz="2400" b="1" u="sng" dirty="0">
                <a:highlight>
                  <a:srgbClr val="FFFF00"/>
                </a:highlight>
                <a:latin typeface="Times New Roman" panose="02020603050405020304" pitchFamily="18" charset="0"/>
                <a:cs typeface="Times New Roman" panose="02020603050405020304" pitchFamily="18" charset="0"/>
              </a:rPr>
              <a:t>listen to these words</a:t>
            </a:r>
            <a:r>
              <a:rPr lang="en-US" sz="2400" dirty="0">
                <a:latin typeface="Times New Roman" panose="02020603050405020304" pitchFamily="18" charset="0"/>
                <a:cs typeface="Times New Roman" panose="02020603050405020304" pitchFamily="18" charset="0"/>
              </a:rPr>
              <a:t>: ….</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Acts 2:38 </a:t>
            </a:r>
            <a:r>
              <a:rPr lang="en-US" sz="2400" dirty="0">
                <a:latin typeface="Times New Roman" panose="02020603050405020304" pitchFamily="18" charset="0"/>
                <a:cs typeface="Times New Roman" panose="02020603050405020304" pitchFamily="18" charset="0"/>
              </a:rPr>
              <a:t>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a:t>
            </a:r>
            <a:r>
              <a:rPr lang="en-US" sz="2400" b="1" u="sng" dirty="0">
                <a:highlight>
                  <a:srgbClr val="FFFF00"/>
                </a:highlight>
                <a:latin typeface="Times New Roman" panose="02020603050405020304" pitchFamily="18" charset="0"/>
                <a:cs typeface="Times New Roman" panose="02020603050405020304" pitchFamily="18" charset="0"/>
              </a:rPr>
              <a:t>Repent</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02B182B-5F71-6818-4626-FD8406A0FE78}"/>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77117084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22587" y="869821"/>
            <a:ext cx="11644370" cy="5539978"/>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Moses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sprinkles the people with both water and the blood of the covenant (Exodus 24:8, Hebrews 9:18-19),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apostles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likewise required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at baptism</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Hebrews 9:18-19 </a:t>
            </a:r>
            <a:r>
              <a:rPr lang="en-US" sz="2400" dirty="0">
                <a:latin typeface="Times New Roman" panose="02020603050405020304" pitchFamily="18" charset="0"/>
                <a:cs typeface="Times New Roman" panose="02020603050405020304" pitchFamily="18" charset="0"/>
              </a:rPr>
              <a:t> Therefore even the first </a:t>
            </a:r>
            <a:r>
              <a:rPr lang="en-US" sz="2400" i="1" dirty="0">
                <a:latin typeface="Times New Roman" panose="02020603050405020304" pitchFamily="18" charset="0"/>
                <a:cs typeface="Times New Roman" panose="02020603050405020304" pitchFamily="18" charset="0"/>
              </a:rPr>
              <a:t>covenant</a:t>
            </a:r>
            <a:r>
              <a:rPr lang="en-US" sz="2400" dirty="0">
                <a:latin typeface="Times New Roman" panose="02020603050405020304" pitchFamily="18" charset="0"/>
                <a:cs typeface="Times New Roman" panose="02020603050405020304" pitchFamily="18" charset="0"/>
              </a:rPr>
              <a:t> was not inaugurated without blood. </a:t>
            </a:r>
            <a:br>
              <a:rPr lang="en-US" sz="24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19 </a:t>
            </a:r>
            <a:r>
              <a:rPr lang="en-US" sz="2400" dirty="0">
                <a:latin typeface="Times New Roman" panose="02020603050405020304" pitchFamily="18" charset="0"/>
                <a:cs typeface="Times New Roman" panose="02020603050405020304" pitchFamily="18" charset="0"/>
              </a:rPr>
              <a:t> (Moses) took the </a:t>
            </a:r>
            <a:r>
              <a:rPr lang="en-US" sz="2400" b="1" u="sng" dirty="0">
                <a:highlight>
                  <a:srgbClr val="FFFF00"/>
                </a:highlight>
                <a:latin typeface="Times New Roman" panose="02020603050405020304" pitchFamily="18" charset="0"/>
                <a:cs typeface="Times New Roman" panose="02020603050405020304" pitchFamily="18" charset="0"/>
              </a:rPr>
              <a:t>blood</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…with </a:t>
            </a:r>
            <a:r>
              <a:rPr lang="en-US" sz="2400" b="1" u="sng" dirty="0">
                <a:highlight>
                  <a:srgbClr val="FFFF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 and </a:t>
            </a:r>
            <a:r>
              <a:rPr lang="en-US" sz="2400" b="1" u="sng" dirty="0">
                <a:highlight>
                  <a:srgbClr val="FFFF00"/>
                </a:highlight>
                <a:latin typeface="Times New Roman" panose="02020603050405020304" pitchFamily="18" charset="0"/>
                <a:cs typeface="Times New Roman" panose="02020603050405020304" pitchFamily="18" charset="0"/>
              </a:rPr>
              <a:t>sprinkled both the book itself and all the people</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Acts 2:38 </a:t>
            </a:r>
            <a:r>
              <a:rPr lang="en-US" sz="2400" dirty="0">
                <a:latin typeface="Times New Roman" panose="02020603050405020304" pitchFamily="18" charset="0"/>
                <a:cs typeface="Times New Roman" panose="02020603050405020304" pitchFamily="18" charset="0"/>
              </a:rPr>
              <a:t>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a:t>
            </a:r>
            <a:r>
              <a:rPr lang="en-US" sz="2400" b="1" u="sng" dirty="0">
                <a:highlight>
                  <a:srgbClr val="FFFF00"/>
                </a:highlight>
                <a:latin typeface="Times New Roman" panose="02020603050405020304" pitchFamily="18" charset="0"/>
                <a:cs typeface="Times New Roman" panose="02020603050405020304" pitchFamily="18" charset="0"/>
              </a:rPr>
              <a:t>Repent</a:t>
            </a:r>
            <a:r>
              <a:rPr lang="en-US" sz="2400" dirty="0">
                <a:latin typeface="Times New Roman" panose="02020603050405020304" pitchFamily="18" charset="0"/>
                <a:cs typeface="Times New Roman" panose="02020603050405020304" pitchFamily="18" charset="0"/>
              </a:rPr>
              <a:t>, and each of you </a:t>
            </a:r>
            <a:r>
              <a:rPr lang="en-US" sz="2400" b="1" u="sng" dirty="0">
                <a:highlight>
                  <a:srgbClr val="FFFF00"/>
                </a:highlight>
                <a:latin typeface="Times New Roman" panose="02020603050405020304" pitchFamily="18" charset="0"/>
                <a:cs typeface="Times New Roman" panose="02020603050405020304" pitchFamily="18" charset="0"/>
              </a:rPr>
              <a:t>be baptized </a:t>
            </a:r>
            <a:r>
              <a:rPr lang="en-US" sz="2400" dirty="0">
                <a:latin typeface="Times New Roman" panose="02020603050405020304" pitchFamily="18" charset="0"/>
                <a:cs typeface="Times New Roman" panose="02020603050405020304" pitchFamily="18" charset="0"/>
              </a:rPr>
              <a:t>in the name of Jesus Christ </a:t>
            </a:r>
            <a:r>
              <a:rPr lang="en-US" sz="2400" b="1" u="sng" dirty="0">
                <a:highlight>
                  <a:srgbClr val="FFFF00"/>
                </a:highlight>
                <a:latin typeface="Times New Roman" panose="02020603050405020304" pitchFamily="18" charset="0"/>
                <a:cs typeface="Times New Roman" panose="02020603050405020304" pitchFamily="18" charset="0"/>
              </a:rPr>
              <a:t>for the forgiveness of your sins</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Ephesians 1:7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In Him </a:t>
            </a:r>
            <a:r>
              <a:rPr lang="en-US" sz="2400" dirty="0">
                <a:latin typeface="Times New Roman" panose="02020603050405020304" pitchFamily="18" charset="0"/>
                <a:cs typeface="Times New Roman" panose="02020603050405020304" pitchFamily="18" charset="0"/>
              </a:rPr>
              <a:t>we have redemption through </a:t>
            </a:r>
            <a:r>
              <a:rPr lang="en-US" sz="2400" b="1" u="sng" dirty="0">
                <a:highlight>
                  <a:srgbClr val="FFFF00"/>
                </a:highlight>
                <a:latin typeface="Times New Roman" panose="02020603050405020304" pitchFamily="18" charset="0"/>
                <a:cs typeface="Times New Roman" panose="02020603050405020304" pitchFamily="18" charset="0"/>
              </a:rPr>
              <a:t>His blood</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forgiveness of our trespasses</a:t>
            </a:r>
            <a:r>
              <a:rPr lang="en-US" sz="2400" dirty="0">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F368E9D-794F-CE36-30DE-3D327B51C01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56963019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7913" y="1074348"/>
            <a:ext cx="11644370" cy="4370427"/>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To Summarize: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Exodus 24:3-8 gives us the account when Moses inaugurated the 1</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covenant that God had given him on Mount Sinai when God gave Moses the words of the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24:3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Moses offered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sacrifices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24:7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Moses spoke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 law to the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24:7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people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vowed obedience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the God’s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24:8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Hebrews 9:19  Moses sprinkled the people with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water</a:t>
            </a:r>
          </a:p>
          <a:p>
            <a:pPr marL="228600" marR="0">
              <a:spcBef>
                <a:spcPts val="0"/>
              </a:spcBef>
              <a:spcAft>
                <a:spcPts val="0"/>
              </a:spcAft>
            </a:pPr>
            <a:endParaRPr lang="en-US" sz="2000" b="1" u="sng"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E628A4D-1354-4C08-4861-CBCAC99F6D8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84211325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7913" y="1074348"/>
            <a:ext cx="11644370" cy="4062651"/>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New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To Summarize: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In the same way as with the Law of Moses, Acts chapter 2 gives us the account when the Apostles inaugurated the New Covenant that God had given them on Mount Zion when God gave them the words of the gospel – the Law of Christ: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Matthew 26-28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Jesus offered himself as a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sacrifice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Acts 2:1-38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Apostles spoke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 law of the New Covenant to the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Acts 2:38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people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vowed obedience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the God’s law (command to repent).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Acts 2:38-41, Ephesians 1:7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people received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water</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baptism</a:t>
            </a:r>
            <a:endParaRPr lang="en-US" sz="2000" b="1" u="sng"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E628A4D-1354-4C08-4861-CBCAC99F6D8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23931149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84113" y="750498"/>
            <a:ext cx="11644370" cy="5940088"/>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Consecration of the Priests under the Old Law of Moses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Old Law is a shadow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good things to come, i.e.,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prophetic figures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New Covenant – a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tutor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to lead us to Christ. Hebrews 8:5; 9:11; Galatians 3:24</a:t>
            </a:r>
          </a:p>
          <a:p>
            <a:pPr marL="1028700" lvl="1"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Old Law: God appointed High Priests to minister to him in Most Holy Place</a:t>
            </a:r>
          </a:p>
          <a:p>
            <a:pPr marL="1028700" lvl="1"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Old Law: God appointed Priests to minister to </a:t>
            </a:r>
            <a:r>
              <a:rPr lang="en-US" sz="2400" dirty="0">
                <a:latin typeface="Times New Roman" panose="02020603050405020304" pitchFamily="18" charset="0"/>
                <a:ea typeface="Calibri" panose="020F0502020204030204" pitchFamily="34" charset="0"/>
                <a:cs typeface="Times New Roman" panose="02020603050405020304" pitchFamily="18" charset="0"/>
              </a:rPr>
              <a:t>Him in the Holy Place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Under the New Covenant</a:t>
            </a:r>
          </a:p>
          <a:p>
            <a:pPr marL="1028700" lvl="1" indent="-342900">
              <a:buFont typeface="Arial" panose="020B0604020202020204" pitchFamily="34" charset="0"/>
              <a:buChar char="•"/>
            </a:pP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Jesus Christ the Son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is the eternal </a:t>
            </a:r>
            <a:r>
              <a:rPr lang="en-US" sz="2400" b="1" dirty="0">
                <a:latin typeface="Times New Roman" panose="02020603050405020304" pitchFamily="18" charset="0"/>
                <a:ea typeface="Calibri" panose="020F0502020204030204" pitchFamily="34" charset="0"/>
                <a:cs typeface="Times New Roman" panose="02020603050405020304" pitchFamily="18" charset="0"/>
              </a:rPr>
              <a:t>King and H</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igh Priest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Hebrews 2:17; 3:1; 4:14</a:t>
            </a:r>
          </a:p>
          <a:p>
            <a:pPr marL="1028700" lvl="1" indent="-342900">
              <a:buFont typeface="Arial" panose="020B0604020202020204" pitchFamily="34" charset="0"/>
              <a:buChar char="•"/>
            </a:pP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other Sons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are an eternal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Royal Priesthood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 Peter 2:9</a:t>
            </a:r>
          </a:p>
          <a:p>
            <a:pPr marL="571500" marR="0" indent="-342900">
              <a:spcBef>
                <a:spcPts val="0"/>
              </a:spcBef>
              <a:spcAft>
                <a:spcPts val="0"/>
              </a:spcAft>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the Old Law “Shadow” and “Tutor” reveals to us: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Consecration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High Priest and priests – figures of consecration under the New Covenant</a:t>
            </a:r>
          </a:p>
          <a:p>
            <a:pPr marL="571500" marR="0" indent="-342900">
              <a:spcBef>
                <a:spcPts val="0"/>
              </a:spcBef>
              <a:spcAft>
                <a:spcPts val="0"/>
              </a:spcAft>
              <a:buFont typeface="Arial" panose="020B0604020202020204" pitchFamily="34" charset="0"/>
              <a:buChar char="•"/>
            </a:pPr>
            <a:r>
              <a:rPr lang="en-US" sz="24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Practices</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High Priest and priests – figures of practice under the New Covenant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E628A4D-1354-4C08-4861-CBCAC99F6D8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1590823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769548"/>
            <a:ext cx="11644370" cy="5416868"/>
          </a:xfrm>
          <a:prstGeom prst="rect">
            <a:avLst/>
          </a:prstGeom>
          <a:noFill/>
        </p:spPr>
        <p:txBody>
          <a:bodyPr wrap="square" rtlCol="0">
            <a:spAutoFit/>
          </a:bodyPr>
          <a:lstStyle/>
          <a:p>
            <a:pPr marL="228600" marR="0">
              <a:spcBef>
                <a:spcPts val="0"/>
              </a:spcBef>
              <a:spcAft>
                <a:spcPts val="0"/>
              </a:spcAft>
            </a:pP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Under the Old Law, there was the appointment of a high priest – the first being Aaron.  </a:t>
            </a:r>
          </a:p>
          <a:p>
            <a:pPr marL="17145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28575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high priest was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only priest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who could enter into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inner chamber of the tabernacle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called the Most Holy Place  -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figure of heaven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(Hebrews 9:24).  </a:t>
            </a:r>
          </a:p>
          <a:p>
            <a:pPr marL="457200" marR="0" indent="-285750">
              <a:spcBef>
                <a:spcPts val="0"/>
              </a:spcBef>
              <a:spcAft>
                <a:spcPts val="0"/>
              </a:spcAft>
              <a:buFont typeface="Arial" panose="020B0604020202020204" pitchFamily="34" charset="0"/>
              <a:buChar char="•"/>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28575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Here is where the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ark of the covenant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was placed and where the </a:t>
            </a:r>
            <a:r>
              <a:rPr lang="en-US" sz="2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presence of God dwelt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indent="-285750">
              <a:spcBef>
                <a:spcPts val="0"/>
              </a:spcBef>
              <a:spcAft>
                <a:spcPts val="0"/>
              </a:spcAft>
              <a:buFont typeface="Arial" panose="020B0604020202020204" pitchFamily="34" charset="0"/>
              <a:buChar char="•"/>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46EFF29-7826-01B9-3C68-7AFFF0F5046C}"/>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22310124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769548"/>
            <a:ext cx="11644370" cy="5539978"/>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Jesus Christ is now our great high priest</a:t>
            </a:r>
          </a:p>
          <a:p>
            <a:pPr marL="22860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4:14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since we have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great high priest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who has passed through the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heavens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(pre-figured by Most Holy Place in the Tabernacle),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Jesus the Son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let us hold fast our confession.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9:24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did not enter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place made with hands, a </a:t>
            </a:r>
            <a:r>
              <a:rPr lang="en-US" sz="24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mere</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copy</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true one, but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into heaven itself</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now to appear in the presence of God for us;</a:t>
            </a:r>
          </a:p>
          <a:p>
            <a:pPr marL="4572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Hebrews 5:8-10 </a:t>
            </a:r>
            <a:r>
              <a:rPr lang="en-US" sz="2400" dirty="0">
                <a:latin typeface="Times New Roman" panose="02020603050405020304" pitchFamily="18" charset="0"/>
                <a:cs typeface="Times New Roman" panose="02020603050405020304" pitchFamily="18" charset="0"/>
              </a:rPr>
              <a:t>Although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(Jesus) was a Son, ….He became to all those who obey Him the source of eternal salvation, </a:t>
            </a:r>
            <a:r>
              <a:rPr lang="en-US" sz="2400" baseline="30000" dirty="0">
                <a:latin typeface="Times New Roman" panose="02020603050405020304" pitchFamily="18" charset="0"/>
                <a:cs typeface="Times New Roman" panose="02020603050405020304" pitchFamily="18" charset="0"/>
              </a:rPr>
              <a:t>10 </a:t>
            </a:r>
            <a:r>
              <a:rPr lang="en-US" sz="2400" dirty="0">
                <a:latin typeface="Times New Roman" panose="02020603050405020304" pitchFamily="18" charset="0"/>
                <a:cs typeface="Times New Roman" panose="02020603050405020304" pitchFamily="18" charset="0"/>
              </a:rPr>
              <a:t> being designated by God as a </a:t>
            </a:r>
            <a:r>
              <a:rPr lang="en-US" sz="2400" b="1" u="sng" dirty="0">
                <a:highlight>
                  <a:srgbClr val="FFFF00"/>
                </a:highlight>
                <a:latin typeface="Times New Roman" panose="02020603050405020304" pitchFamily="18" charset="0"/>
                <a:cs typeface="Times New Roman" panose="02020603050405020304" pitchFamily="18" charset="0"/>
              </a:rPr>
              <a:t>high priest according to the order of Melchizedek</a:t>
            </a:r>
            <a:r>
              <a:rPr lang="en-US" sz="2400" dirty="0">
                <a:latin typeface="Times New Roman" panose="02020603050405020304" pitchFamily="18" charset="0"/>
                <a:cs typeface="Times New Roman" panose="02020603050405020304" pitchFamily="18" charset="0"/>
              </a:rPr>
              <a:t>. (Both Priest and King)</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46EFF29-7826-01B9-3C68-7AFFF0F5046C}"/>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58814941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2055" y="907007"/>
            <a:ext cx="11644370" cy="5109091"/>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addition to the high priest under the Old Law:</a:t>
            </a:r>
          </a:p>
          <a:p>
            <a:pPr marL="0" marR="0">
              <a:spcBef>
                <a:spcPts val="0"/>
              </a:spcBef>
              <a:spcAft>
                <a:spcPts val="0"/>
              </a:spcAft>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sons of Aaron were consecrated to be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priests who served in the outer chamber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of the tabernacle called the Holy Place</a:t>
            </a:r>
          </a:p>
          <a:p>
            <a:pPr marR="0">
              <a:spcBef>
                <a:spcPts val="0"/>
              </a:spcBef>
              <a:spcAft>
                <a:spcPts val="0"/>
              </a:spcAft>
              <a:tabLst>
                <a:tab pos="0" algn="l"/>
              </a:tabLs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tabLst>
                <a:tab pos="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 outer chamber is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prophetic figure of the church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Aaronical priesthood is a prophetic figure of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who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we are as the children of God</a:t>
            </a:r>
          </a:p>
          <a:p>
            <a:pPr marR="0">
              <a:spcBef>
                <a:spcPts val="0"/>
              </a:spcBef>
              <a:spcAft>
                <a:spcPts val="0"/>
              </a:spcAft>
              <a:tabLst>
                <a:tab pos="0" algn="l"/>
              </a:tabLs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tabLst>
                <a:tab pos="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We are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priests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Aaro’s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sons) who minister in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church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(outer chamber) to serve God.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a:spcBef>
                <a:spcPts val="0"/>
              </a:spcBef>
              <a:spcAft>
                <a:spcPts val="0"/>
              </a:spcAft>
              <a:tabLst>
                <a:tab pos="285750" algn="l"/>
              </a:tabLs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2:9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you are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 CHOSEN RACE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royal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PRIESTHOOD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(kings and priests)</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1C3D0C1C-107C-515D-F69D-85897F2A1635}"/>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61797710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6247864"/>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Under the Old Law, both the High Priest and the other priests were consecrated by:</a:t>
            </a:r>
          </a:p>
          <a:p>
            <a:pPr marL="285750" marR="0" indent="-285750">
              <a:spcBef>
                <a:spcPts val="0"/>
              </a:spcBef>
              <a:spcAft>
                <a:spcPts val="0"/>
              </a:spcAft>
              <a:buFont typeface="Arial" panose="020B0604020202020204" pitchFamily="34" charset="0"/>
              <a:buChar cha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Sacrifices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(Christ’s death)</a:t>
            </a:r>
          </a:p>
          <a:p>
            <a:pPr marL="285750" marR="0" indent="-285750">
              <a:spcBef>
                <a:spcPts val="0"/>
              </a:spcBef>
              <a:spcAft>
                <a:spcPts val="0"/>
              </a:spcAft>
              <a:buFont typeface="Arial" panose="020B0604020202020204" pitchFamily="34" charset="0"/>
              <a:buChar char="•"/>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Blood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(Christ’s blood)</a:t>
            </a:r>
          </a:p>
          <a:p>
            <a:pPr marL="285750" marR="0" indent="-285750">
              <a:spcBef>
                <a:spcPts val="0"/>
              </a:spcBef>
              <a:spcAft>
                <a:spcPts val="0"/>
              </a:spcAft>
              <a:buFont typeface="Arial" panose="020B0604020202020204" pitchFamily="34" charset="0"/>
              <a:buChar char="•"/>
              <a:tabLst>
                <a:tab pos="0" algn="l"/>
              </a:tabLs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W</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ater Cleansing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(Baptism)</a:t>
            </a:r>
          </a:p>
          <a:p>
            <a:pPr marL="285750" marR="0" indent="-285750">
              <a:spcBef>
                <a:spcPts val="0"/>
              </a:spcBef>
              <a:spcAft>
                <a:spcPts val="0"/>
              </a:spcAft>
              <a:buFont typeface="Arial" panose="020B0604020202020204" pitchFamily="34" charset="0"/>
              <a:buChar char="•"/>
              <a:tabLst>
                <a:tab pos="0" algn="l"/>
              </a:tabLs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A</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nointing of fragrant oil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(Anointing of the 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29:4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Aaron and his sons were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washed with water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washing by water is the prophetic figures of baptism</a:t>
            </a:r>
          </a:p>
          <a:p>
            <a:pPr marL="342900" marR="0" indent="-342900">
              <a:spcBef>
                <a:spcPts val="0"/>
              </a:spcBef>
              <a:spcAft>
                <a:spcPts val="0"/>
              </a:spcAft>
              <a:buFont typeface="Arial" panose="020B0604020202020204" pitchFamily="34" charset="0"/>
              <a:buChar char="•"/>
              <a:tabLst>
                <a:tab pos="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equired of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Jesus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High Priest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other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sons of God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who are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royal priesthood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a:spcBef>
                <a:spcPts val="0"/>
              </a:spcBef>
              <a:spcAft>
                <a:spcPts val="0"/>
              </a:spcAft>
              <a:tabLst>
                <a:tab pos="0" algn="l"/>
              </a:tabLs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29:11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Animal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sacrifices offered </a:t>
            </a:r>
          </a:p>
          <a:p>
            <a:pPr marL="342900" indent="-342900">
              <a:buFont typeface="Arial" panose="020B0604020202020204" pitchFamily="34" charset="0"/>
              <a:buChar char="•"/>
              <a:tabLst>
                <a:tab pos="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Prophetic figure of Jesus Christ’s perfect sacrifice</a:t>
            </a:r>
          </a:p>
          <a:p>
            <a:pPr marL="342900" indent="-342900">
              <a:buFont typeface="Arial" panose="020B0604020202020204" pitchFamily="34" charset="0"/>
              <a:buChar cha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Takes away all sins for all time and all men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in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53669961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6494085"/>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29:7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Aaron was anointed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with the anointing oil.  Psalms 133:2 states that it was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copiously poured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on him</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lvl="1">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Psalm 133:1-2</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Behold, how good and how pleasant it is For brothers to dwell together in unity!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It is like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precious oil</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upon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head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Coming down upon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beard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Even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Aaron's beard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Coming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down upon the edge of his robes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lvl="1">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Exodus 30:25 </a:t>
            </a:r>
            <a:r>
              <a:rPr lang="en-US" sz="2400" dirty="0">
                <a:latin typeface="Times New Roman" panose="02020603050405020304" pitchFamily="18" charset="0"/>
                <a:cs typeface="Times New Roman" panose="02020603050405020304" pitchFamily="18" charset="0"/>
              </a:rPr>
              <a:t> "You shall make of these (myrrh, cinnamon, cane, cassia, olive oil)  a </a:t>
            </a:r>
            <a:r>
              <a:rPr lang="en-US" sz="2400" b="1" u="sng" dirty="0">
                <a:highlight>
                  <a:srgbClr val="FFFF00"/>
                </a:highlight>
                <a:latin typeface="Times New Roman" panose="02020603050405020304" pitchFamily="18" charset="0"/>
                <a:cs typeface="Times New Roman" panose="02020603050405020304" pitchFamily="18" charset="0"/>
              </a:rPr>
              <a:t>holy anointing oil</a:t>
            </a:r>
            <a:r>
              <a:rPr lang="en-US" sz="2400" dirty="0">
                <a:latin typeface="Times New Roman" panose="02020603050405020304" pitchFamily="18" charset="0"/>
                <a:cs typeface="Times New Roman" panose="02020603050405020304" pitchFamily="18" charset="0"/>
              </a:rPr>
              <a:t>, a perfume mixture, the work of a perfumer; it shall be a </a:t>
            </a:r>
            <a:r>
              <a:rPr lang="en-US" sz="2400" b="1" u="sng" dirty="0">
                <a:highlight>
                  <a:srgbClr val="FFFF00"/>
                </a:highlight>
                <a:latin typeface="Times New Roman" panose="02020603050405020304" pitchFamily="18" charset="0"/>
                <a:cs typeface="Times New Roman" panose="02020603050405020304" pitchFamily="18" charset="0"/>
              </a:rPr>
              <a:t>holy anointing oil</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Exodus 30:30</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"You shall </a:t>
            </a:r>
            <a:r>
              <a:rPr lang="en-US" sz="2400" b="1" u="sng" dirty="0">
                <a:highlight>
                  <a:srgbClr val="FFFF00"/>
                </a:highlight>
                <a:latin typeface="Times New Roman" panose="02020603050405020304" pitchFamily="18" charset="0"/>
                <a:cs typeface="Times New Roman" panose="02020603050405020304" pitchFamily="18" charset="0"/>
              </a:rPr>
              <a:t>anoint Aaron and his sons</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consecrate</a:t>
            </a:r>
            <a:r>
              <a:rPr lang="en-US" sz="2400" dirty="0">
                <a:latin typeface="Times New Roman" panose="02020603050405020304" pitchFamily="18" charset="0"/>
                <a:cs typeface="Times New Roman" panose="02020603050405020304" pitchFamily="18" charset="0"/>
              </a:rPr>
              <a:t> them, </a:t>
            </a:r>
            <a:r>
              <a:rPr lang="en-US" sz="2400" dirty="0">
                <a:highlight>
                  <a:srgbClr val="FFFF00"/>
                </a:highlight>
                <a:latin typeface="Times New Roman" panose="02020603050405020304" pitchFamily="18" charset="0"/>
                <a:cs typeface="Times New Roman" panose="02020603050405020304" pitchFamily="18" charset="0"/>
              </a:rPr>
              <a:t>that </a:t>
            </a:r>
            <a:r>
              <a:rPr lang="en-US" sz="2400" b="1" u="sng" dirty="0">
                <a:highlight>
                  <a:srgbClr val="FFFF00"/>
                </a:highlight>
                <a:latin typeface="Times New Roman" panose="02020603050405020304" pitchFamily="18" charset="0"/>
                <a:cs typeface="Times New Roman" panose="02020603050405020304" pitchFamily="18" charset="0"/>
              </a:rPr>
              <a:t>they may minister as priests to Me</a:t>
            </a:r>
            <a:r>
              <a:rPr lang="en-US" sz="2400" dirty="0">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1">
              <a:tabLst>
                <a:tab pos="0" algn="l"/>
              </a:tabLst>
            </a:pPr>
            <a:br>
              <a:rPr lang="en-US" sz="2000" dirty="0"/>
            </a:br>
            <a:endParaRPr lang="en-US" sz="2000" dirty="0"/>
          </a:p>
          <a:p>
            <a:pPr>
              <a:tabLst>
                <a:tab pos="0" algn="l"/>
              </a:tabLs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tabLst>
                <a:tab pos="0" algn="l"/>
              </a:tabLs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201957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927388" cy="3416320"/>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seed of woman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(Gen 3:15) – over time/generations - was born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Abraham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(Gen11:26)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Abraham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was born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Isaac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(Gen 21:2-3 –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child of promise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(Rom 9:7; Gal 4:28),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Isaac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was born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Jacob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(Gen 25:26),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Jacob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(Israel) was born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12 tribes of Israel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(Gen 29-30)</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12 tribes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(Exo 19:6).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the Messiah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Jesus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(Matt 1:1-16)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His sons (Eph 1:5) –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children of the promise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(Gal 4:28)</a:t>
            </a:r>
          </a:p>
          <a:p>
            <a:pPr marL="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God’ sons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(Christ &amp; sons of God) – God built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Christ’s church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(1 Ptr 2:5)</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Church of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(Col 1:13-14)</a:t>
            </a:r>
          </a:p>
        </p:txBody>
      </p:sp>
      <p:cxnSp>
        <p:nvCxnSpPr>
          <p:cNvPr id="5" name="Straight Arrow Connector 4">
            <a:extLst>
              <a:ext uri="{FF2B5EF4-FFF2-40B4-BE49-F238E27FC236}">
                <a16:creationId xmlns:a16="http://schemas.microsoft.com/office/drawing/2014/main" id="{6B59E1F1-6103-C7D2-5E7E-72DD57C664D1}"/>
              </a:ext>
            </a:extLst>
          </p:cNvPr>
          <p:cNvCxnSpPr>
            <a:cxnSpLocks/>
          </p:cNvCxnSpPr>
          <p:nvPr/>
        </p:nvCxnSpPr>
        <p:spPr>
          <a:xfrm flipH="1">
            <a:off x="11145982" y="3428999"/>
            <a:ext cx="712418" cy="1"/>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5981BD46-981D-7D1C-A273-2C03B6503507}"/>
              </a:ext>
            </a:extLst>
          </p:cNvPr>
          <p:cNvCxnSpPr>
            <a:cxnSpLocks/>
          </p:cNvCxnSpPr>
          <p:nvPr/>
        </p:nvCxnSpPr>
        <p:spPr>
          <a:xfrm flipH="1">
            <a:off x="11035145" y="1580073"/>
            <a:ext cx="78113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4131E82-5A19-6F1C-0FC1-E76CDFB63BC4}"/>
              </a:ext>
            </a:extLst>
          </p:cNvPr>
          <p:cNvCxnSpPr>
            <a:cxnSpLocks/>
          </p:cNvCxnSpPr>
          <p:nvPr/>
        </p:nvCxnSpPr>
        <p:spPr>
          <a:xfrm>
            <a:off x="11816276" y="1580073"/>
            <a:ext cx="0" cy="18489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233936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6370975"/>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As Aaron is the physical High Priest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anointed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with the oil</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it is prophetic of Jesus Christ who is the eternal High Priest who is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anointed with the Holy Spirit</a:t>
            </a:r>
            <a:endPar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pPr>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tabLst>
                <a:tab pos="0" algn="l"/>
              </a:tabLs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Psalm 45:6-7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(God speaking) Your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throne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 God</a:t>
            </a:r>
            <a:r>
              <a:rPr lang="en-US" sz="2400" b="1" kern="0" dirty="0">
                <a:latin typeface="Times New Roman" panose="02020603050405020304" pitchFamily="18" charset="0"/>
                <a:ea typeface="Times New Roman" panose="02020603050405020304" pitchFamily="18" charset="0"/>
                <a:cs typeface="Times New Roman" panose="02020603050405020304" pitchFamily="18" charset="0"/>
              </a:rPr>
              <a:t> (Jesus)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is forever and ever; A scepter of uprightness is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scepter of Your kingdom</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(church).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 Therefore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God, Your God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(Jehovah God our Father),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has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anointed You</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(Jesus)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With the oil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of joy above Your fellows. </a:t>
            </a:r>
          </a:p>
          <a:p>
            <a:pPr lvl="1">
              <a:tabLst>
                <a:tab pos="0" algn="l"/>
              </a:tabLs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Hebrews 1:8-9</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But </a:t>
            </a:r>
            <a:r>
              <a:rPr lang="en-US" sz="2400" b="1" u="sng" dirty="0">
                <a:highlight>
                  <a:srgbClr val="FFFF00"/>
                </a:highlight>
                <a:latin typeface="Times New Roman" panose="02020603050405020304" pitchFamily="18" charset="0"/>
                <a:cs typeface="Times New Roman" panose="02020603050405020304" pitchFamily="18" charset="0"/>
              </a:rPr>
              <a:t>of the Son </a:t>
            </a:r>
            <a:r>
              <a:rPr lang="en-US" sz="2400" i="1" dirty="0">
                <a:latin typeface="Times New Roman" panose="02020603050405020304" pitchFamily="18" charset="0"/>
                <a:cs typeface="Times New Roman" panose="02020603050405020304" pitchFamily="18" charset="0"/>
              </a:rPr>
              <a:t>He says,</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YOUR</a:t>
            </a:r>
            <a:r>
              <a:rPr lang="en-US" sz="2400" dirty="0">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THRONE</a:t>
            </a:r>
            <a:r>
              <a:rPr lang="en-US" sz="2400" dirty="0">
                <a:latin typeface="Times New Roman" panose="02020603050405020304" pitchFamily="18" charset="0"/>
                <a:cs typeface="Times New Roman" panose="02020603050405020304" pitchFamily="18" charset="0"/>
              </a:rPr>
              <a:t>, O </a:t>
            </a:r>
            <a:r>
              <a:rPr lang="en-US" sz="2400" cap="small" dirty="0">
                <a:effectLst/>
                <a:latin typeface="Times New Roman" panose="02020603050405020304" pitchFamily="18" charset="0"/>
                <a:cs typeface="Times New Roman" panose="02020603050405020304" pitchFamily="18" charset="0"/>
              </a:rPr>
              <a:t>GOD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IS </a:t>
            </a:r>
            <a:r>
              <a:rPr lang="en-US" sz="2400" b="1" u="sng" cap="small" dirty="0">
                <a:effectLst/>
                <a:highlight>
                  <a:srgbClr val="FFFF00"/>
                </a:highlight>
                <a:latin typeface="Times New Roman" panose="02020603050405020304" pitchFamily="18" charset="0"/>
                <a:cs typeface="Times New Roman" panose="02020603050405020304" pitchFamily="18" charset="0"/>
              </a:rPr>
              <a:t>FOREVER AND EVER</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THE RIGHTEOUS SCEPTER IS THE </a:t>
            </a:r>
            <a:r>
              <a:rPr lang="en-US" sz="2400" b="1" u="sng" cap="small" dirty="0">
                <a:effectLst/>
                <a:highlight>
                  <a:srgbClr val="FFFF00"/>
                </a:highlight>
                <a:latin typeface="Times New Roman" panose="02020603050405020304" pitchFamily="18" charset="0"/>
                <a:cs typeface="Times New Roman" panose="02020603050405020304" pitchFamily="18" charset="0"/>
              </a:rPr>
              <a:t>SCEPTER OF</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HIS KINGDOM</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THEREFORE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GOD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YOUR</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GOD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HAS</a:t>
            </a:r>
            <a:r>
              <a:rPr lang="en-US" sz="2400" dirty="0">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ANOINTED</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YOU</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WITH THE OIL OF GLADNESS ABOVE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YOUR COMPANIONS</a:t>
            </a:r>
            <a:r>
              <a:rPr lang="en-US" sz="2400" dirty="0">
                <a:latin typeface="Times New Roman" panose="02020603050405020304" pitchFamily="18" charset="0"/>
                <a:cs typeface="Times New Roman" panose="02020603050405020304" pitchFamily="18" charset="0"/>
              </a:rPr>
              <a:t>." </a:t>
            </a:r>
          </a:p>
          <a:p>
            <a:pPr lvl="1">
              <a:tabLst>
                <a:tab pos="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lvl="1">
              <a:tabLst>
                <a:tab pos="0" algn="l"/>
              </a:tabLst>
            </a:pPr>
            <a:endParaRPr lang="en-US" sz="2800" b="1" dirty="0">
              <a:latin typeface="Times New Roman" panose="02020603050405020304" pitchFamily="18" charset="0"/>
              <a:cs typeface="Times New Roman" panose="02020603050405020304" pitchFamily="18" charset="0"/>
            </a:endParaRPr>
          </a:p>
          <a:p>
            <a:pPr lvl="1">
              <a:tabLst>
                <a:tab pos="0" algn="l"/>
              </a:tabLst>
            </a:pPr>
            <a:endParaRPr lang="en-US" sz="20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90636749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262979"/>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Anointing of the Holy Spirit at Baptism</a:t>
            </a:r>
          </a:p>
          <a:p>
            <a:pPr marL="5715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400" dirty="0">
                <a:latin typeface="Times New Roman" panose="02020603050405020304" pitchFamily="18" charset="0"/>
                <a:cs typeface="Times New Roman" panose="02020603050405020304" pitchFamily="18" charset="0"/>
              </a:rPr>
              <a:t>Joel is an obscure “Minor Prophet” whose only credential is Joel 1:1: “the word of the Lord that came to Joel, the son of </a:t>
            </a:r>
            <a:r>
              <a:rPr lang="en-US" sz="2400" dirty="0" err="1">
                <a:latin typeface="Times New Roman" panose="02020603050405020304" pitchFamily="18" charset="0"/>
                <a:cs typeface="Times New Roman" panose="02020603050405020304" pitchFamily="18" charset="0"/>
              </a:rPr>
              <a:t>Pethuel</a:t>
            </a:r>
            <a:r>
              <a:rPr lang="en-US" sz="2400" dirty="0">
                <a:latin typeface="Times New Roman" panose="02020603050405020304" pitchFamily="18" charset="0"/>
                <a:cs typeface="Times New Roman" panose="02020603050405020304" pitchFamily="18" charset="0"/>
              </a:rPr>
              <a:t>.”</a:t>
            </a:r>
          </a:p>
          <a:p>
            <a:pPr marL="57150"/>
            <a:endParaRPr lang="en-US" sz="2400" dirty="0">
              <a:latin typeface="Times New Roman" panose="02020603050405020304" pitchFamily="18" charset="0"/>
              <a:cs typeface="Times New Roman" panose="02020603050405020304" pitchFamily="18" charset="0"/>
            </a:endParaRPr>
          </a:p>
          <a:p>
            <a:pPr marL="57150"/>
            <a:r>
              <a:rPr lang="en-US" sz="2400" dirty="0">
                <a:latin typeface="Times New Roman" panose="02020603050405020304" pitchFamily="18" charset="0"/>
                <a:cs typeface="Times New Roman" panose="02020603050405020304" pitchFamily="18" charset="0"/>
              </a:rPr>
              <a:t>Joel prophesied during a time of </a:t>
            </a:r>
            <a:r>
              <a:rPr lang="en-US" sz="2400" b="1" dirty="0">
                <a:highlight>
                  <a:srgbClr val="FFFF00"/>
                </a:highlight>
                <a:latin typeface="Times New Roman" panose="02020603050405020304" pitchFamily="18" charset="0"/>
                <a:cs typeface="Times New Roman" panose="02020603050405020304" pitchFamily="18" charset="0"/>
              </a:rPr>
              <a:t>great distress </a:t>
            </a:r>
            <a:r>
              <a:rPr lang="en-US" sz="2400" dirty="0">
                <a:latin typeface="Times New Roman" panose="02020603050405020304" pitchFamily="18" charset="0"/>
                <a:cs typeface="Times New Roman" panose="02020603050405020304" pitchFamily="18" charset="0"/>
              </a:rPr>
              <a:t>(Locus) that has come upon Judah.</a:t>
            </a:r>
          </a:p>
          <a:p>
            <a:pPr marL="57150"/>
            <a:endParaRPr lang="en-US" sz="2400" dirty="0">
              <a:latin typeface="Times New Roman" panose="02020603050405020304" pitchFamily="18" charset="0"/>
              <a:cs typeface="Times New Roman" panose="02020603050405020304" pitchFamily="18" charset="0"/>
            </a:endParaRPr>
          </a:p>
          <a:p>
            <a:pPr marL="57150"/>
            <a:r>
              <a:rPr lang="en-US" sz="2400" dirty="0">
                <a:latin typeface="Times New Roman" panose="02020603050405020304" pitchFamily="18" charset="0"/>
                <a:cs typeface="Times New Roman" panose="02020603050405020304" pitchFamily="18" charset="0"/>
              </a:rPr>
              <a:t>Joel makes a call for the people to </a:t>
            </a:r>
            <a:r>
              <a:rPr lang="en-US" sz="2400" b="1" dirty="0">
                <a:highlight>
                  <a:srgbClr val="FFFF00"/>
                </a:highlight>
                <a:latin typeface="Times New Roman" panose="02020603050405020304" pitchFamily="18" charset="0"/>
                <a:cs typeface="Times New Roman" panose="02020603050405020304" pitchFamily="18" charset="0"/>
              </a:rPr>
              <a:t>return to God </a:t>
            </a:r>
            <a:r>
              <a:rPr lang="en-US" sz="2400" dirty="0">
                <a:latin typeface="Times New Roman" panose="02020603050405020304" pitchFamily="18" charset="0"/>
                <a:cs typeface="Times New Roman" panose="02020603050405020304" pitchFamily="18" charset="0"/>
              </a:rPr>
              <a:t>and speaks of a </a:t>
            </a:r>
            <a:r>
              <a:rPr lang="en-US" sz="2400" b="1" dirty="0">
                <a:highlight>
                  <a:srgbClr val="FFFF00"/>
                </a:highlight>
                <a:latin typeface="Times New Roman" panose="02020603050405020304" pitchFamily="18" charset="0"/>
                <a:cs typeface="Times New Roman" panose="02020603050405020304" pitchFamily="18" charset="0"/>
              </a:rPr>
              <a:t>great restoration </a:t>
            </a:r>
            <a:r>
              <a:rPr lang="en-US" sz="2400" dirty="0">
                <a:latin typeface="Times New Roman" panose="02020603050405020304" pitchFamily="18" charset="0"/>
                <a:cs typeface="Times New Roman" panose="02020603050405020304" pitchFamily="18" charset="0"/>
              </a:rPr>
              <a:t>where those of Mount Zion and in Jerusalem escape – reference to the </a:t>
            </a:r>
            <a:r>
              <a:rPr lang="en-US" sz="2400" b="1" dirty="0">
                <a:highlight>
                  <a:srgbClr val="FFFF00"/>
                </a:highlight>
                <a:latin typeface="Times New Roman" panose="02020603050405020304" pitchFamily="18" charset="0"/>
                <a:cs typeface="Times New Roman" panose="02020603050405020304" pitchFamily="18" charset="0"/>
              </a:rPr>
              <a:t>saved remnant</a:t>
            </a:r>
            <a:r>
              <a:rPr lang="en-US" sz="2400" dirty="0">
                <a:latin typeface="Times New Roman" panose="02020603050405020304" pitchFamily="18" charset="0"/>
                <a:cs typeface="Times New Roman" panose="02020603050405020304" pitchFamily="18" charset="0"/>
              </a:rPr>
              <a:t>. In this context, Joel makes this profound prophecy</a:t>
            </a:r>
          </a:p>
          <a:p>
            <a:pPr marL="57150"/>
            <a:endParaRPr lang="en-US" sz="2400" dirty="0">
              <a:latin typeface="Times New Roman" panose="02020603050405020304" pitchFamily="18" charset="0"/>
              <a:cs typeface="Times New Roman" panose="02020603050405020304" pitchFamily="18" charset="0"/>
            </a:endParaRPr>
          </a:p>
          <a:p>
            <a:pPr marL="57150"/>
            <a:r>
              <a:rPr lang="en-US" sz="2400" b="1" dirty="0">
                <a:latin typeface="Times New Roman" panose="02020603050405020304" pitchFamily="18" charset="0"/>
                <a:cs typeface="Times New Roman" panose="02020603050405020304" pitchFamily="18" charset="0"/>
              </a:rPr>
              <a:t>Joel 2:28 </a:t>
            </a:r>
            <a:r>
              <a:rPr lang="en-US" sz="2400" dirty="0">
                <a:latin typeface="Times New Roman" panose="02020603050405020304" pitchFamily="18" charset="0"/>
                <a:cs typeface="Times New Roman" panose="02020603050405020304" pitchFamily="18" charset="0"/>
              </a:rPr>
              <a:t> "It will come about after this That </a:t>
            </a:r>
            <a:r>
              <a:rPr lang="en-US" sz="2400" b="1" u="sng" dirty="0">
                <a:highlight>
                  <a:srgbClr val="FFFF00"/>
                </a:highlight>
                <a:latin typeface="Times New Roman" panose="02020603050405020304" pitchFamily="18" charset="0"/>
                <a:cs typeface="Times New Roman" panose="02020603050405020304" pitchFamily="18" charset="0"/>
              </a:rPr>
              <a:t>I will pour out My Spirit on all mankind</a:t>
            </a:r>
            <a:r>
              <a:rPr lang="en-US" sz="2400" dirty="0">
                <a:latin typeface="Times New Roman" panose="02020603050405020304" pitchFamily="18" charset="0"/>
                <a:cs typeface="Times New Roman" panose="02020603050405020304" pitchFamily="18" charset="0"/>
              </a:rPr>
              <a:t>; And your sons and daughters will prophesy, Your old men will dream dreams, Your young men will see visions.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336529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4893647"/>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Anointing of the Holy Spirit at Baptism</a:t>
            </a:r>
          </a:p>
          <a:p>
            <a:pPr marL="5715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400" dirty="0">
                <a:latin typeface="Times New Roman" panose="02020603050405020304" pitchFamily="18" charset="0"/>
                <a:cs typeface="Times New Roman" panose="02020603050405020304" pitchFamily="18" charset="0"/>
              </a:rPr>
              <a:t>On the Day of Pentecost, the </a:t>
            </a:r>
            <a:r>
              <a:rPr lang="en-US" sz="2400" b="1" dirty="0">
                <a:highlight>
                  <a:srgbClr val="FFFF00"/>
                </a:highlight>
                <a:latin typeface="Times New Roman" panose="02020603050405020304" pitchFamily="18" charset="0"/>
                <a:cs typeface="Times New Roman" panose="02020603050405020304" pitchFamily="18" charset="0"/>
              </a:rPr>
              <a:t>Apostle Peter declares Joel’s prophecy of the Spirit was fulfilled</a:t>
            </a:r>
          </a:p>
          <a:p>
            <a:pPr marL="57150"/>
            <a:endParaRPr lang="en-US" sz="2400" dirty="0">
              <a:latin typeface="Times New Roman" panose="02020603050405020304" pitchFamily="18" charset="0"/>
              <a:cs typeface="Times New Roman" panose="02020603050405020304" pitchFamily="18" charset="0"/>
            </a:endParaRPr>
          </a:p>
          <a:p>
            <a:pPr marL="57150"/>
            <a:r>
              <a:rPr lang="en-US" sz="2400" b="1" dirty="0">
                <a:latin typeface="Times New Roman" panose="02020603050405020304" pitchFamily="18" charset="0"/>
                <a:cs typeface="Times New Roman" panose="02020603050405020304" pitchFamily="18" charset="0"/>
              </a:rPr>
              <a:t>Acts 2:14-17 </a:t>
            </a:r>
            <a:r>
              <a:rPr lang="en-US" sz="2400" dirty="0">
                <a:latin typeface="Times New Roman" panose="02020603050405020304" pitchFamily="18" charset="0"/>
                <a:cs typeface="Times New Roman" panose="02020603050405020304" pitchFamily="18" charset="0"/>
              </a:rPr>
              <a:t> But Peter, taking his stand with the eleven, raised his voice and declared to them: "Men of Judea and all you who live in Jerusalem, let this be known to you and give heed to my words…this is what was spoken of through the prophet Joel: </a:t>
            </a:r>
            <a:br>
              <a:rPr lang="en-US" sz="24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IT SHALL BE </a:t>
            </a:r>
            <a:r>
              <a:rPr lang="en-US" sz="2400" b="1" u="sng" cap="small" dirty="0">
                <a:effectLst/>
                <a:highlight>
                  <a:srgbClr val="FFFF00"/>
                </a:highlight>
                <a:latin typeface="Times New Roman" panose="02020603050405020304" pitchFamily="18" charset="0"/>
                <a:cs typeface="Times New Roman" panose="02020603050405020304" pitchFamily="18" charset="0"/>
              </a:rPr>
              <a:t>IN THE LAST DAYS</a:t>
            </a:r>
            <a:r>
              <a:rPr lang="en-US" sz="2400" dirty="0">
                <a:latin typeface="Times New Roman" panose="02020603050405020304" pitchFamily="18" charset="0"/>
                <a:cs typeface="Times New Roman" panose="02020603050405020304" pitchFamily="18" charset="0"/>
              </a:rPr>
              <a:t>,' God says, '</a:t>
            </a:r>
            <a:r>
              <a:rPr lang="en-US" sz="2400" cap="small" dirty="0">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I </a:t>
            </a:r>
            <a:r>
              <a:rPr lang="en-US" sz="2400" b="1" u="sng" cap="small" dirty="0">
                <a:effectLst/>
                <a:highlight>
                  <a:srgbClr val="FFFF00"/>
                </a:highlight>
                <a:latin typeface="Times New Roman" panose="02020603050405020304" pitchFamily="18" charset="0"/>
                <a:cs typeface="Times New Roman" panose="02020603050405020304" pitchFamily="18" charset="0"/>
              </a:rPr>
              <a:t>WILL POUR FORTH OF</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MY</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SPIRIT ON ALL</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MANKIND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YOUR SONS AND YOUR DAUGHTERS SHALL PROPHESY</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YOUR YOUNG MEN SHALL SEE VISIONS</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YOUR OLD MEN SHALL DREAM DREAMS</a:t>
            </a:r>
            <a:r>
              <a:rPr lang="en-US" sz="2400" dirty="0">
                <a:latin typeface="Times New Roman" panose="02020603050405020304" pitchFamily="18" charset="0"/>
                <a:cs typeface="Times New Roman" panose="02020603050405020304" pitchFamily="18" charset="0"/>
              </a:rPr>
              <a:t>; </a:t>
            </a:r>
          </a:p>
          <a:p>
            <a:pPr marL="57150"/>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801616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4832092"/>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Emblematic of the Holy Spirit Anointing of Jesus – the Eternal High Priest</a:t>
            </a:r>
          </a:p>
          <a:p>
            <a:pPr>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Isaiah 61:1 </a:t>
            </a:r>
            <a:r>
              <a:rPr lang="en-US" sz="2400" dirty="0">
                <a:latin typeface="Times New Roman" panose="02020603050405020304" pitchFamily="18" charset="0"/>
                <a:cs typeface="Times New Roman" panose="02020603050405020304" pitchFamily="18" charset="0"/>
              </a:rPr>
              <a:t>The </a:t>
            </a:r>
            <a:r>
              <a:rPr lang="en-US" sz="2400" b="1" u="sng" dirty="0">
                <a:highlight>
                  <a:srgbClr val="FFFF00"/>
                </a:highlight>
                <a:latin typeface="Times New Roman" panose="02020603050405020304" pitchFamily="18" charset="0"/>
                <a:cs typeface="Times New Roman" panose="02020603050405020304" pitchFamily="18" charset="0"/>
              </a:rPr>
              <a:t>Spirit of the Lord </a:t>
            </a:r>
            <a:r>
              <a:rPr lang="en-US" sz="2400" b="1" u="sng" cap="small" dirty="0">
                <a:effectLst/>
                <a:highlight>
                  <a:srgbClr val="FFFF00"/>
                </a:highlight>
                <a:latin typeface="Times New Roman" panose="02020603050405020304" pitchFamily="18" charset="0"/>
                <a:cs typeface="Times New Roman" panose="02020603050405020304" pitchFamily="18" charset="0"/>
              </a:rPr>
              <a:t>GOD</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upon </a:t>
            </a:r>
            <a:r>
              <a:rPr lang="en-US" sz="2400" b="1" u="sng" dirty="0">
                <a:highlight>
                  <a:srgbClr val="FFFF00"/>
                </a:highlight>
                <a:latin typeface="Times New Roman" panose="02020603050405020304" pitchFamily="18" charset="0"/>
                <a:cs typeface="Times New Roman" panose="02020603050405020304" pitchFamily="18" charset="0"/>
              </a:rPr>
              <a:t>me</a:t>
            </a:r>
            <a:r>
              <a:rPr lang="en-US" sz="2400" dirty="0">
                <a:latin typeface="Times New Roman" panose="02020603050405020304" pitchFamily="18" charset="0"/>
                <a:cs typeface="Times New Roman" panose="02020603050405020304" pitchFamily="18" charset="0"/>
              </a:rPr>
              <a:t>, Because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has </a:t>
            </a:r>
            <a:r>
              <a:rPr lang="en-US" sz="2400" b="1" u="sng" dirty="0">
                <a:highlight>
                  <a:srgbClr val="FFFF00"/>
                </a:highlight>
                <a:latin typeface="Times New Roman" panose="02020603050405020304" pitchFamily="18" charset="0"/>
                <a:cs typeface="Times New Roman" panose="02020603050405020304" pitchFamily="18" charset="0"/>
              </a:rPr>
              <a:t>anointed</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me</a:t>
            </a:r>
            <a:r>
              <a:rPr lang="en-US" sz="2400" dirty="0">
                <a:latin typeface="Times New Roman" panose="02020603050405020304" pitchFamily="18" charset="0"/>
                <a:cs typeface="Times New Roman" panose="02020603050405020304" pitchFamily="18" charset="0"/>
              </a:rPr>
              <a:t> To bring good news to the afflicted; ….</a:t>
            </a:r>
          </a:p>
          <a:p>
            <a:pPr lvl="1">
              <a:tabLst>
                <a:tab pos="0" algn="l"/>
              </a:tabLst>
            </a:pPr>
            <a:endParaRPr lang="en-US" sz="2400" dirty="0">
              <a:latin typeface="Times New Roman" panose="02020603050405020304" pitchFamily="18"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Luke 4:17-18, 20 </a:t>
            </a:r>
            <a:r>
              <a:rPr lang="en-US" sz="2400" dirty="0">
                <a:latin typeface="Times New Roman" panose="02020603050405020304" pitchFamily="18" charset="0"/>
                <a:cs typeface="Times New Roman" panose="02020603050405020304" pitchFamily="18" charset="0"/>
              </a:rPr>
              <a:t> And the book of the prophet Isaiah was handed to </a:t>
            </a:r>
            <a:r>
              <a:rPr lang="en-US" sz="2400" b="1" u="sng" dirty="0">
                <a:highlight>
                  <a:srgbClr val="FFFF00"/>
                </a:highlight>
                <a:latin typeface="Times New Roman" panose="02020603050405020304" pitchFamily="18" charset="0"/>
                <a:cs typeface="Times New Roman" panose="02020603050405020304" pitchFamily="18" charset="0"/>
              </a:rPr>
              <a:t>Him </a:t>
            </a:r>
            <a:r>
              <a:rPr lang="en-US" sz="2400" dirty="0">
                <a:latin typeface="Times New Roman" panose="02020603050405020304" pitchFamily="18" charset="0"/>
                <a:cs typeface="Times New Roman" panose="02020603050405020304" pitchFamily="18" charset="0"/>
              </a:rPr>
              <a:t>(Jesus). And He opened the book and found the place where it was written, </a:t>
            </a:r>
            <a:r>
              <a:rPr lang="en-US" sz="2400" baseline="30000" dirty="0">
                <a:latin typeface="Times New Roman" panose="02020603050405020304" pitchFamily="18" charset="0"/>
                <a:cs typeface="Times New Roman" panose="02020603050405020304" pitchFamily="18" charset="0"/>
              </a:rPr>
              <a:t>18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THE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SPIRIT OF THE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LORD IS UPON</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ME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BECAUSE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HE </a:t>
            </a:r>
            <a:r>
              <a:rPr lang="en-US" sz="2400" b="1" u="sng" cap="small" dirty="0">
                <a:effectLst/>
                <a:highlight>
                  <a:srgbClr val="FFFF00"/>
                </a:highlight>
                <a:latin typeface="Times New Roman" panose="02020603050405020304" pitchFamily="18" charset="0"/>
                <a:cs typeface="Times New Roman" panose="02020603050405020304" pitchFamily="18" charset="0"/>
              </a:rPr>
              <a:t>ANOINTED</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ME </a:t>
            </a:r>
            <a:r>
              <a:rPr lang="en-US" sz="2400" cap="small" dirty="0">
                <a:effectLst/>
                <a:latin typeface="Times New Roman" panose="02020603050405020304" pitchFamily="18" charset="0"/>
                <a:cs typeface="Times New Roman" panose="02020603050405020304" pitchFamily="18" charset="0"/>
              </a:rPr>
              <a:t>TO PREACH THE GOSPEL TO THE POOR</a:t>
            </a:r>
            <a:r>
              <a:rPr lang="en-US" sz="2400"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20 </a:t>
            </a:r>
            <a:r>
              <a:rPr lang="en-US" sz="2400" dirty="0">
                <a:latin typeface="Times New Roman" panose="02020603050405020304" pitchFamily="18" charset="0"/>
                <a:cs typeface="Times New Roman" panose="02020603050405020304" pitchFamily="18" charset="0"/>
              </a:rPr>
              <a:t> And He closed the book, gave it back to the attendant and sat down; and the eyes of all in the synagogue were fixed on Him….</a:t>
            </a:r>
            <a:r>
              <a:rPr lang="en-US" sz="2400" baseline="30000" dirty="0">
                <a:latin typeface="Times New Roman" panose="02020603050405020304" pitchFamily="18" charset="0"/>
                <a:cs typeface="Times New Roman" panose="02020603050405020304" pitchFamily="18" charset="0"/>
              </a:rPr>
              <a:t>21 </a:t>
            </a:r>
            <a:r>
              <a:rPr lang="en-US" sz="2400" dirty="0">
                <a:latin typeface="Times New Roman" panose="02020603050405020304" pitchFamily="18" charset="0"/>
                <a:cs typeface="Times New Roman" panose="02020603050405020304" pitchFamily="18" charset="0"/>
              </a:rPr>
              <a:t> And He began to say to them, "</a:t>
            </a:r>
            <a:r>
              <a:rPr lang="en-US" sz="2400" b="1" u="sng" dirty="0">
                <a:highlight>
                  <a:srgbClr val="FFFF00"/>
                </a:highlight>
                <a:latin typeface="Times New Roman" panose="02020603050405020304" pitchFamily="18" charset="0"/>
                <a:cs typeface="Times New Roman" panose="02020603050405020304" pitchFamily="18" charset="0"/>
              </a:rPr>
              <a:t>Today this Scripture has been fulfilled in your hearing</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51841237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4708981"/>
          </a:xfrm>
          <a:prstGeom prst="rect">
            <a:avLst/>
          </a:prstGeom>
          <a:noFill/>
        </p:spPr>
        <p:txBody>
          <a:bodyPr wrap="square" rtlCol="0">
            <a:spAutoFit/>
          </a:bodyPr>
          <a:lstStyle/>
          <a:p>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The anointing of Aaron and his sons is also emblematic of the pouring out of the </a:t>
            </a:r>
            <a:r>
              <a:rPr lang="en-US" sz="2800" b="1" u="sng" dirty="0">
                <a:latin typeface="Times New Roman" panose="02020603050405020304" pitchFamily="18" charset="0"/>
                <a:cs typeface="Times New Roman" panose="02020603050405020304" pitchFamily="18" charset="0"/>
              </a:rPr>
              <a:t>Holy Spirit upon </a:t>
            </a:r>
            <a:r>
              <a:rPr lang="en-US" sz="2800" b="1" u="sng" dirty="0">
                <a:highlight>
                  <a:srgbClr val="FFFF00"/>
                </a:highlight>
                <a:latin typeface="Times New Roman" panose="02020603050405020304" pitchFamily="18" charset="0"/>
                <a:cs typeface="Times New Roman" panose="02020603050405020304" pitchFamily="18" charset="0"/>
              </a:rPr>
              <a:t>God’s other sons </a:t>
            </a:r>
            <a:r>
              <a:rPr lang="en-US" sz="2800" b="1" u="sng" dirty="0">
                <a:latin typeface="Times New Roman" panose="02020603050405020304" pitchFamily="18" charset="0"/>
                <a:cs typeface="Times New Roman" panose="02020603050405020304" pitchFamily="18" charset="0"/>
              </a:rPr>
              <a:t>– His Royal Priesthood</a:t>
            </a:r>
            <a:r>
              <a:rPr lang="en-US" sz="2800" dirty="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Exodus 29:21</a:t>
            </a:r>
            <a:r>
              <a:rPr lang="en-US" sz="2800" dirty="0">
                <a:latin typeface="Times New Roman" panose="02020603050405020304" pitchFamily="18" charset="0"/>
                <a:cs typeface="Times New Roman" panose="02020603050405020304" pitchFamily="18" charset="0"/>
              </a:rPr>
              <a:t> "Then you shall take some of </a:t>
            </a:r>
            <a:r>
              <a:rPr lang="en-US" sz="2800" b="1" u="sng" dirty="0">
                <a:highlight>
                  <a:srgbClr val="FFFF00"/>
                </a:highlight>
                <a:latin typeface="Times New Roman" panose="02020603050405020304" pitchFamily="18" charset="0"/>
                <a:cs typeface="Times New Roman" panose="02020603050405020304" pitchFamily="18" charset="0"/>
              </a:rPr>
              <a:t>the blood </a:t>
            </a:r>
            <a:r>
              <a:rPr lang="en-US" sz="2800" dirty="0">
                <a:latin typeface="Times New Roman" panose="02020603050405020304" pitchFamily="18" charset="0"/>
                <a:cs typeface="Times New Roman" panose="02020603050405020304" pitchFamily="18" charset="0"/>
              </a:rPr>
              <a:t>that is on the altar and some of the </a:t>
            </a:r>
            <a:r>
              <a:rPr lang="en-US" sz="2800" b="1" u="sng" dirty="0">
                <a:highlight>
                  <a:srgbClr val="FFFF00"/>
                </a:highlight>
                <a:latin typeface="Times New Roman" panose="02020603050405020304" pitchFamily="18" charset="0"/>
                <a:cs typeface="Times New Roman" panose="02020603050405020304" pitchFamily="18" charset="0"/>
              </a:rPr>
              <a:t>anointing oil, </a:t>
            </a:r>
            <a:r>
              <a:rPr lang="en-US" sz="2800" dirty="0">
                <a:latin typeface="Times New Roman" panose="02020603050405020304" pitchFamily="18" charset="0"/>
                <a:cs typeface="Times New Roman" panose="02020603050405020304" pitchFamily="18" charset="0"/>
              </a:rPr>
              <a:t>and sprinkle </a:t>
            </a:r>
            <a:r>
              <a:rPr lang="en-US" sz="2800" i="1" dirty="0">
                <a:latin typeface="Times New Roman" panose="02020603050405020304" pitchFamily="18" charset="0"/>
                <a:cs typeface="Times New Roman" panose="02020603050405020304" pitchFamily="18" charset="0"/>
              </a:rPr>
              <a:t>it</a:t>
            </a:r>
            <a:r>
              <a:rPr lang="en-US" sz="2800" dirty="0">
                <a:latin typeface="Times New Roman" panose="02020603050405020304" pitchFamily="18" charset="0"/>
                <a:cs typeface="Times New Roman" panose="02020603050405020304" pitchFamily="18" charset="0"/>
              </a:rPr>
              <a:t> </a:t>
            </a:r>
            <a:r>
              <a:rPr lang="en-US" sz="2800" b="1" u="sng" dirty="0">
                <a:highlight>
                  <a:srgbClr val="FFFF00"/>
                </a:highlight>
                <a:latin typeface="Times New Roman" panose="02020603050405020304" pitchFamily="18" charset="0"/>
                <a:cs typeface="Times New Roman" panose="02020603050405020304" pitchFamily="18" charset="0"/>
              </a:rPr>
              <a:t>on Aaron </a:t>
            </a:r>
            <a:r>
              <a:rPr lang="en-US" sz="2800" dirty="0">
                <a:latin typeface="Times New Roman" panose="02020603050405020304" pitchFamily="18" charset="0"/>
                <a:cs typeface="Times New Roman" panose="02020603050405020304" pitchFamily="18" charset="0"/>
              </a:rPr>
              <a:t>and on … </a:t>
            </a:r>
            <a:r>
              <a:rPr lang="en-US" sz="2800" b="1" u="sng" dirty="0">
                <a:highlight>
                  <a:srgbClr val="FFFF00"/>
                </a:highlight>
                <a:latin typeface="Times New Roman" panose="02020603050405020304" pitchFamily="18" charset="0"/>
                <a:cs typeface="Times New Roman" panose="02020603050405020304" pitchFamily="18" charset="0"/>
              </a:rPr>
              <a:t>his sons </a:t>
            </a:r>
            <a:r>
              <a:rPr lang="en-US" sz="2800" dirty="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Exodus 30:30</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"You shall </a:t>
            </a:r>
            <a:r>
              <a:rPr lang="en-US" sz="2800" b="1" u="sng" dirty="0">
                <a:highlight>
                  <a:srgbClr val="FFFF00"/>
                </a:highlight>
                <a:latin typeface="Times New Roman" panose="02020603050405020304" pitchFamily="18" charset="0"/>
                <a:cs typeface="Times New Roman" panose="02020603050405020304" pitchFamily="18" charset="0"/>
              </a:rPr>
              <a:t>anoint</a:t>
            </a:r>
            <a:r>
              <a:rPr lang="en-US" sz="2800" b="1" u="sng" dirty="0">
                <a:latin typeface="Times New Roman" panose="02020603050405020304" pitchFamily="18" charset="0"/>
                <a:cs typeface="Times New Roman" panose="02020603050405020304" pitchFamily="18" charset="0"/>
              </a:rPr>
              <a:t> Aaron and </a:t>
            </a:r>
            <a:r>
              <a:rPr lang="en-US" sz="2800" b="1" u="sng" dirty="0">
                <a:highlight>
                  <a:srgbClr val="FFFF00"/>
                </a:highlight>
                <a:latin typeface="Times New Roman" panose="02020603050405020304" pitchFamily="18" charset="0"/>
                <a:cs typeface="Times New Roman" panose="02020603050405020304" pitchFamily="18" charset="0"/>
              </a:rPr>
              <a:t>his sons</a:t>
            </a:r>
            <a:r>
              <a:rPr lang="en-US" sz="2800" dirty="0">
                <a:latin typeface="Times New Roman" panose="02020603050405020304" pitchFamily="18" charset="0"/>
                <a:cs typeface="Times New Roman" panose="02020603050405020304" pitchFamily="18" charset="0"/>
              </a:rPr>
              <a:t>, and </a:t>
            </a:r>
            <a:r>
              <a:rPr lang="en-US" sz="2800" b="1" u="sng" dirty="0">
                <a:latin typeface="Times New Roman" panose="02020603050405020304" pitchFamily="18" charset="0"/>
                <a:cs typeface="Times New Roman" panose="02020603050405020304" pitchFamily="18" charset="0"/>
              </a:rPr>
              <a:t>consecrate</a:t>
            </a:r>
            <a:r>
              <a:rPr lang="en-US" sz="2800" dirty="0">
                <a:latin typeface="Times New Roman" panose="02020603050405020304" pitchFamily="18" charset="0"/>
                <a:cs typeface="Times New Roman" panose="02020603050405020304" pitchFamily="18" charset="0"/>
              </a:rPr>
              <a:t> them, that </a:t>
            </a:r>
            <a:r>
              <a:rPr lang="en-US" sz="2800" b="1" u="sng" dirty="0">
                <a:latin typeface="Times New Roman" panose="02020603050405020304" pitchFamily="18" charset="0"/>
                <a:cs typeface="Times New Roman" panose="02020603050405020304" pitchFamily="18" charset="0"/>
              </a:rPr>
              <a:t>they may </a:t>
            </a:r>
            <a:r>
              <a:rPr lang="en-US" sz="2800" b="1" u="sng" dirty="0">
                <a:highlight>
                  <a:srgbClr val="FFFF00"/>
                </a:highlight>
                <a:latin typeface="Times New Roman" panose="02020603050405020304" pitchFamily="18" charset="0"/>
                <a:cs typeface="Times New Roman" panose="02020603050405020304" pitchFamily="18" charset="0"/>
              </a:rPr>
              <a:t>minister as priests </a:t>
            </a:r>
            <a:r>
              <a:rPr lang="en-US" sz="2800" b="1" u="sng" dirty="0">
                <a:latin typeface="Times New Roman" panose="02020603050405020304" pitchFamily="18" charset="0"/>
                <a:cs typeface="Times New Roman" panose="02020603050405020304" pitchFamily="18" charset="0"/>
              </a:rPr>
              <a:t>to Me</a:t>
            </a:r>
            <a:r>
              <a:rPr lang="en-US" sz="2800" dirty="0">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36884265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4278094"/>
          </a:xfrm>
          <a:prstGeom prst="rect">
            <a:avLst/>
          </a:prstGeom>
          <a:noFill/>
        </p:spPr>
        <p:txBody>
          <a:bodyPr wrap="square" rtlCol="0">
            <a:spAutoFit/>
          </a:bodyPr>
          <a:lstStyle/>
          <a:p>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1 Peter 2:9 </a:t>
            </a:r>
            <a:r>
              <a:rPr lang="en-US" sz="2800" dirty="0">
                <a:latin typeface="Times New Roman" panose="02020603050405020304" pitchFamily="18" charset="0"/>
                <a:cs typeface="Times New Roman" panose="02020603050405020304" pitchFamily="18" charset="0"/>
              </a:rPr>
              <a:t>But you are </a:t>
            </a:r>
            <a:r>
              <a:rPr lang="en-US" sz="2800" cap="small" dirty="0">
                <a:effectLst/>
                <a:latin typeface="Times New Roman" panose="02020603050405020304" pitchFamily="18" charset="0"/>
                <a:cs typeface="Times New Roman" panose="02020603050405020304" pitchFamily="18" charset="0"/>
              </a:rPr>
              <a:t>A CHOSEN RACE</a:t>
            </a:r>
            <a:r>
              <a:rPr lang="en-US" sz="2800" dirty="0">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A</a:t>
            </a:r>
            <a:r>
              <a:rPr lang="en-US" sz="2800" b="1" u="sng" dirty="0">
                <a:highlight>
                  <a:srgbClr val="FFFF00"/>
                </a:highlight>
                <a:latin typeface="Times New Roman" panose="02020603050405020304" pitchFamily="18" charset="0"/>
                <a:cs typeface="Times New Roman" panose="02020603050405020304" pitchFamily="18" charset="0"/>
              </a:rPr>
              <a:t> royal </a:t>
            </a:r>
            <a:r>
              <a:rPr lang="en-US" sz="2800" b="1" u="sng" cap="small" dirty="0">
                <a:effectLst/>
                <a:highlight>
                  <a:srgbClr val="FFFF00"/>
                </a:highlight>
                <a:latin typeface="Times New Roman" panose="02020603050405020304" pitchFamily="18" charset="0"/>
                <a:cs typeface="Times New Roman" panose="02020603050405020304" pitchFamily="18" charset="0"/>
              </a:rPr>
              <a:t>PRIESTHOOD</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Joel 2:28 </a:t>
            </a:r>
            <a:r>
              <a:rPr lang="en-US" sz="2800" dirty="0">
                <a:latin typeface="Times New Roman" panose="02020603050405020304" pitchFamily="18" charset="0"/>
                <a:cs typeface="Times New Roman" panose="02020603050405020304" pitchFamily="18" charset="0"/>
              </a:rPr>
              <a:t>"It will come about after this That I will </a:t>
            </a:r>
            <a:r>
              <a:rPr lang="en-US" sz="2800" b="1" u="sng" dirty="0">
                <a:highlight>
                  <a:srgbClr val="FFFF00"/>
                </a:highlight>
                <a:latin typeface="Times New Roman" panose="02020603050405020304" pitchFamily="18" charset="0"/>
                <a:cs typeface="Times New Roman" panose="02020603050405020304" pitchFamily="18" charset="0"/>
              </a:rPr>
              <a:t>pour out My Spirit on all mankind</a:t>
            </a:r>
            <a:r>
              <a:rPr lang="en-US" sz="2800" dirty="0">
                <a:latin typeface="Times New Roman" panose="02020603050405020304" pitchFamily="18" charset="0"/>
                <a:cs typeface="Times New Roman" panose="02020603050405020304" pitchFamily="18" charset="0"/>
              </a:rPr>
              <a:t>; …</a:t>
            </a:r>
          </a:p>
          <a:p>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Acts 2:16-17</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but this is what was spoken of through the prophet Joel: </a:t>
            </a:r>
            <a:r>
              <a:rPr lang="en-US" sz="2800" baseline="30000" dirty="0">
                <a:latin typeface="Times New Roman" panose="02020603050405020304" pitchFamily="18" charset="0"/>
                <a:cs typeface="Times New Roman" panose="02020603050405020304" pitchFamily="18" charset="0"/>
              </a:rPr>
              <a:t>17 </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AND IT SHALL BE IN THE </a:t>
            </a:r>
            <a:r>
              <a:rPr lang="en-US" sz="2800" b="1" u="sng" cap="small" dirty="0">
                <a:effectLst/>
                <a:highlight>
                  <a:srgbClr val="FFFF00"/>
                </a:highlight>
                <a:latin typeface="Times New Roman" panose="02020603050405020304" pitchFamily="18" charset="0"/>
                <a:cs typeface="Times New Roman" panose="02020603050405020304" pitchFamily="18" charset="0"/>
              </a:rPr>
              <a:t>LAST DAYS</a:t>
            </a:r>
            <a:r>
              <a:rPr lang="en-US" sz="2800" b="1" u="sng"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God says, '</a:t>
            </a:r>
            <a:r>
              <a:rPr lang="en-US" sz="2800" cap="small" dirty="0">
                <a:effectLst/>
                <a:latin typeface="Times New Roman" panose="02020603050405020304" pitchFamily="18" charset="0"/>
                <a:cs typeface="Times New Roman" panose="02020603050405020304" pitchFamily="18" charset="0"/>
              </a:rPr>
              <a:t>THAT</a:t>
            </a:r>
            <a:r>
              <a:rPr lang="en-US" sz="2800" dirty="0">
                <a:latin typeface="Times New Roman" panose="02020603050405020304" pitchFamily="18" charset="0"/>
                <a:cs typeface="Times New Roman" panose="02020603050405020304" pitchFamily="18" charset="0"/>
              </a:rPr>
              <a:t> </a:t>
            </a:r>
            <a:r>
              <a:rPr lang="en-US" sz="2800" b="1" u="sng" dirty="0">
                <a:highlight>
                  <a:srgbClr val="FFFF00"/>
                </a:highlight>
                <a:latin typeface="Times New Roman" panose="02020603050405020304" pitchFamily="18" charset="0"/>
                <a:cs typeface="Times New Roman" panose="02020603050405020304" pitchFamily="18" charset="0"/>
              </a:rPr>
              <a:t>I </a:t>
            </a:r>
            <a:r>
              <a:rPr lang="en-US" sz="2800" b="1" u="sng" cap="small" dirty="0">
                <a:effectLst/>
                <a:highlight>
                  <a:srgbClr val="FFFF00"/>
                </a:highlight>
                <a:latin typeface="Times New Roman" panose="02020603050405020304" pitchFamily="18" charset="0"/>
                <a:cs typeface="Times New Roman" panose="02020603050405020304" pitchFamily="18" charset="0"/>
              </a:rPr>
              <a:t>WILL POUR FORTH OF</a:t>
            </a:r>
            <a:r>
              <a:rPr lang="en-US" sz="2800" b="1" u="sng" dirty="0">
                <a:highlight>
                  <a:srgbClr val="FFFF00"/>
                </a:highlight>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MY</a:t>
            </a:r>
            <a:r>
              <a:rPr lang="en-US" sz="2800" b="1" u="sng" dirty="0">
                <a:highlight>
                  <a:srgbClr val="FFFF00"/>
                </a:highlight>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SPIRIT ON ALL</a:t>
            </a:r>
            <a:r>
              <a:rPr lang="en-US" sz="2800" b="1" u="sng" dirty="0">
                <a:highlight>
                  <a:srgbClr val="FFFF00"/>
                </a:highlight>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MANKIND</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67472348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19866" y="869821"/>
            <a:ext cx="11644370" cy="5970865"/>
          </a:xfrm>
          <a:prstGeom prst="rect">
            <a:avLst/>
          </a:prstGeom>
          <a:noFill/>
        </p:spPr>
        <p:txBody>
          <a:bodyPr wrap="square" rtlCol="0">
            <a:spAutoFit/>
          </a:bodyPr>
          <a:lstStyle/>
          <a:p>
            <a:pPr marL="228600" marR="0">
              <a:spcBef>
                <a:spcPts val="0"/>
              </a:spcBef>
              <a:spcAft>
                <a:spcPts val="0"/>
              </a:spcAft>
            </a:pP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Summation:  </a:t>
            </a:r>
          </a:p>
          <a:p>
            <a:pPr marL="0" marR="0">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Aaron 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he High Priest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(Son of God – Jesus Christ) and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Aaron’s sons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(Royal Priesthood - God’s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other sons)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who ministered in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tabernacle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(saints in the church) were consecrated with</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Sacrificial Death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Christ’s Sacrificial Death</a:t>
            </a:r>
          </a:p>
          <a:p>
            <a:pPr marL="342900" indent="-342900">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Washing of Water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Baptism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Blood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Christ’s shed blood that cleanses sin away</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Anointing Oil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Anointing of the Holy Spirit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Only the priests of God are consecrated with these four sacraments</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381F8009-1130-03E7-B914-C1ABFC5D0633}"/>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1021160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632311"/>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anointing oil is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prophetic figures of the Holy Spirit anointing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Jesus received.  Having been anointed by God’s Holy Spirit, Jesus was declared to be:</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Messiah</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in the Hebrew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Christ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the Greek</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oth meaning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anointed one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 Word: </a:t>
            </a:r>
            <a:r>
              <a:rPr lang="en-US" sz="24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M</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ashiach</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anointed,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translated anointed, anointed one,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Messiah</a:t>
            </a:r>
            <a:endPar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Hebrew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mashach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verb form - meaning to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anoint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Christos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Anointed One,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Messiah, Christ</a:t>
            </a:r>
            <a:endPar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chriô</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verb form - meaning to anoint</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43767220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570756"/>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Jesus is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Messiah</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and He is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Christ</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Anointed One</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John 1:41</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He (Andrew) *found first his own brother Simon (Apostle Peter) and *said to him, "We have found the </a:t>
            </a:r>
            <a:r>
              <a:rPr lang="en-US" sz="2400" b="1" u="sng" dirty="0">
                <a:highlight>
                  <a:srgbClr val="FFFF00"/>
                </a:highlight>
                <a:latin typeface="Times New Roman" panose="02020603050405020304" pitchFamily="18" charset="0"/>
                <a:cs typeface="Times New Roman" panose="02020603050405020304" pitchFamily="18" charset="0"/>
              </a:rPr>
              <a:t>Messiah</a:t>
            </a:r>
            <a:r>
              <a:rPr lang="en-US" sz="2400" dirty="0">
                <a:latin typeface="Times New Roman" panose="02020603050405020304" pitchFamily="18" charset="0"/>
                <a:cs typeface="Times New Roman" panose="02020603050405020304" pitchFamily="18" charset="0"/>
              </a:rPr>
              <a:t>" (which translated means </a:t>
            </a:r>
            <a:r>
              <a:rPr lang="en-US" sz="2400" b="1" u="sng" dirty="0">
                <a:highlight>
                  <a:srgbClr val="FFFF00"/>
                </a:highlight>
                <a:latin typeface="Times New Roman" panose="02020603050405020304" pitchFamily="18" charset="0"/>
                <a:cs typeface="Times New Roman" panose="02020603050405020304" pitchFamily="18" charset="0"/>
              </a:rPr>
              <a:t>Christ</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Matthew 1:16 </a:t>
            </a:r>
            <a:r>
              <a:rPr lang="en-US" sz="2400" dirty="0">
                <a:latin typeface="Times New Roman" panose="02020603050405020304" pitchFamily="18" charset="0"/>
                <a:cs typeface="Times New Roman" panose="02020603050405020304" pitchFamily="18" charset="0"/>
              </a:rPr>
              <a:t> Jacob was the father of Joseph the husband of Mary, by whom </a:t>
            </a:r>
            <a:r>
              <a:rPr lang="en-US" sz="2400" b="1" u="sng" dirty="0">
                <a:highlight>
                  <a:srgbClr val="FFFF00"/>
                </a:highlight>
                <a:latin typeface="Times New Roman" panose="02020603050405020304" pitchFamily="18" charset="0"/>
                <a:cs typeface="Times New Roman" panose="02020603050405020304" pitchFamily="18" charset="0"/>
              </a:rPr>
              <a:t>Jesus was born, who is called the Messiah</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Matthew 16:16 </a:t>
            </a:r>
            <a:r>
              <a:rPr lang="en-US" sz="2400" dirty="0">
                <a:latin typeface="Times New Roman" panose="02020603050405020304" pitchFamily="18" charset="0"/>
                <a:cs typeface="Times New Roman" panose="02020603050405020304" pitchFamily="18" charset="0"/>
              </a:rPr>
              <a:t>Simon Peter answered, "</a:t>
            </a:r>
            <a:r>
              <a:rPr lang="en-US" sz="2400" b="1" u="sng" dirty="0">
                <a:highlight>
                  <a:srgbClr val="FFFF00"/>
                </a:highlight>
                <a:latin typeface="Times New Roman" panose="02020603050405020304" pitchFamily="18" charset="0"/>
                <a:cs typeface="Times New Roman" panose="02020603050405020304" pitchFamily="18" charset="0"/>
              </a:rPr>
              <a:t>You are the Christ</a:t>
            </a:r>
            <a:r>
              <a:rPr lang="en-US" sz="2400" dirty="0">
                <a:latin typeface="Times New Roman" panose="02020603050405020304" pitchFamily="18" charset="0"/>
                <a:cs typeface="Times New Roman" panose="02020603050405020304" pitchFamily="18" charset="0"/>
              </a:rPr>
              <a:t>, the Son of the living God." </a:t>
            </a:r>
          </a:p>
          <a:p>
            <a:pPr marL="228600" marR="0">
              <a:spcBef>
                <a:spcPts val="0"/>
              </a:spcBef>
              <a:spcAft>
                <a:spcPts val="0"/>
              </a:spcAft>
            </a:pP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Acts 10:38 </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You know of</a:t>
            </a:r>
            <a:r>
              <a:rPr lang="en-US" sz="2400" dirty="0">
                <a:latin typeface="Times New Roman" panose="02020603050405020304" pitchFamily="18" charset="0"/>
                <a:cs typeface="Times New Roman" panose="02020603050405020304" pitchFamily="18" charset="0"/>
              </a:rPr>
              <a:t> Jesus of Nazareth, how </a:t>
            </a:r>
            <a:r>
              <a:rPr lang="en-US" sz="2400" b="1" u="sng" dirty="0">
                <a:highlight>
                  <a:srgbClr val="FFFF00"/>
                </a:highlight>
                <a:latin typeface="Times New Roman" panose="02020603050405020304" pitchFamily="18" charset="0"/>
                <a:cs typeface="Times New Roman" panose="02020603050405020304" pitchFamily="18" charset="0"/>
              </a:rPr>
              <a:t>God anointed Him with the Holy Spirit</a:t>
            </a:r>
            <a:r>
              <a:rPr lang="en-US" sz="2400" dirty="0">
                <a:latin typeface="Times New Roman" panose="02020603050405020304" pitchFamily="18" charset="0"/>
                <a:cs typeface="Times New Roman" panose="02020603050405020304" pitchFamily="18" charset="0"/>
              </a:rPr>
              <a:t> …</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64111007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4031873"/>
          </a:xfrm>
          <a:prstGeom prst="rect">
            <a:avLst/>
          </a:prstGeom>
          <a:noFill/>
        </p:spPr>
        <p:txBody>
          <a:bodyPr wrap="square" rtlCol="0">
            <a:spAutoFit/>
          </a:bodyPr>
          <a:lstStyle/>
          <a:p>
            <a:pPr marL="22860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The other sons of God are likewise anointed with the Holy Spirit</a:t>
            </a:r>
          </a:p>
          <a:p>
            <a:pPr marL="228600" marR="0">
              <a:spcBef>
                <a:spcPts val="0"/>
              </a:spcBef>
              <a:spcAft>
                <a:spcPts val="0"/>
              </a:spcAft>
            </a:pP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1 John 2:20</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But </a:t>
            </a:r>
            <a:r>
              <a:rPr lang="en-US" sz="2800" b="1" u="sng" dirty="0">
                <a:highlight>
                  <a:srgbClr val="FFFF00"/>
                </a:highlight>
                <a:latin typeface="Times New Roman" panose="02020603050405020304" pitchFamily="18" charset="0"/>
                <a:cs typeface="Times New Roman" panose="02020603050405020304" pitchFamily="18" charset="0"/>
              </a:rPr>
              <a:t>you have an anointing </a:t>
            </a:r>
            <a:r>
              <a:rPr lang="en-US" sz="2800" dirty="0">
                <a:latin typeface="Times New Roman" panose="02020603050405020304" pitchFamily="18" charset="0"/>
                <a:cs typeface="Times New Roman" panose="02020603050405020304" pitchFamily="18" charset="0"/>
              </a:rPr>
              <a:t>from the </a:t>
            </a:r>
            <a:r>
              <a:rPr lang="en-US" sz="2800" b="1" u="sng" dirty="0">
                <a:highlight>
                  <a:srgbClr val="FFFF00"/>
                </a:highlight>
                <a:latin typeface="Times New Roman" panose="02020603050405020304" pitchFamily="18" charset="0"/>
                <a:cs typeface="Times New Roman" panose="02020603050405020304" pitchFamily="18" charset="0"/>
              </a:rPr>
              <a:t>Holy One</a:t>
            </a: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2 Corinthians 1:21-22 </a:t>
            </a:r>
            <a:r>
              <a:rPr lang="en-US" sz="2800" dirty="0">
                <a:latin typeface="Times New Roman" panose="02020603050405020304" pitchFamily="18" charset="0"/>
                <a:cs typeface="Times New Roman" panose="02020603050405020304" pitchFamily="18" charset="0"/>
              </a:rPr>
              <a:t> Now He who establishes us with you </a:t>
            </a:r>
            <a:r>
              <a:rPr lang="en-US" sz="2800" b="1" u="sng" dirty="0">
                <a:highlight>
                  <a:srgbClr val="FFFF00"/>
                </a:highlight>
                <a:latin typeface="Times New Roman" panose="02020603050405020304" pitchFamily="18" charset="0"/>
                <a:cs typeface="Times New Roman" panose="02020603050405020304" pitchFamily="18" charset="0"/>
              </a:rPr>
              <a:t>in Christ </a:t>
            </a:r>
            <a:r>
              <a:rPr lang="en-US" sz="2800" dirty="0">
                <a:latin typeface="Times New Roman" panose="02020603050405020304" pitchFamily="18" charset="0"/>
                <a:cs typeface="Times New Roman" panose="02020603050405020304" pitchFamily="18" charset="0"/>
              </a:rPr>
              <a:t>and </a:t>
            </a:r>
            <a:r>
              <a:rPr lang="en-US" sz="2800" b="1" u="sng" dirty="0">
                <a:highlight>
                  <a:srgbClr val="FFFF00"/>
                </a:highlight>
                <a:latin typeface="Times New Roman" panose="02020603050405020304" pitchFamily="18" charset="0"/>
                <a:cs typeface="Times New Roman" panose="02020603050405020304" pitchFamily="18" charset="0"/>
              </a:rPr>
              <a:t>anointed us is God</a:t>
            </a:r>
            <a:r>
              <a:rPr lang="en-US" sz="2800" dirty="0">
                <a:latin typeface="Times New Roman" panose="02020603050405020304" pitchFamily="18" charset="0"/>
                <a:cs typeface="Times New Roman" panose="02020603050405020304" pitchFamily="18" charset="0"/>
              </a:rPr>
              <a:t>, </a:t>
            </a:r>
            <a:r>
              <a:rPr lang="en-US" sz="2800" baseline="30000" dirty="0">
                <a:latin typeface="Times New Roman" panose="02020603050405020304" pitchFamily="18" charset="0"/>
                <a:cs typeface="Times New Roman" panose="02020603050405020304" pitchFamily="18" charset="0"/>
              </a:rPr>
              <a:t>22 </a:t>
            </a:r>
            <a:r>
              <a:rPr lang="en-US" sz="2800" dirty="0">
                <a:latin typeface="Times New Roman" panose="02020603050405020304" pitchFamily="18" charset="0"/>
                <a:cs typeface="Times New Roman" panose="02020603050405020304" pitchFamily="18" charset="0"/>
              </a:rPr>
              <a:t> who also sealed us and </a:t>
            </a:r>
            <a:r>
              <a:rPr lang="en-US" sz="2800" b="1" u="sng" dirty="0">
                <a:highlight>
                  <a:srgbClr val="FFFF00"/>
                </a:highlight>
                <a:latin typeface="Times New Roman" panose="02020603050405020304" pitchFamily="18" charset="0"/>
                <a:cs typeface="Times New Roman" panose="02020603050405020304" pitchFamily="18" charset="0"/>
              </a:rPr>
              <a:t>gave </a:t>
            </a:r>
            <a:r>
              <a:rPr lang="en-US" sz="2800" b="1" i="1" u="sng" dirty="0">
                <a:highlight>
                  <a:srgbClr val="FFFF00"/>
                </a:highlight>
                <a:latin typeface="Times New Roman" panose="02020603050405020304" pitchFamily="18" charset="0"/>
                <a:cs typeface="Times New Roman" panose="02020603050405020304" pitchFamily="18" charset="0"/>
              </a:rPr>
              <a:t>us</a:t>
            </a:r>
            <a:r>
              <a:rPr lang="en-US" sz="2800" b="1" u="sng" dirty="0">
                <a:highlight>
                  <a:srgbClr val="FFFF00"/>
                </a:highlight>
                <a:latin typeface="Times New Roman" panose="02020603050405020304" pitchFamily="18" charset="0"/>
                <a:cs typeface="Times New Roman" panose="02020603050405020304" pitchFamily="18" charset="0"/>
              </a:rPr>
              <a:t> the Spirit </a:t>
            </a:r>
            <a:r>
              <a:rPr lang="en-US" sz="2800" dirty="0">
                <a:latin typeface="Times New Roman" panose="02020603050405020304" pitchFamily="18" charset="0"/>
                <a:cs typeface="Times New Roman" panose="02020603050405020304" pitchFamily="18" charset="0"/>
              </a:rPr>
              <a:t>in our hearts as a pledge. </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34915529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37784</TotalTime>
  <Words>27867</Words>
  <Application>Microsoft Office PowerPoint</Application>
  <PresentationFormat>Widescreen</PresentationFormat>
  <Paragraphs>2323</Paragraphs>
  <Slides>216</Slides>
  <Notes>106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216</vt:i4>
      </vt:variant>
    </vt:vector>
  </HeadingPairs>
  <TitlesOfParts>
    <vt:vector size="225" baseType="lpstr">
      <vt:lpstr>Arial</vt:lpstr>
      <vt:lpstr>Calibri</vt:lpstr>
      <vt:lpstr>Calibri Light</vt:lpstr>
      <vt:lpstr>Courier New</vt:lpstr>
      <vt:lpstr>Gill Sans MT</vt:lpstr>
      <vt:lpstr>Symbol</vt:lpstr>
      <vt:lpstr>system-ui</vt:lpstr>
      <vt:lpstr>Times New Roman</vt:lpstr>
      <vt:lpstr>Parcel</vt:lpstr>
      <vt:lpstr>Church of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of Christ</dc:title>
  <dc:creator>BRIAN HALEY</dc:creator>
  <cp:lastModifiedBy>Robert McDonald</cp:lastModifiedBy>
  <cp:revision>82</cp:revision>
  <cp:lastPrinted>2023-07-15T22:57:13Z</cp:lastPrinted>
  <dcterms:created xsi:type="dcterms:W3CDTF">2023-06-03T18:53:09Z</dcterms:created>
  <dcterms:modified xsi:type="dcterms:W3CDTF">2023-07-16T13:48:07Z</dcterms:modified>
</cp:coreProperties>
</file>