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8" r:id="rId2"/>
    <p:sldId id="259" r:id="rId3"/>
    <p:sldId id="270" r:id="rId4"/>
    <p:sldId id="271" r:id="rId5"/>
    <p:sldId id="260" r:id="rId6"/>
    <p:sldId id="261" r:id="rId7"/>
    <p:sldId id="262" r:id="rId8"/>
    <p:sldId id="264" r:id="rId9"/>
    <p:sldId id="263" r:id="rId10"/>
    <p:sldId id="265" r:id="rId11"/>
    <p:sldId id="269"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90"/>
    <p:restoredTop sz="94694"/>
  </p:normalViewPr>
  <p:slideViewPr>
    <p:cSldViewPr snapToGrid="0">
      <p:cViewPr varScale="1">
        <p:scale>
          <a:sx n="77" d="100"/>
          <a:sy n="77" d="100"/>
        </p:scale>
        <p:origin x="151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E4FF9-BBB7-4E16-AF35-EE94F8ECA5B0}" type="datetimeFigureOut">
              <a:rPr lang="en-US" smtClean="0"/>
              <a:t>8/13/2023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506D2-3C2B-4D27-81B0-3D1255800381}" type="slidenum">
              <a:rPr lang="en-US" smtClean="0"/>
              <a:t>‹#›</a:t>
            </a:fld>
            <a:endParaRPr lang="en-US"/>
          </a:p>
        </p:txBody>
      </p:sp>
    </p:spTree>
    <p:extLst>
      <p:ext uri="{BB962C8B-B14F-4D97-AF65-F5344CB8AC3E}">
        <p14:creationId xmlns:p14="http://schemas.microsoft.com/office/powerpoint/2010/main" val="3383486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52A0BB-A410-D74D-B059-6F28CE3853FA}"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836ED-9EB1-284F-BD60-0F0409C4B2ED}" type="slidenum">
              <a:rPr lang="en-US" smtClean="0"/>
              <a:t>‹#›</a:t>
            </a:fld>
            <a:endParaRPr lang="en-US"/>
          </a:p>
        </p:txBody>
      </p:sp>
    </p:spTree>
    <p:extLst>
      <p:ext uri="{BB962C8B-B14F-4D97-AF65-F5344CB8AC3E}">
        <p14:creationId xmlns:p14="http://schemas.microsoft.com/office/powerpoint/2010/main" val="6465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52A0BB-A410-D74D-B059-6F28CE3853FA}"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836ED-9EB1-284F-BD60-0F0409C4B2ED}" type="slidenum">
              <a:rPr lang="en-US" smtClean="0"/>
              <a:t>‹#›</a:t>
            </a:fld>
            <a:endParaRPr lang="en-US"/>
          </a:p>
        </p:txBody>
      </p:sp>
    </p:spTree>
    <p:extLst>
      <p:ext uri="{BB962C8B-B14F-4D97-AF65-F5344CB8AC3E}">
        <p14:creationId xmlns:p14="http://schemas.microsoft.com/office/powerpoint/2010/main" val="16424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52A0BB-A410-D74D-B059-6F28CE3853FA}"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836ED-9EB1-284F-BD60-0F0409C4B2ED}" type="slidenum">
              <a:rPr lang="en-US" smtClean="0"/>
              <a:t>‹#›</a:t>
            </a:fld>
            <a:endParaRPr lang="en-US"/>
          </a:p>
        </p:txBody>
      </p:sp>
    </p:spTree>
    <p:extLst>
      <p:ext uri="{BB962C8B-B14F-4D97-AF65-F5344CB8AC3E}">
        <p14:creationId xmlns:p14="http://schemas.microsoft.com/office/powerpoint/2010/main" val="50578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52A0BB-A410-D74D-B059-6F28CE3853FA}"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836ED-9EB1-284F-BD60-0F0409C4B2ED}" type="slidenum">
              <a:rPr lang="en-US" smtClean="0"/>
              <a:t>‹#›</a:t>
            </a:fld>
            <a:endParaRPr lang="en-US"/>
          </a:p>
        </p:txBody>
      </p:sp>
    </p:spTree>
    <p:extLst>
      <p:ext uri="{BB962C8B-B14F-4D97-AF65-F5344CB8AC3E}">
        <p14:creationId xmlns:p14="http://schemas.microsoft.com/office/powerpoint/2010/main" val="121955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52A0BB-A410-D74D-B059-6F28CE3853FA}"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836ED-9EB1-284F-BD60-0F0409C4B2ED}" type="slidenum">
              <a:rPr lang="en-US" smtClean="0"/>
              <a:t>‹#›</a:t>
            </a:fld>
            <a:endParaRPr lang="en-US"/>
          </a:p>
        </p:txBody>
      </p:sp>
    </p:spTree>
    <p:extLst>
      <p:ext uri="{BB962C8B-B14F-4D97-AF65-F5344CB8AC3E}">
        <p14:creationId xmlns:p14="http://schemas.microsoft.com/office/powerpoint/2010/main" val="338819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52A0BB-A410-D74D-B059-6F28CE3853FA}"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836ED-9EB1-284F-BD60-0F0409C4B2ED}" type="slidenum">
              <a:rPr lang="en-US" smtClean="0"/>
              <a:t>‹#›</a:t>
            </a:fld>
            <a:endParaRPr lang="en-US"/>
          </a:p>
        </p:txBody>
      </p:sp>
    </p:spTree>
    <p:extLst>
      <p:ext uri="{BB962C8B-B14F-4D97-AF65-F5344CB8AC3E}">
        <p14:creationId xmlns:p14="http://schemas.microsoft.com/office/powerpoint/2010/main" val="330909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52A0BB-A410-D74D-B059-6F28CE3853FA}" type="datetimeFigureOut">
              <a:rPr lang="en-US" smtClean="0"/>
              <a:t>8/13/2023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2836ED-9EB1-284F-BD60-0F0409C4B2ED}" type="slidenum">
              <a:rPr lang="en-US" smtClean="0"/>
              <a:t>‹#›</a:t>
            </a:fld>
            <a:endParaRPr lang="en-US"/>
          </a:p>
        </p:txBody>
      </p:sp>
    </p:spTree>
    <p:extLst>
      <p:ext uri="{BB962C8B-B14F-4D97-AF65-F5344CB8AC3E}">
        <p14:creationId xmlns:p14="http://schemas.microsoft.com/office/powerpoint/2010/main" val="55991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52A0BB-A410-D74D-B059-6F28CE3853FA}" type="datetimeFigureOut">
              <a:rPr lang="en-US" smtClean="0"/>
              <a:t>8/13/2023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2836ED-9EB1-284F-BD60-0F0409C4B2ED}" type="slidenum">
              <a:rPr lang="en-US" smtClean="0"/>
              <a:t>‹#›</a:t>
            </a:fld>
            <a:endParaRPr lang="en-US"/>
          </a:p>
        </p:txBody>
      </p:sp>
    </p:spTree>
    <p:extLst>
      <p:ext uri="{BB962C8B-B14F-4D97-AF65-F5344CB8AC3E}">
        <p14:creationId xmlns:p14="http://schemas.microsoft.com/office/powerpoint/2010/main" val="189945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2A0BB-A410-D74D-B059-6F28CE3853FA}" type="datetimeFigureOut">
              <a:rPr lang="en-US" smtClean="0"/>
              <a:t>8/13/2023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2836ED-9EB1-284F-BD60-0F0409C4B2ED}" type="slidenum">
              <a:rPr lang="en-US" smtClean="0"/>
              <a:t>‹#›</a:t>
            </a:fld>
            <a:endParaRPr lang="en-US"/>
          </a:p>
        </p:txBody>
      </p:sp>
    </p:spTree>
    <p:extLst>
      <p:ext uri="{BB962C8B-B14F-4D97-AF65-F5344CB8AC3E}">
        <p14:creationId xmlns:p14="http://schemas.microsoft.com/office/powerpoint/2010/main" val="359626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52A0BB-A410-D74D-B059-6F28CE3853FA}"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836ED-9EB1-284F-BD60-0F0409C4B2ED}" type="slidenum">
              <a:rPr lang="en-US" smtClean="0"/>
              <a:t>‹#›</a:t>
            </a:fld>
            <a:endParaRPr lang="en-US"/>
          </a:p>
        </p:txBody>
      </p:sp>
    </p:spTree>
    <p:extLst>
      <p:ext uri="{BB962C8B-B14F-4D97-AF65-F5344CB8AC3E}">
        <p14:creationId xmlns:p14="http://schemas.microsoft.com/office/powerpoint/2010/main" val="821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52A0BB-A410-D74D-B059-6F28CE3853FA}"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836ED-9EB1-284F-BD60-0F0409C4B2ED}" type="slidenum">
              <a:rPr lang="en-US" smtClean="0"/>
              <a:t>‹#›</a:t>
            </a:fld>
            <a:endParaRPr lang="en-US"/>
          </a:p>
        </p:txBody>
      </p:sp>
    </p:spTree>
    <p:extLst>
      <p:ext uri="{BB962C8B-B14F-4D97-AF65-F5344CB8AC3E}">
        <p14:creationId xmlns:p14="http://schemas.microsoft.com/office/powerpoint/2010/main" val="96115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2A0BB-A410-D74D-B059-6F28CE3853FA}" type="datetimeFigureOut">
              <a:rPr lang="en-US" smtClean="0"/>
              <a:t>8/13/2023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836ED-9EB1-284F-BD60-0F0409C4B2ED}" type="slidenum">
              <a:rPr lang="en-US" smtClean="0"/>
              <a:t>‹#›</a:t>
            </a:fld>
            <a:endParaRPr lang="en-US"/>
          </a:p>
        </p:txBody>
      </p:sp>
    </p:spTree>
    <p:extLst>
      <p:ext uri="{BB962C8B-B14F-4D97-AF65-F5344CB8AC3E}">
        <p14:creationId xmlns:p14="http://schemas.microsoft.com/office/powerpoint/2010/main" val="3472115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5CAiRlOMyEs?start=30&amp;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F3682F-4D12-0A1C-AC7C-ED034C04C445}"/>
              </a:ext>
            </a:extLst>
          </p:cNvPr>
          <p:cNvPicPr>
            <a:picLocks noGrp="1" noChangeAspect="1"/>
          </p:cNvPicPr>
          <p:nvPr>
            <p:ph idx="1"/>
          </p:nvPr>
        </p:nvPicPr>
        <p:blipFill>
          <a:blip r:embed="rId2"/>
          <a:stretch>
            <a:fillRect/>
          </a:stretch>
        </p:blipFill>
        <p:spPr>
          <a:xfrm>
            <a:off x="0" y="0"/>
            <a:ext cx="9144000" cy="6857999"/>
          </a:xfrm>
          <a:solidFill>
            <a:schemeClr val="tx1"/>
          </a:solidFill>
        </p:spPr>
      </p:pic>
      <p:sp>
        <p:nvSpPr>
          <p:cNvPr id="2" name="TextBox 1">
            <a:extLst>
              <a:ext uri="{FF2B5EF4-FFF2-40B4-BE49-F238E27FC236}">
                <a16:creationId xmlns:a16="http://schemas.microsoft.com/office/drawing/2014/main" id="{EAC84BE5-37D0-11F8-C35D-598B1911C9BF}"/>
              </a:ext>
            </a:extLst>
          </p:cNvPr>
          <p:cNvSpPr txBox="1"/>
          <p:nvPr/>
        </p:nvSpPr>
        <p:spPr>
          <a:xfrm>
            <a:off x="173420" y="5926837"/>
            <a:ext cx="8797159" cy="707886"/>
          </a:xfrm>
          <a:prstGeom prst="rect">
            <a:avLst/>
          </a:prstGeom>
          <a:noFill/>
        </p:spPr>
        <p:txBody>
          <a:bodyPr wrap="square" rtlCol="0">
            <a:spAutoFit/>
          </a:bodyPr>
          <a:lstStyle/>
          <a:p>
            <a:pPr algn="ctr"/>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Are You “Sold Out” to Jesus?  </a:t>
            </a:r>
          </a:p>
        </p:txBody>
      </p:sp>
      <p:sp>
        <p:nvSpPr>
          <p:cNvPr id="3" name="TextBox 2">
            <a:extLst>
              <a:ext uri="{FF2B5EF4-FFF2-40B4-BE49-F238E27FC236}">
                <a16:creationId xmlns:a16="http://schemas.microsoft.com/office/drawing/2014/main" id="{5A4D6C9A-E625-F647-E3A8-A974DE4FB189}"/>
              </a:ext>
            </a:extLst>
          </p:cNvPr>
          <p:cNvSpPr txBox="1"/>
          <p:nvPr/>
        </p:nvSpPr>
        <p:spPr>
          <a:xfrm>
            <a:off x="173420" y="223277"/>
            <a:ext cx="2221437" cy="400110"/>
          </a:xfrm>
          <a:prstGeom prst="rect">
            <a:avLst/>
          </a:prstGeom>
          <a:noFill/>
        </p:spPr>
        <p:txBody>
          <a:bodyPr wrap="square" rtlCol="0">
            <a:spAutoFit/>
          </a:body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Sermon 2</a:t>
            </a:r>
          </a:p>
        </p:txBody>
      </p:sp>
    </p:spTree>
    <p:extLst>
      <p:ext uri="{BB962C8B-B14F-4D97-AF65-F5344CB8AC3E}">
        <p14:creationId xmlns:p14="http://schemas.microsoft.com/office/powerpoint/2010/main" val="314948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913E1-CF4A-D910-A0A7-C210F7632C38}"/>
              </a:ext>
            </a:extLst>
          </p:cNvPr>
          <p:cNvSpPr>
            <a:spLocks noGrp="1"/>
          </p:cNvSpPr>
          <p:nvPr>
            <p:ph idx="1"/>
          </p:nvPr>
        </p:nvSpPr>
        <p:spPr>
          <a:xfrm>
            <a:off x="174171" y="119743"/>
            <a:ext cx="8795658" cy="6629400"/>
          </a:xfrm>
        </p:spPr>
        <p:txBody>
          <a:bodyPr>
            <a:normAutofit/>
          </a:bodyPr>
          <a:lstStyle/>
          <a:p>
            <a:pPr marL="0" marR="0" indent="0">
              <a:spcBef>
                <a:spcPts val="0"/>
              </a:spcBef>
              <a:spcAft>
                <a:spcPts val="0"/>
              </a:spcAft>
              <a:buNone/>
            </a:pP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Do you believe in Christ?  </a:t>
            </a:r>
          </a:p>
          <a:p>
            <a:pPr marL="0" marR="0" indent="0">
              <a:spcBef>
                <a:spcPts val="0"/>
              </a:spcBef>
              <a:spcAft>
                <a:spcPts val="0"/>
              </a:spcAft>
              <a:buNone/>
            </a:pP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It should affect your heart to </a:t>
            </a:r>
            <a:r>
              <a:rPr lang="en-US"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trust Him with what you are facing.  </a:t>
            </a:r>
          </a:p>
          <a:p>
            <a:pPr marL="0" marR="0" indent="0">
              <a:spcBef>
                <a:spcPts val="0"/>
              </a:spcBef>
              <a:spcAft>
                <a:spcPts val="0"/>
              </a:spcAft>
              <a:buNone/>
            </a:pP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It should affect your speech, </a:t>
            </a:r>
            <a:r>
              <a:rPr lang="en-US"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with thanks not complaints.  </a:t>
            </a:r>
          </a:p>
          <a:p>
            <a:pPr marL="0" marR="0" indent="0">
              <a:spcBef>
                <a:spcPts val="0"/>
              </a:spcBef>
              <a:spcAft>
                <a:spcPts val="0"/>
              </a:spcAft>
              <a:buNone/>
            </a:pP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It should affect your actions, </a:t>
            </a:r>
            <a:r>
              <a:rPr lang="en-US"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in devotion not indifference.  </a:t>
            </a:r>
          </a:p>
          <a:p>
            <a:pPr marL="0" marR="0" indent="0">
              <a:spcBef>
                <a:spcPts val="0"/>
              </a:spcBef>
              <a:spcAft>
                <a:spcPts val="0"/>
              </a:spcAft>
              <a:buNone/>
            </a:pP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It should </a:t>
            </a:r>
            <a:r>
              <a:rPr lang="en-US"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affect your battle with sin, </a:t>
            </a:r>
          </a:p>
          <a:p>
            <a:pPr marL="0" marR="0" indent="0">
              <a:spcBef>
                <a:spcPts val="0"/>
              </a:spcBef>
              <a:spcAft>
                <a:spcPts val="0"/>
              </a:spcAft>
              <a:buNone/>
            </a:pPr>
            <a:endParaRPr lang="en-US"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dirty="0">
                <a:effectLst/>
                <a:latin typeface="Verdana" panose="020B0604030504040204" pitchFamily="34" charset="0"/>
                <a:ea typeface="Verdana" panose="020B0604030504040204" pitchFamily="34" charset="0"/>
                <a:cs typeface="Verdana" panose="020B0604030504040204" pitchFamily="34" charset="0"/>
              </a:rPr>
              <a:t>It should </a:t>
            </a:r>
            <a:r>
              <a:rPr lang="en-US"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affect your dependence on Him not yourself. </a:t>
            </a:r>
            <a:endParaRPr lang="en-US"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834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913E1-CF4A-D910-A0A7-C210F7632C38}"/>
              </a:ext>
            </a:extLst>
          </p:cNvPr>
          <p:cNvSpPr>
            <a:spLocks noGrp="1"/>
          </p:cNvSpPr>
          <p:nvPr>
            <p:ph idx="1"/>
          </p:nvPr>
        </p:nvSpPr>
        <p:spPr>
          <a:xfrm>
            <a:off x="174171" y="119743"/>
            <a:ext cx="8795658" cy="6629400"/>
          </a:xfrm>
        </p:spPr>
        <p:txBody>
          <a:bodyPr>
            <a:normAutofit/>
          </a:bodyPr>
          <a:lstStyle/>
          <a:p>
            <a:pPr marL="0" marR="0" indent="0">
              <a:spcBef>
                <a:spcPts val="0"/>
              </a:spcBef>
              <a:spcAft>
                <a:spcPts val="0"/>
              </a:spcAft>
              <a:buNone/>
            </a:pP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600" dirty="0">
                <a:latin typeface="Verdana" panose="020B0604030504040204" pitchFamily="34" charset="0"/>
                <a:ea typeface="Verdana" panose="020B0604030504040204" pitchFamily="34" charset="0"/>
                <a:cs typeface="Verdana" panose="020B0604030504040204" pitchFamily="34" charset="0"/>
              </a:rPr>
              <a:t>And most importantly it should cause you to:</a:t>
            </a:r>
          </a:p>
          <a:p>
            <a:pPr marL="0" indent="0">
              <a:buNone/>
            </a:pPr>
            <a:endParaRPr lang="en-US" sz="3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b="1" dirty="0">
                <a:solidFill>
                  <a:schemeClr val="accent1"/>
                </a:solidFill>
                <a:latin typeface="Verdana" panose="020B0604030504040204" pitchFamily="34" charset="0"/>
                <a:ea typeface="Verdana" panose="020B0604030504040204" pitchFamily="34" charset="0"/>
                <a:cs typeface="Verdana" panose="020B0604030504040204" pitchFamily="34" charset="0"/>
              </a:rPr>
              <a:t>Surrender to Him, </a:t>
            </a:r>
          </a:p>
          <a:p>
            <a:pPr marL="0" indent="0">
              <a:buNone/>
            </a:pPr>
            <a:r>
              <a:rPr lang="en-US" sz="3200" b="1" dirty="0">
                <a:solidFill>
                  <a:schemeClr val="accent1"/>
                </a:solidFill>
                <a:latin typeface="Verdana" panose="020B0604030504040204" pitchFamily="34" charset="0"/>
                <a:ea typeface="Verdana" panose="020B0604030504040204" pitchFamily="34" charset="0"/>
                <a:cs typeface="Verdana" panose="020B0604030504040204" pitchFamily="34" charset="0"/>
              </a:rPr>
              <a:t>Forsake your pride, </a:t>
            </a:r>
          </a:p>
          <a:p>
            <a:pPr marL="0" indent="0">
              <a:buNone/>
            </a:pPr>
            <a:r>
              <a:rPr lang="en-US" sz="3200" b="1" dirty="0">
                <a:solidFill>
                  <a:schemeClr val="accent1"/>
                </a:solidFill>
                <a:latin typeface="Verdana" panose="020B0604030504040204" pitchFamily="34" charset="0"/>
                <a:ea typeface="Verdana" panose="020B0604030504040204" pitchFamily="34" charset="0"/>
                <a:cs typeface="Verdana" panose="020B0604030504040204" pitchFamily="34" charset="0"/>
              </a:rPr>
              <a:t>Forsake fear and sin, </a:t>
            </a:r>
          </a:p>
          <a:p>
            <a:pPr marL="0" indent="0">
              <a:buNone/>
            </a:pPr>
            <a:r>
              <a:rPr lang="en-US" sz="3200" b="1" dirty="0">
                <a:solidFill>
                  <a:schemeClr val="accent1"/>
                </a:solidFill>
                <a:latin typeface="Verdana" panose="020B0604030504040204" pitchFamily="34" charset="0"/>
                <a:ea typeface="Verdana" panose="020B0604030504040204" pitchFamily="34" charset="0"/>
                <a:cs typeface="Verdana" panose="020B0604030504040204" pitchFamily="34" charset="0"/>
              </a:rPr>
              <a:t>Turn to Christ for salvation from sin.</a:t>
            </a:r>
          </a:p>
          <a:p>
            <a:pPr marL="0" marR="0" indent="0">
              <a:spcBef>
                <a:spcPts val="0"/>
              </a:spcBef>
              <a:spcAft>
                <a:spcPts val="0"/>
              </a:spcAft>
              <a:buNone/>
            </a:pP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08054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F3682F-4D12-0A1C-AC7C-ED034C04C445}"/>
              </a:ext>
            </a:extLst>
          </p:cNvPr>
          <p:cNvPicPr>
            <a:picLocks noGrp="1" noChangeAspect="1"/>
          </p:cNvPicPr>
          <p:nvPr>
            <p:ph idx="1"/>
          </p:nvPr>
        </p:nvPicPr>
        <p:blipFill>
          <a:blip r:embed="rId2"/>
          <a:stretch>
            <a:fillRect/>
          </a:stretch>
        </p:blipFill>
        <p:spPr>
          <a:xfrm>
            <a:off x="0" y="0"/>
            <a:ext cx="9144000" cy="6857999"/>
          </a:xfrm>
          <a:solidFill>
            <a:schemeClr val="tx1"/>
          </a:solidFill>
        </p:spPr>
      </p:pic>
      <p:sp>
        <p:nvSpPr>
          <p:cNvPr id="2" name="TextBox 1">
            <a:extLst>
              <a:ext uri="{FF2B5EF4-FFF2-40B4-BE49-F238E27FC236}">
                <a16:creationId xmlns:a16="http://schemas.microsoft.com/office/drawing/2014/main" id="{EAC84BE5-37D0-11F8-C35D-598B1911C9BF}"/>
              </a:ext>
            </a:extLst>
          </p:cNvPr>
          <p:cNvSpPr txBox="1"/>
          <p:nvPr/>
        </p:nvSpPr>
        <p:spPr>
          <a:xfrm>
            <a:off x="173420" y="5926837"/>
            <a:ext cx="8797159" cy="707886"/>
          </a:xfrm>
          <a:prstGeom prst="rect">
            <a:avLst/>
          </a:prstGeom>
          <a:noFill/>
        </p:spPr>
        <p:txBody>
          <a:bodyPr wrap="square" rtlCol="0">
            <a:spAutoFit/>
          </a:bodyPr>
          <a:lstStyle/>
          <a:p>
            <a:pPr algn="ctr"/>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Are You “Sold Out” to Jesus?  </a:t>
            </a:r>
          </a:p>
        </p:txBody>
      </p:sp>
      <p:sp>
        <p:nvSpPr>
          <p:cNvPr id="3" name="TextBox 2">
            <a:extLst>
              <a:ext uri="{FF2B5EF4-FFF2-40B4-BE49-F238E27FC236}">
                <a16:creationId xmlns:a16="http://schemas.microsoft.com/office/drawing/2014/main" id="{5A4D6C9A-E625-F647-E3A8-A974DE4FB189}"/>
              </a:ext>
            </a:extLst>
          </p:cNvPr>
          <p:cNvSpPr txBox="1"/>
          <p:nvPr/>
        </p:nvSpPr>
        <p:spPr>
          <a:xfrm>
            <a:off x="173420" y="223277"/>
            <a:ext cx="2221437" cy="400110"/>
          </a:xfrm>
          <a:prstGeom prst="rect">
            <a:avLst/>
          </a:prstGeom>
          <a:noFill/>
        </p:spPr>
        <p:txBody>
          <a:bodyPr wrap="square" rtlCol="0">
            <a:spAutoFit/>
          </a:body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Sermon 2</a:t>
            </a:r>
          </a:p>
        </p:txBody>
      </p:sp>
    </p:spTree>
    <p:extLst>
      <p:ext uri="{BB962C8B-B14F-4D97-AF65-F5344CB8AC3E}">
        <p14:creationId xmlns:p14="http://schemas.microsoft.com/office/powerpoint/2010/main" val="183184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913E1-CF4A-D910-A0A7-C210F7632C38}"/>
              </a:ext>
            </a:extLst>
          </p:cNvPr>
          <p:cNvSpPr>
            <a:spLocks noGrp="1"/>
          </p:cNvSpPr>
          <p:nvPr>
            <p:ph idx="1"/>
          </p:nvPr>
        </p:nvSpPr>
        <p:spPr>
          <a:xfrm>
            <a:off x="174171" y="119743"/>
            <a:ext cx="8795658" cy="6629400"/>
          </a:xfrm>
        </p:spPr>
        <p:txBody>
          <a:bodyPr/>
          <a:lstStyle/>
          <a:p>
            <a:pPr marL="0" marR="0" indent="0">
              <a:spcBef>
                <a:spcPts val="0"/>
              </a:spcBef>
              <a:spcAft>
                <a:spcPts val="0"/>
              </a:spcAft>
              <a:buNone/>
            </a:pPr>
            <a:r>
              <a:rPr lang="en-US" sz="3000" b="1" kern="100" dirty="0">
                <a:effectLst/>
                <a:latin typeface="Verdana" panose="020B0604030504040204" pitchFamily="34" charset="0"/>
                <a:ea typeface="Verdana" panose="020B0604030504040204" pitchFamily="34" charset="0"/>
                <a:cs typeface="Verdana" panose="020B0604030504040204" pitchFamily="34" charset="0"/>
              </a:rPr>
              <a:t>Jesus Defends His Family Verses 48-50</a:t>
            </a:r>
            <a:endParaRPr lang="en-US" sz="3000"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 </a:t>
            </a:r>
          </a:p>
          <a:p>
            <a:pPr marL="0" marR="0" indent="0">
              <a:spcBef>
                <a:spcPts val="0"/>
              </a:spcBef>
              <a:spcAft>
                <a:spcPts val="0"/>
              </a:spcAft>
              <a:buNone/>
            </a:pPr>
            <a:r>
              <a:rPr lang="en-US" sz="3000" kern="100" dirty="0">
                <a:effectLst/>
                <a:latin typeface="Verdana" panose="020B0604030504040204" pitchFamily="34" charset="0"/>
                <a:ea typeface="Verdana" panose="020B0604030504040204" pitchFamily="34" charset="0"/>
                <a:cs typeface="Verdana" panose="020B0604030504040204" pitchFamily="34" charset="0"/>
              </a:rPr>
              <a:t>“He came to them, walking on the sea.” Vs.48b </a:t>
            </a:r>
          </a:p>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000" kern="100" dirty="0">
                <a:effectLst/>
                <a:latin typeface="Verdana" panose="020B0604030504040204" pitchFamily="34" charset="0"/>
                <a:ea typeface="Verdana" panose="020B0604030504040204" pitchFamily="34" charset="0"/>
                <a:cs typeface="Verdana" panose="020B0604030504040204" pitchFamily="34" charset="0"/>
              </a:rPr>
              <a:t>“He was about to pass them by when they spotted Him,”  </a:t>
            </a:r>
          </a:p>
          <a:p>
            <a:pPr marL="0" marR="0" indent="0">
              <a:spcBef>
                <a:spcPts val="0"/>
              </a:spcBef>
              <a:spcAft>
                <a:spcPts val="0"/>
              </a:spcAft>
              <a:buNone/>
            </a:pPr>
            <a:endParaRPr lang="en-US" sz="3000" kern="100" dirty="0">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sz="3000" kern="100" dirty="0">
                <a:latin typeface="Verdana" panose="020B0604030504040204" pitchFamily="34" charset="0"/>
                <a:ea typeface="Verdana" panose="020B0604030504040204" pitchFamily="34" charset="0"/>
                <a:cs typeface="Verdana" panose="020B0604030504040204" pitchFamily="34" charset="0"/>
              </a:rPr>
              <a:t>C</a:t>
            </a:r>
            <a:r>
              <a:rPr lang="en-US" sz="3000" kern="100" dirty="0">
                <a:effectLst/>
                <a:latin typeface="Verdana" panose="020B0604030504040204" pitchFamily="34" charset="0"/>
                <a:ea typeface="Verdana" panose="020B0604030504040204" pitchFamily="34" charset="0"/>
                <a:cs typeface="Verdana" panose="020B0604030504040204" pitchFamily="34" charset="0"/>
              </a:rPr>
              <a:t>ombination of the darkness, </a:t>
            </a:r>
          </a:p>
          <a:p>
            <a:pPr marL="0" marR="0" indent="0">
              <a:spcBef>
                <a:spcPts val="0"/>
              </a:spcBef>
              <a:spcAft>
                <a:spcPts val="0"/>
              </a:spcAft>
              <a:buNone/>
            </a:pPr>
            <a:r>
              <a:rPr lang="en-US" sz="3000" kern="100" dirty="0">
                <a:effectLst/>
                <a:latin typeface="Verdana" panose="020B0604030504040204" pitchFamily="34" charset="0"/>
                <a:ea typeface="Verdana" panose="020B0604030504040204" pitchFamily="34" charset="0"/>
                <a:cs typeface="Verdana" panose="020B0604030504040204" pitchFamily="34" charset="0"/>
              </a:rPr>
              <a:t>The early hour of the morning, </a:t>
            </a:r>
          </a:p>
          <a:p>
            <a:pPr marL="0" marR="0" indent="0">
              <a:spcBef>
                <a:spcPts val="0"/>
              </a:spcBef>
              <a:spcAft>
                <a:spcPts val="0"/>
              </a:spcAft>
              <a:buNone/>
            </a:pPr>
            <a:r>
              <a:rPr lang="en-US" sz="3000" kern="100" dirty="0">
                <a:effectLst/>
                <a:latin typeface="Verdana" panose="020B0604030504040204" pitchFamily="34" charset="0"/>
                <a:ea typeface="Verdana" panose="020B0604030504040204" pitchFamily="34" charset="0"/>
                <a:cs typeface="Verdana" panose="020B0604030504040204" pitchFamily="34" charset="0"/>
              </a:rPr>
              <a:t>The storm, </a:t>
            </a:r>
          </a:p>
          <a:p>
            <a:pPr marL="0" marR="0" indent="0">
              <a:spcBef>
                <a:spcPts val="0"/>
              </a:spcBef>
              <a:spcAft>
                <a:spcPts val="0"/>
              </a:spcAft>
              <a:buNone/>
            </a:pPr>
            <a:r>
              <a:rPr lang="en-US" sz="3000" kern="100" dirty="0">
                <a:effectLst/>
                <a:latin typeface="Verdana" panose="020B0604030504040204" pitchFamily="34" charset="0"/>
                <a:ea typeface="Verdana" panose="020B0604030504040204" pitchFamily="34" charset="0"/>
                <a:cs typeface="Verdana" panose="020B0604030504040204" pitchFamily="34" charset="0"/>
              </a:rPr>
              <a:t>The exhaustion from weeks of ministry, </a:t>
            </a:r>
          </a:p>
          <a:p>
            <a:pPr marL="0" marR="0" indent="0">
              <a:spcBef>
                <a:spcPts val="0"/>
              </a:spcBef>
              <a:spcAft>
                <a:spcPts val="0"/>
              </a:spcAft>
              <a:buNone/>
            </a:pPr>
            <a:r>
              <a:rPr lang="en-US" sz="3000" kern="100" dirty="0">
                <a:effectLst/>
                <a:latin typeface="Verdana" panose="020B0604030504040204" pitchFamily="34" charset="0"/>
                <a:ea typeface="Verdana" panose="020B0604030504040204" pitchFamily="34" charset="0"/>
                <a:cs typeface="Verdana" panose="020B0604030504040204" pitchFamily="34" charset="0"/>
              </a:rPr>
              <a:t>Seven hours of working the oars, </a:t>
            </a:r>
          </a:p>
          <a:p>
            <a:pPr marL="0" marR="0" indent="0">
              <a:spcBef>
                <a:spcPts val="0"/>
              </a:spcBef>
              <a:spcAft>
                <a:spcPts val="0"/>
              </a:spcAft>
              <a:buNone/>
            </a:pPr>
            <a:r>
              <a:rPr lang="en-US" sz="3000" kern="100" dirty="0">
                <a:effectLst/>
                <a:latin typeface="Verdana" panose="020B0604030504040204" pitchFamily="34" charset="0"/>
                <a:ea typeface="Verdana" panose="020B0604030504040204" pitchFamily="34" charset="0"/>
                <a:cs typeface="Verdana" panose="020B0604030504040204" pitchFamily="34" charset="0"/>
              </a:rPr>
              <a:t>Bailing water.</a:t>
            </a:r>
          </a:p>
          <a:p>
            <a:pPr marL="0" marR="0" indent="0">
              <a:spcBef>
                <a:spcPts val="0"/>
              </a:spcBef>
              <a:spcAft>
                <a:spcPts val="0"/>
              </a:spcAft>
              <a:buNone/>
            </a:pPr>
            <a:r>
              <a:rPr lang="en-US" sz="3000" kern="100" dirty="0">
                <a:effectLst/>
                <a:latin typeface="Verdana" panose="020B0604030504040204" pitchFamily="34" charset="0"/>
                <a:ea typeface="Verdana" panose="020B0604030504040204" pitchFamily="34" charset="0"/>
                <a:cs typeface="Verdana" panose="020B0604030504040204" pitchFamily="34" charset="0"/>
              </a:rPr>
              <a:t>All contributed to their terror.  </a:t>
            </a:r>
          </a:p>
          <a:p>
            <a:pPr marL="0" indent="0">
              <a:buNone/>
            </a:pP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281287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heckerboard(across)">
                                      <p:cBhvr>
                                        <p:cTn id="12" dur="500"/>
                                        <p:tgtEl>
                                          <p:spTgt spid="3">
                                            <p:txEl>
                                              <p:pRg st="6" end="6"/>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checkerboard(across)">
                                      <p:cBhvr>
                                        <p:cTn id="15" dur="500"/>
                                        <p:tgtEl>
                                          <p:spTgt spid="3">
                                            <p:txEl>
                                              <p:pRg st="7" end="7"/>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checkerboard(across)">
                                      <p:cBhvr>
                                        <p:cTn id="18" dur="500"/>
                                        <p:tgtEl>
                                          <p:spTgt spid="3">
                                            <p:txEl>
                                              <p:pRg st="8" end="8"/>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checkerboard(across)">
                                      <p:cBhvr>
                                        <p:cTn id="21" dur="500"/>
                                        <p:tgtEl>
                                          <p:spTgt spid="3">
                                            <p:txEl>
                                              <p:pRg st="9" end="9"/>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4" dur="500"/>
                                        <p:tgtEl>
                                          <p:spTgt spid="3">
                                            <p:txEl>
                                              <p:pRg st="10" end="10"/>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27" dur="500"/>
                                        <p:tgtEl>
                                          <p:spTgt spid="3">
                                            <p:txEl>
                                              <p:pRg st="11" end="11"/>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3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AD0CC-BB03-E722-5DFA-B0C88EAEF9F0}"/>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07AED38C-3B89-AA77-4A59-380CE12D9BD7}"/>
              </a:ext>
            </a:extLst>
          </p:cNvPr>
          <p:cNvSpPr txBox="1"/>
          <p:nvPr/>
        </p:nvSpPr>
        <p:spPr>
          <a:xfrm>
            <a:off x="1197428" y="555171"/>
            <a:ext cx="6749143" cy="707886"/>
          </a:xfrm>
          <a:prstGeom prst="rect">
            <a:avLst/>
          </a:prstGeom>
          <a:noFill/>
        </p:spPr>
        <p:txBody>
          <a:bodyPr wrap="square" rtlCol="0">
            <a:spAutoFit/>
          </a:bodyPr>
          <a:lstStyle/>
          <a:p>
            <a:pPr algn="ctr"/>
            <a:r>
              <a:rPr lang="en-US" sz="4000" dirty="0">
                <a:latin typeface="Verdana" panose="020B0604030504040204" pitchFamily="34" charset="0"/>
                <a:ea typeface="Verdana" panose="020B0604030504040204" pitchFamily="34" charset="0"/>
                <a:cs typeface="Verdana" panose="020B0604030504040204" pitchFamily="34" charset="0"/>
              </a:rPr>
              <a:t>Storm on Sea of Galilee</a:t>
            </a:r>
          </a:p>
        </p:txBody>
      </p:sp>
      <p:pic>
        <p:nvPicPr>
          <p:cNvPr id="8" name="Online Media 7" title="Storm at the Sea of Galilee, Capernaum, Israel, big waves">
            <a:hlinkClick r:id="" action="ppaction://media"/>
            <a:extLst>
              <a:ext uri="{FF2B5EF4-FFF2-40B4-BE49-F238E27FC236}">
                <a16:creationId xmlns:a16="http://schemas.microsoft.com/office/drawing/2014/main" id="{4A69C233-BA60-4621-38A4-56D13255F06E}"/>
              </a:ext>
            </a:extLst>
          </p:cNvPr>
          <p:cNvPicPr>
            <a:picLocks noRot="1" noChangeAspect="1"/>
          </p:cNvPicPr>
          <p:nvPr>
            <a:videoFile r:link="rId1"/>
          </p:nvPr>
        </p:nvPicPr>
        <p:blipFill>
          <a:blip r:embed="rId3"/>
          <a:stretch>
            <a:fillRect/>
          </a:stretch>
        </p:blipFill>
        <p:spPr>
          <a:xfrm>
            <a:off x="527942" y="1607178"/>
            <a:ext cx="8088114" cy="4569785"/>
          </a:xfrm>
          <a:prstGeom prst="rect">
            <a:avLst/>
          </a:prstGeom>
        </p:spPr>
      </p:pic>
    </p:spTree>
    <p:extLst>
      <p:ext uri="{BB962C8B-B14F-4D97-AF65-F5344CB8AC3E}">
        <p14:creationId xmlns:p14="http://schemas.microsoft.com/office/powerpoint/2010/main" val="153732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ooden boat on the shore&#10;&#10;Description automatically generated">
            <a:extLst>
              <a:ext uri="{FF2B5EF4-FFF2-40B4-BE49-F238E27FC236}">
                <a16:creationId xmlns:a16="http://schemas.microsoft.com/office/drawing/2014/main" id="{FFD1F8D7-D218-F622-8B48-ABAB75562CE0}"/>
              </a:ext>
            </a:extLst>
          </p:cNvPr>
          <p:cNvPicPr>
            <a:picLocks noGrp="1" noChangeAspect="1"/>
          </p:cNvPicPr>
          <p:nvPr>
            <p:ph idx="1"/>
          </p:nvPr>
        </p:nvPicPr>
        <p:blipFill rotWithShape="1">
          <a:blip r:embed="rId2"/>
          <a:srcRect l="8289" r="3045"/>
          <a:stretch/>
        </p:blipFill>
        <p:spPr>
          <a:xfrm>
            <a:off x="20" y="10"/>
            <a:ext cx="9143979" cy="7102248"/>
          </a:xfrm>
          <a:prstGeom prst="rect">
            <a:avLst/>
          </a:prstGeom>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425143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913E1-CF4A-D910-A0A7-C210F7632C38}"/>
              </a:ext>
            </a:extLst>
          </p:cNvPr>
          <p:cNvSpPr>
            <a:spLocks noGrp="1"/>
          </p:cNvSpPr>
          <p:nvPr>
            <p:ph idx="1"/>
          </p:nvPr>
        </p:nvSpPr>
        <p:spPr>
          <a:xfrm>
            <a:off x="174171" y="119743"/>
            <a:ext cx="8795658" cy="6629400"/>
          </a:xfrm>
        </p:spPr>
        <p:txBody>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“for they all saw him and were terrified. But immediately he spoke to them and said, “Take heart; it is I. Do not be afraid.” (Mark 6:50)</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kern="100" dirty="0">
                <a:effectLst/>
                <a:latin typeface="Verdana" panose="020B0604030504040204" pitchFamily="34" charset="0"/>
                <a:ea typeface="Verdana" panose="020B0604030504040204" pitchFamily="34" charset="0"/>
                <a:cs typeface="Verdana" panose="020B0604030504040204" pitchFamily="34" charset="0"/>
              </a:rPr>
              <a:t>“For God has not given us a spirit of timidity, but of power and love and discipline.”              (</a:t>
            </a:r>
            <a:r>
              <a:rPr lang="en-US" kern="100" dirty="0">
                <a:latin typeface="Verdana" panose="020B0604030504040204" pitchFamily="34" charset="0"/>
                <a:ea typeface="Verdana" panose="020B0604030504040204" pitchFamily="34" charset="0"/>
                <a:cs typeface="Verdana" panose="020B0604030504040204" pitchFamily="34" charset="0"/>
              </a:rPr>
              <a:t>2 Timothy 1:7)</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kern="1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kern="100" dirty="0">
                <a:effectLst/>
                <a:latin typeface="Verdana" panose="020B0604030504040204" pitchFamily="34" charset="0"/>
                <a:ea typeface="Verdana" panose="020B0604030504040204" pitchFamily="34" charset="0"/>
                <a:cs typeface="Verdana" panose="020B0604030504040204" pitchFamily="34" charset="0"/>
              </a:rPr>
              <a:t>“Are not two sparrows sold for a penny? And not one of them will fall to the ground apart from your Father. But even the hairs of your head are all numbered. Fear not, therefore; you are of more value than many sparrows.”           (Matt. 10:29-31)</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0394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913E1-CF4A-D910-A0A7-C210F7632C38}"/>
              </a:ext>
            </a:extLst>
          </p:cNvPr>
          <p:cNvSpPr>
            <a:spLocks noGrp="1"/>
          </p:cNvSpPr>
          <p:nvPr>
            <p:ph idx="1"/>
          </p:nvPr>
        </p:nvSpPr>
        <p:spPr>
          <a:xfrm>
            <a:off x="174171" y="119743"/>
            <a:ext cx="8795658" cy="6629400"/>
          </a:xfrm>
        </p:spPr>
        <p:txBody>
          <a:bodyPr>
            <a:normAutofit fontScale="92500" lnSpcReduction="10000"/>
          </a:bodyPr>
          <a:lstStyle/>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“Keep your life free from love of money, and be content with what you have, for he has said, “I will never leave you nor forsake you.”” (Heb. 13:5)</a:t>
            </a:r>
          </a:p>
          <a:p>
            <a:pPr marL="0" indent="0">
              <a:buNone/>
            </a:pPr>
            <a:endParaRPr lang="en-US" b="1" kern="100" dirty="0">
              <a:solidFill>
                <a:srgbClr val="4472C4"/>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kern="100"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Jesus’ Love for Us  </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“And Peter answered him, “Lord, if it is you, command me to come to you on the water.” He said, “Come.” So Peter got out of the boat and walked on the water and came to Jesus. But when he saw the wind, he was afraid, and beginning to sink he cried out, “Lord, save me.”                 (Matt. 14:28-30)</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dirty="0">
                <a:solidFill>
                  <a:schemeClr val="accent1"/>
                </a:solidFill>
                <a:latin typeface="Verdana" panose="020B0604030504040204" pitchFamily="34" charset="0"/>
                <a:ea typeface="Verdana" panose="020B0604030504040204" pitchFamily="34" charset="0"/>
                <a:cs typeface="Verdana" panose="020B0604030504040204" pitchFamily="34" charset="0"/>
              </a:rPr>
              <a:t>Incredible &amp; Amazing Power of Jesus           Vs. 51a</a:t>
            </a:r>
            <a:endParaRPr lang="en-US"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1365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checkerboard(across)">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913E1-CF4A-D910-A0A7-C210F7632C38}"/>
              </a:ext>
            </a:extLst>
          </p:cNvPr>
          <p:cNvSpPr>
            <a:spLocks noGrp="1"/>
          </p:cNvSpPr>
          <p:nvPr>
            <p:ph idx="1"/>
          </p:nvPr>
        </p:nvSpPr>
        <p:spPr>
          <a:xfrm>
            <a:off x="174171" y="119743"/>
            <a:ext cx="8795658" cy="6629400"/>
          </a:xfrm>
        </p:spPr>
        <p:txBody>
          <a:bodyPr>
            <a:noAutofit/>
          </a:bodyPr>
          <a:lstStyle/>
          <a:p>
            <a:pPr marL="0" indent="0">
              <a:buNone/>
            </a:pPr>
            <a:r>
              <a:rPr lang="en-US" sz="2600" dirty="0">
                <a:latin typeface="Verdana" panose="020B0604030504040204" pitchFamily="34" charset="0"/>
                <a:ea typeface="Verdana" panose="020B0604030504040204" pitchFamily="34" charset="0"/>
                <a:cs typeface="Verdana" panose="020B0604030504040204" pitchFamily="34" charset="0"/>
              </a:rPr>
              <a:t>“And he got into the boat with them, and the wind ceased. And they were utterly astounded,”     (Mark 6:51)  </a:t>
            </a:r>
          </a:p>
          <a:p>
            <a:pPr marL="0"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600" dirty="0">
                <a:latin typeface="Verdana" panose="020B0604030504040204" pitchFamily="34" charset="0"/>
                <a:ea typeface="Verdana" panose="020B0604030504040204" pitchFamily="34" charset="0"/>
                <a:cs typeface="Verdana" panose="020B0604030504040204" pitchFamily="34" charset="0"/>
              </a:rPr>
              <a:t>“Then they were glad to take him into the boat, and immediately the boat was at the land to which they were going.” (John 6:21)</a:t>
            </a:r>
          </a:p>
          <a:p>
            <a:pPr marL="0" indent="0">
              <a:buNone/>
            </a:pPr>
            <a:endParaRPr lang="en-US" sz="26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600" b="1" kern="100"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There is no limit to the power of Christ</a:t>
            </a:r>
            <a:endParaRPr lang="en-US" sz="26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6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600" kern="100" dirty="0">
                <a:effectLst/>
                <a:latin typeface="Verdana" panose="020B0604030504040204" pitchFamily="34" charset="0"/>
                <a:ea typeface="Verdana" panose="020B0604030504040204" pitchFamily="34" charset="0"/>
                <a:cs typeface="Verdana" panose="020B0604030504040204" pitchFamily="34" charset="0"/>
              </a:rPr>
              <a:t>“For nothing will be impossible with God.”       (Luke 1:37)</a:t>
            </a:r>
          </a:p>
          <a:p>
            <a:pPr marL="0" marR="0" indent="0">
              <a:spcBef>
                <a:spcPts val="0"/>
              </a:spcBef>
              <a:spcAft>
                <a:spcPts val="0"/>
              </a:spcAft>
              <a:buNone/>
            </a:pPr>
            <a:endParaRPr lang="en-US" sz="2600" b="1" kern="100" dirty="0">
              <a:solidFill>
                <a:srgbClr val="4472C4"/>
              </a:solidFill>
              <a:effectLst/>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pPr>
            <a:r>
              <a:rPr lang="en-US" sz="2600" b="1" kern="100"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The Disciples Had A Hardened Heart</a:t>
            </a:r>
            <a:r>
              <a:rPr lang="en-US" sz="2600" b="1" kern="100" dirty="0">
                <a:solidFill>
                  <a:srgbClr val="4472C4"/>
                </a:solidFill>
                <a:effectLst/>
                <a:latin typeface="Verdana" panose="020B0604030504040204" pitchFamily="34" charset="0"/>
                <a:ea typeface="Calibri" panose="020F0502020204030204" pitchFamily="34" charset="0"/>
                <a:cs typeface="Arial" panose="020B0604020202020204" pitchFamily="34" charset="0"/>
              </a:rPr>
              <a:t>              (51-52)</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6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6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3146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additive="base">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 calcmode="lin" valueType="num">
                                      <p:cBhvr additive="base">
                                        <p:cTn id="2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with his mouth open&#10;&#10;Description automatically generated">
            <a:extLst>
              <a:ext uri="{FF2B5EF4-FFF2-40B4-BE49-F238E27FC236}">
                <a16:creationId xmlns:a16="http://schemas.microsoft.com/office/drawing/2014/main" id="{A2B9B6A7-B416-78E8-3F30-98C9EB36DBC5}"/>
              </a:ext>
            </a:extLst>
          </p:cNvPr>
          <p:cNvPicPr>
            <a:picLocks noChangeAspect="1"/>
          </p:cNvPicPr>
          <p:nvPr/>
        </p:nvPicPr>
        <p:blipFill rotWithShape="1">
          <a:blip r:embed="rId2"/>
          <a:srcRect l="26510" r="26008" b="-2"/>
          <a:stretch/>
        </p:blipFill>
        <p:spPr>
          <a:xfrm>
            <a:off x="20" y="-2"/>
            <a:ext cx="4057627" cy="6858002"/>
          </a:xfrm>
          <a:prstGeom prst="rect">
            <a:avLst/>
          </a:prstGeom>
        </p:spPr>
      </p:pic>
      <p:sp useBgFill="1">
        <p:nvSpPr>
          <p:cNvPr id="26" name="Rectangle 25">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7">
            <a:extLst>
              <a:ext uri="{FF2B5EF4-FFF2-40B4-BE49-F238E27FC236}">
                <a16:creationId xmlns:a16="http://schemas.microsoft.com/office/drawing/2014/main" id="{DBABFA55-4A5F-456D-F320-84CEA81B8A4E}"/>
              </a:ext>
            </a:extLst>
          </p:cNvPr>
          <p:cNvSpPr>
            <a:spLocks noGrp="1"/>
          </p:cNvSpPr>
          <p:nvPr>
            <p:ph idx="1"/>
          </p:nvPr>
        </p:nvSpPr>
        <p:spPr>
          <a:xfrm>
            <a:off x="4212771" y="130629"/>
            <a:ext cx="4735286" cy="6607627"/>
          </a:xfrm>
        </p:spPr>
        <p:txBody>
          <a:bodyPr anchor="ctr">
            <a:normAutofit/>
          </a:bodyPr>
          <a:lstStyle/>
          <a:p>
            <a:pPr marL="0" marR="0" indent="0">
              <a:spcBef>
                <a:spcPts val="0"/>
              </a:spcBef>
              <a:spcAft>
                <a:spcPts val="0"/>
              </a:spcAft>
              <a:buNone/>
            </a:pPr>
            <a:r>
              <a:rPr lang="en-US"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Astonished is where we get our English word for ecstasy.  </a:t>
            </a:r>
          </a:p>
          <a:p>
            <a:pPr marL="0" marR="0" indent="0">
              <a:spcBef>
                <a:spcPts val="0"/>
              </a:spcBef>
              <a:spcAft>
                <a:spcPts val="0"/>
              </a:spcAft>
              <a:buNone/>
            </a:pPr>
            <a:r>
              <a:rPr lang="en-US" kern="100" dirty="0">
                <a:effectLst/>
                <a:latin typeface="Verdana" panose="020B0604030504040204" pitchFamily="34" charset="0"/>
                <a:ea typeface="Verdana" panose="020B0604030504040204" pitchFamily="34" charset="0"/>
                <a:cs typeface="Verdana" panose="020B0604030504040204" pitchFamily="34" charset="0"/>
              </a:rPr>
              <a:t> </a:t>
            </a:r>
          </a:p>
          <a:p>
            <a:pPr marL="0" marR="0" indent="0">
              <a:spcBef>
                <a:spcPts val="0"/>
              </a:spcBef>
              <a:spcAft>
                <a:spcPts val="0"/>
              </a:spcAft>
              <a:buNone/>
            </a:pPr>
            <a:r>
              <a:rPr lang="en-US"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It is to be out of your mind, amazed, mind-blowing.  </a:t>
            </a:r>
          </a:p>
          <a:p>
            <a:pPr marL="0" marR="0" indent="0">
              <a:spcBef>
                <a:spcPts val="0"/>
              </a:spcBef>
              <a:spcAft>
                <a:spcPts val="0"/>
              </a:spcAft>
              <a:buNone/>
            </a:pPr>
            <a:r>
              <a:rPr lang="en-US"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 </a:t>
            </a:r>
          </a:p>
          <a:p>
            <a:pPr marL="0" marR="0" indent="0">
              <a:spcBef>
                <a:spcPts val="0"/>
              </a:spcBef>
              <a:spcAft>
                <a:spcPts val="0"/>
              </a:spcAft>
              <a:buNone/>
            </a:pPr>
            <a:r>
              <a:rPr lang="en-US"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A continual state of being totally overwhelmed with astonished amazement–mouths gaping.</a:t>
            </a:r>
          </a:p>
          <a:p>
            <a:pPr marL="0" marR="0" indent="0">
              <a:spcBef>
                <a:spcPts val="0"/>
              </a:spcBef>
              <a:spcAft>
                <a:spcPts val="0"/>
              </a:spcAft>
              <a:buNone/>
            </a:pPr>
            <a:r>
              <a:rPr lang="en-US"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  </a:t>
            </a:r>
          </a:p>
          <a:p>
            <a:pPr marL="0" marR="0" indent="0">
              <a:spcBef>
                <a:spcPts val="0"/>
              </a:spcBef>
              <a:spcAft>
                <a:spcPts val="0"/>
              </a:spcAft>
              <a:buNone/>
            </a:pPr>
            <a:r>
              <a:rPr lang="en-US" kern="1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They were internally, emotionally astonished.  </a:t>
            </a:r>
          </a:p>
          <a:p>
            <a:endParaRPr lang="en-US" sz="1700" dirty="0"/>
          </a:p>
        </p:txBody>
      </p:sp>
    </p:spTree>
    <p:extLst>
      <p:ext uri="{BB962C8B-B14F-4D97-AF65-F5344CB8AC3E}">
        <p14:creationId xmlns:p14="http://schemas.microsoft.com/office/powerpoint/2010/main" val="331518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 calcmode="lin" valueType="num">
                                      <p:cBhvr additive="base">
                                        <p:cTn id="7"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4" end="4"/>
                                            </p:txEl>
                                          </p:spTgt>
                                        </p:tgtEl>
                                        <p:attrNameLst>
                                          <p:attrName>style.visibility</p:attrName>
                                        </p:attrNameLst>
                                      </p:cBhvr>
                                      <p:to>
                                        <p:strVal val="visible"/>
                                      </p:to>
                                    </p:set>
                                    <p:anim calcmode="lin" valueType="num">
                                      <p:cBhvr additive="base">
                                        <p:cTn id="13"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anim calcmode="lin" valueType="num">
                                      <p:cBhvr additive="base">
                                        <p:cTn id="19"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913E1-CF4A-D910-A0A7-C210F7632C38}"/>
              </a:ext>
            </a:extLst>
          </p:cNvPr>
          <p:cNvSpPr>
            <a:spLocks noGrp="1"/>
          </p:cNvSpPr>
          <p:nvPr>
            <p:ph idx="1"/>
          </p:nvPr>
        </p:nvSpPr>
        <p:spPr>
          <a:xfrm>
            <a:off x="174171" y="119743"/>
            <a:ext cx="8795658" cy="6629400"/>
          </a:xfrm>
        </p:spPr>
        <p:txBody>
          <a:bodyPr>
            <a:normAutofit/>
          </a:bodyPr>
          <a:lstStyle/>
          <a:p>
            <a:pPr marL="0" marR="0" indent="0">
              <a:spcBef>
                <a:spcPts val="0"/>
              </a:spcBef>
              <a:spcAft>
                <a:spcPts val="0"/>
              </a:spcAft>
              <a:buNone/>
            </a:pPr>
            <a:endParaRPr lang="en-US" sz="2400"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sz="2600" kern="100" dirty="0">
                <a:effectLst/>
                <a:latin typeface="Verdana" panose="020B0604030504040204" pitchFamily="34" charset="0"/>
                <a:ea typeface="Verdana" panose="020B0604030504040204" pitchFamily="34" charset="0"/>
                <a:cs typeface="Verdana" panose="020B0604030504040204" pitchFamily="34" charset="0"/>
              </a:rPr>
              <a:t>In verse 52...</a:t>
            </a:r>
          </a:p>
          <a:p>
            <a:pPr marL="0" marR="0" indent="0">
              <a:spcBef>
                <a:spcPts val="0"/>
              </a:spcBef>
              <a:spcAft>
                <a:spcPts val="0"/>
              </a:spcAft>
              <a:buNone/>
            </a:pPr>
            <a:r>
              <a:rPr lang="en-US" sz="2600" kern="100" dirty="0">
                <a:effectLst/>
                <a:latin typeface="Verdana" panose="020B0604030504040204" pitchFamily="34" charset="0"/>
                <a:ea typeface="Verdana" panose="020B0604030504040204" pitchFamily="34" charset="0"/>
                <a:cs typeface="Verdana" panose="020B0604030504040204" pitchFamily="34" charset="0"/>
              </a:rPr>
              <a:t>#1 For they had not gained any insight from the incident of the loaves</a:t>
            </a:r>
          </a:p>
          <a:p>
            <a:pPr marL="0" marR="0" indent="0">
              <a:spcBef>
                <a:spcPts val="0"/>
              </a:spcBef>
              <a:spcAft>
                <a:spcPts val="0"/>
              </a:spcAft>
              <a:buNone/>
            </a:pPr>
            <a:r>
              <a:rPr lang="en-US" sz="2600" kern="100" dirty="0">
                <a:effectLst/>
                <a:latin typeface="Verdana" panose="020B0604030504040204" pitchFamily="34" charset="0"/>
                <a:ea typeface="Verdana" panose="020B0604030504040204" pitchFamily="34" charset="0"/>
                <a:cs typeface="Verdana" panose="020B0604030504040204" pitchFamily="34" charset="0"/>
              </a:rPr>
              <a:t>#2 But their heart was hardened</a:t>
            </a:r>
          </a:p>
          <a:p>
            <a:pPr marL="0" indent="0">
              <a:spcBef>
                <a:spcPts val="0"/>
              </a:spcBef>
              <a:buNone/>
            </a:pPr>
            <a:endParaRPr lang="en-US" sz="2600" kern="100" dirty="0">
              <a:solidFill>
                <a:srgbClr val="4472C4"/>
              </a:solidFill>
              <a:effectLst/>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pPr>
            <a:r>
              <a:rPr lang="en-US" sz="2600" kern="100"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For two years the disciples have seen astonishing displays of the Lord’s miraculous powers.</a:t>
            </a:r>
            <a:endParaRPr lang="en-US" sz="2600" kern="100" dirty="0">
              <a:solidFill>
                <a:srgbClr val="4472C4"/>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sz="2600" kern="100" dirty="0">
                <a:effectLst/>
                <a:latin typeface="Verdana" panose="020B0604030504040204" pitchFamily="34" charset="0"/>
                <a:ea typeface="Verdana" panose="020B0604030504040204" pitchFamily="34" charset="0"/>
                <a:cs typeface="Verdana" panose="020B0604030504040204" pitchFamily="34" charset="0"/>
              </a:rPr>
              <a:t>Raising the dead, </a:t>
            </a:r>
          </a:p>
          <a:p>
            <a:pPr marL="0" marR="0" indent="0">
              <a:spcBef>
                <a:spcPts val="0"/>
              </a:spcBef>
              <a:spcAft>
                <a:spcPts val="0"/>
              </a:spcAft>
              <a:buNone/>
            </a:pPr>
            <a:r>
              <a:rPr lang="en-US" sz="2600" kern="100" dirty="0">
                <a:effectLst/>
                <a:latin typeface="Verdana" panose="020B0604030504040204" pitchFamily="34" charset="0"/>
                <a:ea typeface="Verdana" panose="020B0604030504040204" pitchFamily="34" charset="0"/>
                <a:cs typeface="Verdana" panose="020B0604030504040204" pitchFamily="34" charset="0"/>
              </a:rPr>
              <a:t>Healing a leper, </a:t>
            </a:r>
          </a:p>
          <a:p>
            <a:pPr marL="0" marR="0" indent="0">
              <a:spcBef>
                <a:spcPts val="0"/>
              </a:spcBef>
              <a:spcAft>
                <a:spcPts val="0"/>
              </a:spcAft>
              <a:buNone/>
            </a:pPr>
            <a:r>
              <a:rPr lang="en-US" sz="2600" kern="100" dirty="0">
                <a:effectLst/>
                <a:latin typeface="Verdana" panose="020B0604030504040204" pitchFamily="34" charset="0"/>
                <a:ea typeface="Verdana" panose="020B0604030504040204" pitchFamily="34" charset="0"/>
                <a:cs typeface="Verdana" panose="020B0604030504040204" pitchFamily="34" charset="0"/>
              </a:rPr>
              <a:t>Calming the storm, </a:t>
            </a:r>
          </a:p>
          <a:p>
            <a:pPr marL="0" marR="0" indent="0">
              <a:spcBef>
                <a:spcPts val="0"/>
              </a:spcBef>
              <a:spcAft>
                <a:spcPts val="0"/>
              </a:spcAft>
              <a:buNone/>
            </a:pPr>
            <a:r>
              <a:rPr lang="en-US" sz="2600" kern="100" dirty="0">
                <a:effectLst/>
                <a:latin typeface="Verdana" panose="020B0604030504040204" pitchFamily="34" charset="0"/>
                <a:ea typeface="Verdana" panose="020B0604030504040204" pitchFamily="34" charset="0"/>
                <a:cs typeface="Verdana" panose="020B0604030504040204" pitchFamily="34" charset="0"/>
              </a:rPr>
              <a:t>Restoring a limb, </a:t>
            </a:r>
          </a:p>
          <a:p>
            <a:pPr marL="0" marR="0" indent="0">
              <a:spcBef>
                <a:spcPts val="0"/>
              </a:spcBef>
              <a:spcAft>
                <a:spcPts val="0"/>
              </a:spcAft>
              <a:buNone/>
            </a:pPr>
            <a:r>
              <a:rPr lang="en-US" sz="2600" kern="100" dirty="0">
                <a:effectLst/>
                <a:latin typeface="Verdana" panose="020B0604030504040204" pitchFamily="34" charset="0"/>
                <a:ea typeface="Verdana" panose="020B0604030504040204" pitchFamily="34" charset="0"/>
                <a:cs typeface="Verdana" panose="020B0604030504040204" pitchFamily="34" charset="0"/>
              </a:rPr>
              <a:t>Casting out an army of demons.  </a:t>
            </a:r>
          </a:p>
          <a:p>
            <a:pPr marL="0"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600" dirty="0">
                <a:latin typeface="Verdana" panose="020B0604030504040204" pitchFamily="34" charset="0"/>
                <a:ea typeface="Verdana" panose="020B0604030504040204" pitchFamily="34" charset="0"/>
                <a:cs typeface="Verdana" panose="020B0604030504040204" pitchFamily="34" charset="0"/>
              </a:rPr>
              <a:t>“for they did not understand about the loaves, but their hearts were hardened.” Mk. 6:52</a:t>
            </a:r>
          </a:p>
        </p:txBody>
      </p:sp>
    </p:spTree>
    <p:extLst>
      <p:ext uri="{BB962C8B-B14F-4D97-AF65-F5344CB8AC3E}">
        <p14:creationId xmlns:p14="http://schemas.microsoft.com/office/powerpoint/2010/main" val="242174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checkerboard(across)">
                                      <p:cBhvr>
                                        <p:cTn id="10" dur="500"/>
                                        <p:tgtEl>
                                          <p:spTgt spid="3">
                                            <p:txEl>
                                              <p:pRg st="7" end="7"/>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checkerboard(across)">
                                      <p:cBhvr>
                                        <p:cTn id="13" dur="500"/>
                                        <p:tgtEl>
                                          <p:spTgt spid="3">
                                            <p:txEl>
                                              <p:pRg st="8" end="8"/>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checkerboard(across)">
                                      <p:cBhvr>
                                        <p:cTn id="16" dur="500"/>
                                        <p:tgtEl>
                                          <p:spTgt spid="3">
                                            <p:txEl>
                                              <p:pRg st="9" end="9"/>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19" dur="500"/>
                                        <p:tgtEl>
                                          <p:spTgt spid="3">
                                            <p:txEl>
                                              <p:pRg st="10" end="10"/>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22" dur="500"/>
                                        <p:tgtEl>
                                          <p:spTgt spid="3">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 calcmode="lin" valueType="num">
                                      <p:cBhvr additive="base">
                                        <p:cTn id="2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481</TotalTime>
  <Words>651</Words>
  <Application>Microsoft Office PowerPoint</Application>
  <PresentationFormat>On-screen Show (4:3)</PresentationFormat>
  <Paragraphs>81</Paragraphs>
  <Slides>12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Garrett</dc:creator>
  <cp:lastModifiedBy>Robert McDonald</cp:lastModifiedBy>
  <cp:revision>13</cp:revision>
  <dcterms:created xsi:type="dcterms:W3CDTF">2023-08-10T23:52:06Z</dcterms:created>
  <dcterms:modified xsi:type="dcterms:W3CDTF">2023-08-13T13:56:14Z</dcterms:modified>
</cp:coreProperties>
</file>