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87"/>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796" r:id="rId91"/>
    <p:sldId id="799" r:id="rId92"/>
    <p:sldId id="798" r:id="rId93"/>
    <p:sldId id="797" r:id="rId94"/>
    <p:sldId id="801" r:id="rId95"/>
    <p:sldId id="803" r:id="rId96"/>
    <p:sldId id="802" r:id="rId97"/>
    <p:sldId id="804" r:id="rId98"/>
    <p:sldId id="795" r:id="rId99"/>
    <p:sldId id="807" r:id="rId100"/>
    <p:sldId id="808" r:id="rId101"/>
    <p:sldId id="816" r:id="rId102"/>
    <p:sldId id="817" r:id="rId103"/>
    <p:sldId id="810" r:id="rId104"/>
    <p:sldId id="809" r:id="rId105"/>
    <p:sldId id="811" r:id="rId106"/>
    <p:sldId id="806" r:id="rId107"/>
    <p:sldId id="812" r:id="rId108"/>
    <p:sldId id="813" r:id="rId109"/>
    <p:sldId id="814" r:id="rId110"/>
    <p:sldId id="815" r:id="rId111"/>
    <p:sldId id="805" r:id="rId112"/>
    <p:sldId id="818" r:id="rId113"/>
    <p:sldId id="822" r:id="rId114"/>
    <p:sldId id="821" r:id="rId115"/>
    <p:sldId id="819" r:id="rId116"/>
    <p:sldId id="824" r:id="rId117"/>
    <p:sldId id="820" r:id="rId118"/>
    <p:sldId id="823" r:id="rId119"/>
    <p:sldId id="825" r:id="rId120"/>
    <p:sldId id="826" r:id="rId121"/>
    <p:sldId id="853" r:id="rId122"/>
    <p:sldId id="852" r:id="rId123"/>
    <p:sldId id="854" r:id="rId124"/>
    <p:sldId id="830" r:id="rId125"/>
    <p:sldId id="829" r:id="rId126"/>
    <p:sldId id="832" r:id="rId127"/>
    <p:sldId id="834" r:id="rId128"/>
    <p:sldId id="835" r:id="rId129"/>
    <p:sldId id="836" r:id="rId130"/>
    <p:sldId id="837" r:id="rId131"/>
    <p:sldId id="838" r:id="rId132"/>
    <p:sldId id="839" r:id="rId133"/>
    <p:sldId id="840" r:id="rId134"/>
    <p:sldId id="841" r:id="rId135"/>
    <p:sldId id="894" r:id="rId136"/>
    <p:sldId id="842" r:id="rId137"/>
    <p:sldId id="895" r:id="rId138"/>
    <p:sldId id="844" r:id="rId139"/>
    <p:sldId id="845" r:id="rId140"/>
    <p:sldId id="846" r:id="rId141"/>
    <p:sldId id="847" r:id="rId142"/>
    <p:sldId id="848" r:id="rId143"/>
    <p:sldId id="849" r:id="rId144"/>
    <p:sldId id="850" r:id="rId145"/>
    <p:sldId id="831" r:id="rId146"/>
    <p:sldId id="855" r:id="rId147"/>
    <p:sldId id="856" r:id="rId148"/>
    <p:sldId id="858" r:id="rId149"/>
    <p:sldId id="857" r:id="rId150"/>
    <p:sldId id="871" r:id="rId151"/>
    <p:sldId id="864" r:id="rId152"/>
    <p:sldId id="860" r:id="rId153"/>
    <p:sldId id="863" r:id="rId154"/>
    <p:sldId id="872" r:id="rId155"/>
    <p:sldId id="862" r:id="rId156"/>
    <p:sldId id="875" r:id="rId157"/>
    <p:sldId id="873" r:id="rId158"/>
    <p:sldId id="859" r:id="rId159"/>
    <p:sldId id="869" r:id="rId160"/>
    <p:sldId id="866" r:id="rId161"/>
    <p:sldId id="867" r:id="rId162"/>
    <p:sldId id="868" r:id="rId163"/>
    <p:sldId id="962" r:id="rId164"/>
    <p:sldId id="874" r:id="rId165"/>
    <p:sldId id="877" r:id="rId166"/>
    <p:sldId id="878" r:id="rId167"/>
    <p:sldId id="879" r:id="rId168"/>
    <p:sldId id="886" r:id="rId169"/>
    <p:sldId id="885" r:id="rId170"/>
    <p:sldId id="880" r:id="rId171"/>
    <p:sldId id="898" r:id="rId172"/>
    <p:sldId id="912" r:id="rId173"/>
    <p:sldId id="887" r:id="rId174"/>
    <p:sldId id="888" r:id="rId175"/>
    <p:sldId id="882" r:id="rId176"/>
    <p:sldId id="896" r:id="rId177"/>
    <p:sldId id="891" r:id="rId178"/>
    <p:sldId id="889" r:id="rId179"/>
    <p:sldId id="897" r:id="rId180"/>
    <p:sldId id="913" r:id="rId181"/>
    <p:sldId id="899" r:id="rId182"/>
    <p:sldId id="900" r:id="rId183"/>
    <p:sldId id="901" r:id="rId184"/>
    <p:sldId id="907" r:id="rId185"/>
    <p:sldId id="902" r:id="rId186"/>
    <p:sldId id="322" r:id="rId187"/>
    <p:sldId id="1023" r:id="rId188"/>
    <p:sldId id="903" r:id="rId189"/>
    <p:sldId id="353" r:id="rId190"/>
    <p:sldId id="909" r:id="rId191"/>
    <p:sldId id="905" r:id="rId192"/>
    <p:sldId id="892" r:id="rId193"/>
    <p:sldId id="904" r:id="rId194"/>
    <p:sldId id="914" r:id="rId195"/>
    <p:sldId id="910" r:id="rId196"/>
    <p:sldId id="915" r:id="rId197"/>
    <p:sldId id="916" r:id="rId198"/>
    <p:sldId id="917" r:id="rId199"/>
    <p:sldId id="918" r:id="rId200"/>
    <p:sldId id="920" r:id="rId201"/>
    <p:sldId id="921" r:id="rId202"/>
    <p:sldId id="923" r:id="rId203"/>
    <p:sldId id="925" r:id="rId204"/>
    <p:sldId id="926" r:id="rId205"/>
    <p:sldId id="927" r:id="rId206"/>
    <p:sldId id="928" r:id="rId207"/>
    <p:sldId id="929" r:id="rId208"/>
    <p:sldId id="930" r:id="rId209"/>
    <p:sldId id="931" r:id="rId210"/>
    <p:sldId id="933" r:id="rId211"/>
    <p:sldId id="934" r:id="rId212"/>
    <p:sldId id="935" r:id="rId213"/>
    <p:sldId id="936" r:id="rId214"/>
    <p:sldId id="937" r:id="rId215"/>
    <p:sldId id="939" r:id="rId216"/>
    <p:sldId id="1026" r:id="rId217"/>
    <p:sldId id="940" r:id="rId218"/>
    <p:sldId id="941" r:id="rId219"/>
    <p:sldId id="911" r:id="rId220"/>
    <p:sldId id="963" r:id="rId221"/>
    <p:sldId id="964" r:id="rId222"/>
    <p:sldId id="991" r:id="rId223"/>
    <p:sldId id="992" r:id="rId224"/>
    <p:sldId id="993" r:id="rId225"/>
    <p:sldId id="972" r:id="rId226"/>
    <p:sldId id="994" r:id="rId227"/>
    <p:sldId id="971" r:id="rId228"/>
    <p:sldId id="967" r:id="rId229"/>
    <p:sldId id="1010" r:id="rId230"/>
    <p:sldId id="1009" r:id="rId231"/>
    <p:sldId id="1013" r:id="rId232"/>
    <p:sldId id="1000" r:id="rId233"/>
    <p:sldId id="996" r:id="rId234"/>
    <p:sldId id="997" r:id="rId235"/>
    <p:sldId id="998" r:id="rId236"/>
    <p:sldId id="1018" r:id="rId237"/>
    <p:sldId id="908" r:id="rId238"/>
    <p:sldId id="1024" r:id="rId239"/>
    <p:sldId id="1025" r:id="rId240"/>
    <p:sldId id="1020" r:id="rId241"/>
    <p:sldId id="1021" r:id="rId242"/>
    <p:sldId id="1019" r:id="rId243"/>
    <p:sldId id="1017" r:id="rId244"/>
    <p:sldId id="1022" r:id="rId245"/>
    <p:sldId id="1016" r:id="rId246"/>
    <p:sldId id="1014" r:id="rId247"/>
    <p:sldId id="1008" r:id="rId248"/>
    <p:sldId id="973" r:id="rId249"/>
    <p:sldId id="977" r:id="rId250"/>
    <p:sldId id="975" r:id="rId251"/>
    <p:sldId id="1001" r:id="rId252"/>
    <p:sldId id="974" r:id="rId253"/>
    <p:sldId id="979" r:id="rId254"/>
    <p:sldId id="982" r:id="rId255"/>
    <p:sldId id="980" r:id="rId256"/>
    <p:sldId id="976" r:id="rId257"/>
    <p:sldId id="983" r:id="rId258"/>
    <p:sldId id="985" r:id="rId259"/>
    <p:sldId id="986" r:id="rId260"/>
    <p:sldId id="987" r:id="rId261"/>
    <p:sldId id="989" r:id="rId262"/>
    <p:sldId id="988" r:id="rId263"/>
    <p:sldId id="943" r:id="rId264"/>
    <p:sldId id="1003" r:id="rId265"/>
    <p:sldId id="1002" r:id="rId266"/>
    <p:sldId id="1004" r:id="rId267"/>
    <p:sldId id="1005" r:id="rId268"/>
    <p:sldId id="1007" r:id="rId269"/>
    <p:sldId id="1006" r:id="rId270"/>
    <p:sldId id="995" r:id="rId271"/>
    <p:sldId id="944" r:id="rId272"/>
    <p:sldId id="946" r:id="rId273"/>
    <p:sldId id="947" r:id="rId274"/>
    <p:sldId id="948" r:id="rId275"/>
    <p:sldId id="952" r:id="rId276"/>
    <p:sldId id="950" r:id="rId277"/>
    <p:sldId id="953" r:id="rId278"/>
    <p:sldId id="955" r:id="rId279"/>
    <p:sldId id="954" r:id="rId280"/>
    <p:sldId id="956" r:id="rId281"/>
    <p:sldId id="949" r:id="rId282"/>
    <p:sldId id="957" r:id="rId283"/>
    <p:sldId id="959" r:id="rId284"/>
    <p:sldId id="960" r:id="rId285"/>
    <p:sldId id="961" r:id="rId28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viewProps" Target="view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8/20/2023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8/20/2023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8/20/2023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8/20/2023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openxmlformats.org/officeDocument/2006/relationships/hyperlink" Target="https://dictionary.cambridge.org/us/dictionary/english/study" TargetMode="External"/><Relationship Id="rId2" Type="http://schemas.openxmlformats.org/officeDocument/2006/relationships/hyperlink" Target="https://dictionary.cambridge.org/us/dictionary/english/relate" TargetMode="External"/><Relationship Id="rId1" Type="http://schemas.openxmlformats.org/officeDocument/2006/relationships/slideLayout" Target="../slideLayouts/slideLayout7.xml"/><Relationship Id="rId5" Type="http://schemas.openxmlformats.org/officeDocument/2006/relationships/hyperlink" Target="https://dictionary.cambridge.org/us/dictionary/english/history" TargetMode="External"/><Relationship Id="rId4" Type="http://schemas.openxmlformats.org/officeDocument/2006/relationships/hyperlink" Target="https://dictionary.cambridge.org/us/dictionary/english/origin" TargetMode="External"/></Relationships>
</file>

<file path=ppt/slides/_rels/slide272.xml.rels><?xml version="1.0" encoding="UTF-8" standalone="yes"?>
<Relationships xmlns="http://schemas.openxmlformats.org/package/2006/relationships"><Relationship Id="rId2" Type="http://schemas.openxmlformats.org/officeDocument/2006/relationships/hyperlink" Target="https://www.gotquestions.org/definition-ekklesia.html" TargetMode="Externa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hyperlink" Target="https://www.britannica.com/topic/agora" TargetMode="Externa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latin typeface="Times New Roman" panose="02020603050405020304" pitchFamily="18" charset="0"/>
                <a:cs typeface="Times New Roman" panose="02020603050405020304" pitchFamily="18" charset="0"/>
              </a:rPr>
              <a:t>you 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latin typeface="Times New Roman" panose="02020603050405020304" pitchFamily="18" charset="0"/>
                <a:cs typeface="Times New Roman" panose="02020603050405020304" pitchFamily="18" charset="0"/>
              </a:rPr>
              <a:t>to His God and Father….</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God gives the Kingdom to the Saints </a:t>
            </a:r>
            <a:r>
              <a:rPr lang="en-US" sz="2400" kern="100" dirty="0">
                <a:effectLst/>
                <a:latin typeface="Times New Roman" panose="02020603050405020304" pitchFamily="18" charset="0"/>
                <a:ea typeface="Calibri" panose="020F0502020204030204" pitchFamily="34" charset="0"/>
              </a:rPr>
              <a:t>–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(High Priest)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King and High Priest 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third chapter of Genesis when man fell into sin, God begins to unfold His plan of salvation at Genesis 3:15 -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 and sin entered into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introduced His plan of salvation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spoke the promise of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foretells the coming Messiah and savior of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millennia, God’s marriage covenant becomes clearer and more specific:</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6841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a:t>
            </a:r>
            <a:r>
              <a:rPr lang="en-US" sz="2400" b="1" kern="100" dirty="0">
                <a:effectLst/>
                <a:latin typeface="Times New Roman" panose="02020603050405020304" pitchFamily="18" charset="0"/>
                <a:ea typeface="Calibri" panose="020F0502020204030204" pitchFamily="34" charset="0"/>
              </a:rPr>
              <a:t>creation of man </a:t>
            </a:r>
            <a:r>
              <a:rPr lang="en-US" sz="2400" kern="100" dirty="0">
                <a:effectLst/>
                <a:latin typeface="Times New Roman" panose="02020603050405020304" pitchFamily="18" charset="0"/>
                <a:ea typeface="Calibri" panose="020F0502020204030204" pitchFamily="34" charset="0"/>
              </a:rPr>
              <a:t>– God said </a:t>
            </a:r>
            <a:r>
              <a:rPr lang="en-US" sz="2400" b="1" kern="100" dirty="0">
                <a:effectLst/>
                <a:latin typeface="Times New Roman" panose="02020603050405020304" pitchFamily="18" charset="0"/>
                <a:ea typeface="Calibri" panose="020F0502020204030204" pitchFamily="34" charset="0"/>
              </a:rPr>
              <a:t>it was not good </a:t>
            </a:r>
            <a:r>
              <a:rPr lang="en-US" sz="2400" kern="100" dirty="0">
                <a:effectLst/>
                <a:latin typeface="Times New Roman" panose="02020603050405020304" pitchFamily="18" charset="0"/>
                <a:ea typeface="Calibri" panose="020F0502020204030204" pitchFamily="34" charset="0"/>
              </a:rPr>
              <a:t>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suitable helper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for the man by taking a rib out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man’s side</a:t>
            </a:r>
            <a:r>
              <a:rPr lang="en-US" sz="2400"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fashioning her into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woman </a:t>
            </a:r>
            <a:r>
              <a:rPr lang="en-US" sz="2400" dirty="0">
                <a:latin typeface="Times New Roman" panose="02020603050405020304" pitchFamily="18" charset="0"/>
                <a:cs typeface="Times New Roman" panose="02020603050405020304" pitchFamily="18" charset="0"/>
              </a:rPr>
              <a:t>upon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ishshah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woman – no root word)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adam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a:t>
            </a:r>
            <a:r>
              <a:rPr lang="en-US" sz="24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ordained the marriage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components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who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74030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covenant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contract that sets out the terms of a relationship.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terms of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2492990"/>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mankind His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en-US" sz="32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As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set forth in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2:24-25; Matthew 19:6 </a:t>
            </a:r>
          </a:p>
          <a:p>
            <a:pPr marL="342900" marR="0" indent="-342900">
              <a:spcBef>
                <a:spcPts val="0"/>
              </a:spcBef>
              <a:spcAft>
                <a:spcPts val="0"/>
              </a:spcAft>
              <a:buFont typeface="Arial" panose="020B0604020202020204" pitchFamily="34" charset="0"/>
              <a:buChar char="•"/>
            </a:pPr>
            <a:r>
              <a:rPr lang="en-US" sz="32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God gave it to us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Covenants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Note: Separation from God is eternal death - Union with God is eternal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047809"/>
          </a:xfrm>
          <a:prstGeom prst="rect">
            <a:avLst/>
          </a:prstGeom>
          <a:noFill/>
        </p:spPr>
        <p:txBody>
          <a:bodyPr wrap="square" rtlCol="0">
            <a:spAutoFit/>
          </a:bodyPr>
          <a:lstStyle/>
          <a:p>
            <a:pPr marL="228600" marR="0" algn="ctr">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ontrary to the biological law that all births come through the woman.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In the creation account,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woman who comes from man</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ut from the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side of 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pierced side of Christ through which the blood and water came forth. </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blood and water that cleanses the saved children of God of which the church is comprised in Christ.</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blood and water that</a:t>
            </a:r>
          </a:p>
          <a:p>
            <a:pPr marL="800100" lvl="1" indent="-342900">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Brings forth the church (the Bride of Christ) and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anctifies and makes her holy. Ephesians 5:25-27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78478"/>
          </a:xfrm>
          <a:prstGeom prst="rect">
            <a:avLst/>
          </a:prstGeom>
          <a:noFill/>
        </p:spPr>
        <p:txBody>
          <a:bodyPr wrap="square" rtlCol="0">
            <a:spAutoFit/>
          </a:bodyPr>
          <a:lstStyle/>
          <a:p>
            <a:pPr marL="228600" marR="0" algn="ctr">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Note:  When woman gives birth to man, it is also by blood and water</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36436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pPr marL="22860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pPr marL="22860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44366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 as His bride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is subject to Christ</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also loves the church because we are members of His body</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 Matthew 24:35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in His image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them in a paradisical heavenly kingdom where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0A0BC2-8869-9697-286E-ACBD8993EEAB}"/>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ED41B0-D143-4BD6-1823-EAE7B05E67D3}"/>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B5C783-826B-831A-4255-201CAFEBA341}"/>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10703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77544"/>
          </a:xfrm>
          <a:prstGeom prst="rect">
            <a:avLst/>
          </a:prstGeom>
          <a:noFill/>
        </p:spPr>
        <p:txBody>
          <a:bodyPr wrap="square" rtlCol="0">
            <a:spAutoFit/>
          </a:bodyPr>
          <a:lstStyle/>
          <a:p>
            <a:pPr marL="0" marR="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Tabernacle</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 versus </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Temple</a:t>
            </a:r>
            <a:endParaRPr lang="en-US" sz="8800" dirty="0">
              <a:effectLst/>
              <a:latin typeface="Times New Roman" panose="02020603050405020304" pitchFamily="18" charset="0"/>
              <a:ea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to abide, to </a:t>
            </a:r>
            <a:r>
              <a:rPr lang="en-US" sz="3600" i="1" dirty="0">
                <a:effectLst/>
                <a:highlight>
                  <a:srgbClr val="FFFF00"/>
                </a:highlight>
                <a:latin typeface="Times New Roman" panose="02020603050405020304" pitchFamily="18" charset="0"/>
                <a:ea typeface="Times New Roman" panose="02020603050405020304" pitchFamily="18" charset="0"/>
              </a:rPr>
              <a:t>dwell in, to live in</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366537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996936" cy="7109639"/>
          </a:xfrm>
          <a:prstGeom prst="rect">
            <a:avLst/>
          </a:prstGeom>
          <a:noFill/>
        </p:spPr>
        <p:txBody>
          <a:bodyPr wrap="square" rtlCol="0">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Tabernacle of God is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latin typeface="Times New Roman" panose="02020603050405020304" pitchFamily="18" charset="0"/>
                <a:ea typeface="Calibri" panose="020F0502020204030204" pitchFamily="34" charset="0"/>
              </a:rPr>
              <a:t>Therefore </a:t>
            </a:r>
            <a:r>
              <a:rPr lang="en-US" sz="2400" kern="100" dirty="0">
                <a:effectLst/>
                <a:latin typeface="Times New Roman" panose="02020603050405020304" pitchFamily="18" charset="0"/>
                <a:ea typeface="Times New Roman" panose="02020603050405020304" pitchFamily="18" charset="0"/>
              </a:rPr>
              <a:t>round 1,000 B.C., David’s son – King Solomon built the Lord’s house -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stone edifice</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650631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b="1" dirty="0">
                <a:effectLst/>
                <a:latin typeface="Times New Roman" panose="02020603050405020304" pitchFamily="18" charset="0"/>
                <a:cs typeface="Times New Roman" panose="02020603050405020304" pitchFamily="18" charset="0"/>
              </a:rPr>
              <a:t>Tabernacle</a:t>
            </a:r>
            <a:r>
              <a:rPr lang="en-US" sz="4000" dirty="0">
                <a:effectLst/>
                <a:latin typeface="Times New Roman" panose="02020603050405020304" pitchFamily="18" charset="0"/>
                <a:cs typeface="Times New Roman" panose="02020603050405020304" pitchFamily="18" charset="0"/>
              </a:rPr>
              <a:t> means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9427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Wilderness “Tent” Tabernacle</a:t>
            </a:r>
          </a:p>
        </p:txBody>
      </p:sp>
      <p:pic>
        <p:nvPicPr>
          <p:cNvPr id="5" name="Picture 4">
            <a:extLst>
              <a:ext uri="{FF2B5EF4-FFF2-40B4-BE49-F238E27FC236}">
                <a16:creationId xmlns:a16="http://schemas.microsoft.com/office/drawing/2014/main" id="{D0FEFD2B-1D46-ADE0-FFC4-BB73B1FE9699}"/>
              </a:ext>
            </a:extLst>
          </p:cNvPr>
          <p:cNvPicPr>
            <a:picLocks noChangeAspect="1"/>
          </p:cNvPicPr>
          <p:nvPr/>
        </p:nvPicPr>
        <p:blipFill>
          <a:blip r:embed="rId2"/>
          <a:stretch>
            <a:fillRect/>
          </a:stretch>
        </p:blipFill>
        <p:spPr>
          <a:xfrm>
            <a:off x="1153459" y="1189318"/>
            <a:ext cx="9601200" cy="5083466"/>
          </a:xfrm>
          <a:prstGeom prst="rect">
            <a:avLst/>
          </a:prstGeom>
        </p:spPr>
      </p:pic>
    </p:spTree>
    <p:extLst>
      <p:ext uri="{BB962C8B-B14F-4D97-AF65-F5344CB8AC3E}">
        <p14:creationId xmlns:p14="http://schemas.microsoft.com/office/powerpoint/2010/main" val="8863979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2095472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
        <p:nvSpPr>
          <p:cNvPr id="3" name="TextBox 2">
            <a:extLst>
              <a:ext uri="{FF2B5EF4-FFF2-40B4-BE49-F238E27FC236}">
                <a16:creationId xmlns:a16="http://schemas.microsoft.com/office/drawing/2014/main" id="{97D65BAB-EC0B-EA49-F5E2-4064386E922B}"/>
              </a:ext>
            </a:extLst>
          </p:cNvPr>
          <p:cNvSpPr txBox="1"/>
          <p:nvPr/>
        </p:nvSpPr>
        <p:spPr>
          <a:xfrm>
            <a:off x="4733365" y="3059668"/>
            <a:ext cx="1016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9501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sp>
        <p:nvSpPr>
          <p:cNvPr id="4" name="TextBox 3">
            <a:extLst>
              <a:ext uri="{FF2B5EF4-FFF2-40B4-BE49-F238E27FC236}">
                <a16:creationId xmlns:a16="http://schemas.microsoft.com/office/drawing/2014/main" id="{7A537522-A5B7-EAC6-D7D4-065B1E9E2FBE}"/>
              </a:ext>
            </a:extLst>
          </p:cNvPr>
          <p:cNvSpPr txBox="1"/>
          <p:nvPr/>
        </p:nvSpPr>
        <p:spPr>
          <a:xfrm>
            <a:off x="741082" y="856357"/>
            <a:ext cx="10578353"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King Solomon’s temple is referred to as the House of God</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Estimated start of construction is 958-959 B.C.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Exodus is 1,376 B.C.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6:7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house</a:t>
            </a:r>
            <a:r>
              <a:rPr lang="en-US" sz="2400" dirty="0">
                <a:latin typeface="Times New Roman" panose="02020603050405020304" pitchFamily="18" charset="0"/>
                <a:cs typeface="Times New Roman" panose="02020603050405020304" pitchFamily="18" charset="0"/>
              </a:rPr>
              <a:t>, while it was being built, was built of stone prepared at the quarry, ….</a:t>
            </a:r>
          </a:p>
        </p:txBody>
      </p:sp>
    </p:spTree>
    <p:extLst>
      <p:ext uri="{BB962C8B-B14F-4D97-AF65-F5344CB8AC3E}">
        <p14:creationId xmlns:p14="http://schemas.microsoft.com/office/powerpoint/2010/main" val="1860869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7812" y="951551"/>
            <a:ext cx="12096376" cy="5324535"/>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Jesus Christ (Messiah) will build an eternal house-temple-kingdom for God</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Sworn</a:t>
            </a:r>
            <a:r>
              <a:rPr lang="en-US" sz="2800" b="1" dirty="0">
                <a:effectLst/>
                <a:latin typeface="Times New Roman" panose="02020603050405020304" pitchFamily="18" charset="0"/>
                <a:cs typeface="Times New Roman" panose="02020603050405020304" pitchFamily="18" charset="0"/>
              </a:rPr>
              <a:t> Promise and Covenant given to King David – 2 Samuel 7:12-17</a:t>
            </a:r>
          </a:p>
          <a:p>
            <a:pPr marL="0" marR="0">
              <a:spcBef>
                <a:spcPts val="0"/>
              </a:spcBef>
              <a:spcAft>
                <a:spcPts val="0"/>
              </a:spcAft>
            </a:pPr>
            <a:endParaRPr lang="en-US" sz="2800" b="1" dirty="0">
              <a:effectLst/>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89:3-4 </a:t>
            </a:r>
            <a:r>
              <a:rPr lang="en-US" sz="2800" dirty="0">
                <a:latin typeface="Times New Roman" panose="02020603050405020304" pitchFamily="18" charset="0"/>
                <a:cs typeface="Times New Roman" panose="02020603050405020304" pitchFamily="18" charset="0"/>
              </a:rPr>
              <a:t>"I have made </a:t>
            </a:r>
            <a:r>
              <a:rPr lang="en-US" sz="2800" b="1" u="sng" dirty="0">
                <a:highlight>
                  <a:srgbClr val="FFFF00"/>
                </a:highlight>
                <a:latin typeface="Times New Roman" panose="02020603050405020304" pitchFamily="18" charset="0"/>
                <a:cs typeface="Times New Roman" panose="02020603050405020304" pitchFamily="18" charset="0"/>
              </a:rPr>
              <a:t>a covenant </a:t>
            </a:r>
            <a:r>
              <a:rPr lang="en-US" sz="2800" dirty="0">
                <a:latin typeface="Times New Roman" panose="02020603050405020304" pitchFamily="18" charset="0"/>
                <a:cs typeface="Times New Roman" panose="02020603050405020304" pitchFamily="18" charset="0"/>
              </a:rPr>
              <a:t>with My chosen; </a:t>
            </a:r>
            <a:r>
              <a:rPr lang="en-US" sz="2800" b="1" u="sng" dirty="0">
                <a:highlight>
                  <a:srgbClr val="FFFF00"/>
                </a:highlight>
                <a:latin typeface="Times New Roman" panose="02020603050405020304" pitchFamily="18" charset="0"/>
                <a:cs typeface="Times New Roman" panose="02020603050405020304" pitchFamily="18" charset="0"/>
              </a:rPr>
              <a:t>I have sworn to David My servant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I will establish </a:t>
            </a:r>
            <a:r>
              <a:rPr lang="en-US" sz="2800" b="1" u="sng" dirty="0">
                <a:highlight>
                  <a:srgbClr val="FFFF00"/>
                </a:highlight>
                <a:latin typeface="Times New Roman" panose="02020603050405020304" pitchFamily="18" charset="0"/>
                <a:cs typeface="Times New Roman" panose="02020603050405020304" pitchFamily="18" charset="0"/>
              </a:rPr>
              <a:t>your seed forever </a:t>
            </a:r>
            <a:r>
              <a:rPr lang="en-US" sz="2800" dirty="0">
                <a:latin typeface="Times New Roman" panose="02020603050405020304" pitchFamily="18" charset="0"/>
                <a:cs typeface="Times New Roman" panose="02020603050405020304" pitchFamily="18" charset="0"/>
              </a:rPr>
              <a:t>And build up </a:t>
            </a:r>
            <a:r>
              <a:rPr lang="en-US" sz="2800" b="1" u="sng" dirty="0">
                <a:highlight>
                  <a:srgbClr val="FFFF00"/>
                </a:highlight>
                <a:latin typeface="Times New Roman" panose="02020603050405020304" pitchFamily="18" charset="0"/>
                <a:cs typeface="Times New Roman" panose="02020603050405020304" pitchFamily="18" charset="0"/>
              </a:rPr>
              <a:t>your throne </a:t>
            </a:r>
            <a:r>
              <a:rPr lang="en-US" sz="2800" dirty="0">
                <a:latin typeface="Times New Roman" panose="02020603050405020304" pitchFamily="18" charset="0"/>
                <a:cs typeface="Times New Roman" panose="02020603050405020304" pitchFamily="18" charset="0"/>
              </a:rPr>
              <a:t>to all generations." Selah. </a:t>
            </a:r>
            <a:endParaRPr lang="en-US" sz="2800" dirty="0">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132:11 </a:t>
            </a:r>
            <a:r>
              <a:rPr lang="en-US" sz="2800" dirty="0">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has sworn </a:t>
            </a:r>
            <a:r>
              <a:rPr lang="en-US" sz="2800" dirty="0">
                <a:latin typeface="Times New Roman" panose="02020603050405020304" pitchFamily="18" charset="0"/>
                <a:cs typeface="Times New Roman" panose="02020603050405020304" pitchFamily="18" charset="0"/>
              </a:rPr>
              <a:t>to David A truth from which He will not turn back: "Of the fruit of your body </a:t>
            </a:r>
            <a:r>
              <a:rPr lang="en-US" sz="2800" b="1" u="sng" dirty="0">
                <a:highlight>
                  <a:srgbClr val="FFFF00"/>
                </a:highlight>
                <a:latin typeface="Times New Roman" panose="02020603050405020304" pitchFamily="18" charset="0"/>
                <a:cs typeface="Times New Roman" panose="02020603050405020304" pitchFamily="18" charset="0"/>
              </a:rPr>
              <a:t>I will set upon your throne</a:t>
            </a:r>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20026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6918561"/>
          </a:xfrm>
          <a:prstGeom prst="rect">
            <a:avLst/>
          </a:prstGeom>
          <a:noFill/>
        </p:spPr>
        <p:txBody>
          <a:bodyPr wrap="square" rtlCol="0">
            <a:spAutoFit/>
          </a:bodyPr>
          <a:lstStyle/>
          <a:p>
            <a:pPr marL="45720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2 Samuel 7:12-17 </a:t>
            </a:r>
            <a:r>
              <a:rPr lang="en-US" sz="2800" kern="100" dirty="0">
                <a:effectLst/>
                <a:latin typeface="Times New Roman" panose="02020603050405020304" pitchFamily="18" charset="0"/>
                <a:ea typeface="Calibri" panose="020F0502020204030204" pitchFamily="34" charset="0"/>
              </a:rPr>
              <a:t>"When </a:t>
            </a:r>
            <a:r>
              <a:rPr lang="en-US" sz="2800" b="1" u="sng" kern="100" dirty="0">
                <a:effectLst/>
                <a:latin typeface="Times New Roman" panose="02020603050405020304" pitchFamily="18" charset="0"/>
                <a:ea typeface="Calibri" panose="020F0502020204030204" pitchFamily="34" charset="0"/>
              </a:rPr>
              <a:t>your days are complete</a:t>
            </a:r>
            <a:r>
              <a:rPr lang="en-US" sz="2800" kern="100" dirty="0">
                <a:effectLst/>
                <a:latin typeface="Times New Roman" panose="02020603050405020304" pitchFamily="18" charset="0"/>
                <a:ea typeface="Calibri" panose="020F0502020204030204" pitchFamily="34" charset="0"/>
              </a:rPr>
              <a:t> and you lie down with your fathers, </a:t>
            </a:r>
            <a:r>
              <a:rPr lang="en-US" sz="2800" b="1" u="sng" kern="100" dirty="0">
                <a:effectLst/>
                <a:highlight>
                  <a:srgbClr val="FFFF00"/>
                </a:highlight>
                <a:latin typeface="Times New Roman" panose="02020603050405020304" pitchFamily="18" charset="0"/>
                <a:ea typeface="Calibri" panose="020F0502020204030204" pitchFamily="34" charset="0"/>
              </a:rPr>
              <a:t>I </a:t>
            </a:r>
            <a:r>
              <a:rPr lang="en-US" sz="2800" kern="100" dirty="0">
                <a:effectLst/>
                <a:latin typeface="Times New Roman" panose="02020603050405020304" pitchFamily="18" charset="0"/>
                <a:ea typeface="Calibri" panose="020F0502020204030204" pitchFamily="34" charset="0"/>
              </a:rPr>
              <a:t>(God) will </a:t>
            </a:r>
            <a:r>
              <a:rPr lang="en-US" sz="2800" b="1" u="sng" kern="100" dirty="0">
                <a:effectLst/>
                <a:latin typeface="Times New Roman" panose="02020603050405020304" pitchFamily="18" charset="0"/>
                <a:ea typeface="Calibri" panose="020F0502020204030204" pitchFamily="34" charset="0"/>
              </a:rPr>
              <a:t>raise up your </a:t>
            </a:r>
            <a:r>
              <a:rPr lang="en-US" sz="2800" b="1" u="sng" kern="100" dirty="0">
                <a:effectLst/>
                <a:highlight>
                  <a:srgbClr val="FFFF00"/>
                </a:highlight>
                <a:latin typeface="Times New Roman" panose="02020603050405020304" pitchFamily="18" charset="0"/>
                <a:ea typeface="Calibri" panose="020F0502020204030204" pitchFamily="34" charset="0"/>
              </a:rPr>
              <a:t>descendant</a:t>
            </a:r>
            <a:r>
              <a:rPr lang="en-US" sz="2800" kern="100" dirty="0">
                <a:effectLst/>
                <a:latin typeface="Times New Roman" panose="02020603050405020304" pitchFamily="18" charset="0"/>
                <a:ea typeface="Calibri" panose="020F0502020204030204" pitchFamily="34" charset="0"/>
              </a:rPr>
              <a:t> after you (Solomon &amp; Jesus), who will come forth from you, and </a:t>
            </a:r>
            <a:r>
              <a:rPr lang="en-US" sz="2800" b="1" u="sng" kern="100" dirty="0">
                <a:effectLst/>
                <a:latin typeface="Times New Roman" panose="02020603050405020304" pitchFamily="18" charset="0"/>
                <a:ea typeface="Calibri" panose="020F0502020204030204" pitchFamily="34" charset="0"/>
              </a:rPr>
              <a:t>I will establish </a:t>
            </a:r>
            <a:r>
              <a:rPr lang="en-US" sz="2800" b="1" u="sng" kern="100" dirty="0">
                <a:effectLst/>
                <a:highlight>
                  <a:srgbClr val="FFFF00"/>
                </a:highlight>
                <a:latin typeface="Times New Roman" panose="02020603050405020304" pitchFamily="18" charset="0"/>
                <a:ea typeface="Calibri" panose="020F0502020204030204" pitchFamily="34" charset="0"/>
              </a:rPr>
              <a:t>his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(Solomon &amp; Jesus). </a:t>
            </a:r>
            <a:r>
              <a:rPr lang="en-US" sz="2800" kern="100" baseline="30000" dirty="0">
                <a:solidFill>
                  <a:srgbClr val="000000"/>
                </a:solidFill>
                <a:effectLst/>
                <a:latin typeface="Times New Roman" panose="02020603050405020304" pitchFamily="18" charset="0"/>
                <a:ea typeface="Calibri" panose="020F0502020204030204" pitchFamily="34" charset="0"/>
              </a:rPr>
              <a:t>13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(Solomon &amp; Jesus)</a:t>
            </a:r>
            <a:r>
              <a:rPr lang="en-US" sz="2800" b="1" u="sng" kern="100" dirty="0">
                <a:effectLst/>
                <a:latin typeface="Times New Roman" panose="02020603050405020304" pitchFamily="18" charset="0"/>
                <a:ea typeface="Calibri" panose="020F0502020204030204" pitchFamily="34" charset="0"/>
              </a:rPr>
              <a:t> shall build </a:t>
            </a:r>
            <a:r>
              <a:rPr lang="en-US" sz="2800" b="1" u="sng" kern="100" dirty="0">
                <a:effectLst/>
                <a:highlight>
                  <a:srgbClr val="FFFF00"/>
                </a:highlight>
                <a:latin typeface="Times New Roman" panose="02020603050405020304" pitchFamily="18" charset="0"/>
                <a:ea typeface="Calibri" panose="020F0502020204030204" pitchFamily="34" charset="0"/>
              </a:rPr>
              <a:t>a house</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(temple and church)</a:t>
            </a:r>
            <a:r>
              <a:rPr lang="en-US" sz="2800" b="1" u="sng" kern="100" dirty="0">
                <a:effectLst/>
                <a:latin typeface="Times New Roman" panose="02020603050405020304" pitchFamily="18" charset="0"/>
                <a:ea typeface="Calibri" panose="020F0502020204030204" pitchFamily="34" charset="0"/>
              </a:rPr>
              <a:t> for My name</a:t>
            </a:r>
            <a:r>
              <a:rPr lang="en-US" sz="2800" kern="100" dirty="0">
                <a:effectLst/>
                <a:latin typeface="Times New Roman" panose="02020603050405020304" pitchFamily="18" charset="0"/>
                <a:ea typeface="Calibri" panose="020F0502020204030204" pitchFamily="34" charset="0"/>
              </a:rPr>
              <a:t>, and </a:t>
            </a:r>
            <a:r>
              <a:rPr lang="en-US" sz="2800" b="1" u="sng" kern="100" dirty="0">
                <a:effectLst/>
                <a:latin typeface="Times New Roman" panose="02020603050405020304" pitchFamily="18" charset="0"/>
                <a:ea typeface="Calibri" panose="020F0502020204030204" pitchFamily="34" charset="0"/>
              </a:rPr>
              <a:t>I will establish the </a:t>
            </a:r>
            <a:r>
              <a:rPr lang="en-US" sz="2800" b="1" u="sng" kern="100" dirty="0">
                <a:effectLst/>
                <a:highlight>
                  <a:srgbClr val="FFFF00"/>
                </a:highlight>
                <a:latin typeface="Times New Roman" panose="02020603050405020304" pitchFamily="18" charset="0"/>
                <a:ea typeface="Calibri" panose="020F0502020204030204" pitchFamily="34" charset="0"/>
              </a:rPr>
              <a:t>throne of his kingdom</a:t>
            </a:r>
            <a:r>
              <a:rPr lang="en-US" sz="2800" u="sng" kern="100" dirty="0">
                <a:effectLst/>
                <a:highlight>
                  <a:srgbClr val="FFFF00"/>
                </a:highligh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(Jesus only - church and kingdom)</a:t>
            </a:r>
            <a:r>
              <a:rPr lang="en-US" sz="2800" b="1" u="sng" kern="100" dirty="0">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14 </a:t>
            </a:r>
            <a:r>
              <a:rPr lang="en-US" sz="2800" kern="100" dirty="0">
                <a:effectLst/>
                <a:latin typeface="Times New Roman" panose="02020603050405020304" pitchFamily="18" charset="0"/>
                <a:ea typeface="Calibri" panose="020F0502020204030204" pitchFamily="34" charset="0"/>
              </a:rPr>
              <a:t> "I will be </a:t>
            </a:r>
            <a:r>
              <a:rPr lang="en-US" sz="2800" b="1" u="sng" kern="100" dirty="0">
                <a:effectLst/>
                <a:latin typeface="Times New Roman" panose="02020603050405020304" pitchFamily="18" charset="0"/>
                <a:ea typeface="Calibri" panose="020F0502020204030204" pitchFamily="34" charset="0"/>
              </a:rPr>
              <a:t>a </a:t>
            </a:r>
            <a:r>
              <a:rPr lang="en-US" sz="2800" b="1" u="sng" kern="100" dirty="0">
                <a:effectLst/>
                <a:highlight>
                  <a:srgbClr val="FFFF00"/>
                </a:highlight>
                <a:latin typeface="Times New Roman" panose="02020603050405020304" pitchFamily="18" charset="0"/>
                <a:ea typeface="Calibri" panose="020F0502020204030204" pitchFamily="34" charset="0"/>
              </a:rPr>
              <a:t>father</a:t>
            </a:r>
            <a:r>
              <a:rPr lang="en-US" sz="2800" b="1" u="sng" kern="100" dirty="0">
                <a:effectLst/>
                <a:latin typeface="Times New Roman" panose="02020603050405020304" pitchFamily="18" charset="0"/>
                <a:ea typeface="Calibri" panose="020F0502020204030204" pitchFamily="34" charset="0"/>
              </a:rPr>
              <a:t> to him</a:t>
            </a:r>
            <a:r>
              <a:rPr lang="en-US" sz="2800" kern="100" dirty="0">
                <a:effectLst/>
                <a:latin typeface="Times New Roman" panose="02020603050405020304" pitchFamily="18" charset="0"/>
                <a:ea typeface="Calibri" panose="020F0502020204030204" pitchFamily="34" charset="0"/>
              </a:rPr>
              <a:t> and he will be </a:t>
            </a:r>
            <a:r>
              <a:rPr lang="en-US" sz="2800" b="1" u="sng" kern="100" dirty="0">
                <a:effectLst/>
                <a:highlight>
                  <a:srgbClr val="FFFF00"/>
                </a:highlight>
                <a:latin typeface="Times New Roman" panose="02020603050405020304" pitchFamily="18" charset="0"/>
                <a:ea typeface="Calibri" panose="020F0502020204030204" pitchFamily="34" charset="0"/>
              </a:rPr>
              <a:t>a son </a:t>
            </a:r>
            <a:r>
              <a:rPr lang="en-US" sz="2800" b="1" u="sng" kern="100" dirty="0">
                <a:effectLst/>
                <a:latin typeface="Times New Roman" panose="02020603050405020304" pitchFamily="18" charset="0"/>
                <a:ea typeface="Calibri" panose="020F0502020204030204" pitchFamily="34" charset="0"/>
              </a:rPr>
              <a:t>to Me</a:t>
            </a:r>
            <a:r>
              <a:rPr lang="en-US" sz="2800" kern="100" dirty="0">
                <a:effectLst/>
                <a:latin typeface="Times New Roman" panose="02020603050405020304" pitchFamily="18" charset="0"/>
                <a:ea typeface="Calibri" panose="020F0502020204030204" pitchFamily="34" charset="0"/>
              </a:rPr>
              <a:t> (fulfilled in Jesus per Hebrews 1:5); ….. </a:t>
            </a:r>
            <a:r>
              <a:rPr lang="en-US" sz="2800" kern="100" baseline="30000" dirty="0">
                <a:solidFill>
                  <a:srgbClr val="000000"/>
                </a:solidFill>
                <a:effectLst/>
                <a:latin typeface="Times New Roman" panose="02020603050405020304" pitchFamily="18" charset="0"/>
                <a:ea typeface="Calibri" panose="020F0502020204030204" pitchFamily="34" charset="0"/>
              </a:rPr>
              <a:t>16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Your house</a:t>
            </a:r>
            <a:r>
              <a:rPr lang="en-US" sz="2800" b="1" u="sng" kern="100" dirty="0">
                <a:effectLst/>
                <a:latin typeface="Times New Roman" panose="02020603050405020304" pitchFamily="18" charset="0"/>
                <a:ea typeface="Calibri" panose="020F0502020204030204" pitchFamily="34" charset="0"/>
              </a:rPr>
              <a:t> and </a:t>
            </a:r>
            <a:r>
              <a:rPr lang="en-US" sz="2800" b="1" u="sng" kern="100" dirty="0">
                <a:effectLst/>
                <a:highlight>
                  <a:srgbClr val="FFFF00"/>
                </a:highlight>
                <a:latin typeface="Times New Roman" panose="02020603050405020304" pitchFamily="18" charset="0"/>
                <a:ea typeface="Calibri" panose="020F0502020204030204" pitchFamily="34" charset="0"/>
              </a:rPr>
              <a:t>your kingdom </a:t>
            </a:r>
            <a:r>
              <a:rPr lang="en-US" sz="2800" b="1" u="sng" kern="100" dirty="0">
                <a:effectLst/>
                <a:latin typeface="Times New Roman" panose="02020603050405020304" pitchFamily="18" charset="0"/>
                <a:ea typeface="Calibri" panose="020F0502020204030204" pitchFamily="34" charset="0"/>
              </a:rPr>
              <a:t>shall endure before Me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your </a:t>
            </a:r>
            <a:r>
              <a:rPr lang="en-US" sz="2800" b="1" u="sng" kern="100" dirty="0">
                <a:effectLst/>
                <a:highlight>
                  <a:srgbClr val="FFFF00"/>
                </a:highlight>
                <a:latin typeface="Times New Roman" panose="02020603050405020304" pitchFamily="18" charset="0"/>
                <a:ea typeface="Calibri" panose="020F0502020204030204" pitchFamily="34" charset="0"/>
              </a:rPr>
              <a:t>throne </a:t>
            </a:r>
            <a:r>
              <a:rPr lang="en-US" sz="2800" b="1" u="sng" kern="100" dirty="0">
                <a:effectLst/>
                <a:latin typeface="Times New Roman" panose="02020603050405020304" pitchFamily="18" charset="0"/>
                <a:ea typeface="Calibri" panose="020F0502020204030204" pitchFamily="34" charset="0"/>
              </a:rPr>
              <a:t>shall be established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17 </a:t>
            </a:r>
            <a:r>
              <a:rPr lang="en-US" sz="2800" kern="100" dirty="0">
                <a:effectLst/>
                <a:latin typeface="Times New Roman" panose="02020603050405020304" pitchFamily="18" charset="0"/>
                <a:ea typeface="Calibri" panose="020F0502020204030204" pitchFamily="34" charset="0"/>
              </a:rPr>
              <a:t> In accordance with all these words and all this vision, so Nathan spoke to David.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D4767BF-8142-D61C-ACE1-9EB576232FA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90120" y="985918"/>
            <a:ext cx="11379098" cy="5632311"/>
          </a:xfrm>
          <a:prstGeom prst="rect">
            <a:avLst/>
          </a:prstGeom>
          <a:noFill/>
        </p:spPr>
        <p:txBody>
          <a:bodyPr wrap="square" rtlCol="0">
            <a:spAutoFit/>
          </a:bodyPr>
          <a:lstStyle/>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Seed of the Woman </a:t>
            </a:r>
            <a:r>
              <a:rPr lang="en-US" sz="2400" dirty="0">
                <a:latin typeface="Times New Roman" panose="02020603050405020304" pitchFamily="18" charset="0"/>
                <a:ea typeface="Times New Roman" panose="02020603050405020304" pitchFamily="18" charset="0"/>
              </a:rPr>
              <a:t>strikes a Fatal Wound to Satan</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3:15 -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Promise and Oath given to Abraham – All Nations Blessed through </a:t>
            </a:r>
            <a:r>
              <a:rPr lang="en-US" sz="2400" b="1" u="sng" dirty="0">
                <a:effectLst/>
                <a:highlight>
                  <a:srgbClr val="FFFF00"/>
                </a:highlight>
                <a:latin typeface="Times New Roman" panose="02020603050405020304" pitchFamily="18" charset="0"/>
                <a:ea typeface="Times New Roman" panose="02020603050405020304" pitchFamily="18" charset="0"/>
              </a:rPr>
              <a:t>Abraham’s Seed</a:t>
            </a:r>
            <a:endParaRPr lang="en-US" sz="2400" b="1" dirty="0">
              <a:effectLst/>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22:18; Galatians 3:16 - Jesus Christ</a:t>
            </a:r>
            <a:endParaRPr lang="en-US" sz="2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b="1" u="sng" dirty="0">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The Lion </a:t>
            </a:r>
            <a:r>
              <a:rPr lang="en-US" sz="2400" b="1" dirty="0">
                <a:latin typeface="Times New Roman" panose="02020603050405020304" pitchFamily="18" charset="0"/>
                <a:ea typeface="Times New Roman" panose="02020603050405020304" pitchFamily="18" charset="0"/>
              </a:rPr>
              <a:t>of </a:t>
            </a:r>
            <a:r>
              <a:rPr lang="en-US" sz="2400" b="1" dirty="0" err="1">
                <a:latin typeface="Times New Roman" panose="02020603050405020304" pitchFamily="18" charset="0"/>
                <a:ea typeface="Times New Roman" panose="02020603050405020304" pitchFamily="18" charset="0"/>
              </a:rPr>
              <a:t>theTribe</a:t>
            </a:r>
            <a:r>
              <a:rPr lang="en-US" sz="2400" b="1" dirty="0">
                <a:latin typeface="Times New Roman" panose="02020603050405020304" pitchFamily="18" charset="0"/>
                <a:ea typeface="Times New Roman" panose="02020603050405020304" pitchFamily="18" charset="0"/>
              </a:rPr>
              <a:t> of Judah</a:t>
            </a:r>
          </a:p>
          <a:p>
            <a:pPr algn="ctr"/>
            <a:r>
              <a:rPr lang="en-US" sz="2400" b="1" dirty="0">
                <a:latin typeface="Times New Roman" panose="02020603050405020304" pitchFamily="18" charset="0"/>
                <a:ea typeface="Times New Roman" panose="02020603050405020304" pitchFamily="18" charset="0"/>
              </a:rPr>
              <a:t>Genesis 49:10; Revelation 5:5 -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Promise Covenant given to King David – </a:t>
            </a:r>
            <a:r>
              <a:rPr lang="en-US" sz="2400" b="1" u="sng" dirty="0">
                <a:highlight>
                  <a:srgbClr val="FFFF00"/>
                </a:highlight>
                <a:latin typeface="Times New Roman" panose="02020603050405020304" pitchFamily="18" charset="0"/>
                <a:ea typeface="Times New Roman" panose="02020603050405020304" pitchFamily="18" charset="0"/>
              </a:rPr>
              <a:t>David’s Seed </a:t>
            </a:r>
            <a:r>
              <a:rPr lang="en-US" sz="2400" dirty="0">
                <a:latin typeface="Times New Roman" panose="02020603050405020304" pitchFamily="18" charset="0"/>
                <a:ea typeface="Times New Roman" panose="02020603050405020304" pitchFamily="18" charset="0"/>
              </a:rPr>
              <a:t>will build for God an Eternal</a:t>
            </a: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House-Kingdom-Throne</a:t>
            </a:r>
          </a:p>
          <a:p>
            <a:pPr algn="ctr"/>
            <a:r>
              <a:rPr lang="en-US" sz="2400" b="1" dirty="0">
                <a:effectLst/>
                <a:latin typeface="Times New Roman" panose="02020603050405020304" pitchFamily="18" charset="0"/>
                <a:ea typeface="Times New Roman" panose="02020603050405020304" pitchFamily="18" charset="0"/>
              </a:rPr>
              <a:t>2 Samuel 7:12-17 - </a:t>
            </a:r>
            <a:r>
              <a:rPr lang="en-US" sz="2400" b="1" dirty="0">
                <a:latin typeface="Times New Roman" panose="02020603050405020304" pitchFamily="18" charset="0"/>
                <a:ea typeface="Times New Roman" panose="02020603050405020304" pitchFamily="18" charset="0"/>
              </a:rPr>
              <a:t>Jesus Christ</a:t>
            </a:r>
            <a:endParaRPr lang="en-US" sz="2400" dirty="0">
              <a:effectLst/>
              <a:latin typeface="Times New Roman" panose="02020603050405020304" pitchFamily="18" charset="0"/>
              <a:ea typeface="Times New Roman" panose="02020603050405020304" pitchFamily="18" charset="0"/>
            </a:endParaRPr>
          </a:p>
        </p:txBody>
      </p:sp>
      <p:sp>
        <p:nvSpPr>
          <p:cNvPr id="4" name="Arrow: Down 3">
            <a:extLst>
              <a:ext uri="{FF2B5EF4-FFF2-40B4-BE49-F238E27FC236}">
                <a16:creationId xmlns:a16="http://schemas.microsoft.com/office/drawing/2014/main" id="{05CEFDE9-BA03-296E-A39A-D148CE42515F}"/>
              </a:ext>
            </a:extLst>
          </p:cNvPr>
          <p:cNvSpPr/>
          <p:nvPr/>
        </p:nvSpPr>
        <p:spPr>
          <a:xfrm>
            <a:off x="5791199" y="1783451"/>
            <a:ext cx="609601"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387E1C4-7A9A-ACF9-A558-E01BCB849692}"/>
              </a:ext>
            </a:extLst>
          </p:cNvPr>
          <p:cNvSpPr/>
          <p:nvPr/>
        </p:nvSpPr>
        <p:spPr>
          <a:xfrm>
            <a:off x="5791199" y="3298359"/>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D109868-CD63-A97F-7691-CE4331934AE4}"/>
              </a:ext>
            </a:extLst>
          </p:cNvPr>
          <p:cNvSpPr/>
          <p:nvPr/>
        </p:nvSpPr>
        <p:spPr>
          <a:xfrm>
            <a:off x="5850963" y="4707796"/>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B8D81E-F8D6-8169-FF74-EDA1869FFA4A}"/>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9668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7050392"/>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God will raise David’s descendent.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 Solomon in the immediate short term - 2 Samuel 12:24</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Matthew 1:1</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continued: God will establish his kingdom.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King Solomon in the immediate short term – 1 Kings 1:30-40</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Luke 22:29</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13 </a:t>
            </a:r>
            <a:r>
              <a:rPr lang="en-US" sz="2400" kern="100" dirty="0">
                <a:effectLst/>
                <a:latin typeface="Times New Roman" panose="02020603050405020304" pitchFamily="18" charset="0"/>
                <a:ea typeface="Times New Roman" panose="02020603050405020304" pitchFamily="18" charset="0"/>
              </a:rPr>
              <a:t>- He shall build a house for me</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Solomon built the stone temple for a dwelling place of God – 1 Kings 6:1; 7:51; 8:6-13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built the church – God’s House - His kingdom – for God’s eternal dwelling place – Matthew 16:18; Hebrews 3:1-6; 1 Peter 2:5; Revelation 1:6</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F305EDB-E982-8349-A349-1A9F8DA5B360}"/>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731962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64853" y="1179625"/>
            <a:ext cx="11379098" cy="5074531"/>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2 Samuel 7:16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house</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kingdom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endure before 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be established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house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Kingdom,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Throne - shall endure before God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forever</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making a promise that will endure forever – at the time given to David, now, and forever more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not referring to King David’s physical house, kingdom or throne</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2:29-30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"Brethren, I may confidently say to you regarding the </a:t>
            </a:r>
            <a:r>
              <a:rPr lang="en-US" sz="2400" b="1" u="sng" dirty="0">
                <a:highlight>
                  <a:srgbClr val="FFFF00"/>
                </a:highlight>
                <a:latin typeface="Times New Roman" panose="02020603050405020304" pitchFamily="18" charset="0"/>
                <a:cs typeface="Times New Roman" panose="02020603050405020304" pitchFamily="18" charset="0"/>
              </a:rPr>
              <a:t>patriarch David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he both died and was buried</a:t>
            </a:r>
            <a:r>
              <a:rPr lang="en-US" sz="2400" dirty="0">
                <a:latin typeface="Times New Roman" panose="02020603050405020304" pitchFamily="18" charset="0"/>
                <a:cs typeface="Times New Roman" panose="02020603050405020304" pitchFamily="18" charset="0"/>
              </a:rPr>
              <a:t>, and his tomb is with us to this day. </a:t>
            </a: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 "And so, because he was a prophet and knew that </a:t>
            </a:r>
            <a:r>
              <a:rPr lang="en-US" sz="2400" cap="small" dirty="0">
                <a:effectLst/>
                <a:latin typeface="Times New Roman" panose="02020603050405020304" pitchFamily="18" charset="0"/>
                <a:cs typeface="Times New Roman" panose="02020603050405020304" pitchFamily="18" charset="0"/>
              </a:rPr>
              <a:t>GOD HAD SWORN TO HIM WITH AN OATH </a:t>
            </a:r>
            <a:r>
              <a:rPr lang="en-US" sz="2400" b="1" u="sng" cap="small" dirty="0">
                <a:effectLst/>
                <a:highlight>
                  <a:srgbClr val="FFFF00"/>
                </a:highlight>
                <a:latin typeface="Times New Roman" panose="02020603050405020304" pitchFamily="18" charset="0"/>
                <a:cs typeface="Times New Roman" panose="02020603050405020304" pitchFamily="18" charset="0"/>
              </a:rPr>
              <a:t>TO SEAT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one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OF HIS DESCENDANTS ON HIS THRONE</a:t>
            </a:r>
            <a:r>
              <a:rPr lang="en-US" sz="2400" cap="small" dirty="0">
                <a:effectLst/>
                <a:latin typeface="Times New Roman" panose="02020603050405020304" pitchFamily="18" charset="0"/>
                <a:cs typeface="Times New Roman" panose="02020603050405020304" pitchFamily="18" charset="0"/>
              </a:rPr>
              <a:t> (2 Samuel 7:12-16), ….</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A8F6CBD-A466-99CD-0F3A-90D4B23CF2EE}"/>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178643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Thus, on the Day of Pentecost, God declared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King David is dead and that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He swore an oath to seat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 David’s descendant on the eternal throne – Psalms 89:3-4; Psalms 132:11</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Therefore we understand 2 Samuel 7:16: </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not referring to King David’s literal physical house, kingdom, and throne, but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referring to King David’s eternal house, kingdom, and throne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perpetuated through</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King David’s descendant or seed (see Genesis 3:15 and Genesis 22:18) and</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That King David’s descendant is Jesus Christ</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the woman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3:15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Abraham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22:18; Galatians 3:16</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lion of Judah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49:10; Revelation 5:5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David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Messiah who is the “Son of David” – Matthew 1:1; Mark 12:35</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80878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77694" y="2548237"/>
            <a:ext cx="11875247" cy="1320746"/>
          </a:xfrm>
          <a:prstGeom prst="rect">
            <a:avLst/>
          </a:prstGeom>
          <a:noFill/>
        </p:spPr>
        <p:txBody>
          <a:bodyPr wrap="square" rtlCol="0">
            <a:spAutoFit/>
          </a:bodyPr>
          <a:lstStyle/>
          <a:p>
            <a:pPr marL="0" marR="0" algn="ctr">
              <a:lnSpc>
                <a:spcPct val="107000"/>
              </a:lnSpc>
              <a:spcBef>
                <a:spcPts val="0"/>
              </a:spcBef>
              <a:spcAft>
                <a:spcPts val="0"/>
              </a:spcAft>
            </a:pPr>
            <a:r>
              <a:rPr lang="en-US" sz="8000" b="1"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endParaRPr lang="en-US" sz="80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538481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412618"/>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In the Garden of Eden, God walked and talked with man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After the fall, God separated sinful man from Himself</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From that point forward, God rolled out His plan of salvation by which He could again dwell with His children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His presence with His children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through the physical tabernacle in the provisional Kingdom of Israel</a:t>
            </a:r>
          </a:p>
          <a:p>
            <a:pPr marR="0">
              <a:lnSpc>
                <a:spcPct val="107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a:t>
            </a:r>
            <a:r>
              <a:rPr lang="en-US" sz="2400" b="1" u="sng" kern="100" dirty="0">
                <a:effectLst/>
                <a:highlight>
                  <a:srgbClr val="00FF00"/>
                </a:highlight>
                <a:latin typeface="Times New Roman" panose="02020603050405020304" pitchFamily="18" charset="0"/>
                <a:ea typeface="Calibri" panose="020F0502020204030204" pitchFamily="34" charset="0"/>
              </a:rPr>
              <a:t>dwell</a:t>
            </a:r>
            <a:r>
              <a:rPr lang="en-US" sz="2400" b="1" u="sng" kern="100" dirty="0">
                <a:effectLst/>
                <a:highlight>
                  <a:srgbClr val="FFFF00"/>
                </a:highlight>
                <a:latin typeface="Times New Roman" panose="02020603050405020304" pitchFamily="18" charset="0"/>
                <a:ea typeface="Calibri" panose="020F0502020204030204" pitchFamily="34" charset="0"/>
              </a:rPr>
              <a:t>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a:t>
            </a:r>
            <a:r>
              <a:rPr lang="en-US" sz="2400" b="1" u="sng" kern="100" dirty="0">
                <a:effectLst/>
                <a:highlight>
                  <a:srgbClr val="00FF00"/>
                </a:highlight>
                <a:latin typeface="Times New Roman" panose="02020603050405020304" pitchFamily="18" charset="0"/>
                <a:ea typeface="Calibri" panose="020F0502020204030204" pitchFamily="34" charset="0"/>
              </a:rPr>
              <a:t>tabernacle</a:t>
            </a:r>
            <a:endParaRPr lang="en-US" sz="2400" kern="1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69207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388480"/>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Beginning with Solomon’s reign, like Adam and Eve, </a:t>
            </a:r>
            <a:r>
              <a:rPr lang="en-US" sz="2400" b="1" kern="100" dirty="0">
                <a:effectLst/>
                <a:latin typeface="Times New Roman" panose="02020603050405020304" pitchFamily="18" charset="0"/>
                <a:ea typeface="Times New Roman" panose="02020603050405020304" pitchFamily="18" charset="0"/>
              </a:rPr>
              <a:t>the Israelites fell into sin</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Despite repeated warnings from the prophets God sent to them, they did not repent.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Therefore, about 400 years later in the year 587 B.C., God raised up Babylon and </a:t>
            </a:r>
            <a:r>
              <a:rPr lang="en-US" sz="2400" b="1" kern="100" dirty="0">
                <a:effectLst/>
                <a:latin typeface="Times New Roman" panose="02020603050405020304" pitchFamily="18" charset="0"/>
                <a:ea typeface="Times New Roman" panose="02020603050405020304" pitchFamily="18" charset="0"/>
              </a:rPr>
              <a:t>destroyed Judah and the temple</a:t>
            </a:r>
            <a:r>
              <a:rPr lang="en-US" sz="2400" kern="100" dirty="0">
                <a:effectLst/>
                <a:latin typeface="Times New Roman" panose="02020603050405020304" pitchFamily="18" charset="0"/>
                <a:ea typeface="Times New Roman" panose="02020603050405020304" pitchFamily="18" charset="0"/>
              </a:rPr>
              <a:t>. The people remained in Babylonian captivity until </a:t>
            </a:r>
            <a:r>
              <a:rPr lang="en-US" sz="2400" b="1" kern="100" dirty="0">
                <a:effectLst/>
                <a:latin typeface="Times New Roman" panose="02020603050405020304" pitchFamily="18" charset="0"/>
                <a:ea typeface="Times New Roman" panose="02020603050405020304" pitchFamily="18" charset="0"/>
              </a:rPr>
              <a:t>Cyrus, King of Persia </a:t>
            </a:r>
            <a:r>
              <a:rPr lang="en-US" sz="2400" kern="100" dirty="0">
                <a:effectLst/>
                <a:latin typeface="Times New Roman" panose="02020603050405020304" pitchFamily="18" charset="0"/>
                <a:ea typeface="Times New Roman" panose="02020603050405020304" pitchFamily="18" charset="0"/>
              </a:rPr>
              <a:t>released them 70-years later</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Under the leadership of the governor Zerubbabel (grandson of the last king Jeconiah or Jehoiachin). </a:t>
            </a:r>
            <a:r>
              <a:rPr lang="en-US" sz="2400" b="1" kern="100" dirty="0">
                <a:effectLst/>
                <a:latin typeface="Times New Roman" panose="02020603050405020304" pitchFamily="18" charset="0"/>
                <a:ea typeface="Times New Roman" panose="02020603050405020304" pitchFamily="18" charset="0"/>
              </a:rPr>
              <a:t>The Jews rebuilt the temple</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But the </a:t>
            </a:r>
            <a:r>
              <a:rPr lang="en-US" sz="2400" b="1" kern="100" dirty="0">
                <a:effectLst/>
                <a:latin typeface="Times New Roman" panose="02020603050405020304" pitchFamily="18" charset="0"/>
                <a:ea typeface="Times New Roman" panose="02020603050405020304" pitchFamily="18" charset="0"/>
              </a:rPr>
              <a:t>Ark of the Covenant </a:t>
            </a:r>
            <a:r>
              <a:rPr lang="en-US" sz="2400" kern="100" dirty="0">
                <a:effectLst/>
                <a:latin typeface="Times New Roman" panose="02020603050405020304" pitchFamily="18" charset="0"/>
                <a:ea typeface="Times New Roman" panose="02020603050405020304" pitchFamily="18" charset="0"/>
              </a:rPr>
              <a:t>was lost and never found.</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Thought the Jews rebuilt the temple, the question remained as to whether God would ever dwell with them again.</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4010478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01744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Then Jesus came into the world.  Using the identical language of the opening verse of the Genesis creation account, the Apostle John states:</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b="1" u="sng" kern="100" dirty="0">
                <a:effectLst/>
                <a:latin typeface="Times New Roman" panose="02020603050405020304" pitchFamily="18" charset="0"/>
                <a:ea typeface="Times New Roman" panose="02020603050405020304" pitchFamily="18" charset="0"/>
              </a:rPr>
              <a:t>In the beginning was the Word</a:t>
            </a:r>
            <a:r>
              <a:rPr lang="en-US" sz="2400" kern="100" dirty="0">
                <a:effectLst/>
                <a:latin typeface="Times New Roman" panose="02020603050405020304" pitchFamily="18" charset="0"/>
                <a:ea typeface="Times New Roman" panose="02020603050405020304" pitchFamily="18" charset="0"/>
              </a:rPr>
              <a:t>, and the Word was with God, and </a:t>
            </a:r>
            <a:r>
              <a:rPr lang="en-US" sz="2400" b="1" u="sng" kern="100" dirty="0">
                <a:effectLst/>
                <a:latin typeface="Times New Roman" panose="02020603050405020304" pitchFamily="18" charset="0"/>
                <a:ea typeface="Times New Roman" panose="02020603050405020304" pitchFamily="18" charset="0"/>
              </a:rPr>
              <a:t>the Word was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2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He was in the beginning with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3 </a:t>
            </a:r>
            <a:r>
              <a:rPr lang="en-US" sz="2400" kern="100" dirty="0">
                <a:effectLst/>
                <a:latin typeface="Times New Roman" panose="02020603050405020304" pitchFamily="18" charset="0"/>
                <a:ea typeface="Times New Roman" panose="02020603050405020304" pitchFamily="18" charset="0"/>
              </a:rPr>
              <a:t> All things came into being through Him, and apart from Him nothing came into being that has come into being. </a:t>
            </a:r>
            <a:r>
              <a:rPr lang="en-US" sz="2400" kern="100" baseline="30000" dirty="0">
                <a:solidFill>
                  <a:srgbClr val="000000"/>
                </a:solidFill>
                <a:effectLst/>
                <a:latin typeface="Times New Roman" panose="02020603050405020304" pitchFamily="18" charset="0"/>
                <a:ea typeface="Times New Roman" panose="02020603050405020304" pitchFamily="18" charset="0"/>
              </a:rPr>
              <a:t>4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In Him was life, and the life was the Light of men</a:t>
            </a:r>
            <a:r>
              <a:rPr lang="en-US" sz="2400" kern="100" dirty="0">
                <a:effectLst/>
                <a:latin typeface="Times New Roman" panose="02020603050405020304" pitchFamily="18" charset="0"/>
                <a:ea typeface="Times New Roman" panose="02020603050405020304" pitchFamily="18" charset="0"/>
              </a:rPr>
              <a:t>. </a:t>
            </a:r>
          </a:p>
          <a:p>
            <a:pPr marL="4572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045002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9813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And then at John 1:14 come the beautiful words</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kern="100" dirty="0">
                <a:effectLst/>
                <a:latin typeface="Times New Roman" panose="02020603050405020304" pitchFamily="18" charset="0"/>
                <a:ea typeface="Times New Roman" panose="02020603050405020304" pitchFamily="18" charset="0"/>
              </a:rPr>
              <a:t>And the Word became flesh, and </a:t>
            </a:r>
            <a:r>
              <a:rPr lang="en-US" sz="2400" b="1" u="sng" kern="100" dirty="0">
                <a:effectLst/>
                <a:highlight>
                  <a:srgbClr val="FFFF00"/>
                </a:highlight>
                <a:latin typeface="Times New Roman" panose="02020603050405020304" pitchFamily="18" charset="0"/>
                <a:ea typeface="Times New Roman" panose="02020603050405020304" pitchFamily="18" charset="0"/>
              </a:rPr>
              <a:t>dwelt among us</a:t>
            </a:r>
            <a:r>
              <a:rPr lang="en-US" sz="2400" kern="100" dirty="0">
                <a:effectLst/>
                <a:latin typeface="Times New Roman" panose="02020603050405020304" pitchFamily="18" charset="0"/>
                <a:ea typeface="Times New Roman" panose="02020603050405020304" pitchFamily="18" charset="0"/>
              </a:rPr>
              <a:t>, and we saw His glory, glory as of the only begotten from the Father, full of grace and truth.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highlight>
                  <a:srgbClr val="FFFF00"/>
                </a:highlight>
                <a:latin typeface="Times New Roman" panose="02020603050405020304" pitchFamily="18" charset="0"/>
                <a:ea typeface="Times New Roman" panose="02020603050405020304" pitchFamily="18" charset="0"/>
              </a:rPr>
              <a:t>Dwelt</a:t>
            </a:r>
            <a:r>
              <a:rPr lang="en-US" sz="2400" b="1" kern="100" dirty="0">
                <a:effectLst/>
                <a:latin typeface="Times New Roman" panose="02020603050405020304" pitchFamily="18" charset="0"/>
                <a:ea typeface="Times New Roman" panose="02020603050405020304" pitchFamily="18" charset="0"/>
              </a:rPr>
              <a:t>:</a:t>
            </a:r>
            <a:r>
              <a:rPr lang="en-US" sz="2400" kern="100" dirty="0">
                <a:effectLst/>
                <a:latin typeface="Times New Roman" panose="02020603050405020304" pitchFamily="18" charset="0"/>
                <a:ea typeface="Times New Roman" panose="02020603050405020304" pitchFamily="18" charset="0"/>
              </a:rPr>
              <a:t> From Greek word </a:t>
            </a:r>
            <a:r>
              <a:rPr lang="en-US" sz="2400" i="1" kern="100" dirty="0">
                <a:effectLst/>
                <a:latin typeface="Times New Roman" panose="02020603050405020304" pitchFamily="18" charset="0"/>
                <a:ea typeface="Times New Roman" panose="02020603050405020304" pitchFamily="18" charset="0"/>
              </a:rPr>
              <a:t>skene</a:t>
            </a:r>
            <a:r>
              <a:rPr lang="en-US" sz="2400" kern="100" dirty="0">
                <a:effectLst/>
                <a:latin typeface="Times New Roman" panose="02020603050405020304" pitchFamily="18" charset="0"/>
                <a:ea typeface="Times New Roman" panose="02020603050405020304" pitchFamily="18" charset="0"/>
              </a:rPr>
              <a:t> meaning tent or tabernacle</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 word dwelt is from the Greek word </a:t>
            </a:r>
            <a:r>
              <a:rPr lang="en-US" sz="2400" b="1" i="1" kern="100" dirty="0" err="1">
                <a:effectLst/>
                <a:latin typeface="Times New Roman" panose="02020603050405020304" pitchFamily="18" charset="0"/>
                <a:ea typeface="Times New Roman" panose="02020603050405020304" pitchFamily="18" charset="0"/>
              </a:rPr>
              <a:t>skenoo</a:t>
            </a:r>
            <a:r>
              <a:rPr lang="en-US" sz="2400" b="1" kern="100" dirty="0">
                <a:effectLst/>
                <a:latin typeface="Times New Roman" panose="02020603050405020304" pitchFamily="18" charset="0"/>
                <a:ea typeface="Times New Roman" panose="02020603050405020304" pitchFamily="18" charset="0"/>
              </a:rPr>
              <a:t> </a:t>
            </a:r>
            <a:r>
              <a:rPr lang="en-US" sz="2400" kern="100" dirty="0">
                <a:effectLst/>
                <a:latin typeface="Times New Roman" panose="02020603050405020304" pitchFamily="18" charset="0"/>
                <a:ea typeface="Times New Roman" panose="02020603050405020304" pitchFamily="18" charset="0"/>
              </a:rPr>
              <a:t>which is the verb form of the Greek word </a:t>
            </a:r>
            <a:r>
              <a:rPr lang="en-US" sz="2400" i="1" kern="100" dirty="0" err="1">
                <a:effectLst/>
                <a:latin typeface="Gentium" panose="02000503060000020004" pitchFamily="2" charset="0"/>
                <a:ea typeface="Calibri" panose="020F0502020204030204" pitchFamily="34" charset="0"/>
              </a:rPr>
              <a:t>skênê</a:t>
            </a:r>
            <a:r>
              <a:rPr lang="en-US" sz="2400" kern="100" dirty="0">
                <a:effectLst/>
                <a:latin typeface="Times New Roman" panose="02020603050405020304" pitchFamily="18" charset="0"/>
                <a:ea typeface="Calibri" panose="020F0502020204030204" pitchFamily="34" charset="0"/>
              </a:rPr>
              <a:t> meaning a </a:t>
            </a:r>
            <a:r>
              <a:rPr lang="en-US" sz="2400" b="1" kern="100" dirty="0">
                <a:effectLst/>
                <a:highlight>
                  <a:srgbClr val="FFFF00"/>
                </a:highlight>
                <a:latin typeface="Times New Roman" panose="02020603050405020304" pitchFamily="18" charset="0"/>
                <a:ea typeface="Calibri" panose="020F0502020204030204" pitchFamily="34" charset="0"/>
              </a:rPr>
              <a:t>tent or tabernacle</a:t>
            </a:r>
            <a:r>
              <a:rPr lang="en-US" sz="2400" kern="100" dirty="0">
                <a:effectLst/>
                <a:latin typeface="Times New Roman" panose="02020603050405020304" pitchFamily="18" charset="0"/>
                <a:ea typeface="Calibri" panose="020F0502020204030204" pitchFamily="34"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Through Jesus:</a:t>
            </a:r>
            <a:endParaRPr lang="en-US" sz="2400" kern="100" dirty="0">
              <a:latin typeface="Times New Roman" panose="02020603050405020304" pitchFamily="18"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God is literally tabernacled among His people. </a:t>
            </a:r>
            <a:r>
              <a:rPr lang="en-US" sz="2400" kern="100" dirty="0">
                <a:effectLst/>
                <a:latin typeface="Times New Roman" panose="02020603050405020304" pitchFamily="18" charset="0"/>
                <a:ea typeface="Times New Roman" panose="02020603050405020304" pitchFamily="18" charset="0"/>
              </a:rPr>
              <a:t> </a:t>
            </a: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was once again dwelling in the presence of His beloved sons.</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0635328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Review of Jesus’ Farewell Discourse to His Disciples before His crucifixion</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14:8-9 </a:t>
            </a:r>
            <a:r>
              <a:rPr lang="en-US" sz="2400" dirty="0">
                <a:latin typeface="Times New Roman" panose="02020603050405020304" pitchFamily="18" charset="0"/>
                <a:cs typeface="Times New Roman" panose="02020603050405020304" pitchFamily="18" charset="0"/>
              </a:rPr>
              <a:t>Philip *said to Him, "</a:t>
            </a:r>
            <a:r>
              <a:rPr lang="en-US" sz="2400" b="1" u="sng" dirty="0">
                <a:highlight>
                  <a:srgbClr val="FFFF00"/>
                </a:highlight>
                <a:latin typeface="Times New Roman" panose="02020603050405020304" pitchFamily="18" charset="0"/>
                <a:cs typeface="Times New Roman" panose="02020603050405020304" pitchFamily="18" charset="0"/>
              </a:rPr>
              <a:t>Lord, show us the Father</a:t>
            </a:r>
            <a:r>
              <a:rPr lang="en-US" sz="2400" dirty="0">
                <a:latin typeface="Times New Roman" panose="02020603050405020304" pitchFamily="18" charset="0"/>
                <a:cs typeface="Times New Roman" panose="02020603050405020304" pitchFamily="18" charset="0"/>
              </a:rPr>
              <a:t>, and it is enough for us."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Jesus *said to him, "Have I been so long with you,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you have not come to know Me, Philip? </a:t>
            </a:r>
            <a:r>
              <a:rPr lang="en-US" sz="2400" b="1" u="sng" dirty="0">
                <a:highlight>
                  <a:srgbClr val="FFFF00"/>
                </a:highlight>
                <a:latin typeface="Times New Roman" panose="02020603050405020304" pitchFamily="18" charset="0"/>
                <a:cs typeface="Times New Roman" panose="02020603050405020304" pitchFamily="18" charset="0"/>
              </a:rPr>
              <a:t>He who has seen Me has seen the Father</a:t>
            </a:r>
            <a:r>
              <a:rPr lang="en-US" sz="2400" dirty="0">
                <a:latin typeface="Times New Roman" panose="02020603050405020304" pitchFamily="18" charset="0"/>
                <a:cs typeface="Times New Roman" panose="02020603050405020304" pitchFamily="18" charset="0"/>
              </a:rPr>
              <a:t>; how </a:t>
            </a:r>
            <a:r>
              <a:rPr lang="en-US" sz="2400" i="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you say, 'Show us the Father'? </a:t>
            </a: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14:10 </a:t>
            </a:r>
            <a:r>
              <a:rPr lang="en-US" sz="2400" dirty="0">
                <a:latin typeface="Times New Roman" panose="02020603050405020304" pitchFamily="18" charset="0"/>
                <a:cs typeface="Times New Roman" panose="02020603050405020304" pitchFamily="18" charset="0"/>
              </a:rPr>
              <a:t>"Do you not believe that </a:t>
            </a:r>
            <a:r>
              <a:rPr lang="en-US" sz="2400" b="1" u="sng" dirty="0">
                <a:highlight>
                  <a:srgbClr val="FFFF00"/>
                </a:highlight>
                <a:latin typeface="Times New Roman" panose="02020603050405020304" pitchFamily="18" charset="0"/>
                <a:cs typeface="Times New Roman" panose="02020603050405020304" pitchFamily="18" charset="0"/>
              </a:rPr>
              <a:t>I am in the Father, and the Father is in Me</a:t>
            </a:r>
            <a:r>
              <a:rPr lang="en-US" sz="2400" dirty="0">
                <a:latin typeface="Times New Roman" panose="02020603050405020304" pitchFamily="18" charset="0"/>
                <a:cs typeface="Times New Roman" panose="02020603050405020304" pitchFamily="18" charset="0"/>
              </a:rPr>
              <a:t>? The words that I say to you I do not speak on My own initiative, but </a:t>
            </a:r>
            <a:r>
              <a:rPr lang="en-US" sz="2400" b="1" u="sng" dirty="0">
                <a:highlight>
                  <a:srgbClr val="FFFF00"/>
                </a:highlight>
                <a:latin typeface="Times New Roman" panose="02020603050405020304" pitchFamily="18" charset="0"/>
                <a:cs typeface="Times New Roman" panose="02020603050405020304" pitchFamily="18" charset="0"/>
              </a:rPr>
              <a:t>the Father abiding in Me does His works</a:t>
            </a:r>
            <a:r>
              <a:rPr lang="en-US" sz="2400" dirty="0">
                <a:latin typeface="Times New Roman" panose="02020603050405020304" pitchFamily="18" charset="0"/>
                <a:cs typeface="Times New Roman" panose="02020603050405020304" pitchFamily="18" charset="0"/>
              </a:rPr>
              <a:t>.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In Jesus, God was tabernacling among His people</a:t>
            </a:r>
          </a:p>
          <a:p>
            <a:pPr marL="457200" marR="0">
              <a:lnSpc>
                <a:spcPct val="107000"/>
              </a:lnSpc>
              <a:spcBef>
                <a:spcPts val="0"/>
              </a:spcBef>
              <a:spcAft>
                <a:spcPts val="0"/>
              </a:spcAft>
            </a:pPr>
            <a:endParaRPr lang="en-US" sz="2400" dirty="0"/>
          </a:p>
          <a:p>
            <a:pPr marL="457200" marR="0">
              <a:lnSpc>
                <a:spcPct val="107000"/>
              </a:lnSpc>
              <a:spcBef>
                <a:spcPts val="0"/>
              </a:spcBef>
              <a:spcAft>
                <a:spcPts val="0"/>
              </a:spcAft>
            </a:pPr>
            <a:br>
              <a:rPr lang="en-US" sz="2400" dirty="0"/>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42848147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Review of Jesus’ Farewell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Prayer b</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efore His crucifixion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so that the world may believe that You sent Me.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b="1" dirty="0">
                <a:latin typeface="Times New Roman" panose="02020603050405020304" pitchFamily="18" charset="0"/>
                <a:cs typeface="Times New Roman" panose="02020603050405020304" pitchFamily="18" charset="0"/>
              </a:rPr>
              <a:t>John 17:22-23 …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they may be one</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We are 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in them and You in Me</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be perfected in unity</a:t>
            </a:r>
            <a:r>
              <a:rPr lang="en-US" sz="2400" dirty="0">
                <a:latin typeface="Times New Roman" panose="02020603050405020304" pitchFamily="18" charset="0"/>
                <a:cs typeface="Times New Roman" panose="02020603050405020304" pitchFamily="18" charset="0"/>
              </a:rPr>
              <a:t>, …. </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As God tabernacled in Jesus to be among His people, God now tabernacles within us to be among His people</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Thus, as God’s people could see God when looking upon Jesus – His Son, people should be able to see Jesus when they look upon us – God’s sons and the church.</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The closest anyone will come to seeing Jesus in this life is through God’s children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96787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141600"/>
          </a:xfrm>
          <a:prstGeom prst="rect">
            <a:avLst/>
          </a:prstGeom>
          <a:noFill/>
        </p:spPr>
        <p:txBody>
          <a:bodyPr wrap="square" rtlCol="0">
            <a:spAutoFit/>
          </a:bodyPr>
          <a:lstStyle/>
          <a:p>
            <a:pPr marL="22860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Jesus returned to heaven – Acts 1:9-1. But when He did, something marvelous happened. </a:t>
            </a:r>
          </a:p>
          <a:p>
            <a:pPr marL="228600" marR="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We were united to Christ in baptism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Galatians 3:26-27; 1 Cor 1:30; 1 Cor12:13, 18</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u="sng" kern="100" dirty="0">
                <a:latin typeface="Times New Roman" panose="02020603050405020304" pitchFamily="18" charset="0"/>
                <a:ea typeface="Calibri" panose="020F0502020204030204" pitchFamily="34" charset="0"/>
                <a:cs typeface="Times New Roman" panose="02020603050405020304" pitchFamily="18" charset="0"/>
              </a:rPr>
              <a:t>Jesus Christ</a:t>
            </a: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Christ dwells within us</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dirty="0">
                <a:latin typeface="Times New Roman" panose="02020603050405020304" pitchFamily="18" charset="0"/>
                <a:cs typeface="Times New Roman" panose="02020603050405020304" pitchFamily="18" charset="0"/>
              </a:rPr>
              <a:t>2 Corinthians 13:5 … </a:t>
            </a:r>
            <a:r>
              <a:rPr lang="en-US" sz="2000" dirty="0">
                <a:latin typeface="Times New Roman" panose="02020603050405020304" pitchFamily="18" charset="0"/>
                <a:cs typeface="Times New Roman" panose="02020603050405020304" pitchFamily="18" charset="0"/>
              </a:rPr>
              <a:t>do you not recognize this about yourselves, that </a:t>
            </a:r>
            <a:r>
              <a:rPr lang="en-US" sz="2000" b="1" u="sng" dirty="0">
                <a:highlight>
                  <a:srgbClr val="FFFF00"/>
                </a:highlight>
                <a:latin typeface="Times New Roman" panose="02020603050405020304" pitchFamily="18" charset="0"/>
                <a:cs typeface="Times New Roman" panose="02020603050405020304" pitchFamily="18" charset="0"/>
              </a:rPr>
              <a:t>Jesus 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a:t>
            </a:r>
          </a:p>
          <a:p>
            <a:pPr marL="228600" marR="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Romans 8:10</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a:t>
            </a:r>
            <a:r>
              <a:rPr lang="en-US" sz="2000" b="1" u="sng" dirty="0">
                <a:highlight>
                  <a:srgbClr val="FFFF00"/>
                </a:highlight>
                <a:latin typeface="Times New Roman" panose="02020603050405020304" pitchFamily="18" charset="0"/>
                <a:cs typeface="Times New Roman" panose="02020603050405020304" pitchFamily="18" charset="0"/>
              </a:rPr>
              <a:t>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though the body is dead because of sin, yet the spirit is alive because of righteousness. </a:t>
            </a:r>
          </a:p>
          <a:p>
            <a:pPr marL="228600">
              <a:lnSpc>
                <a:spcPct val="107000"/>
              </a:lnSpc>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Colossians 1:27 </a:t>
            </a:r>
            <a:r>
              <a:rPr lang="en-US" sz="2000" dirty="0">
                <a:latin typeface="Times New Roman" panose="02020603050405020304" pitchFamily="18" charset="0"/>
                <a:cs typeface="Times New Roman" panose="02020603050405020304" pitchFamily="18" charset="0"/>
              </a:rPr>
              <a:t> to whom God willed to make known what is the riches of the glory of this mystery among the Gentiles, which </a:t>
            </a:r>
            <a:r>
              <a:rPr lang="en-US" sz="2000" b="1" u="sng" dirty="0">
                <a:highlight>
                  <a:srgbClr val="FFFF00"/>
                </a:highlight>
                <a:latin typeface="Times New Roman" panose="02020603050405020304" pitchFamily="18" charset="0"/>
                <a:cs typeface="Times New Roman" panose="02020603050405020304" pitchFamily="18" charset="0"/>
              </a:rPr>
              <a:t>is Christ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the hope of glory. </a:t>
            </a:r>
          </a:p>
          <a:p>
            <a:pPr marL="228600">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Galatians 2:20 …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 </a:t>
            </a:r>
            <a:r>
              <a:rPr lang="en-US" sz="2000" b="1" u="sng" dirty="0">
                <a:highlight>
                  <a:srgbClr val="00FF00"/>
                </a:highlight>
                <a:latin typeface="Times New Roman" panose="02020603050405020304" pitchFamily="18" charset="0"/>
                <a:cs typeface="Times New Roman" panose="02020603050405020304" pitchFamily="18" charset="0"/>
              </a:rPr>
              <a:t>lives in me</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420646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416320"/>
          </a:xfrm>
          <a:prstGeom prst="rect">
            <a:avLst/>
          </a:prstGeom>
          <a:noFill/>
        </p:spPr>
        <p:txBody>
          <a:bodyPr wrap="square" rtlCol="0">
            <a:spAutoFit/>
          </a:bodyPr>
          <a:lstStyle/>
          <a:p>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God dwells within us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2:13</a:t>
            </a:r>
            <a:r>
              <a:rPr lang="en-US" sz="2400" dirty="0">
                <a:latin typeface="Times New Roman" panose="02020603050405020304" pitchFamily="18" charset="0"/>
                <a:cs typeface="Times New Roman" panose="02020603050405020304" pitchFamily="18" charset="0"/>
              </a:rPr>
              <a:t> for it is </a:t>
            </a:r>
            <a:r>
              <a:rPr lang="en-US" sz="2400" b="1" u="sng" dirty="0">
                <a:highlight>
                  <a:srgbClr val="FFFF00"/>
                </a:highlight>
                <a:latin typeface="Times New Roman" panose="02020603050405020304" pitchFamily="18" charset="0"/>
                <a:cs typeface="Times New Roman" panose="02020603050405020304" pitchFamily="18" charset="0"/>
              </a:rPr>
              <a:t>God who is at work </a:t>
            </a:r>
            <a:r>
              <a:rPr lang="en-US" sz="2400" b="1" u="sng" dirty="0">
                <a:highlight>
                  <a:srgbClr val="00FF00"/>
                </a:highlight>
                <a:latin typeface="Times New Roman" panose="02020603050405020304" pitchFamily="18" charset="0"/>
                <a:cs typeface="Times New Roman" panose="02020603050405020304" pitchFamily="18" charset="0"/>
              </a:rPr>
              <a:t>in you</a:t>
            </a:r>
            <a:r>
              <a:rPr lang="en-US" sz="2400" dirty="0">
                <a:latin typeface="Times New Roman" panose="02020603050405020304" pitchFamily="18" charset="0"/>
                <a:cs typeface="Times New Roman" panose="02020603050405020304" pitchFamily="18" charset="0"/>
              </a:rPr>
              <a:t>, both to will and to work for </a:t>
            </a:r>
            <a:r>
              <a:rPr lang="en-US" sz="2400" i="1"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good pleasure.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829687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15060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Holy Spirit:  </a:t>
            </a:r>
            <a:r>
              <a:rPr lang="en-US" sz="2400" dirty="0">
                <a:latin typeface="Times New Roman" panose="02020603050405020304" pitchFamily="18" charset="0"/>
                <a:cs typeface="Times New Roman" panose="02020603050405020304" pitchFamily="18" charset="0"/>
              </a:rPr>
              <a:t>And having been united to Christ and to God the Father, we are likewise united to the Holy Spirit who dwells within us.</a:t>
            </a:r>
          </a:p>
          <a:p>
            <a:endParaRPr lang="en-US" sz="2400" dirty="0">
              <a:latin typeface="Times New Roman" panose="02020603050405020304" pitchFamily="18" charset="0"/>
              <a:cs typeface="Times New Roman" panose="02020603050405020304" pitchFamily="18" charset="0"/>
            </a:endParaRPr>
          </a:p>
          <a:p>
            <a:pPr marL="228600">
              <a:lnSpc>
                <a:spcPct val="107000"/>
              </a:lnSpc>
            </a:pPr>
            <a:r>
              <a:rPr lang="en-US" sz="2400" b="1" dirty="0">
                <a:latin typeface="Times New Roman" panose="02020603050405020304" pitchFamily="18" charset="0"/>
                <a:cs typeface="Times New Roman" panose="02020603050405020304" pitchFamily="18" charset="0"/>
              </a:rPr>
              <a:t>2 Timothy 1:14 </a:t>
            </a:r>
            <a:r>
              <a:rPr lang="en-US" sz="2400" dirty="0">
                <a:latin typeface="Times New Roman" panose="02020603050405020304" pitchFamily="18" charset="0"/>
                <a:cs typeface="Times New Roman" panose="02020603050405020304" pitchFamily="18" charset="0"/>
              </a:rPr>
              <a:t>Guard, through the </a:t>
            </a:r>
            <a:r>
              <a:rPr lang="en-US" sz="2400" b="1" u="sng" dirty="0">
                <a:highlight>
                  <a:srgbClr val="FFFF00"/>
                </a:highlight>
                <a:latin typeface="Times New Roman" panose="02020603050405020304" pitchFamily="18" charset="0"/>
                <a:cs typeface="Times New Roman" panose="02020603050405020304" pitchFamily="18" charset="0"/>
              </a:rPr>
              <a:t>Holy Spirit who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us</a:t>
            </a:r>
            <a:r>
              <a:rPr lang="en-US" sz="2400" dirty="0">
                <a:latin typeface="Times New Roman" panose="02020603050405020304" pitchFamily="18" charset="0"/>
                <a:cs typeface="Times New Roman" panose="02020603050405020304" pitchFamily="18" charset="0"/>
              </a:rPr>
              <a:t>, the treasure which has been entrusted to </a:t>
            </a:r>
            <a:r>
              <a:rPr lang="en-US" sz="2400" i="1"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Romans 8:9 </a:t>
            </a:r>
            <a:r>
              <a:rPr lang="en-US" sz="2400" dirty="0">
                <a:latin typeface="Times New Roman" panose="02020603050405020304" pitchFamily="18" charset="0"/>
                <a:cs typeface="Times New Roman" panose="02020603050405020304" pitchFamily="18" charset="0"/>
              </a:rPr>
              <a:t>However, you are not in the flesh but </a:t>
            </a:r>
            <a:r>
              <a:rPr lang="en-US" sz="2400" b="1" u="sng" dirty="0">
                <a:highlight>
                  <a:srgbClr val="FFFF00"/>
                </a:highlight>
                <a:latin typeface="Times New Roman" panose="02020603050405020304" pitchFamily="18" charset="0"/>
                <a:cs typeface="Times New Roman" panose="02020603050405020304" pitchFamily="18" charset="0"/>
              </a:rPr>
              <a:t>in the Spirit</a:t>
            </a:r>
            <a:r>
              <a:rPr lang="en-US" sz="2400" dirty="0">
                <a:latin typeface="Times New Roman" panose="02020603050405020304" pitchFamily="18" charset="0"/>
                <a:cs typeface="Times New Roman" panose="02020603050405020304" pitchFamily="18" charset="0"/>
              </a:rPr>
              <a:t>, if indeed </a:t>
            </a:r>
            <a:r>
              <a:rPr lang="en-US" sz="2400" b="1" u="sng" dirty="0">
                <a:highlight>
                  <a:srgbClr val="FFFF00"/>
                </a:highlight>
                <a:latin typeface="Times New Roman" panose="02020603050405020304" pitchFamily="18" charset="0"/>
                <a:cs typeface="Times New Roman" panose="02020603050405020304" pitchFamily="18" charset="0"/>
              </a:rPr>
              <a:t>the Spirit of God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you</a:t>
            </a:r>
            <a:r>
              <a:rPr lang="en-US" sz="2400" dirty="0">
                <a:latin typeface="Times New Roman" panose="02020603050405020304" pitchFamily="18" charset="0"/>
                <a:cs typeface="Times New Roman" panose="02020603050405020304" pitchFamily="18" charset="0"/>
              </a:rPr>
              <a:t>. But if anyone does not have the </a:t>
            </a:r>
            <a:r>
              <a:rPr lang="en-US" sz="2400" b="1" u="sng" dirty="0">
                <a:highlight>
                  <a:srgbClr val="FFFF00"/>
                </a:highlight>
                <a:latin typeface="Times New Roman" panose="02020603050405020304" pitchFamily="18" charset="0"/>
                <a:cs typeface="Times New Roman" panose="02020603050405020304" pitchFamily="18" charset="0"/>
              </a:rPr>
              <a:t>Spirit of Christ</a:t>
            </a:r>
            <a:r>
              <a:rPr lang="en-US" sz="2400" dirty="0">
                <a:latin typeface="Times New Roman" panose="02020603050405020304" pitchFamily="18" charset="0"/>
                <a:cs typeface="Times New Roman" panose="02020603050405020304" pitchFamily="18" charset="0"/>
              </a:rPr>
              <a:t>, he does not belong to Him.</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5081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785652"/>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Accordingly,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son of God individually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has become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 of God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the Dwelling Place of God </a:t>
            </a:r>
          </a:p>
          <a:p>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rPr>
              <a:t>1 Corinthians 6:17-19 </a:t>
            </a:r>
            <a:r>
              <a:rPr lang="en-US" sz="2400" kern="100" dirty="0">
                <a:effectLst/>
                <a:latin typeface="Times New Roman" panose="02020603050405020304" pitchFamily="18" charset="0"/>
                <a:ea typeface="Calibri" panose="020F0502020204030204" pitchFamily="34" charset="0"/>
              </a:rPr>
              <a:t> But the one who </a:t>
            </a:r>
            <a:r>
              <a:rPr lang="en-US" sz="2400" b="1" u="sng" kern="100" dirty="0">
                <a:effectLst/>
                <a:highlight>
                  <a:srgbClr val="FFFF00"/>
                </a:highlight>
                <a:latin typeface="Times New Roman" panose="02020603050405020304" pitchFamily="18" charset="0"/>
                <a:ea typeface="Calibri" panose="020F0502020204030204" pitchFamily="34" charset="0"/>
              </a:rPr>
              <a:t>joins himself to the Lord</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is </a:t>
            </a:r>
            <a:r>
              <a:rPr lang="en-US" sz="2400" b="1" u="sng" kern="100" dirty="0">
                <a:effectLst/>
                <a:highlight>
                  <a:srgbClr val="FFFF00"/>
                </a:highlight>
                <a:latin typeface="Times New Roman" panose="02020603050405020304" pitchFamily="18" charset="0"/>
                <a:ea typeface="Calibri" panose="020F0502020204030204" pitchFamily="34" charset="0"/>
              </a:rPr>
              <a:t>one spirit </a:t>
            </a:r>
            <a:r>
              <a:rPr lang="en-US" sz="2400" b="1" i="1" u="sng" kern="100" dirty="0">
                <a:effectLst/>
                <a:highlight>
                  <a:srgbClr val="FFFF00"/>
                </a:highlight>
                <a:latin typeface="Times New Roman" panose="02020603050405020304" pitchFamily="18" charset="0"/>
                <a:ea typeface="Calibri" panose="020F0502020204030204" pitchFamily="34" charset="0"/>
              </a:rPr>
              <a:t>with Him</a:t>
            </a:r>
            <a:r>
              <a:rPr lang="en-US" sz="2400" i="1" kern="100" dirty="0">
                <a:effectLst/>
                <a:latin typeface="Times New Roman" panose="02020603050405020304" pitchFamily="18" charset="0"/>
                <a:ea typeface="Calibri" panose="020F0502020204030204" pitchFamily="34" charset="0"/>
              </a:rPr>
              <a:t>…</a:t>
            </a:r>
            <a:r>
              <a:rPr lang="en-US" sz="2400" kern="100" dirty="0">
                <a:effectLst/>
                <a:latin typeface="Times New Roman" panose="02020603050405020304" pitchFamily="18" charset="0"/>
                <a:ea typeface="Calibri" panose="020F0502020204030204" pitchFamily="34" charset="0"/>
              </a:rPr>
              <a:t>.</a:t>
            </a:r>
            <a:r>
              <a:rPr lang="en-US" sz="2400" kern="100" baseline="30000" dirty="0">
                <a:solidFill>
                  <a:srgbClr val="000000"/>
                </a:solidFill>
                <a:latin typeface="Times New Roman" panose="02020603050405020304" pitchFamily="18" charset="0"/>
                <a:ea typeface="Calibri" panose="020F0502020204030204" pitchFamily="34" charset="0"/>
              </a:rPr>
              <a:t>19</a:t>
            </a:r>
            <a:r>
              <a:rPr lang="en-US" sz="2400" kern="100" baseline="30000" dirty="0">
                <a:solidFill>
                  <a:srgbClr val="000000"/>
                </a:solidFill>
                <a:effectLs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 Or do you not know that </a:t>
            </a:r>
            <a:r>
              <a:rPr lang="en-US" sz="2400" b="1" u="sng" kern="100" dirty="0">
                <a:effectLst/>
                <a:highlight>
                  <a:srgbClr val="FFFF00"/>
                </a:highlight>
                <a:latin typeface="Times New Roman" panose="02020603050405020304" pitchFamily="18" charset="0"/>
                <a:ea typeface="Calibri" panose="020F0502020204030204" pitchFamily="34" charset="0"/>
              </a:rPr>
              <a:t>your body is a </a:t>
            </a:r>
            <a:r>
              <a:rPr lang="en-US" sz="2400" b="1" u="sng" kern="100" dirty="0">
                <a:effectLst/>
                <a:highlight>
                  <a:srgbClr val="00FF00"/>
                </a:highlight>
                <a:latin typeface="Times New Roman" panose="02020603050405020304" pitchFamily="18" charset="0"/>
                <a:ea typeface="Calibri" panose="020F0502020204030204" pitchFamily="34" charset="0"/>
              </a:rPr>
              <a:t>temple</a:t>
            </a:r>
            <a:r>
              <a:rPr lang="en-US" sz="2400" kern="100" dirty="0">
                <a:effectLst/>
                <a:latin typeface="Times New Roman" panose="02020603050405020304" pitchFamily="18" charset="0"/>
                <a:ea typeface="Calibri" panose="020F0502020204030204" pitchFamily="34" charset="0"/>
              </a:rPr>
              <a:t> (dwelling place)</a:t>
            </a:r>
            <a:r>
              <a:rPr lang="en-US" sz="2400" b="1" u="sng" kern="100" dirty="0">
                <a:effectLst/>
                <a:highlight>
                  <a:srgbClr val="FFFF00"/>
                </a:highlight>
                <a:latin typeface="Times New Roman" panose="02020603050405020304" pitchFamily="18" charset="0"/>
                <a:ea typeface="Calibri" panose="020F0502020204030204" pitchFamily="34" charset="0"/>
              </a:rPr>
              <a:t> of the Holy Spirit</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who is </a:t>
            </a:r>
            <a:r>
              <a:rPr lang="en-US" sz="2400" b="1" u="sng" kern="100" dirty="0">
                <a:effectLst/>
                <a:highlight>
                  <a:srgbClr val="00FF00"/>
                </a:highlight>
                <a:latin typeface="Times New Roman" panose="02020603050405020304" pitchFamily="18" charset="0"/>
                <a:ea typeface="Calibri" panose="020F0502020204030204" pitchFamily="34" charset="0"/>
              </a:rPr>
              <a:t>in you</a:t>
            </a:r>
            <a:r>
              <a:rPr lang="en-US" sz="2400" kern="100" dirty="0">
                <a:effectLst/>
                <a:latin typeface="Times New Roman" panose="02020603050405020304" pitchFamily="18" charset="0"/>
                <a:ea typeface="Calibri" panose="020F0502020204030204" pitchFamily="34" charset="0"/>
              </a:rPr>
              <a:t>, whom you have from God….</a:t>
            </a:r>
          </a:p>
          <a:p>
            <a:endParaRPr lang="en-US" sz="2400" kern="10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3:16 </a:t>
            </a:r>
            <a:r>
              <a:rPr lang="en-US" sz="2400" dirty="0">
                <a:latin typeface="Times New Roman" panose="02020603050405020304" pitchFamily="18" charset="0"/>
                <a:cs typeface="Times New Roman" panose="02020603050405020304" pitchFamily="18" charset="0"/>
              </a:rPr>
              <a:t>Do you not know that </a:t>
            </a:r>
            <a:r>
              <a:rPr lang="en-US" sz="2400" b="1" u="sng" dirty="0">
                <a:highlight>
                  <a:srgbClr val="FFFF00"/>
                </a:highlight>
                <a:latin typeface="Times New Roman" panose="02020603050405020304" pitchFamily="18" charset="0"/>
                <a:cs typeface="Times New Roman" panose="02020603050405020304" pitchFamily="18" charset="0"/>
              </a:rPr>
              <a:t>you are a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God </a:t>
            </a:r>
            <a:r>
              <a:rPr lang="en-US" sz="2400" b="1" u="sng" dirty="0">
                <a:highlight>
                  <a:srgbClr val="00FF00"/>
                </a:highlight>
                <a:latin typeface="Times New Roman" panose="02020603050405020304" pitchFamily="18" charset="0"/>
                <a:cs typeface="Times New Roman" panose="02020603050405020304" pitchFamily="18" charset="0"/>
              </a:rPr>
              <a:t>dwells in you</a:t>
            </a:r>
            <a:r>
              <a:rPr lang="en-US" sz="2400" dirty="0">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874797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632311"/>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If the sons of God individually are a temple (dwelling place) of God, it follows therefore that the church is also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(dwelling place),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household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(family), and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of God</a:t>
            </a:r>
          </a:p>
          <a:p>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2:5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(the saints) also, as </a:t>
            </a:r>
            <a:r>
              <a:rPr lang="en-US" sz="2400" b="1" u="sng" dirty="0">
                <a:highlight>
                  <a:srgbClr val="FFFF00"/>
                </a:highlight>
                <a:latin typeface="Times New Roman" panose="02020603050405020304" pitchFamily="18" charset="0"/>
                <a:cs typeface="Times New Roman" panose="02020603050405020304" pitchFamily="18" charset="0"/>
              </a:rPr>
              <a:t>living stones</a:t>
            </a:r>
            <a:r>
              <a:rPr lang="en-US" sz="2400" dirty="0">
                <a:latin typeface="Times New Roman" panose="02020603050405020304" pitchFamily="18" charset="0"/>
                <a:cs typeface="Times New Roman" panose="02020603050405020304" pitchFamily="18" charset="0"/>
              </a:rPr>
              <a:t>, are being </a:t>
            </a:r>
            <a:r>
              <a:rPr lang="en-US" sz="2400" b="1" u="sng" dirty="0">
                <a:highlight>
                  <a:srgbClr val="FFFF00"/>
                </a:highlight>
                <a:latin typeface="Times New Roman" panose="02020603050405020304" pitchFamily="18" charset="0"/>
                <a:cs typeface="Times New Roman" panose="02020603050405020304" pitchFamily="18" charset="0"/>
              </a:rPr>
              <a:t>built up as a spiritual </a:t>
            </a:r>
            <a:r>
              <a:rPr lang="en-US" sz="2400" b="1" u="sng" dirty="0">
                <a:highlight>
                  <a:srgbClr val="00FF00"/>
                </a:highlight>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for a </a:t>
            </a:r>
            <a:r>
              <a:rPr lang="en-US" sz="2400" b="1" u="sng" dirty="0">
                <a:highlight>
                  <a:srgbClr val="FFFF00"/>
                </a:highlight>
                <a:latin typeface="Times New Roman" panose="02020603050405020304" pitchFamily="18" charset="0"/>
                <a:cs typeface="Times New Roman" panose="02020603050405020304" pitchFamily="18" charset="0"/>
              </a:rPr>
              <a:t>holy priesthood</a:t>
            </a:r>
            <a:r>
              <a:rPr lang="en-US" sz="2400" dirty="0">
                <a:latin typeface="Times New Roman" panose="02020603050405020304" pitchFamily="18" charset="0"/>
                <a:cs typeface="Times New Roman" panose="02020603050405020304" pitchFamily="18" charset="0"/>
              </a:rPr>
              <a:t>, to offer up </a:t>
            </a:r>
            <a:r>
              <a:rPr lang="en-US" sz="2400" b="1" u="sng" dirty="0">
                <a:highlight>
                  <a:srgbClr val="FFFF00"/>
                </a:highlight>
                <a:latin typeface="Times New Roman" panose="02020603050405020304" pitchFamily="18" charset="0"/>
                <a:cs typeface="Times New Roman" panose="02020603050405020304" pitchFamily="18" charset="0"/>
              </a:rPr>
              <a:t>spiritual sacrifices </a:t>
            </a:r>
            <a:r>
              <a:rPr lang="en-US" sz="2400" dirty="0">
                <a:latin typeface="Times New Roman" panose="02020603050405020304" pitchFamily="18" charset="0"/>
                <a:cs typeface="Times New Roman" panose="02020603050405020304" pitchFamily="18" charset="0"/>
              </a:rPr>
              <a:t>acceptable to God through Jesus Christ.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2:19-22 </a:t>
            </a:r>
            <a:r>
              <a:rPr lang="en-US" sz="2400" dirty="0">
                <a:latin typeface="Times New Roman" panose="02020603050405020304" pitchFamily="18" charset="0"/>
                <a:cs typeface="Times New Roman" panose="02020603050405020304" pitchFamily="18" charset="0"/>
              </a:rPr>
              <a:t>(Having entered Christ’s Kingdom) So then you are no longer strangers and aliens, but you are </a:t>
            </a:r>
            <a:r>
              <a:rPr lang="en-US" sz="2400" b="1" u="sng" dirty="0">
                <a:highlight>
                  <a:srgbClr val="FFFF00"/>
                </a:highlight>
                <a:latin typeface="Times New Roman" panose="02020603050405020304" pitchFamily="18" charset="0"/>
                <a:cs typeface="Times New Roman" panose="02020603050405020304" pitchFamily="18" charset="0"/>
              </a:rPr>
              <a:t>fellow citizens with the saints</a:t>
            </a:r>
            <a:r>
              <a:rPr lang="en-US" sz="2400" dirty="0">
                <a:latin typeface="Times New Roman" panose="02020603050405020304" pitchFamily="18" charset="0"/>
                <a:cs typeface="Times New Roman" panose="02020603050405020304" pitchFamily="18" charset="0"/>
              </a:rPr>
              <a:t>, and are of </a:t>
            </a:r>
            <a:r>
              <a:rPr lang="en-US" sz="2400" b="1" u="sng" dirty="0">
                <a:highlight>
                  <a:srgbClr val="FFFF00"/>
                </a:highlight>
                <a:latin typeface="Times New Roman" panose="02020603050405020304" pitchFamily="18" charset="0"/>
                <a:cs typeface="Times New Roman" panose="02020603050405020304" pitchFamily="18" charset="0"/>
              </a:rPr>
              <a:t>God's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foundation of the apostles and prophets, Christ Jesus Himself being the corner </a:t>
            </a:r>
            <a:r>
              <a:rPr lang="en-US" sz="2400" i="1" dirty="0">
                <a:latin typeface="Times New Roman" panose="02020603050405020304" pitchFamily="18" charset="0"/>
                <a:cs typeface="Times New Roman" panose="02020603050405020304" pitchFamily="18" charset="0"/>
              </a:rPr>
              <a:t>stone,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in whom </a:t>
            </a:r>
            <a:r>
              <a:rPr lang="en-US" sz="2400" b="1" u="sng" dirty="0">
                <a:highlight>
                  <a:srgbClr val="FFFF00"/>
                </a:highlight>
                <a:latin typeface="Times New Roman" panose="02020603050405020304" pitchFamily="18" charset="0"/>
                <a:cs typeface="Times New Roman" panose="02020603050405020304" pitchFamily="18" charset="0"/>
              </a:rPr>
              <a:t>the whole </a:t>
            </a:r>
            <a:r>
              <a:rPr lang="en-US" sz="2400" b="1" u="sng" dirty="0">
                <a:highlight>
                  <a:srgbClr val="00FF00"/>
                </a:highlight>
                <a:latin typeface="Times New Roman" panose="02020603050405020304" pitchFamily="18" charset="0"/>
                <a:cs typeface="Times New Roman" panose="02020603050405020304" pitchFamily="18" charset="0"/>
              </a:rPr>
              <a:t>building</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being fitted together, is growing into </a:t>
            </a:r>
            <a:r>
              <a:rPr lang="en-US" sz="2400" b="1" u="sng" dirty="0">
                <a:highlight>
                  <a:srgbClr val="FFFF00"/>
                </a:highlight>
                <a:latin typeface="Times New Roman" panose="02020603050405020304" pitchFamily="18" charset="0"/>
                <a:cs typeface="Times New Roman" panose="02020603050405020304" pitchFamily="18" charset="0"/>
              </a:rPr>
              <a:t>a holy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b="1" u="sng" dirty="0">
                <a:highlight>
                  <a:srgbClr val="FFFF00"/>
                </a:highlight>
                <a:latin typeface="Times New Roman" panose="02020603050405020304" pitchFamily="18" charset="0"/>
                <a:cs typeface="Times New Roman" panose="02020603050405020304" pitchFamily="18" charset="0"/>
              </a:rPr>
              <a:t> in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in whom you also are being built together into </a:t>
            </a:r>
            <a:r>
              <a:rPr lang="en-US" sz="2400" b="1" u="sng" dirty="0">
                <a:highlight>
                  <a:srgbClr val="FFFF00"/>
                </a:highlight>
                <a:latin typeface="Times New Roman" panose="02020603050405020304" pitchFamily="18" charset="0"/>
                <a:cs typeface="Times New Roman" panose="02020603050405020304" pitchFamily="18" charset="0"/>
              </a:rPr>
              <a:t>a </a:t>
            </a:r>
            <a:r>
              <a:rPr lang="en-US" sz="2400" b="1" u="sng" dirty="0">
                <a:highlight>
                  <a:srgbClr val="00FF00"/>
                </a:highlight>
                <a:latin typeface="Times New Roman" panose="02020603050405020304" pitchFamily="18" charset="0"/>
                <a:cs typeface="Times New Roman" panose="02020603050405020304" pitchFamily="18" charset="0"/>
              </a:rPr>
              <a:t>dwelling</a:t>
            </a:r>
            <a:r>
              <a:rPr lang="en-US" sz="2400" b="1" u="sng" dirty="0">
                <a:highlight>
                  <a:srgbClr val="FFFF00"/>
                </a:highlight>
                <a:latin typeface="Times New Roman" panose="02020603050405020304" pitchFamily="18" charset="0"/>
                <a:cs typeface="Times New Roman" panose="02020603050405020304" pitchFamily="18" charset="0"/>
              </a:rPr>
              <a:t> of God in the Spirit</a:t>
            </a:r>
            <a:r>
              <a:rPr lang="en-US" sz="2400" dirty="0">
                <a:latin typeface="Times New Roman" panose="02020603050405020304" pitchFamily="18" charset="0"/>
                <a:cs typeface="Times New Roman" panose="02020603050405020304" pitchFamily="18" charset="0"/>
              </a:rPr>
              <a:t>. </a:t>
            </a:r>
          </a:p>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6:10 </a:t>
            </a:r>
            <a:r>
              <a:rPr lang="en-US" sz="2400" dirty="0">
                <a:latin typeface="Times New Roman" panose="02020603050405020304" pitchFamily="18" charset="0"/>
                <a:cs typeface="Times New Roman" panose="02020603050405020304" pitchFamily="18" charset="0"/>
              </a:rPr>
              <a:t> So then, while we have opportunity, let us do good to all people, and especially to those who are of the </a:t>
            </a:r>
            <a:r>
              <a:rPr lang="en-US" sz="2400" b="1" u="sng" dirty="0">
                <a:highlight>
                  <a:srgbClr val="00FF00"/>
                </a:highlight>
                <a:latin typeface="Times New Roman" panose="02020603050405020304" pitchFamily="18" charset="0"/>
                <a:cs typeface="Times New Roman" panose="02020603050405020304" pitchFamily="18" charset="0"/>
              </a:rPr>
              <a:t>household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a:t>
            </a:r>
            <a:r>
              <a:rPr lang="en-US" sz="2400" b="1" u="sng" dirty="0">
                <a:highlight>
                  <a:srgbClr val="FFFF00"/>
                </a:highlight>
                <a:latin typeface="Times New Roman" panose="02020603050405020304" pitchFamily="18" charset="0"/>
                <a:cs typeface="Times New Roman" panose="02020603050405020304" pitchFamily="18" charset="0"/>
              </a:rPr>
              <a:t> of the faith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59621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154984"/>
          </a:xfrm>
          <a:prstGeom prst="rect">
            <a:avLst/>
          </a:prstGeom>
          <a:noFill/>
        </p:spPr>
        <p:txBody>
          <a:bodyPr wrap="square" rtlCol="0">
            <a:spAutoFit/>
          </a:bodyPr>
          <a:lstStyle/>
          <a:p>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174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3647"/>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which is the </a:t>
            </a:r>
            <a:r>
              <a:rPr lang="en-US" sz="2400" b="1" u="sng" dirty="0">
                <a:highlight>
                  <a:srgbClr val="00FF00"/>
                </a:highlight>
                <a:latin typeface="Times New Roman" panose="02020603050405020304" pitchFamily="18" charset="0"/>
                <a:cs typeface="Times New Roman" panose="02020603050405020304" pitchFamily="18" charset="0"/>
              </a:rPr>
              <a:t>church</a:t>
            </a:r>
            <a:r>
              <a:rPr lang="en-US" sz="2400" b="1" u="sng" dirty="0">
                <a:highlight>
                  <a:srgbClr val="FFFF00"/>
                </a:highlight>
                <a:latin typeface="Times New Roman" panose="02020603050405020304" pitchFamily="18" charset="0"/>
                <a:cs typeface="Times New Roman" panose="02020603050405020304" pitchFamily="18" charset="0"/>
              </a:rPr>
              <a:t> of the living God</a:t>
            </a:r>
            <a:r>
              <a:rPr lang="en-US" sz="2400" dirty="0">
                <a:latin typeface="Times New Roman" panose="02020603050405020304" pitchFamily="18" charset="0"/>
                <a:cs typeface="Times New Roman" panose="02020603050405020304" pitchFamily="18" charset="0"/>
              </a:rPr>
              <a:t>, the pillar and support of the truth</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but </a:t>
            </a:r>
            <a:r>
              <a:rPr lang="en-US" sz="2400" b="1" u="sng" dirty="0">
                <a:highlight>
                  <a:srgbClr val="FFFF00"/>
                </a:highlight>
                <a:latin typeface="Times New Roman" panose="02020603050405020304" pitchFamily="18" charset="0"/>
                <a:cs typeface="Times New Roman" panose="02020603050405020304" pitchFamily="18" charset="0"/>
              </a:rPr>
              <a:t>Christ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a:t>
            </a:r>
            <a:r>
              <a:rPr lang="en-US" sz="2400" b="1" u="sng" dirty="0">
                <a:highlight>
                  <a:srgbClr val="FFFF00"/>
                </a:highlight>
                <a:latin typeface="Times New Roman" panose="02020603050405020304" pitchFamily="18" charset="0"/>
                <a:cs typeface="Times New Roman" panose="02020603050405020304" pitchFamily="18" charset="0"/>
              </a:rPr>
              <a:t>whose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we are</a:t>
            </a:r>
            <a:endParaRPr lang="en-US" sz="24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14:23 </a:t>
            </a:r>
            <a:r>
              <a:rPr lang="en-US" sz="2400" dirty="0">
                <a:latin typeface="Times New Roman" panose="02020603050405020304" pitchFamily="18" charset="0"/>
                <a:cs typeface="Times New Roman" panose="02020603050405020304" pitchFamily="18" charset="0"/>
              </a:rPr>
              <a:t> Jesus answered and said to him, "If anyone loves Me, he will keep My word; and My Father will love him, and </a:t>
            </a:r>
            <a:r>
              <a:rPr lang="en-US" sz="2400" b="1" u="sng" dirty="0">
                <a:highlight>
                  <a:srgbClr val="FFFF00"/>
                </a:highlight>
                <a:latin typeface="Times New Roman" panose="02020603050405020304" pitchFamily="18" charset="0"/>
                <a:cs typeface="Times New Roman" panose="02020603050405020304" pitchFamily="18" charset="0"/>
              </a:rPr>
              <a:t>We will come to him and make Our </a:t>
            </a:r>
            <a:r>
              <a:rPr lang="en-US" sz="2400" b="1" u="sng" dirty="0">
                <a:highlight>
                  <a:srgbClr val="00FF00"/>
                </a:highlight>
                <a:latin typeface="Times New Roman" panose="02020603050405020304" pitchFamily="18" charset="0"/>
                <a:cs typeface="Times New Roman" panose="02020603050405020304" pitchFamily="18" charset="0"/>
              </a:rPr>
              <a:t>abode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monê</a:t>
            </a:r>
            <a:r>
              <a:rPr lang="en-US" sz="2400" b="1" i="1"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abode, home, dwelling place) </a:t>
            </a:r>
            <a:r>
              <a:rPr lang="en-US" sz="2400" b="1" u="sng" dirty="0">
                <a:highlight>
                  <a:srgbClr val="FFFF00"/>
                </a:highlight>
                <a:latin typeface="Times New Roman" panose="02020603050405020304" pitchFamily="18" charset="0"/>
                <a:cs typeface="Times New Roman" panose="02020603050405020304" pitchFamily="18" charset="0"/>
              </a:rPr>
              <a:t>with him</a:t>
            </a:r>
            <a:r>
              <a:rPr lang="en-US" sz="2400" dirty="0">
                <a:latin typeface="Times New Roman" panose="02020603050405020304" pitchFamily="18" charset="0"/>
                <a:cs typeface="Times New Roman" panose="02020603050405020304" pitchFamily="18" charset="0"/>
              </a:rPr>
              <a:t>. </a:t>
            </a:r>
          </a:p>
          <a:p>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776718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41116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t>
            </a:r>
            <a:r>
              <a:rPr lang="en-US" sz="2400" b="1" u="sng" cap="small" dirty="0">
                <a:effectLst/>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21:3</a:t>
            </a:r>
            <a:r>
              <a:rPr lang="en-US" sz="2400" dirty="0">
                <a:latin typeface="Times New Roman" panose="02020603050405020304" pitchFamily="18" charset="0"/>
                <a:cs typeface="Times New Roman" panose="02020603050405020304" pitchFamily="18" charset="0"/>
              </a:rPr>
              <a:t> And I heard a loud voice from the throne, saying, "Behold,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tabernacle</a:t>
            </a:r>
            <a:r>
              <a:rPr lang="en-US" sz="2400" b="1" u="sng" dirty="0">
                <a:highlight>
                  <a:srgbClr val="FFFF00"/>
                </a:highlight>
                <a:latin typeface="Times New Roman" panose="02020603050405020304" pitchFamily="18" charset="0"/>
                <a:cs typeface="Times New Roman" panose="02020603050405020304" pitchFamily="18" charset="0"/>
              </a:rPr>
              <a:t> of God is </a:t>
            </a:r>
            <a:r>
              <a:rPr lang="en-US" sz="2400" b="1" u="sng" dirty="0">
                <a:highlight>
                  <a:srgbClr val="00FF00"/>
                </a:highlight>
                <a:latin typeface="Times New Roman" panose="02020603050405020304" pitchFamily="18" charset="0"/>
                <a:cs typeface="Times New Roman" panose="02020603050405020304" pitchFamily="18" charset="0"/>
              </a:rPr>
              <a:t>among men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will </a:t>
            </a:r>
            <a:r>
              <a:rPr lang="en-US" sz="2400" b="1" u="sng" dirty="0">
                <a:highlight>
                  <a:srgbClr val="00FF00"/>
                </a:highlight>
                <a:latin typeface="Times New Roman" panose="02020603050405020304" pitchFamily="18" charset="0"/>
                <a:cs typeface="Times New Roman" panose="02020603050405020304" pitchFamily="18" charset="0"/>
              </a:rPr>
              <a:t>dwell</a:t>
            </a:r>
            <a:r>
              <a:rPr lang="en-US" sz="2400" b="1" u="sng" dirty="0">
                <a:highlight>
                  <a:srgbClr val="FFFF00"/>
                </a:highlight>
                <a:latin typeface="Times New Roman" panose="02020603050405020304" pitchFamily="18" charset="0"/>
                <a:cs typeface="Times New Roman" panose="02020603050405020304" pitchFamily="18" charset="0"/>
              </a:rPr>
              <a:t> among them</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shall be </a:t>
            </a:r>
            <a:r>
              <a:rPr lang="en-US" sz="2400" b="1" u="sng" dirty="0">
                <a:highlight>
                  <a:srgbClr val="00FF00"/>
                </a:highlight>
                <a:latin typeface="Times New Roman" panose="02020603050405020304" pitchFamily="18" charset="0"/>
                <a:cs typeface="Times New Roman" panose="02020603050405020304" pitchFamily="18" charset="0"/>
              </a:rPr>
              <a:t>His people</a:t>
            </a:r>
            <a:r>
              <a:rPr lang="en-US" sz="2400" b="1" u="sng" dirty="0">
                <a:highlight>
                  <a:srgbClr val="FFFF00"/>
                </a:highlight>
                <a:latin typeface="Times New Roman" panose="02020603050405020304" pitchFamily="18" charset="0"/>
                <a:cs typeface="Times New Roman" panose="02020603050405020304" pitchFamily="18" charset="0"/>
              </a:rPr>
              <a:t>, and God Himself will be </a:t>
            </a:r>
            <a:r>
              <a:rPr lang="en-US" sz="2400" b="1" u="sng" dirty="0">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27266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Church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Chief Corner Stone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Living Stones</a:t>
            </a:r>
          </a:p>
          <a:p>
            <a:r>
              <a:rPr lang="en-US" sz="2400" b="1" dirty="0">
                <a:latin typeface="Times New Roman" panose="02020603050405020304" pitchFamily="18" charset="0"/>
                <a:cs typeface="Times New Roman" panose="02020603050405020304" pitchFamily="18" charset="0"/>
              </a:rPr>
              <a:t>Body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head of the Body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the members of the Body</a:t>
            </a:r>
          </a:p>
          <a:p>
            <a:r>
              <a:rPr lang="en-US" sz="2400" b="1" dirty="0">
                <a:latin typeface="Times New Roman" panose="02020603050405020304" pitchFamily="18" charset="0"/>
                <a:cs typeface="Times New Roman" panose="02020603050405020304" pitchFamily="18" charset="0"/>
              </a:rPr>
              <a:t>Kingdom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Reigns as the King and High Priest according to the order of Melchizedek</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Reign as Royal Priests</a:t>
            </a:r>
          </a:p>
          <a:p>
            <a:r>
              <a:rPr lang="en-US" sz="2400" b="1" dirty="0">
                <a:latin typeface="Times New Roman" panose="02020603050405020304" pitchFamily="18" charset="0"/>
                <a:cs typeface="Times New Roman" panose="02020603050405020304" pitchFamily="18" charset="0"/>
              </a:rPr>
              <a:t>Temple (Dwelling Place)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individually Temples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Church is collectively the Temple of God</a:t>
            </a:r>
          </a:p>
          <a:p>
            <a:r>
              <a:rPr lang="en-US" sz="2400" b="1" dirty="0">
                <a:latin typeface="Times New Roman" panose="02020603050405020304" pitchFamily="18" charset="0"/>
                <a:cs typeface="Times New Roman" panose="02020603050405020304" pitchFamily="18" charset="0"/>
              </a:rPr>
              <a:t>The church of Christ is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Household (Family)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Building of God</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4534853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03332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123984"/>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a:t>
            </a:r>
          </a:p>
          <a:p>
            <a:pPr algn="ctr"/>
            <a:r>
              <a:rPr lang="en-US" sz="9600" b="1" dirty="0">
                <a:latin typeface="Times New Roman" panose="02020603050405020304" pitchFamily="18" charset="0"/>
                <a:cs typeface="Times New Roman" panose="02020603050405020304" pitchFamily="18" charset="0"/>
              </a:rPr>
              <a:t>Individual Saint in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7503215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Truth – John 17:17</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Authored by God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Revelations of the mysteries of God:</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Christ - Galatians 1:12; 1 Peter 1:7; 1 Peter 1:13</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gospel – Galatians 2:2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Knowledge of Him – Ephesians 1:17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 Ephesians 3:3</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Revelation of the Mystery of Christ and the Church as His Bride – Ephesians 5:30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in you” – Colossians 1:27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Things to Come – Revelations 1:1</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Complete Revelation granting to men all things pertaining to eternal life – 2 Peter 1:3-4</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Used for reproof, teaching, correction, training in righteousness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Purpose of Instruction: Man of God equipped for every good work – 2 Timothy 3:16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5292742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Bond-Servants appointed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stewards’ of God’s word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Colossians 1:25-27; 1 Cor 4:1</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Stewardship is fulfilled by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protecting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proclaiming God’s word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proclaim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revelation of the mysteries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kept hidden from ages past – Colossians 1:24-27; 1 Corinthians 4:1</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to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salvation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preaching/teaching 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Thessalonians 2:13-14</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Call men into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Kingdom  </a:t>
            </a:r>
            <a:r>
              <a:rPr lang="en-US" sz="2400" dirty="0">
                <a:latin typeface="Times New Roman" panose="02020603050405020304" pitchFamily="18" charset="0"/>
                <a:ea typeface="Calibri" panose="020F0502020204030204" pitchFamily="34" charset="0"/>
                <a:cs typeface="Times New Roman" panose="02020603050405020304" pitchFamily="18" charset="0"/>
              </a:rPr>
              <a:t>through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latin typeface="Times New Roman" panose="02020603050405020304" pitchFamily="18" charset="0"/>
                <a:ea typeface="Calibri" panose="020F0502020204030204" pitchFamily="34" charset="0"/>
                <a:cs typeface="Times New Roman" panose="02020603050405020304" pitchFamily="18" charset="0"/>
              </a:rPr>
              <a:t>– 2 Thessalonians 2:12; Acts 8:12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become saints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Christ’s church through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Corinthians 1:2</a:t>
            </a: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Defend </a:t>
            </a:r>
            <a:r>
              <a:rPr lang="en-US" sz="2400" dirty="0">
                <a:latin typeface="Times New Roman" panose="02020603050405020304" pitchFamily="18" charset="0"/>
                <a:ea typeface="Calibri" panose="020F0502020204030204" pitchFamily="34" charset="0"/>
                <a:cs typeface="Times New Roman" panose="02020603050405020304" pitchFamily="18" charset="0"/>
              </a:rPr>
              <a:t>the word of God – 2 Tim 2:14-15; 3:16; 4:2-5; Gal 1:1-6; Titus 1:9; 2 Peter 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a:t>
            </a:r>
            <a:r>
              <a:rPr lang="en-US" sz="2400" dirty="0">
                <a:latin typeface="Times New Roman" panose="02020603050405020304" pitchFamily="18" charset="0"/>
                <a:ea typeface="Calibri" panose="020F0502020204030204" pitchFamily="34" charset="0"/>
                <a:cs typeface="Times New Roman" panose="02020603050405020304" pitchFamily="18" charset="0"/>
              </a:rPr>
              <a:t> all nations 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believe and obey God </a:t>
            </a:r>
            <a:r>
              <a:rPr lang="en-US" sz="2400" dirty="0">
                <a:latin typeface="Times New Roman" panose="02020603050405020304" pitchFamily="18" charset="0"/>
                <a:ea typeface="Calibri" panose="020F0502020204030204" pitchFamily="34" charset="0"/>
                <a:cs typeface="Times New Roman" panose="02020603050405020304" pitchFamily="18" charset="0"/>
              </a:rPr>
              <a:t>– Romans 16:25-27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Timothy 2:3-4 … </a:t>
            </a:r>
            <a:r>
              <a:rPr lang="en-US" sz="2000" dirty="0">
                <a:latin typeface="Times New Roman" panose="02020603050405020304" pitchFamily="18" charset="0"/>
                <a:cs typeface="Times New Roman" panose="02020603050405020304" pitchFamily="18" charset="0"/>
              </a:rPr>
              <a:t>God our Savior, </a:t>
            </a:r>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 who desires </a:t>
            </a:r>
            <a:r>
              <a:rPr lang="en-US" sz="2000" b="1" u="sng" dirty="0">
                <a:highlight>
                  <a:srgbClr val="FFFF00"/>
                </a:highlight>
                <a:latin typeface="Times New Roman" panose="02020603050405020304" pitchFamily="18" charset="0"/>
                <a:cs typeface="Times New Roman" panose="02020603050405020304" pitchFamily="18" charset="0"/>
              </a:rPr>
              <a:t>all men to be saved </a:t>
            </a:r>
            <a:r>
              <a:rPr lang="en-US" sz="2000" dirty="0">
                <a:latin typeface="Times New Roman" panose="02020603050405020304" pitchFamily="18" charset="0"/>
                <a:cs typeface="Times New Roman" panose="02020603050405020304" pitchFamily="18" charset="0"/>
              </a:rPr>
              <a:t>and to come to the </a:t>
            </a:r>
            <a:r>
              <a:rPr lang="en-US" sz="2000" b="1" u="sng" dirty="0">
                <a:highlight>
                  <a:srgbClr val="00FF00"/>
                </a:highlight>
                <a:latin typeface="Times New Roman" panose="02020603050405020304" pitchFamily="18" charset="0"/>
                <a:cs typeface="Times New Roman" panose="02020603050405020304" pitchFamily="18" charset="0"/>
              </a:rPr>
              <a:t>knowledge</a:t>
            </a:r>
            <a:r>
              <a:rPr lang="en-US" sz="2000" b="1" u="sng" dirty="0">
                <a:highlight>
                  <a:srgbClr val="FFFF00"/>
                </a:highlight>
                <a:latin typeface="Times New Roman" panose="02020603050405020304" pitchFamily="18" charset="0"/>
                <a:cs typeface="Times New Roman" panose="02020603050405020304" pitchFamily="18" charset="0"/>
              </a:rPr>
              <a:t> of the </a:t>
            </a:r>
            <a:r>
              <a:rPr lang="en-US" sz="2000" b="1" u="sng" dirty="0">
                <a:highlight>
                  <a:srgbClr val="00FF00"/>
                </a:highlight>
                <a:latin typeface="Times New Roman" panose="02020603050405020304" pitchFamily="18" charset="0"/>
                <a:cs typeface="Times New Roman" panose="02020603050405020304" pitchFamily="18" charset="0"/>
              </a:rPr>
              <a:t>truth </a:t>
            </a:r>
            <a:r>
              <a:rPr lang="en-US" sz="2000" dirty="0">
                <a:latin typeface="Times New Roman" panose="02020603050405020304" pitchFamily="18" charset="0"/>
                <a:cs typeface="Times New Roman" panose="02020603050405020304" pitchFamily="18" charset="0"/>
              </a:rPr>
              <a:t>(word of God)</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28:19-20 </a:t>
            </a:r>
            <a:r>
              <a:rPr lang="en-US" sz="2000" dirty="0">
                <a:latin typeface="Times New Roman" panose="02020603050405020304" pitchFamily="18" charset="0"/>
                <a:cs typeface="Times New Roman" panose="02020603050405020304" pitchFamily="18" charset="0"/>
              </a:rPr>
              <a:t>"Go therefore and </a:t>
            </a:r>
            <a:r>
              <a:rPr lang="en-US" sz="2000" b="1" u="sng" dirty="0">
                <a:highlight>
                  <a:srgbClr val="FFFF00"/>
                </a:highlight>
                <a:latin typeface="Times New Roman" panose="02020603050405020304" pitchFamily="18" charset="0"/>
                <a:cs typeface="Times New Roman" panose="02020603050405020304" pitchFamily="18" charset="0"/>
              </a:rPr>
              <a:t>make disciples </a:t>
            </a:r>
            <a:r>
              <a:rPr lang="en-US" sz="2000" dirty="0">
                <a:latin typeface="Times New Roman" panose="02020603050405020304" pitchFamily="18" charset="0"/>
                <a:cs typeface="Times New Roman" panose="02020603050405020304" pitchFamily="18" charset="0"/>
              </a:rPr>
              <a:t>of all the nations, </a:t>
            </a:r>
            <a:r>
              <a:rPr lang="en-US" sz="2000" b="1" u="sng" dirty="0">
                <a:highlight>
                  <a:srgbClr val="FFFF00"/>
                </a:highlight>
                <a:latin typeface="Times New Roman" panose="02020603050405020304" pitchFamily="18" charset="0"/>
                <a:cs typeface="Times New Roman" panose="02020603050405020304" pitchFamily="18" charset="0"/>
              </a:rPr>
              <a:t>baptizing them </a:t>
            </a:r>
            <a:r>
              <a:rPr lang="en-US" sz="2000" dirty="0">
                <a:latin typeface="Times New Roman" panose="02020603050405020304" pitchFamily="18" charset="0"/>
                <a:cs typeface="Times New Roman" panose="02020603050405020304" pitchFamily="18" charset="0"/>
              </a:rPr>
              <a:t>in the name of the Father and the Son and the Holy Spirit, </a:t>
            </a:r>
            <a:r>
              <a:rPr lang="en-US" sz="2000" baseline="30000" dirty="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teaching them </a:t>
            </a:r>
            <a:r>
              <a:rPr lang="en-US" sz="2000" dirty="0">
                <a:latin typeface="Times New Roman" panose="02020603050405020304" pitchFamily="18" charset="0"/>
                <a:cs typeface="Times New Roman" panose="02020603050405020304" pitchFamily="18" charset="0"/>
              </a:rPr>
              <a:t>to observe </a:t>
            </a:r>
            <a:r>
              <a:rPr lang="en-US" sz="2000" b="1" u="sng" dirty="0">
                <a:highlight>
                  <a:srgbClr val="FFFF00"/>
                </a:highlight>
                <a:latin typeface="Times New Roman" panose="02020603050405020304" pitchFamily="18" charset="0"/>
                <a:cs typeface="Times New Roman" panose="02020603050405020304" pitchFamily="18" charset="0"/>
              </a:rPr>
              <a:t>all that I commanded you</a:t>
            </a:r>
            <a:r>
              <a:rPr lang="en-US" sz="2000" dirty="0">
                <a:latin typeface="Times New Roman" panose="02020603050405020304" pitchFamily="18" charset="0"/>
                <a:cs typeface="Times New Roman" panose="02020603050405020304" pitchFamily="18" charset="0"/>
              </a:rPr>
              <a:t>; and lo, I am with you always, even to the end of the age."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9404986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6746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Lord’s bond-servants (saints) must be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able to teach</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2:24</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 the word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faithful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that they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others</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a:t>
            </a:r>
          </a:p>
          <a:p>
            <a:pPr marL="342900" indent="-342900">
              <a:lnSpc>
                <a:spcPct val="107000"/>
              </a:lnSpc>
              <a:buFont typeface="Arial" panose="020B0604020202020204" pitchFamily="34" charset="0"/>
              <a:buChar char="•"/>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 the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all times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all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4:2</a:t>
            </a:r>
          </a:p>
          <a:p>
            <a:pPr marL="342900"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nations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belief and obedience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God’s word – Romans 16:25-27</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James 1:22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prove yourselves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doers of the word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not merely hearers who delude themselves.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7:21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everyone who says to Me, 'Lord, Lord,'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will enter the kingdom of heaven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does the will of My Father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who is in heaven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will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Teach?</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non-believers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call them to salvation – 2 Thessalonians 2:13-14</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each other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edification, growth, maturity, ability to teach others – Eph 4:11-16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1759258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a:t>
            </a:r>
            <a:r>
              <a:rPr lang="en-US" sz="9600" b="1" dirty="0" err="1">
                <a:latin typeface="Times New Roman" panose="02020603050405020304" pitchFamily="18" charset="0"/>
                <a:cs typeface="Times New Roman" panose="02020603050405020304" pitchFamily="18" charset="0"/>
              </a:rPr>
              <a:t>the</a:t>
            </a:r>
            <a:r>
              <a:rPr lang="en-US" sz="9600" b="1" dirty="0">
                <a:latin typeface="Times New Roman" panose="02020603050405020304" pitchFamily="18" charset="0"/>
                <a:cs typeface="Times New Roman" panose="02020603050405020304" pitchFamily="18" charset="0"/>
              </a:rPr>
              <a:t>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3830841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4645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foundation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Church of Christ – Matthew 16:18-19; Ephesians 2:19-20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In addition to worship practices, the church of Christ has four primary purposes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Church of Christ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Support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(truth) – 1 Timothy 3:15</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Edify and Build Up each Saint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4:12</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 Saints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their work of service through the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Word of God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Body of Christ – Ephesians 4:16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0353070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77202"/>
            <a:ext cx="10975227" cy="520142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3:15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household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church of the living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and support of the truth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i="0" dirty="0">
                <a:solidFill>
                  <a:srgbClr val="081C2A"/>
                </a:solidFill>
                <a:effectLst/>
                <a:latin typeface="Times New Roman" panose="02020603050405020304" pitchFamily="18" charset="0"/>
                <a:cs typeface="Times New Roman" panose="02020603050405020304" pitchFamily="18" charset="0"/>
              </a:rPr>
              <a:t>Pillar:</a:t>
            </a:r>
            <a:r>
              <a:rPr lang="en-US" sz="2400" b="0" i="0" dirty="0">
                <a:solidFill>
                  <a:srgbClr val="081C2A"/>
                </a:solidFill>
                <a:effectLst/>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stulos</a:t>
            </a:r>
            <a:r>
              <a:rPr lang="en-US" sz="2400" b="0" i="0" dirty="0">
                <a:solidFill>
                  <a:srgbClr val="081C2A"/>
                </a:solidFill>
                <a:effectLst/>
                <a:latin typeface="Times New Roman" panose="02020603050405020304" pitchFamily="18" charset="0"/>
                <a:cs typeface="Times New Roman" panose="02020603050405020304" pitchFamily="18" charset="0"/>
              </a:rPr>
              <a:t> indicating the </a:t>
            </a:r>
            <a:r>
              <a:rPr lang="en-US" sz="2400" b="1" i="0" dirty="0">
                <a:solidFill>
                  <a:srgbClr val="081C2A"/>
                </a:solidFill>
                <a:effectLst/>
                <a:highlight>
                  <a:srgbClr val="00FF00"/>
                </a:highlight>
                <a:latin typeface="Times New Roman" panose="02020603050405020304" pitchFamily="18" charset="0"/>
                <a:cs typeface="Times New Roman" panose="02020603050405020304" pitchFamily="18" charset="0"/>
              </a:rPr>
              <a:t>critical support </a:t>
            </a:r>
            <a:r>
              <a:rPr lang="en-US" sz="2400" b="0" i="0" dirty="0">
                <a:solidFill>
                  <a:srgbClr val="081C2A"/>
                </a:solidFill>
                <a:effectLst/>
                <a:latin typeface="Times New Roman" panose="02020603050405020304" pitchFamily="18" charset="0"/>
                <a:cs typeface="Times New Roman" panose="02020603050405020304" pitchFamily="18" charset="0"/>
              </a:rPr>
              <a:t>that holds up the building</a:t>
            </a:r>
          </a:p>
          <a:p>
            <a:endParaRPr lang="en-US" sz="2400" b="0" i="0" dirty="0">
              <a:solidFill>
                <a:srgbClr val="081C2A"/>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Support:</a:t>
            </a:r>
            <a:r>
              <a:rPr lang="en-US" sz="2400" dirty="0">
                <a:solidFill>
                  <a:srgbClr val="081C2A"/>
                </a:solidFill>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hedraioma</a:t>
            </a:r>
            <a:r>
              <a:rPr lang="en-US" sz="2400" b="0" i="1" dirty="0">
                <a:solidFill>
                  <a:srgbClr val="081C2A"/>
                </a:solidFill>
                <a:effectLst/>
                <a:latin typeface="Times New Roman" panose="02020603050405020304" pitchFamily="18" charset="0"/>
                <a:cs typeface="Times New Roman" panose="02020603050405020304" pitchFamily="18" charset="0"/>
              </a:rPr>
              <a:t> </a:t>
            </a:r>
            <a:r>
              <a:rPr lang="en-US" sz="2400" b="0" dirty="0">
                <a:solidFill>
                  <a:srgbClr val="081C2A"/>
                </a:solidFill>
                <a:effectLst/>
                <a:latin typeface="Times New Roman" panose="02020603050405020304" pitchFamily="18" charset="0"/>
                <a:cs typeface="Times New Roman" panose="02020603050405020304" pitchFamily="18" charset="0"/>
              </a:rPr>
              <a:t>likewise meaning </a:t>
            </a:r>
            <a:r>
              <a:rPr lang="en-US" sz="2400" b="0" i="0" dirty="0">
                <a:solidFill>
                  <a:srgbClr val="081C2A"/>
                </a:solidFill>
                <a:effectLst/>
                <a:latin typeface="Times New Roman" panose="02020603050405020304" pitchFamily="18" charset="0"/>
                <a:cs typeface="Times New Roman" panose="02020603050405020304" pitchFamily="18" charset="0"/>
              </a:rPr>
              <a:t>“</a:t>
            </a:r>
            <a:r>
              <a:rPr lang="en-US" sz="2400" b="1" i="0" u="sng" dirty="0">
                <a:solidFill>
                  <a:srgbClr val="081C2A"/>
                </a:solidFill>
                <a:effectLst/>
                <a:highlight>
                  <a:srgbClr val="00FF00"/>
                </a:highlight>
                <a:latin typeface="Times New Roman" panose="02020603050405020304" pitchFamily="18" charset="0"/>
                <a:cs typeface="Times New Roman" panose="02020603050405020304" pitchFamily="18" charset="0"/>
              </a:rPr>
              <a:t>prop or support</a:t>
            </a:r>
            <a:r>
              <a:rPr lang="en-US" sz="2400" b="0" i="0" dirty="0">
                <a:solidFill>
                  <a:srgbClr val="081C2A"/>
                </a:solidFill>
                <a:effectLst/>
                <a:latin typeface="Times New Roman" panose="02020603050405020304" pitchFamily="18" charset="0"/>
                <a:cs typeface="Times New Roman" panose="02020603050405020304" pitchFamily="18" charset="0"/>
              </a:rPr>
              <a:t>” from the root </a:t>
            </a:r>
            <a:r>
              <a:rPr lang="en-US" sz="2400" dirty="0">
                <a:solidFill>
                  <a:srgbClr val="081C2A"/>
                </a:solidFill>
                <a:latin typeface="Times New Roman" panose="02020603050405020304" pitchFamily="18" charset="0"/>
                <a:cs typeface="Times New Roman" panose="02020603050405020304" pitchFamily="18" charset="0"/>
              </a:rPr>
              <a:t>Greek word meaning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steadfast</a:t>
            </a:r>
            <a:r>
              <a:rPr lang="en-US" sz="2400" dirty="0">
                <a:solidFill>
                  <a:srgbClr val="081C2A"/>
                </a:solidFill>
                <a:latin typeface="Times New Roman" panose="02020603050405020304" pitchFamily="18" charset="0"/>
                <a:cs typeface="Times New Roman" panose="02020603050405020304" pitchFamily="18" charset="0"/>
              </a:rPr>
              <a:t> ; a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foundation</a:t>
            </a:r>
            <a:r>
              <a:rPr lang="en-US" sz="2400" dirty="0">
                <a:solidFill>
                  <a:srgbClr val="081C2A"/>
                </a:solidFill>
                <a:latin typeface="Times New Roman" panose="02020603050405020304" pitchFamily="18" charset="0"/>
                <a:cs typeface="Times New Roman" panose="02020603050405020304" pitchFamily="18" charset="0"/>
              </a:rPr>
              <a:t> (NIV) or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ground</a:t>
            </a:r>
            <a:r>
              <a:rPr lang="en-US" sz="2400" dirty="0">
                <a:solidFill>
                  <a:srgbClr val="081C2A"/>
                </a:solidFill>
                <a:latin typeface="Times New Roman" panose="02020603050405020304" pitchFamily="18" charset="0"/>
                <a:cs typeface="Times New Roman" panose="02020603050405020304" pitchFamily="18" charset="0"/>
              </a:rPr>
              <a:t> (NKJV, KJV).</a:t>
            </a:r>
          </a:p>
          <a:p>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81C2A"/>
                </a:solidFill>
                <a:effectLst/>
                <a:latin typeface="Times New Roman" panose="02020603050405020304" pitchFamily="18" charset="0"/>
                <a:cs typeface="Times New Roman" panose="02020603050405020304" pitchFamily="18" charset="0"/>
              </a:rPr>
              <a:t>Together they carry the sense of the church being a </a:t>
            </a:r>
            <a:r>
              <a:rPr lang="en-US" sz="2400" dirty="0">
                <a:solidFill>
                  <a:srgbClr val="081C2A"/>
                </a:solidFill>
                <a:latin typeface="Times New Roman" panose="02020603050405020304" pitchFamily="18" charset="0"/>
                <a:cs typeface="Times New Roman" panose="02020603050405020304" pitchFamily="18" charset="0"/>
              </a:rPr>
              <a:t>safe</a:t>
            </a:r>
            <a:r>
              <a:rPr lang="en-US" sz="2400" b="0" i="0" dirty="0">
                <a:solidFill>
                  <a:srgbClr val="081C2A"/>
                </a:solidFill>
                <a:effectLst/>
                <a:latin typeface="Times New Roman" panose="02020603050405020304" pitchFamily="18" charset="0"/>
                <a:cs typeface="Times New Roman" panose="02020603050405020304" pitchFamily="18" charset="0"/>
              </a:rPr>
              <a:t> and strong repository structure that</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rotects the word of God</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reserves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H</a:t>
            </a:r>
            <a:r>
              <a:rPr lang="en-US" sz="2400" i="0" dirty="0">
                <a:solidFill>
                  <a:srgbClr val="081C2A"/>
                </a:solidFill>
                <a:effectLst/>
                <a:latin typeface="Times New Roman" panose="02020603050405020304" pitchFamily="18" charset="0"/>
                <a:cs typeface="Times New Roman" panose="02020603050405020304" pitchFamily="18" charset="0"/>
              </a:rPr>
              <a:t>olds firm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roclaims God’s word </a:t>
            </a:r>
            <a:r>
              <a:rPr lang="en-US" sz="2400" b="0" i="0" dirty="0">
                <a:solidFill>
                  <a:srgbClr val="081C2A"/>
                </a:solidFill>
                <a:effectLst/>
                <a:latin typeface="Times New Roman" panose="02020603050405020304" pitchFamily="18" charset="0"/>
                <a:cs typeface="Times New Roman" panose="02020603050405020304" pitchFamily="18" charset="0"/>
              </a:rPr>
              <a:t>in the world.</a:t>
            </a:r>
            <a:endParaRPr lang="en-US" sz="2000" dirty="0">
              <a:solidFill>
                <a:srgbClr val="081C2A"/>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F61D0D-CFBC-A63D-A8DB-A4235249FB80}"/>
              </a:ext>
            </a:extLst>
          </p:cNvPr>
          <p:cNvSpPr txBox="1"/>
          <p:nvPr/>
        </p:nvSpPr>
        <p:spPr>
          <a:xfrm>
            <a:off x="6908193" y="4795968"/>
            <a:ext cx="3995270"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If the church does not do this who will? </a:t>
            </a:r>
            <a:r>
              <a:rPr lang="en-US" sz="2400" b="1" dirty="0" err="1">
                <a:latin typeface="Times New Roman" panose="02020603050405020304" pitchFamily="18" charset="0"/>
                <a:cs typeface="Times New Roman" panose="02020603050405020304" pitchFamily="18" charset="0"/>
              </a:rPr>
              <a:t>Theres</a:t>
            </a:r>
            <a:r>
              <a:rPr lang="en-US" sz="2400" b="1" dirty="0">
                <a:latin typeface="Times New Roman" panose="02020603050405020304" pitchFamily="18" charset="0"/>
                <a:cs typeface="Times New Roman" panose="02020603050405020304" pitchFamily="18" charset="0"/>
              </a:rPr>
              <a:t> only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God’s Kingdom (Church)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World</a:t>
            </a:r>
          </a:p>
        </p:txBody>
      </p:sp>
      <p:sp>
        <p:nvSpPr>
          <p:cNvPr id="6" name="Right Brace 5">
            <a:extLst>
              <a:ext uri="{FF2B5EF4-FFF2-40B4-BE49-F238E27FC236}">
                <a16:creationId xmlns:a16="http://schemas.microsoft.com/office/drawing/2014/main" id="{5F38659C-2C81-A385-64B6-38223699DED7}"/>
              </a:ext>
            </a:extLst>
          </p:cNvPr>
          <p:cNvSpPr/>
          <p:nvPr/>
        </p:nvSpPr>
        <p:spPr>
          <a:xfrm>
            <a:off x="6096000" y="4848280"/>
            <a:ext cx="258762"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1817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31095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Attain unity of faith through the full knowledge of the Son of God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Able to speak the word in love – Ephesians 5:15</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Grow up in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3"/>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21609680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marL="457200" indent="-457200">
              <a:lnSpc>
                <a:spcPct val="107000"/>
              </a:lnSpc>
              <a:buFont typeface="+mj-lt"/>
              <a:buAutoNum type="arabicPeriod" startAt="4"/>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Ephesians 3:10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4"/>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apostles,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prophets,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teachers</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79826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1497723" cy="5632311"/>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Summary:</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Therefore as God has given each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individual saint stewardship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responsibilities over God’s word (preach, teach, protect) God has likewise given the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complimentary stewardship responsibilities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that facilitate its saints stewardship</a:t>
            </a:r>
            <a:endPar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Organization: </a:t>
            </a:r>
            <a:r>
              <a:rPr lang="en-US" sz="2400" dirty="0">
                <a:solidFill>
                  <a:srgbClr val="081C2A"/>
                </a:solidFill>
                <a:latin typeface="Times New Roman" panose="02020603050405020304" pitchFamily="18" charset="0"/>
                <a:cs typeface="Times New Roman" panose="02020603050405020304" pitchFamily="18" charset="0"/>
              </a:rPr>
              <a:t>God ordains a specific Church organization</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Assignments: </a:t>
            </a:r>
            <a:r>
              <a:rPr lang="en-US" sz="2400" dirty="0">
                <a:solidFill>
                  <a:srgbClr val="081C2A"/>
                </a:solidFill>
                <a:latin typeface="Times New Roman" panose="02020603050405020304" pitchFamily="18" charset="0"/>
                <a:cs typeface="Times New Roman" panose="02020603050405020304" pitchFamily="18" charset="0"/>
              </a:rPr>
              <a:t>God assigns specific responsibilities and duties: Elders, deacons, evangelists, teachers, members serve in various ways</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Work: </a:t>
            </a:r>
            <a:r>
              <a:rPr lang="en-US" sz="2400" dirty="0">
                <a:solidFill>
                  <a:srgbClr val="081C2A"/>
                </a:solidFill>
                <a:latin typeface="Times New Roman" panose="02020603050405020304" pitchFamily="18" charset="0"/>
                <a:cs typeface="Times New Roman" panose="02020603050405020304" pitchFamily="18" charset="0"/>
              </a:rPr>
              <a:t>God establishes specific works and worship practices to be performed</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Evangelization, preaching, teaching, discipline, correction</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Worship, prayer, singing, benevolence, collection in support of the work</a:t>
            </a:r>
          </a:p>
          <a:p>
            <a:pPr marL="1257300" lvl="2"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Resources: </a:t>
            </a:r>
            <a:r>
              <a:rPr lang="en-US" sz="2400" dirty="0">
                <a:solidFill>
                  <a:srgbClr val="081C2A"/>
                </a:solidFill>
                <a:latin typeface="Times New Roman" panose="02020603050405020304" pitchFamily="18" charset="0"/>
                <a:cs typeface="Times New Roman" panose="02020603050405020304" pitchFamily="18" charset="0"/>
              </a:rPr>
              <a:t>God gives the church the shared resources of the saints to carry out its assigned responsibilities and related work</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2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078313"/>
          </a:xfrm>
          <a:prstGeom prst="rect">
            <a:avLst/>
          </a:prstGeom>
          <a:noFill/>
        </p:spPr>
        <p:txBody>
          <a:bodyPr wrap="square">
            <a:spAutoFit/>
          </a:bodyPr>
          <a:lstStyle/>
          <a:p>
            <a:r>
              <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God’s word establishes what the church’s practices must be in conducting its activities:</a:t>
            </a:r>
            <a:endParaRPr lang="en-US" sz="36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Organization</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Assignments</a:t>
            </a: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Work</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Resources</a:t>
            </a:r>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church practices are sufficient for fulfilling God’s purpose for His saints and is church</a:t>
            </a:r>
            <a:endParaRPr lang="en-US" sz="3600" b="1" dirty="0">
              <a:solidFill>
                <a:srgbClr val="081C2A"/>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290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2878"/>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By What Authority Are You Doing These Things?</a:t>
            </a:r>
          </a:p>
          <a:p>
            <a:r>
              <a:rPr lang="en-US" sz="4000" b="1" dirty="0">
                <a:latin typeface="Times New Roman" panose="02020603050405020304" pitchFamily="18" charset="0"/>
                <a:cs typeface="Times New Roman" panose="02020603050405020304" pitchFamily="18" charset="0"/>
              </a:rPr>
              <a:t>							Is it from Heaven?</a:t>
            </a:r>
          </a:p>
          <a:p>
            <a:r>
              <a:rPr lang="en-US" sz="4000" b="1" dirty="0">
                <a:latin typeface="Times New Roman" panose="02020603050405020304" pitchFamily="18" charset="0"/>
                <a:cs typeface="Times New Roman" panose="02020603050405020304" pitchFamily="18" charset="0"/>
              </a:rPr>
              <a:t>							Is it from Men?</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Understanding Biblical Authority</a:t>
            </a:r>
            <a:endParaRPr lang="en-US" sz="40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488266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38387497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09200"/>
          </a:xfrm>
          <a:prstGeom prst="rect">
            <a:avLst/>
          </a:prstGeom>
          <a:noFill/>
        </p:spPr>
        <p:txBody>
          <a:bodyPr wrap="square">
            <a:spAutoFit/>
          </a:bodyPr>
          <a:lstStyle/>
          <a:p>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We can be certain God’s ordained church practices accomplish God’s purpose for His church</a:t>
            </a:r>
          </a:p>
          <a:p>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saints of God determine the church’s practices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from God’s word</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(Heaven) –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from men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world)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As with the entirety of God’s word, we are warned not to </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add to or to take away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from God’s word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Walk by Faith: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 is more than capable of establishing practices to accomplish His goals for us and the church</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255095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20614"/>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of God must adopt God’s ordained practices for His Church – the Church of Christ</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John 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Anyone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goes too far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does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abide in the teaching of Christ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does not have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1:6-9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 am amazed that you are so quickly deserting Him who called you by the grace of Christ,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a different gospel</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which is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really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not another;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if any man is preaching to you a gospel contrary to what you received,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is to be accursed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22:18-19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 testify to everyone who hears the words of the prophecy of this book: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 adds to them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will add to him the plagues which are written in this book;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takes away from the words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book of this prophecy, God will take away his part from the tree of life and from the holy city,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6237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9890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means we must be careful and not to place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burdens and sacrifices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upon men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require</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Timothy 4:3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forbid marriage </a:t>
            </a:r>
            <a:r>
              <a:rPr lang="en-US" sz="2400" b="1" i="1" u="sng" kern="100" dirty="0">
                <a:effectLst/>
                <a:latin typeface="Times New Roman" panose="02020603050405020304" pitchFamily="18" charset="0"/>
                <a:ea typeface="Calibri" panose="020F0502020204030204" pitchFamily="34" charset="0"/>
                <a:cs typeface="Times New Roman" panose="02020603050405020304" pitchFamily="18" charset="0"/>
              </a:rPr>
              <a:t>and advocate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abstaining from foods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create liberties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grant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Timothy 4:2-5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preach the word; be ready in season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out of season; reprove, rebuke, exhort, with great patience and instruction.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time will come when they will not endure sound doctrine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wanting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have their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ears tickled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they will accumulate for themselves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 in accordance to their own desires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turn away their ears from the truth</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will turn aside to myths.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you, be sober in all things, endure hardship, do the work of an evangelist, fulfill your ministry.</a:t>
            </a:r>
          </a:p>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0011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544866" y="1816569"/>
            <a:ext cx="10975227" cy="3785652"/>
          </a:xfrm>
          <a:prstGeom prst="rect">
            <a:avLst/>
          </a:prstGeom>
          <a:noFill/>
        </p:spPr>
        <p:txBody>
          <a:bodyPr wrap="square">
            <a:spAutoFit/>
          </a:bodyPr>
          <a:lstStyle/>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Jesus Christ</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Apostles and Inspired Men</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a:t>
            </a:r>
          </a:p>
        </p:txBody>
      </p:sp>
      <p:sp>
        <p:nvSpPr>
          <p:cNvPr id="3" name="Arrow: Down 2">
            <a:extLst>
              <a:ext uri="{FF2B5EF4-FFF2-40B4-BE49-F238E27FC236}">
                <a16:creationId xmlns:a16="http://schemas.microsoft.com/office/drawing/2014/main" id="{3AD050A7-8253-B2A0-AD1D-6DE872A5D77F}"/>
              </a:ext>
            </a:extLst>
          </p:cNvPr>
          <p:cNvSpPr/>
          <p:nvPr/>
        </p:nvSpPr>
        <p:spPr>
          <a:xfrm>
            <a:off x="5710796" y="2553561"/>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DFDEBB19-DEBB-9551-FF08-F04BA693A089}"/>
              </a:ext>
            </a:extLst>
          </p:cNvPr>
          <p:cNvSpPr/>
          <p:nvPr/>
        </p:nvSpPr>
        <p:spPr>
          <a:xfrm>
            <a:off x="5710796" y="4134223"/>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006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598136"/>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came up and spoke to them, saying, "</a:t>
            </a:r>
            <a:r>
              <a:rPr lang="en-US" sz="2400" b="1" u="sng" dirty="0">
                <a:highlight>
                  <a:srgbClr val="FFFF00"/>
                </a:highlight>
                <a:latin typeface="Times New Roman" panose="02020603050405020304" pitchFamily="18" charset="0"/>
                <a:cs typeface="Times New Roman" panose="02020603050405020304" pitchFamily="18" charset="0"/>
              </a:rPr>
              <a:t>All authority has been given to Me </a:t>
            </a:r>
            <a:r>
              <a:rPr lang="en-US" sz="2400" dirty="0">
                <a:latin typeface="Times New Roman" panose="02020603050405020304" pitchFamily="18" charset="0"/>
                <a:cs typeface="Times New Roman" panose="02020603050405020304" pitchFamily="18" charset="0"/>
              </a:rPr>
              <a:t>in heaven and on earth. </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Ephesians 1:19-21 </a:t>
            </a:r>
            <a:r>
              <a:rPr lang="en-US" sz="2400" dirty="0">
                <a:latin typeface="Times New Roman" panose="02020603050405020304" pitchFamily="18" charset="0"/>
                <a:cs typeface="Times New Roman" panose="02020603050405020304" pitchFamily="18" charset="0"/>
              </a:rPr>
              <a:t>(to know) what is the </a:t>
            </a:r>
            <a:r>
              <a:rPr lang="en-US" sz="2400" b="1" u="sng" dirty="0">
                <a:highlight>
                  <a:srgbClr val="FFFF00"/>
                </a:highlight>
                <a:latin typeface="Times New Roman" panose="02020603050405020304" pitchFamily="18" charset="0"/>
                <a:cs typeface="Times New Roman" panose="02020603050405020304" pitchFamily="18" charset="0"/>
              </a:rPr>
              <a:t>surpassing greatness </a:t>
            </a:r>
            <a:r>
              <a:rPr lang="en-US" sz="2400" dirty="0">
                <a:latin typeface="Times New Roman" panose="02020603050405020304" pitchFamily="18" charset="0"/>
                <a:cs typeface="Times New Roman" panose="02020603050405020304" pitchFamily="18" charset="0"/>
              </a:rPr>
              <a:t>of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(God’s) power toward us who believe. </a:t>
            </a:r>
            <a:r>
              <a:rPr lang="en-US" sz="2400" i="1" dirty="0">
                <a:latin typeface="Times New Roman" panose="02020603050405020304" pitchFamily="18" charset="0"/>
                <a:cs typeface="Times New Roman" panose="02020603050405020304" pitchFamily="18" charset="0"/>
              </a:rPr>
              <a:t>These are</a:t>
            </a:r>
            <a:r>
              <a:rPr lang="en-US" sz="2400" dirty="0">
                <a:latin typeface="Times New Roman" panose="02020603050405020304" pitchFamily="18" charset="0"/>
                <a:cs typeface="Times New Roman" panose="02020603050405020304" pitchFamily="18" charset="0"/>
              </a:rPr>
              <a:t> in accordance with the working of the strength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which He brought about in Christ, when He raised Him from the dead and </a:t>
            </a:r>
            <a:r>
              <a:rPr lang="en-US" sz="2400" b="1" u="sng" dirty="0">
                <a:highlight>
                  <a:srgbClr val="FFFF00"/>
                </a:highlight>
                <a:latin typeface="Times New Roman" panose="02020603050405020304" pitchFamily="18" charset="0"/>
                <a:cs typeface="Times New Roman" panose="02020603050405020304" pitchFamily="18" charset="0"/>
              </a:rPr>
              <a:t>seated Him at His right hand in the heavenly </a:t>
            </a:r>
            <a:r>
              <a:rPr lang="en-US" sz="2400" b="1" i="1" u="sng" dirty="0">
                <a:highlight>
                  <a:srgbClr val="FFFF00"/>
                </a:highlight>
                <a:latin typeface="Times New Roman" panose="02020603050405020304" pitchFamily="18" charset="0"/>
                <a:cs typeface="Times New Roman" panose="02020603050405020304" pitchFamily="18" charset="0"/>
              </a:rPr>
              <a:t>places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far above all rule and authority and power and dominion</a:t>
            </a:r>
            <a:r>
              <a:rPr lang="en-US" sz="2400" dirty="0">
                <a:latin typeface="Times New Roman" panose="02020603050405020304" pitchFamily="18" charset="0"/>
                <a:cs typeface="Times New Roman" panose="02020603050405020304" pitchFamily="18" charset="0"/>
              </a:rPr>
              <a:t>, and every name that is named, not only in </a:t>
            </a:r>
            <a:r>
              <a:rPr lang="en-US" sz="2400" b="1" u="sng" dirty="0">
                <a:highlight>
                  <a:srgbClr val="FFFF00"/>
                </a:highlight>
                <a:latin typeface="Times New Roman" panose="02020603050405020304" pitchFamily="18" charset="0"/>
                <a:cs typeface="Times New Roman" panose="02020603050405020304" pitchFamily="18" charset="0"/>
              </a:rPr>
              <a:t>this age </a:t>
            </a:r>
            <a:r>
              <a:rPr lang="en-US" sz="2400" dirty="0">
                <a:latin typeface="Times New Roman" panose="02020603050405020304" pitchFamily="18" charset="0"/>
                <a:cs typeface="Times New Roman" panose="02020603050405020304" pitchFamily="18" charset="0"/>
              </a:rPr>
              <a:t>but also in </a:t>
            </a:r>
            <a:r>
              <a:rPr lang="en-US" sz="2400" b="1" u="sng" dirty="0">
                <a:highlight>
                  <a:srgbClr val="FFFF00"/>
                </a:highlight>
                <a:latin typeface="Times New Roman" panose="02020603050405020304" pitchFamily="18" charset="0"/>
                <a:cs typeface="Times New Roman" panose="02020603050405020304" pitchFamily="18" charset="0"/>
              </a:rPr>
              <a:t>the one to come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Peter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“chosen”) according to the </a:t>
            </a:r>
            <a:r>
              <a:rPr lang="en-US" sz="2400" b="1" u="sng" dirty="0">
                <a:latin typeface="Times New Roman" panose="02020603050405020304" pitchFamily="18" charset="0"/>
                <a:cs typeface="Times New Roman" panose="02020603050405020304" pitchFamily="18" charset="0"/>
              </a:rPr>
              <a:t>foreknowledge of God the Father</a:t>
            </a:r>
            <a:r>
              <a:rPr lang="en-US" sz="2400" dirty="0">
                <a:latin typeface="Times New Roman" panose="02020603050405020304" pitchFamily="18" charset="0"/>
                <a:cs typeface="Times New Roman" panose="02020603050405020304" pitchFamily="18" charset="0"/>
              </a:rPr>
              <a:t>, by the sanctifying work of the Spirit, to </a:t>
            </a:r>
            <a:r>
              <a:rPr lang="en-US" sz="2400" b="1" u="sng" dirty="0">
                <a:highlight>
                  <a:srgbClr val="FFFF00"/>
                </a:highlight>
                <a:latin typeface="Times New Roman" panose="02020603050405020304" pitchFamily="18" charset="0"/>
                <a:cs typeface="Times New Roman" panose="02020603050405020304" pitchFamily="18" charset="0"/>
              </a:rPr>
              <a:t>obey Jesus Christ </a:t>
            </a:r>
            <a:r>
              <a:rPr lang="en-US" sz="2400" dirty="0">
                <a:latin typeface="Times New Roman" panose="02020603050405020304" pitchFamily="18" charset="0"/>
                <a:cs typeface="Times New Roman" panose="02020603050405020304" pitchFamily="18" charset="0"/>
              </a:rPr>
              <a:t>….</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5839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018472"/>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1 Timothy 6:15 … </a:t>
            </a:r>
            <a:r>
              <a:rPr lang="en-US" sz="2400" dirty="0">
                <a:latin typeface="Times New Roman" panose="02020603050405020304" pitchFamily="18" charset="0"/>
                <a:cs typeface="Times New Roman" panose="02020603050405020304" pitchFamily="18" charset="0"/>
              </a:rPr>
              <a:t>He who is the blessed and </a:t>
            </a:r>
            <a:r>
              <a:rPr lang="en-US" sz="2400" b="1" u="sng" dirty="0">
                <a:highlight>
                  <a:srgbClr val="FFFF00"/>
                </a:highlight>
                <a:latin typeface="Times New Roman" panose="02020603050405020304" pitchFamily="18" charset="0"/>
                <a:cs typeface="Times New Roman" panose="02020603050405020304" pitchFamily="18" charset="0"/>
              </a:rPr>
              <a:t>only Sovereign, the King of kings and Lord of lords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Jesus came up and spoke to them, saying, "</a:t>
            </a:r>
            <a:r>
              <a:rPr lang="en-US" sz="2400" b="1" u="sng" dirty="0">
                <a:highlight>
                  <a:srgbClr val="00FF00"/>
                </a:highlight>
                <a:latin typeface="Times New Roman" panose="02020603050405020304" pitchFamily="18" charset="0"/>
                <a:cs typeface="Times New Roman" panose="02020603050405020304" pitchFamily="18" charset="0"/>
              </a:rPr>
              <a:t>All authority </a:t>
            </a:r>
            <a:r>
              <a:rPr lang="en-US" sz="2400" b="1" u="sng" dirty="0">
                <a:highlight>
                  <a:srgbClr val="FFFF00"/>
                </a:highlight>
                <a:latin typeface="Times New Roman" panose="02020603050405020304" pitchFamily="18" charset="0"/>
                <a:cs typeface="Times New Roman" panose="02020603050405020304" pitchFamily="18" charset="0"/>
              </a:rPr>
              <a:t>has been given to Me in heaven and on earth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"Go therefore and make disciples of all the nations, baptizing them in the name of the Father and the Son and the Holy Spirit, </a:t>
            </a:r>
            <a:r>
              <a:rPr lang="en-US" sz="2400" baseline="30000" dirty="0">
                <a:latin typeface="Times New Roman" panose="02020603050405020304" pitchFamily="18" charset="0"/>
                <a:cs typeface="Times New Roman" panose="02020603050405020304" pitchFamily="18" charset="0"/>
              </a:rPr>
              <a:t>20 </a:t>
            </a:r>
            <a:r>
              <a:rPr lang="en-US" sz="2400" b="1" u="sng" dirty="0">
                <a:highlight>
                  <a:srgbClr val="FFFF00"/>
                </a:highlight>
                <a:latin typeface="Times New Roman" panose="02020603050405020304" pitchFamily="18" charset="0"/>
                <a:cs typeface="Times New Roman" panose="02020603050405020304" pitchFamily="18" charset="0"/>
              </a:rPr>
              <a:t> teaching them to observe all that </a:t>
            </a:r>
            <a:r>
              <a:rPr lang="en-US" sz="2400" b="1" u="sng" dirty="0">
                <a:highlight>
                  <a:srgbClr val="00FF00"/>
                </a:highlight>
                <a:latin typeface="Times New Roman" panose="02020603050405020304" pitchFamily="18" charset="0"/>
                <a:cs typeface="Times New Roman" panose="02020603050405020304" pitchFamily="18" charset="0"/>
              </a:rPr>
              <a:t>I commanded you</a:t>
            </a:r>
            <a:r>
              <a:rPr lang="en-US" sz="2400" dirty="0">
                <a:latin typeface="Times New Roman" panose="02020603050405020304" pitchFamily="18" charset="0"/>
                <a:cs typeface="Times New Roman" panose="02020603050405020304" pitchFamily="18" charset="0"/>
              </a:rPr>
              <a:t>; and lo, I am with you always, even to the end of the age." </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4655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288820"/>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apostolos</a:t>
            </a:r>
            <a:r>
              <a:rPr lang="en-US" sz="2400" dirty="0">
                <a:effectLst/>
                <a:latin typeface="Times New Roman" panose="02020603050405020304" pitchFamily="18" charset="0"/>
                <a:cs typeface="Times New Roman" panose="02020603050405020304" pitchFamily="18" charset="0"/>
              </a:rPr>
              <a:t> meaning one sent on a mission, an apostle</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apostellô</a:t>
            </a:r>
            <a:r>
              <a:rPr lang="en-US" sz="2400" dirty="0">
                <a:latin typeface="Times New Roman" panose="02020603050405020304" pitchFamily="18" charset="0"/>
                <a:cs typeface="Times New Roman" panose="02020603050405020304" pitchFamily="18" charset="0"/>
              </a:rPr>
              <a:t> meaning to send, send away:--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Root Greek Words</a:t>
            </a:r>
          </a:p>
          <a:p>
            <a:pPr marL="342900" marR="0" indent="-342900">
              <a:spcBef>
                <a:spcPts val="0"/>
              </a:spcBef>
              <a:spcAft>
                <a:spcPts val="0"/>
              </a:spcAft>
              <a:buFont typeface="Arial" panose="020B0604020202020204" pitchFamily="34" charset="0"/>
              <a:buChar char="•"/>
            </a:pPr>
            <a:r>
              <a:rPr lang="en-US" sz="2400" b="1" i="1" dirty="0">
                <a:effectLst/>
                <a:latin typeface="Times New Roman" panose="02020603050405020304" pitchFamily="18" charset="0"/>
                <a:cs typeface="Times New Roman" panose="02020603050405020304" pitchFamily="18" charset="0"/>
              </a:rPr>
              <a:t>Apo: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from, away from:--</a:t>
            </a:r>
          </a:p>
          <a:p>
            <a:pPr marL="342900" marR="0" indent="-342900">
              <a:spcBef>
                <a:spcPts val="0"/>
              </a:spcBef>
              <a:spcAft>
                <a:spcPts val="0"/>
              </a:spcAft>
              <a:buFont typeface="Arial" panose="020B0604020202020204" pitchFamily="34" charset="0"/>
              <a:buChar char="•"/>
            </a:pPr>
            <a:r>
              <a:rPr lang="en-US" sz="2400" b="1" i="1" dirty="0" err="1">
                <a:effectLst/>
                <a:latin typeface="Times New Roman" panose="02020603050405020304" pitchFamily="18" charset="0"/>
                <a:cs typeface="Times New Roman" panose="02020603050405020304" pitchFamily="18" charset="0"/>
              </a:rPr>
              <a:t>Stellô</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to arrange, prepare, gather up</a:t>
            </a:r>
          </a:p>
          <a:p>
            <a:pPr marR="0">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postle - derived from the verb “to send”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one being sent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or a formally appointed or commissioned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emissary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this context, the messenger formally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carries the authority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the one who sent the messenger.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in the New Testament, the apostolic writers commonly make clear their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apostleship is derived from God and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56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800673"/>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Ephes. 1:1</a:t>
            </a:r>
            <a:r>
              <a:rPr lang="en-US" sz="2800" dirty="0">
                <a:effectLst/>
                <a:latin typeface="Times New Roman" panose="02020603050405020304" pitchFamily="18" charset="0"/>
                <a:ea typeface="Times New Roman" panose="02020603050405020304" pitchFamily="18" charset="0"/>
              </a:rPr>
              <a:t> Paul, an apostle of Christ Jesus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Cor. 1:1 </a:t>
            </a:r>
            <a:r>
              <a:rPr lang="en-US" sz="2800" dirty="0">
                <a:effectLst/>
                <a:latin typeface="Times New Roman" panose="02020603050405020304" pitchFamily="18" charset="0"/>
                <a:ea typeface="Times New Roman" panose="02020603050405020304" pitchFamily="18" charset="0"/>
              </a:rPr>
              <a:t>Paul, called as an apostle of Jesus Christ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Galatians 1:1 </a:t>
            </a:r>
            <a:r>
              <a:rPr lang="en-US" sz="2800" dirty="0">
                <a:effectLst/>
                <a:latin typeface="Times New Roman" panose="02020603050405020304" pitchFamily="18" charset="0"/>
                <a:ea typeface="Times New Roman" panose="02020603050405020304" pitchFamily="18" charset="0"/>
              </a:rPr>
              <a:t>Paul, an apostle (</a:t>
            </a:r>
            <a:r>
              <a:rPr lang="en-US" sz="2800" b="1" u="sng" dirty="0">
                <a:effectLst/>
                <a:highlight>
                  <a:srgbClr val="FFFF00"/>
                </a:highlight>
                <a:latin typeface="Times New Roman" panose="02020603050405020304" pitchFamily="18" charset="0"/>
                <a:ea typeface="Times New Roman" panose="02020603050405020304" pitchFamily="18" charset="0"/>
              </a:rPr>
              <a:t>not sent from men</a:t>
            </a:r>
            <a:r>
              <a:rPr lang="en-US" sz="2800" dirty="0">
                <a:effectLst/>
                <a:latin typeface="Times New Roman" panose="02020603050405020304" pitchFamily="18" charset="0"/>
                <a:ea typeface="Times New Roman" panose="02020603050405020304" pitchFamily="18" charset="0"/>
              </a:rPr>
              <a:t>, nor through the agency of man, </a:t>
            </a:r>
            <a:r>
              <a:rPr lang="en-US" sz="2800" b="1" u="sng" dirty="0">
                <a:effectLst/>
                <a:highlight>
                  <a:srgbClr val="FFFF00"/>
                </a:highlight>
                <a:latin typeface="Times New Roman" panose="02020603050405020304" pitchFamily="18" charset="0"/>
                <a:ea typeface="Times New Roman" panose="02020603050405020304" pitchFamily="18" charset="0"/>
              </a:rPr>
              <a:t>but through Jesus Christ, and God the Father</a:t>
            </a:r>
            <a:r>
              <a:rPr lang="en-US" sz="2800" dirty="0">
                <a:effectLst/>
                <a:latin typeface="Times New Roman" panose="02020603050405020304" pitchFamily="18" charset="0"/>
                <a:ea typeface="Times New Roman" panose="02020603050405020304" pitchFamily="18" charset="0"/>
              </a:rPr>
              <a:t>, who raised Him from the dead), </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Peter 1:1 </a:t>
            </a:r>
            <a:r>
              <a:rPr lang="en-US" sz="2800" dirty="0">
                <a:effectLst/>
                <a:latin typeface="Times New Roman" panose="02020603050405020304" pitchFamily="18" charset="0"/>
                <a:ea typeface="Times New Roman" panose="02020603050405020304" pitchFamily="18" charset="0"/>
              </a:rPr>
              <a:t>Peter, an apostle </a:t>
            </a:r>
            <a:r>
              <a:rPr lang="en-US" sz="2800" b="1" u="sng" dirty="0">
                <a:effectLst/>
                <a:highlight>
                  <a:srgbClr val="FFFF00"/>
                </a:highlight>
                <a:latin typeface="Times New Roman" panose="02020603050405020304" pitchFamily="18" charset="0"/>
                <a:ea typeface="Times New Roman" panose="02020603050405020304" pitchFamily="18" charset="0"/>
              </a:rPr>
              <a:t>of Jesus Christ</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69298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75542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God inspired or gave revelation of His word to the Apostles through the working of the Holy Spirit.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1:2   until the day when He was taken up, after He had by the Holy Spirit given orders to</a:t>
            </a:r>
            <a:r>
              <a:rPr lang="en-US" sz="2000" b="1" dirty="0">
                <a:effectLst/>
                <a:latin typeface="Times New Roman" panose="02020603050405020304" pitchFamily="18" charset="0"/>
                <a:ea typeface="Times New Roman" panose="02020603050405020304" pitchFamily="18" charset="0"/>
              </a:rPr>
              <a:t> </a:t>
            </a:r>
            <a:r>
              <a:rPr lang="en-US" sz="2000" b="1" dirty="0">
                <a:effectLst/>
                <a:highlight>
                  <a:srgbClr val="FFFF00"/>
                </a:highlight>
                <a:latin typeface="Times New Roman" panose="02020603050405020304" pitchFamily="18" charset="0"/>
                <a:ea typeface="Times New Roman" panose="02020603050405020304" pitchFamily="18" charset="0"/>
              </a:rPr>
              <a:t>the apostles whom He had chosen</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1:4-5   And gathering them together, He commanded them not to leave Jerusalem, but to </a:t>
            </a:r>
            <a:r>
              <a:rPr lang="en-US" sz="2000" b="1" dirty="0">
                <a:effectLst/>
                <a:latin typeface="Times New Roman" panose="02020603050405020304" pitchFamily="18" charset="0"/>
                <a:ea typeface="Times New Roman" panose="02020603050405020304" pitchFamily="18" charset="0"/>
              </a:rPr>
              <a:t>wait for what the Father had promised</a:t>
            </a:r>
            <a:r>
              <a:rPr lang="en-US" sz="2000" dirty="0">
                <a:effectLst/>
                <a:latin typeface="Times New Roman" panose="02020603050405020304" pitchFamily="18" charset="0"/>
                <a:ea typeface="Times New Roman" panose="02020603050405020304" pitchFamily="18" charset="0"/>
              </a:rPr>
              <a:t>, "Which," He said, "you heard of from Me; [5] for John baptized with water, but </a:t>
            </a:r>
            <a:r>
              <a:rPr lang="en-US" sz="2000" b="1" dirty="0">
                <a:effectLst/>
                <a:highlight>
                  <a:srgbClr val="FFFF00"/>
                </a:highlight>
                <a:latin typeface="Times New Roman" panose="02020603050405020304" pitchFamily="18" charset="0"/>
                <a:ea typeface="Times New Roman" panose="02020603050405020304" pitchFamily="18" charset="0"/>
              </a:rPr>
              <a:t>you shall be baptized with the Holy Spirit</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not many days from now."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1:8    but </a:t>
            </a:r>
            <a:r>
              <a:rPr lang="en-US" sz="2000" b="1" dirty="0">
                <a:effectLst/>
                <a:highlight>
                  <a:srgbClr val="FFFF00"/>
                </a:highlight>
                <a:latin typeface="Times New Roman" panose="02020603050405020304" pitchFamily="18" charset="0"/>
                <a:ea typeface="Times New Roman" panose="02020603050405020304" pitchFamily="18" charset="0"/>
              </a:rPr>
              <a:t>you shall receive power</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when the Holy Spirit has come upon you; and </a:t>
            </a:r>
            <a:r>
              <a:rPr lang="en-US" sz="2000" b="1" dirty="0">
                <a:effectLst/>
                <a:highlight>
                  <a:srgbClr val="FFFF00"/>
                </a:highlight>
                <a:latin typeface="Times New Roman" panose="02020603050405020304" pitchFamily="18" charset="0"/>
                <a:ea typeface="Times New Roman" panose="02020603050405020304" pitchFamily="18" charset="0"/>
              </a:rPr>
              <a:t>you shall be My witnesses</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both in Jerusalem, and in all Judea and Samaria, and even to the remotest part of the earth."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2:43  And everyone kept feeling a sense of awe; and many </a:t>
            </a:r>
            <a:r>
              <a:rPr lang="en-US" sz="2000" b="1" dirty="0">
                <a:effectLst/>
                <a:highlight>
                  <a:srgbClr val="FFFF00"/>
                </a:highlight>
                <a:latin typeface="Times New Roman" panose="02020603050405020304" pitchFamily="18" charset="0"/>
                <a:ea typeface="Times New Roman" panose="02020603050405020304" pitchFamily="18" charset="0"/>
              </a:rPr>
              <a:t>wonders and signs were taking place through the apostles</a:t>
            </a: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4:33  And with </a:t>
            </a:r>
            <a:r>
              <a:rPr lang="en-US" sz="2000" b="1" u="sng" dirty="0">
                <a:effectLst/>
                <a:highlight>
                  <a:srgbClr val="FFFF00"/>
                </a:highlight>
                <a:latin typeface="Times New Roman" panose="02020603050405020304" pitchFamily="18" charset="0"/>
                <a:ea typeface="Times New Roman" panose="02020603050405020304" pitchFamily="18" charset="0"/>
              </a:rPr>
              <a:t>great power the apostles were giving witness </a:t>
            </a:r>
            <a:r>
              <a:rPr lang="en-US" sz="2000" dirty="0">
                <a:effectLst/>
                <a:latin typeface="Times New Roman" panose="02020603050405020304" pitchFamily="18" charset="0"/>
                <a:ea typeface="Times New Roman" panose="02020603050405020304" pitchFamily="18" charset="0"/>
              </a:rPr>
              <a:t>to the resurrection of the Lord Jesus, and abundant grace was upon them all. </a:t>
            </a:r>
          </a:p>
        </p:txBody>
      </p:sp>
    </p:spTree>
    <p:extLst>
      <p:ext uri="{BB962C8B-B14F-4D97-AF65-F5344CB8AC3E}">
        <p14:creationId xmlns:p14="http://schemas.microsoft.com/office/powerpoint/2010/main" val="31286936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0975227"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Galatians 1:11-12  </a:t>
            </a:r>
            <a:r>
              <a:rPr lang="en-US" sz="2400" dirty="0">
                <a:effectLst/>
                <a:latin typeface="Times New Roman" panose="02020603050405020304" pitchFamily="18" charset="0"/>
                <a:ea typeface="Times New Roman" panose="02020603050405020304" pitchFamily="18" charset="0"/>
              </a:rPr>
              <a:t>For I would have you know, brethren, that the </a:t>
            </a:r>
            <a:r>
              <a:rPr lang="en-US" sz="2400" b="1" dirty="0">
                <a:effectLst/>
                <a:highlight>
                  <a:srgbClr val="FFFF00"/>
                </a:highlight>
                <a:latin typeface="Times New Roman" panose="02020603050405020304" pitchFamily="18" charset="0"/>
                <a:ea typeface="Times New Roman" panose="02020603050405020304" pitchFamily="18" charset="0"/>
              </a:rPr>
              <a:t>gospel which was preached by me is not according to man.</a:t>
            </a:r>
            <a:r>
              <a:rPr lang="en-US" sz="2400" dirty="0">
                <a:effectLst/>
                <a:latin typeface="Times New Roman" panose="02020603050405020304" pitchFamily="18" charset="0"/>
                <a:ea typeface="Times New Roman" panose="02020603050405020304" pitchFamily="18" charset="0"/>
              </a:rPr>
              <a:t> [12] For I neither received it from man, nor was I taught it, </a:t>
            </a:r>
            <a:r>
              <a:rPr lang="en-US" sz="2400" b="1" dirty="0">
                <a:effectLst/>
                <a:highlight>
                  <a:srgbClr val="FFFF00"/>
                </a:highlight>
                <a:latin typeface="Times New Roman" panose="02020603050405020304" pitchFamily="18" charset="0"/>
                <a:ea typeface="Times New Roman" panose="02020603050405020304" pitchFamily="18" charset="0"/>
              </a:rPr>
              <a:t>but I received it through a revelation of Jesus Christ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3:4-5   </a:t>
            </a:r>
            <a:r>
              <a:rPr lang="en-US" sz="2400" dirty="0">
                <a:effectLst/>
                <a:latin typeface="Times New Roman" panose="02020603050405020304" pitchFamily="18" charset="0"/>
                <a:ea typeface="Times New Roman" panose="02020603050405020304" pitchFamily="18" charset="0"/>
              </a:rPr>
              <a:t>And by referring to this, when you read </a:t>
            </a:r>
            <a:r>
              <a:rPr lang="en-US" sz="2400" b="1" dirty="0">
                <a:effectLst/>
                <a:highlight>
                  <a:srgbClr val="FFFF00"/>
                </a:highlight>
                <a:latin typeface="Times New Roman" panose="02020603050405020304" pitchFamily="18" charset="0"/>
                <a:ea typeface="Times New Roman" panose="02020603050405020304" pitchFamily="18" charset="0"/>
              </a:rPr>
              <a:t>you can understand my insight into the mystery of Christ</a:t>
            </a:r>
            <a:r>
              <a:rPr lang="en-US" sz="2400" dirty="0">
                <a:effectLst/>
                <a:latin typeface="Times New Roman" panose="02020603050405020304" pitchFamily="18" charset="0"/>
                <a:ea typeface="Times New Roman" panose="02020603050405020304" pitchFamily="18" charset="0"/>
              </a:rPr>
              <a:t>, [5] which in other generations was not made known to the sons of men, as </a:t>
            </a:r>
            <a:r>
              <a:rPr lang="en-US" sz="2400" b="1" dirty="0">
                <a:effectLst/>
                <a:highlight>
                  <a:srgbClr val="FFFF00"/>
                </a:highlight>
                <a:latin typeface="Times New Roman" panose="02020603050405020304" pitchFamily="18" charset="0"/>
                <a:ea typeface="Times New Roman" panose="02020603050405020304" pitchFamily="18" charset="0"/>
              </a:rPr>
              <a:t>it has now been revealed to His holy apostles</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prophets in the Spirit;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Thes. 2:13     </a:t>
            </a:r>
            <a:r>
              <a:rPr lang="en-US" sz="2400" dirty="0">
                <a:effectLst/>
                <a:latin typeface="Times New Roman" panose="02020603050405020304" pitchFamily="18" charset="0"/>
                <a:ea typeface="Times New Roman" panose="02020603050405020304" pitchFamily="18" charset="0"/>
              </a:rPr>
              <a:t>And for this reason we also constantly thank God that when </a:t>
            </a:r>
            <a:r>
              <a:rPr lang="en-US" sz="2400" b="1" dirty="0">
                <a:effectLst/>
                <a:highlight>
                  <a:srgbClr val="FFFF00"/>
                </a:highlight>
                <a:latin typeface="Times New Roman" panose="02020603050405020304" pitchFamily="18" charset="0"/>
                <a:ea typeface="Times New Roman" panose="02020603050405020304" pitchFamily="18" charset="0"/>
              </a:rPr>
              <a:t>you received from us the word of God's messag</a:t>
            </a:r>
            <a:r>
              <a:rPr lang="en-US" sz="2400" dirty="0">
                <a:effectLst/>
                <a:highlight>
                  <a:srgbClr val="FFFF00"/>
                </a:highlight>
                <a:latin typeface="Times New Roman" panose="02020603050405020304" pitchFamily="18" charset="0"/>
                <a:ea typeface="Times New Roman" panose="02020603050405020304" pitchFamily="18" charset="0"/>
              </a:rPr>
              <a:t>e</a:t>
            </a:r>
            <a:r>
              <a:rPr lang="en-US" sz="2400" dirty="0">
                <a:effectLst/>
                <a:latin typeface="Times New Roman" panose="02020603050405020304" pitchFamily="18" charset="0"/>
                <a:ea typeface="Times New Roman" panose="02020603050405020304" pitchFamily="18" charset="0"/>
              </a:rPr>
              <a:t>, you accepted it </a:t>
            </a:r>
            <a:r>
              <a:rPr lang="en-US" sz="2400" b="1" dirty="0">
                <a:effectLst/>
                <a:highlight>
                  <a:srgbClr val="FFFF00"/>
                </a:highlight>
                <a:latin typeface="Times New Roman" panose="02020603050405020304" pitchFamily="18" charset="0"/>
                <a:ea typeface="Times New Roman" panose="02020603050405020304" pitchFamily="18" charset="0"/>
              </a:rPr>
              <a:t>not as the word of men</a:t>
            </a:r>
            <a:r>
              <a:rPr lang="en-US" sz="2400" dirty="0">
                <a:effectLst/>
                <a:latin typeface="Times New Roman" panose="02020603050405020304" pitchFamily="18" charset="0"/>
                <a:ea typeface="Times New Roman" panose="02020603050405020304" pitchFamily="18" charset="0"/>
              </a:rPr>
              <a:t>, but for </a:t>
            </a:r>
            <a:r>
              <a:rPr lang="en-US" sz="2400" b="1" dirty="0">
                <a:effectLst/>
                <a:highlight>
                  <a:srgbClr val="FFFF00"/>
                </a:highlight>
                <a:latin typeface="Times New Roman" panose="02020603050405020304" pitchFamily="18" charset="0"/>
                <a:ea typeface="Times New Roman" panose="02020603050405020304" pitchFamily="18" charset="0"/>
              </a:rPr>
              <a:t>what it really is, the word of God</a:t>
            </a:r>
            <a:r>
              <a:rPr lang="en-US" sz="2400" dirty="0">
                <a:effectLst/>
                <a:latin typeface="Times New Roman" panose="02020603050405020304" pitchFamily="18" charset="0"/>
                <a:ea typeface="Times New Roman" panose="02020603050405020304" pitchFamily="18" charset="0"/>
              </a:rPr>
              <a:t>, which also performs its work in you who believe.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Cor. 14:37 </a:t>
            </a:r>
            <a:r>
              <a:rPr lang="en-US" sz="2400" dirty="0">
                <a:effectLst/>
                <a:latin typeface="Times New Roman" panose="02020603050405020304" pitchFamily="18" charset="0"/>
                <a:ea typeface="Times New Roman" panose="02020603050405020304" pitchFamily="18" charset="0"/>
              </a:rPr>
              <a:t>… recognize </a:t>
            </a:r>
            <a:r>
              <a:rPr lang="en-US" sz="2400" b="1" dirty="0">
                <a:effectLst/>
                <a:highlight>
                  <a:srgbClr val="FFFF00"/>
                </a:highlight>
                <a:latin typeface="Times New Roman" panose="02020603050405020304" pitchFamily="18" charset="0"/>
                <a:ea typeface="Times New Roman" panose="02020603050405020304" pitchFamily="18" charset="0"/>
              </a:rPr>
              <a:t>that the things which I write to you are the Lord's commandment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85211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37097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8:5, 12, 14-18 </a:t>
            </a:r>
            <a:r>
              <a:rPr lang="en-US" sz="2400" dirty="0">
                <a:effectLst/>
                <a:latin typeface="Times New Roman" panose="02020603050405020304" pitchFamily="18" charset="0"/>
                <a:ea typeface="Times New Roman" panose="02020603050405020304" pitchFamily="18" charset="0"/>
              </a:rPr>
              <a:t>And </a:t>
            </a:r>
            <a:r>
              <a:rPr lang="en-US" sz="2400" b="1" dirty="0">
                <a:effectLst/>
                <a:latin typeface="Times New Roman" panose="02020603050405020304" pitchFamily="18" charset="0"/>
                <a:ea typeface="Times New Roman" panose="02020603050405020304" pitchFamily="18" charset="0"/>
              </a:rPr>
              <a:t>Philip</a:t>
            </a:r>
            <a:r>
              <a:rPr lang="en-US" sz="2400" dirty="0">
                <a:effectLst/>
                <a:latin typeface="Times New Roman" panose="02020603050405020304" pitchFamily="18" charset="0"/>
                <a:ea typeface="Times New Roman" panose="02020603050405020304" pitchFamily="18" charset="0"/>
              </a:rPr>
              <a:t> went down to the city of Samaria and began </a:t>
            </a:r>
            <a:r>
              <a:rPr lang="en-US" sz="2400" b="1" dirty="0">
                <a:effectLst/>
                <a:latin typeface="Times New Roman" panose="02020603050405020304" pitchFamily="18" charset="0"/>
                <a:ea typeface="Times New Roman" panose="02020603050405020304" pitchFamily="18" charset="0"/>
              </a:rPr>
              <a:t>proclaiming Christ</a:t>
            </a:r>
            <a:r>
              <a:rPr lang="en-US" sz="2400" dirty="0">
                <a:effectLst/>
                <a:latin typeface="Times New Roman" panose="02020603050405020304" pitchFamily="18" charset="0"/>
                <a:ea typeface="Times New Roman" panose="02020603050405020304" pitchFamily="18" charset="0"/>
              </a:rPr>
              <a:t> to them. …[12] But when </a:t>
            </a:r>
            <a:r>
              <a:rPr lang="en-US" sz="2400" b="1" dirty="0">
                <a:effectLst/>
                <a:latin typeface="Times New Roman" panose="02020603050405020304" pitchFamily="18" charset="0"/>
                <a:ea typeface="Times New Roman" panose="02020603050405020304" pitchFamily="18" charset="0"/>
              </a:rPr>
              <a:t>they believed</a:t>
            </a:r>
            <a:r>
              <a:rPr lang="en-US" sz="2400" dirty="0">
                <a:effectLst/>
                <a:latin typeface="Times New Roman" panose="02020603050405020304" pitchFamily="18" charset="0"/>
                <a:ea typeface="Times New Roman" panose="02020603050405020304" pitchFamily="18" charset="0"/>
              </a:rPr>
              <a:t> Philip preaching the good news about the kingdom of God and the name of Jesus Christ, </a:t>
            </a:r>
            <a:r>
              <a:rPr lang="en-US" sz="2400" b="1" dirty="0">
                <a:effectLst/>
                <a:highlight>
                  <a:srgbClr val="FFFF00"/>
                </a:highlight>
                <a:latin typeface="Times New Roman" panose="02020603050405020304" pitchFamily="18" charset="0"/>
                <a:ea typeface="Times New Roman" panose="02020603050405020304" pitchFamily="18" charset="0"/>
              </a:rPr>
              <a:t>they were being baptized, men and women alike</a:t>
            </a:r>
            <a:r>
              <a:rPr lang="en-US" sz="2400" dirty="0">
                <a:effectLst/>
                <a:latin typeface="Times New Roman" panose="02020603050405020304" pitchFamily="18" charset="0"/>
                <a:ea typeface="Times New Roman" panose="02020603050405020304" pitchFamily="18" charset="0"/>
              </a:rPr>
              <a:t>….[14] Now when the apostles in Jerusalem heard that Samaria had received the word of God, they </a:t>
            </a:r>
            <a:r>
              <a:rPr lang="en-US" sz="2400" b="1" dirty="0">
                <a:effectLst/>
                <a:latin typeface="Times New Roman" panose="02020603050405020304" pitchFamily="18" charset="0"/>
                <a:ea typeface="Times New Roman" panose="02020603050405020304" pitchFamily="18" charset="0"/>
              </a:rPr>
              <a:t>sent them Peter and John</a:t>
            </a:r>
            <a:r>
              <a:rPr lang="en-US" sz="2400" dirty="0">
                <a:effectLst/>
                <a:latin typeface="Times New Roman" panose="02020603050405020304" pitchFamily="18" charset="0"/>
                <a:ea typeface="Times New Roman" panose="02020603050405020304" pitchFamily="18" charset="0"/>
              </a:rPr>
              <a:t>, [15] who came down and prayed for them</a:t>
            </a:r>
            <a:r>
              <a:rPr lang="en-US" sz="2400" b="1" dirty="0">
                <a:effectLst/>
                <a:latin typeface="Times New Roman" panose="02020603050405020304" pitchFamily="18" charset="0"/>
                <a:ea typeface="Times New Roman" panose="02020603050405020304" pitchFamily="18" charset="0"/>
              </a:rPr>
              <a:t>, </a:t>
            </a:r>
            <a:r>
              <a:rPr lang="en-US" sz="2400" b="1" dirty="0">
                <a:effectLst/>
                <a:highlight>
                  <a:srgbClr val="FFFF00"/>
                </a:highlight>
                <a:latin typeface="Times New Roman" panose="02020603050405020304" pitchFamily="18" charset="0"/>
                <a:ea typeface="Times New Roman" panose="02020603050405020304" pitchFamily="18" charset="0"/>
              </a:rPr>
              <a:t>that they might receive the Holy Spirit</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[16] For </a:t>
            </a:r>
            <a:r>
              <a:rPr lang="en-US" sz="2400" b="1" dirty="0">
                <a:effectLst/>
                <a:highlight>
                  <a:srgbClr val="FFFF00"/>
                </a:highlight>
                <a:latin typeface="Times New Roman" panose="02020603050405020304" pitchFamily="18" charset="0"/>
                <a:ea typeface="Times New Roman" panose="02020603050405020304" pitchFamily="18" charset="0"/>
              </a:rPr>
              <a:t>He had not yet fallen upon any of them</a:t>
            </a:r>
            <a:r>
              <a:rPr lang="en-US" sz="2400" dirty="0">
                <a:effectLst/>
                <a:latin typeface="Times New Roman" panose="02020603050405020304" pitchFamily="18" charset="0"/>
                <a:ea typeface="Times New Roman" panose="02020603050405020304" pitchFamily="18" charset="0"/>
              </a:rPr>
              <a:t>; they had simply been baptized in the name of the Lord Jesus. [17] </a:t>
            </a:r>
            <a:r>
              <a:rPr lang="en-US" sz="2400" b="1" dirty="0">
                <a:effectLst/>
                <a:highlight>
                  <a:srgbClr val="FFFF00"/>
                </a:highlight>
                <a:latin typeface="Times New Roman" panose="02020603050405020304" pitchFamily="18" charset="0"/>
                <a:ea typeface="Times New Roman" panose="02020603050405020304" pitchFamily="18" charset="0"/>
              </a:rPr>
              <a:t>Then they began laying their hands on them</a:t>
            </a:r>
            <a:r>
              <a:rPr lang="en-US" sz="2400" dirty="0">
                <a:effectLst/>
                <a:latin typeface="Times New Roman" panose="02020603050405020304" pitchFamily="18" charset="0"/>
                <a:ea typeface="Times New Roman" panose="02020603050405020304" pitchFamily="18" charset="0"/>
              </a:rPr>
              <a:t>, and they were receiving the Holy Spirit. [18] Now when Simon saw that the </a:t>
            </a:r>
            <a:r>
              <a:rPr lang="en-US" sz="2400" b="1" dirty="0">
                <a:effectLst/>
                <a:highlight>
                  <a:srgbClr val="FFFF00"/>
                </a:highlight>
                <a:latin typeface="Times New Roman" panose="02020603050405020304" pitchFamily="18" charset="0"/>
                <a:ea typeface="Times New Roman" panose="02020603050405020304" pitchFamily="18" charset="0"/>
              </a:rPr>
              <a:t>Spirit was bestowed through the laying on of the apostles' hands</a:t>
            </a:r>
            <a:r>
              <a:rPr lang="en-US" sz="2400" dirty="0">
                <a:effectLst/>
                <a:latin typeface="Times New Roman" panose="02020603050405020304" pitchFamily="18" charset="0"/>
                <a:ea typeface="Times New Roman" panose="02020603050405020304" pitchFamily="18" charset="0"/>
              </a:rPr>
              <a:t>, he offered them money,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19:5-6  </a:t>
            </a:r>
            <a:r>
              <a:rPr lang="en-US" sz="2400" dirty="0">
                <a:effectLst/>
                <a:latin typeface="Times New Roman" panose="02020603050405020304" pitchFamily="18" charset="0"/>
                <a:ea typeface="Times New Roman" panose="02020603050405020304" pitchFamily="18" charset="0"/>
              </a:rPr>
              <a:t>And when they heard this, they were </a:t>
            </a:r>
            <a:r>
              <a:rPr lang="en-US" sz="2400" b="1" dirty="0">
                <a:effectLst/>
                <a:highlight>
                  <a:srgbClr val="FFFF00"/>
                </a:highlight>
                <a:latin typeface="Times New Roman" panose="02020603050405020304" pitchFamily="18" charset="0"/>
                <a:ea typeface="Times New Roman" panose="02020603050405020304" pitchFamily="18" charset="0"/>
              </a:rPr>
              <a:t>baptized in the name of the Lord Jesus</a:t>
            </a:r>
            <a:r>
              <a:rPr lang="en-US" sz="2400" dirty="0">
                <a:effectLst/>
                <a:latin typeface="Times New Roman" panose="02020603050405020304" pitchFamily="18" charset="0"/>
                <a:ea typeface="Times New Roman" panose="02020603050405020304" pitchFamily="18" charset="0"/>
              </a:rPr>
              <a:t>. [6] And when </a:t>
            </a:r>
            <a:r>
              <a:rPr lang="en-US" sz="2400" b="1" dirty="0">
                <a:effectLst/>
                <a:highlight>
                  <a:srgbClr val="FFFF00"/>
                </a:highlight>
                <a:latin typeface="Times New Roman" panose="02020603050405020304" pitchFamily="18" charset="0"/>
                <a:ea typeface="Times New Roman" panose="02020603050405020304" pitchFamily="18" charset="0"/>
              </a:rPr>
              <a:t>Paul had laid his hands</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upon them, the </a:t>
            </a:r>
            <a:r>
              <a:rPr lang="en-US" sz="2400" b="1" dirty="0">
                <a:effectLst/>
                <a:highlight>
                  <a:srgbClr val="FFFF00"/>
                </a:highlight>
                <a:latin typeface="Times New Roman" panose="02020603050405020304" pitchFamily="18" charset="0"/>
                <a:ea typeface="Times New Roman" panose="02020603050405020304" pitchFamily="18" charset="0"/>
              </a:rPr>
              <a:t>Holy Spirit came on them</a:t>
            </a:r>
            <a:r>
              <a:rPr lang="en-US" sz="2400" dirty="0">
                <a:effectLst/>
                <a:latin typeface="Times New Roman" panose="02020603050405020304" pitchFamily="18" charset="0"/>
                <a:ea typeface="Times New Roman" panose="02020603050405020304" pitchFamily="18" charset="0"/>
              </a:rPr>
              <a:t>, and they began speaking with tongues and prophesying.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87275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80186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Inspired writers who were not apostles:</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Mark, Luke, and Titus</a:t>
            </a:r>
            <a:r>
              <a:rPr lang="en-US" sz="2800" dirty="0">
                <a:effectLst/>
                <a:latin typeface="Times New Roman" panose="02020603050405020304" pitchFamily="18" charset="0"/>
                <a:ea typeface="Times New Roman" panose="02020603050405020304" pitchFamily="18" charset="0"/>
              </a:rPr>
              <a:t>: Companions and Converts of Paul</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James:</a:t>
            </a:r>
            <a:r>
              <a:rPr lang="en-US" sz="2800" dirty="0">
                <a:effectLst/>
                <a:latin typeface="Times New Roman" panose="02020603050405020304" pitchFamily="18" charset="0"/>
                <a:ea typeface="Times New Roman" panose="02020603050405020304" pitchFamily="18" charset="0"/>
              </a:rPr>
              <a:t>  Brother of Jesus (Mt 13:55 and Mk 6:3) and probable writer of the Book of James.  James, the apostle (son of Zebedee) was martyred around 44 A.D. and could not be the author of James’ epistle.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Jude:</a:t>
            </a:r>
            <a:r>
              <a:rPr lang="en-US" sz="2800" dirty="0">
                <a:effectLst/>
                <a:latin typeface="Times New Roman" panose="02020603050405020304" pitchFamily="18" charset="0"/>
                <a:ea typeface="Times New Roman" panose="02020603050405020304" pitchFamily="18" charset="0"/>
              </a:rPr>
              <a:t> Brother of James (Jude 1:1) and therefore also of Jesus (Mt 13:55 and Mk 6:3) who is the writer of the Book of Jude.</a:t>
            </a:r>
          </a:p>
          <a:p>
            <a:pPr marR="0" lvl="0">
              <a:spcBef>
                <a:spcPts val="0"/>
              </a:spcBef>
              <a:spcAft>
                <a:spcPts val="0"/>
              </a:spcAft>
              <a:tabLst>
                <a:tab pos="228600" algn="l"/>
              </a:tabLst>
            </a:pP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Others who are not writers in the New Testament</a:t>
            </a:r>
          </a:p>
          <a:p>
            <a:pPr>
              <a:tabLst>
                <a:tab pos="228600" algn="l"/>
              </a:tabLst>
            </a:pPr>
            <a:r>
              <a:rPr lang="en-US" sz="2800" b="1" dirty="0">
                <a:effectLst/>
                <a:latin typeface="Times New Roman" panose="02020603050405020304" pitchFamily="18" charset="0"/>
                <a:ea typeface="Times New Roman" panose="02020603050405020304" pitchFamily="18" charset="0"/>
              </a:rPr>
              <a:t>Timothy: </a:t>
            </a:r>
            <a:r>
              <a:rPr lang="en-US" sz="2800" dirty="0">
                <a:effectLst/>
                <a:latin typeface="Times New Roman" panose="02020603050405020304" pitchFamily="18" charset="0"/>
                <a:ea typeface="Times New Roman" panose="02020603050405020304" pitchFamily="18" charset="0"/>
              </a:rPr>
              <a:t>Evangelist whom Paul wrote in 1</a:t>
            </a:r>
            <a:r>
              <a:rPr lang="en-US" sz="2800" baseline="30000" dirty="0">
                <a:effectLst/>
                <a:latin typeface="Times New Roman" panose="02020603050405020304" pitchFamily="18" charset="0"/>
                <a:ea typeface="Times New Roman" panose="02020603050405020304" pitchFamily="18" charset="0"/>
              </a:rPr>
              <a:t>st</a:t>
            </a:r>
            <a:r>
              <a:rPr lang="en-US" sz="2800" dirty="0">
                <a:effectLst/>
                <a:latin typeface="Times New Roman" panose="02020603050405020304" pitchFamily="18" charset="0"/>
                <a:ea typeface="Times New Roman" panose="02020603050405020304" pitchFamily="18" charset="0"/>
              </a:rPr>
              <a:t> and 2</a:t>
            </a:r>
            <a:r>
              <a:rPr lang="en-US" sz="2800" baseline="30000" dirty="0">
                <a:effectLst/>
                <a:latin typeface="Times New Roman" panose="02020603050405020304" pitchFamily="18" charset="0"/>
                <a:ea typeface="Times New Roman" panose="02020603050405020304" pitchFamily="18" charset="0"/>
              </a:rPr>
              <a:t>nd</a:t>
            </a:r>
            <a:r>
              <a:rPr lang="en-US" sz="2800" dirty="0">
                <a:effectLst/>
                <a:latin typeface="Times New Roman" panose="02020603050405020304" pitchFamily="18" charset="0"/>
                <a:ea typeface="Times New Roman" panose="02020603050405020304" pitchFamily="18" charset="0"/>
              </a:rPr>
              <a:t> Timothy </a:t>
            </a:r>
          </a:p>
          <a:p>
            <a:pPr>
              <a:tabLst>
                <a:tab pos="228600" algn="l"/>
              </a:tabLst>
            </a:pPr>
            <a:r>
              <a:rPr lang="en-US" sz="2800" b="1" dirty="0">
                <a:effectLst/>
                <a:latin typeface="Times New Roman" panose="02020603050405020304" pitchFamily="18" charset="0"/>
                <a:ea typeface="Times New Roman" panose="02020603050405020304" pitchFamily="18" charset="0"/>
              </a:rPr>
              <a:t>Stephen and Philip</a:t>
            </a:r>
            <a:r>
              <a:rPr lang="en-US" sz="2800" dirty="0">
                <a:effectLst/>
                <a:latin typeface="Times New Roman" panose="02020603050405020304" pitchFamily="18" charset="0"/>
                <a:ea typeface="Times New Roman" panose="02020603050405020304" pitchFamily="18" charset="0"/>
              </a:rPr>
              <a:t>:  Two of the first seven deacons who later became evangelists (Acts 6:1-7; 8:5; 21:8)</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97820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Uninspired Faithful Men who Received the Word of God through Instruction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2:42  </a:t>
            </a:r>
            <a:r>
              <a:rPr lang="en-US" sz="2400" dirty="0">
                <a:effectLst/>
                <a:latin typeface="Times New Roman" panose="02020603050405020304" pitchFamily="18" charset="0"/>
                <a:ea typeface="Times New Roman" panose="02020603050405020304" pitchFamily="18" charset="0"/>
              </a:rPr>
              <a:t>And </a:t>
            </a:r>
            <a:r>
              <a:rPr lang="en-US" sz="2400" b="1" dirty="0">
                <a:effectLst/>
                <a:highlight>
                  <a:srgbClr val="FFFF00"/>
                </a:highlight>
                <a:latin typeface="Times New Roman" panose="02020603050405020304" pitchFamily="18" charset="0"/>
                <a:ea typeface="Times New Roman" panose="02020603050405020304" pitchFamily="18" charset="0"/>
              </a:rPr>
              <a:t>they</a:t>
            </a:r>
            <a:r>
              <a:rPr lang="en-US" sz="2400" dirty="0">
                <a:effectLst/>
                <a:latin typeface="Times New Roman" panose="02020603050405020304" pitchFamily="18" charset="0"/>
                <a:ea typeface="Times New Roman" panose="02020603050405020304" pitchFamily="18" charset="0"/>
              </a:rPr>
              <a:t> were continually </a:t>
            </a:r>
            <a:r>
              <a:rPr lang="en-US" sz="2400" b="1" dirty="0">
                <a:effectLst/>
                <a:highlight>
                  <a:srgbClr val="FFFF00"/>
                </a:highlight>
                <a:latin typeface="Times New Roman" panose="02020603050405020304" pitchFamily="18" charset="0"/>
                <a:ea typeface="Times New Roman" panose="02020603050405020304" pitchFamily="18" charset="0"/>
              </a:rPr>
              <a:t>devoting themselves to the apostles' teaching</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Philip. 4:9  </a:t>
            </a:r>
            <a:r>
              <a:rPr lang="en-US" sz="2400" dirty="0">
                <a:effectLst/>
                <a:latin typeface="Times New Roman" panose="02020603050405020304" pitchFamily="18" charset="0"/>
                <a:ea typeface="Times New Roman" panose="02020603050405020304" pitchFamily="18" charset="0"/>
              </a:rPr>
              <a:t>The things </a:t>
            </a:r>
            <a:r>
              <a:rPr lang="en-US" sz="2400" b="1" dirty="0">
                <a:effectLst/>
                <a:highlight>
                  <a:srgbClr val="FFFF00"/>
                </a:highlight>
                <a:latin typeface="Times New Roman" panose="02020603050405020304" pitchFamily="18" charset="0"/>
                <a:ea typeface="Times New Roman" panose="02020603050405020304" pitchFamily="18" charset="0"/>
              </a:rPr>
              <a:t>you have learned and received and heard and seen in me, practice these things</a:t>
            </a:r>
            <a:r>
              <a:rPr lang="en-US" sz="2400" dirty="0">
                <a:effectLst/>
                <a:latin typeface="Times New Roman" panose="02020603050405020304" pitchFamily="18" charset="0"/>
                <a:ea typeface="Times New Roman" panose="02020603050405020304" pitchFamily="18" charset="0"/>
              </a:rPr>
              <a:t>; and the God of peace shall be with you.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2 Tim. 2:2  </a:t>
            </a:r>
            <a:r>
              <a:rPr lang="en-US" sz="2400" dirty="0">
                <a:effectLst/>
                <a:latin typeface="Times New Roman" panose="02020603050405020304" pitchFamily="18" charset="0"/>
                <a:ea typeface="Times New Roman" panose="02020603050405020304" pitchFamily="18" charset="0"/>
              </a:rPr>
              <a:t>And the things which you have heard from me in the presence of many witnesses, these </a:t>
            </a:r>
            <a:r>
              <a:rPr lang="en-US" sz="2400" b="1" dirty="0">
                <a:effectLst/>
                <a:highlight>
                  <a:srgbClr val="FFFF00"/>
                </a:highlight>
                <a:latin typeface="Times New Roman" panose="02020603050405020304" pitchFamily="18" charset="0"/>
                <a:ea typeface="Times New Roman" panose="02020603050405020304" pitchFamily="18" charset="0"/>
              </a:rPr>
              <a:t>entrust to faithful men, who will be able to teach others also</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3:10-11  </a:t>
            </a:r>
            <a:r>
              <a:rPr lang="en-US" sz="2400" dirty="0">
                <a:effectLst/>
                <a:latin typeface="Times New Roman" panose="02020603050405020304" pitchFamily="18" charset="0"/>
                <a:ea typeface="Times New Roman" panose="02020603050405020304" pitchFamily="18" charset="0"/>
              </a:rPr>
              <a:t>in order that the manifold </a:t>
            </a:r>
            <a:r>
              <a:rPr lang="en-US" sz="2400" b="1" dirty="0">
                <a:effectLst/>
                <a:highlight>
                  <a:srgbClr val="FFFF00"/>
                </a:highlight>
                <a:latin typeface="Times New Roman" panose="02020603050405020304" pitchFamily="18" charset="0"/>
                <a:ea typeface="Times New Roman" panose="02020603050405020304" pitchFamily="18" charset="0"/>
              </a:rPr>
              <a:t>wisdom of God might now be made known through the church</a:t>
            </a:r>
            <a:r>
              <a:rPr lang="en-US" sz="2400" dirty="0">
                <a:effectLst/>
                <a:latin typeface="Times New Roman" panose="02020603050405020304" pitchFamily="18" charset="0"/>
                <a:ea typeface="Times New Roman" panose="02020603050405020304" pitchFamily="18" charset="0"/>
              </a:rPr>
              <a:t> … in accordance with the </a:t>
            </a:r>
            <a:r>
              <a:rPr lang="en-US" sz="2400" b="1" dirty="0">
                <a:effectLst/>
                <a:highlight>
                  <a:srgbClr val="FFFF00"/>
                </a:highlight>
                <a:latin typeface="Times New Roman" panose="02020603050405020304" pitchFamily="18" charset="0"/>
                <a:ea typeface="Times New Roman" panose="02020603050405020304" pitchFamily="18" charset="0"/>
              </a:rPr>
              <a:t>eternal purpose</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which </a:t>
            </a:r>
            <a:r>
              <a:rPr lang="en-US" sz="2400" b="1" dirty="0">
                <a:effectLst/>
                <a:highlight>
                  <a:srgbClr val="FFFF00"/>
                </a:highlight>
                <a:latin typeface="Times New Roman" panose="02020603050405020304" pitchFamily="18" charset="0"/>
                <a:ea typeface="Times New Roman" panose="02020603050405020304" pitchFamily="18" charset="0"/>
              </a:rPr>
              <a:t>He</a:t>
            </a:r>
            <a:r>
              <a:rPr lang="en-US" sz="2400" dirty="0">
                <a:effectLst/>
                <a:latin typeface="Times New Roman" panose="02020603050405020304" pitchFamily="18" charset="0"/>
                <a:ea typeface="Times New Roman" panose="02020603050405020304" pitchFamily="18" charset="0"/>
              </a:rPr>
              <a:t> (God) carried out in Christ Jesus our Lord,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Tim. 3:15 </a:t>
            </a:r>
            <a:r>
              <a:rPr lang="en-US" sz="2400" dirty="0">
                <a:effectLst/>
                <a:latin typeface="Times New Roman" panose="02020603050405020304" pitchFamily="18" charset="0"/>
                <a:ea typeface="Times New Roman" panose="02020603050405020304" pitchFamily="18" charset="0"/>
              </a:rPr>
              <a:t>…. the </a:t>
            </a:r>
            <a:r>
              <a:rPr lang="en-US" sz="2400" b="1" dirty="0">
                <a:effectLst/>
                <a:highlight>
                  <a:srgbClr val="FFFF00"/>
                </a:highlight>
                <a:latin typeface="Times New Roman" panose="02020603050405020304" pitchFamily="18" charset="0"/>
                <a:ea typeface="Times New Roman" panose="02020603050405020304" pitchFamily="18" charset="0"/>
              </a:rPr>
              <a:t>household of God</a:t>
            </a:r>
            <a:r>
              <a:rPr lang="en-US" sz="2400" dirty="0">
                <a:effectLst/>
                <a:latin typeface="Times New Roman" panose="02020603050405020304" pitchFamily="18" charset="0"/>
                <a:ea typeface="Times New Roman" panose="02020603050405020304" pitchFamily="18" charset="0"/>
              </a:rPr>
              <a:t>, which is the </a:t>
            </a:r>
            <a:r>
              <a:rPr lang="en-US" sz="2400" b="1"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living God, the </a:t>
            </a:r>
            <a:r>
              <a:rPr lang="en-US" sz="2400" b="1" dirty="0">
                <a:effectLst/>
                <a:highlight>
                  <a:srgbClr val="FFFF00"/>
                </a:highlight>
                <a:latin typeface="Times New Roman" panose="02020603050405020304" pitchFamily="18" charset="0"/>
                <a:ea typeface="Times New Roman" panose="02020603050405020304" pitchFamily="18" charset="0"/>
              </a:rPr>
              <a:t>pillar and support of the truth</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170104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8686362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3785652"/>
          </a:xfrm>
          <a:prstGeom prst="rect">
            <a:avLst/>
          </a:prstGeom>
          <a:noFill/>
        </p:spPr>
        <p:txBody>
          <a:bodyPr wrap="square">
            <a:spAutoFit/>
          </a:bodyPr>
          <a:lstStyle/>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a:t>
            </a:r>
          </a:p>
          <a:p>
            <a:pPr marR="0">
              <a:spcBef>
                <a:spcPts val="0"/>
              </a:spcBef>
              <a:spcAft>
                <a:spcPts val="0"/>
              </a:spcAft>
            </a:pPr>
            <a:r>
              <a:rPr lang="en-US" sz="4000" b="1" dirty="0">
                <a:effectLst/>
                <a:latin typeface="Times New Roman" panose="02020603050405020304" pitchFamily="18" charset="0"/>
                <a:ea typeface="Times New Roman" panose="02020603050405020304" pitchFamily="18" charset="0"/>
              </a:rPr>
              <a:t>Positive</a:t>
            </a: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Expressly Stated</a:t>
            </a:r>
            <a:endParaRPr lang="en-US" sz="4000" dirty="0">
              <a:effectLst/>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366ED4C3-6A7C-BFB5-CC40-983ECEEA84AC}"/>
              </a:ext>
            </a:extLst>
          </p:cNvPr>
          <p:cNvSpPr/>
          <p:nvPr/>
        </p:nvSpPr>
        <p:spPr>
          <a:xfrm>
            <a:off x="4631765" y="2840186"/>
            <a:ext cx="348409"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CFE4196-F376-C241-9AB5-0F6645B6D3F3}"/>
              </a:ext>
            </a:extLst>
          </p:cNvPr>
          <p:cNvSpPr txBox="1"/>
          <p:nvPr/>
        </p:nvSpPr>
        <p:spPr>
          <a:xfrm>
            <a:off x="5387510" y="2647457"/>
            <a:ext cx="4539407" cy="193899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Do or Don’t Do</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Shall</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Shalt Not</a:t>
            </a:r>
          </a:p>
        </p:txBody>
      </p:sp>
    </p:spTree>
    <p:extLst>
      <p:ext uri="{BB962C8B-B14F-4D97-AF65-F5344CB8AC3E}">
        <p14:creationId xmlns:p14="http://schemas.microsoft.com/office/powerpoint/2010/main" val="32487596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710963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Luke 22:19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He had taken some bread and given thanks, He broke it, and gave it to them, saying, "This is My body which is given for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 this in remembrance of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28:18-20 </a:t>
            </a:r>
            <a:r>
              <a:rPr lang="en-US" sz="2400" dirty="0">
                <a:latin typeface="Times New Roman" panose="02020603050405020304" pitchFamily="18" charset="0"/>
                <a:cs typeface="Times New Roman" panose="02020603050405020304" pitchFamily="18" charset="0"/>
              </a:rPr>
              <a:t> And Jesus came up and spoke to them, saying, "All authority has been given to Me in heaven and on earth.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Go therefore and make disciples </a:t>
            </a:r>
            <a:r>
              <a:rPr lang="en-US" sz="2400" dirty="0">
                <a:latin typeface="Times New Roman" panose="02020603050405020304" pitchFamily="18" charset="0"/>
                <a:cs typeface="Times New Roman" panose="02020603050405020304" pitchFamily="18" charset="0"/>
              </a:rPr>
              <a:t>of all the nations, </a:t>
            </a:r>
            <a:r>
              <a:rPr lang="en-US" sz="2400" b="1" u="sng" dirty="0">
                <a:highlight>
                  <a:srgbClr val="FFFF00"/>
                </a:highlight>
                <a:latin typeface="Times New Roman" panose="02020603050405020304" pitchFamily="18" charset="0"/>
                <a:cs typeface="Times New Roman" panose="02020603050405020304" pitchFamily="18" charset="0"/>
              </a:rPr>
              <a:t>baptizing them </a:t>
            </a:r>
            <a:r>
              <a:rPr lang="en-US" sz="2400" dirty="0">
                <a:latin typeface="Times New Roman" panose="02020603050405020304" pitchFamily="18" charset="0"/>
                <a:cs typeface="Times New Roman" panose="02020603050405020304" pitchFamily="18" charset="0"/>
              </a:rPr>
              <a:t>in the name of the Father and the Son and the Holy Spirit,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teaching them </a:t>
            </a:r>
            <a:r>
              <a:rPr lang="en-US" sz="2400" dirty="0">
                <a:latin typeface="Times New Roman" panose="02020603050405020304" pitchFamily="18" charset="0"/>
                <a:cs typeface="Times New Roman" panose="02020603050405020304" pitchFamily="18" charset="0"/>
              </a:rPr>
              <a:t>to observe all that I commanded you; and lo, I am with you always, even to the end of the age." </a:t>
            </a: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2:38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a:t>
            </a:r>
            <a:r>
              <a:rPr lang="en-US" sz="2400" b="1" u="sng" dirty="0">
                <a:highlight>
                  <a:srgbClr val="FFFF00"/>
                </a:highlight>
                <a:latin typeface="Times New Roman" panose="02020603050405020304" pitchFamily="18" charset="0"/>
                <a:cs typeface="Times New Roman" panose="02020603050405020304" pitchFamily="18" charset="0"/>
              </a:rPr>
              <a:t>Repent, and each of you be baptized in the name of Jesus Christ</a:t>
            </a:r>
            <a:r>
              <a:rPr lang="en-US" sz="2400" dirty="0">
                <a:latin typeface="Times New Roman" panose="02020603050405020304" pitchFamily="18" charset="0"/>
                <a:cs typeface="Times New Roman" panose="02020603050405020304" pitchFamily="18" charset="0"/>
              </a:rPr>
              <a:t> for the forgiveness of your sins; and you will receive the gift of the Holy Spirit.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257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740307"/>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10:48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ordered them to be baptized </a:t>
            </a:r>
            <a:r>
              <a:rPr lang="en-US" sz="2400" dirty="0">
                <a:latin typeface="Times New Roman" panose="02020603050405020304" pitchFamily="18" charset="0"/>
                <a:cs typeface="Times New Roman" panose="02020603050405020304" pitchFamily="18" charset="0"/>
              </a:rPr>
              <a:t>in the name of Jesus Christ. Then they asked him to stay on for a few days.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22:16</a:t>
            </a:r>
            <a:r>
              <a:rPr lang="en-US" sz="2400" dirty="0">
                <a:latin typeface="Times New Roman" panose="02020603050405020304" pitchFamily="18" charset="0"/>
                <a:cs typeface="Times New Roman" panose="02020603050405020304" pitchFamily="18" charset="0"/>
              </a:rPr>
              <a:t> 'Now why do you delay? </a:t>
            </a:r>
            <a:r>
              <a:rPr lang="en-US" sz="2400" b="1" u="sng" dirty="0">
                <a:highlight>
                  <a:srgbClr val="FFFF00"/>
                </a:highlight>
                <a:latin typeface="Times New Roman" panose="02020603050405020304" pitchFamily="18" charset="0"/>
                <a:cs typeface="Times New Roman" panose="02020603050405020304" pitchFamily="18" charset="0"/>
              </a:rPr>
              <a:t>Get up and be baptized</a:t>
            </a:r>
            <a:r>
              <a:rPr lang="en-US" sz="2400" dirty="0">
                <a:latin typeface="Times New Roman" panose="02020603050405020304" pitchFamily="18" charset="0"/>
                <a:cs typeface="Times New Roman" panose="02020603050405020304" pitchFamily="18" charset="0"/>
              </a:rPr>
              <a:t>, and wash away your sins, calling on His name.’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1:15-16 </a:t>
            </a:r>
            <a:r>
              <a:rPr lang="en-US" sz="2400" dirty="0">
                <a:latin typeface="Times New Roman" panose="02020603050405020304" pitchFamily="18" charset="0"/>
                <a:cs typeface="Times New Roman" panose="02020603050405020304" pitchFamily="18" charset="0"/>
              </a:rPr>
              <a:t> but like the Holy One who called you, </a:t>
            </a:r>
            <a:r>
              <a:rPr lang="en-US" sz="2400" b="1" dirty="0">
                <a:highlight>
                  <a:srgbClr val="FFFF00"/>
                </a:highlight>
                <a:latin typeface="Times New Roman" panose="02020603050405020304" pitchFamily="18" charset="0"/>
                <a:cs typeface="Times New Roman" panose="02020603050405020304" pitchFamily="18" charset="0"/>
              </a:rPr>
              <a:t>be holy yourselves also in all </a:t>
            </a:r>
            <a:r>
              <a:rPr lang="en-US" sz="2400" b="1" i="1" dirty="0">
                <a:highlight>
                  <a:srgbClr val="FFFF00"/>
                </a:highlight>
                <a:latin typeface="Times New Roman" panose="02020603050405020304" pitchFamily="18" charset="0"/>
                <a:cs typeface="Times New Roman" panose="02020603050405020304" pitchFamily="18" charset="0"/>
              </a:rPr>
              <a:t>your</a:t>
            </a:r>
            <a:r>
              <a:rPr lang="en-US" sz="2400" b="1" dirty="0">
                <a:highlight>
                  <a:srgbClr val="FFFF00"/>
                </a:highlight>
                <a:latin typeface="Times New Roman" panose="02020603050405020304" pitchFamily="18" charset="0"/>
                <a:cs typeface="Times New Roman" panose="02020603050405020304" pitchFamily="18" charset="0"/>
              </a:rPr>
              <a:t> behavior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because it is written, "</a:t>
            </a:r>
            <a:r>
              <a:rPr lang="en-US" sz="2400" b="1" cap="small" dirty="0">
                <a:effectLst/>
                <a:highlight>
                  <a:srgbClr val="FFFF00"/>
                </a:highlight>
                <a:latin typeface="Times New Roman" panose="02020603050405020304" pitchFamily="18" charset="0"/>
                <a:cs typeface="Times New Roman" panose="02020603050405020304" pitchFamily="18" charset="0"/>
              </a:rPr>
              <a:t>YOU SHALL BE HOLY</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FOR</a:t>
            </a:r>
            <a:r>
              <a:rPr lang="en-US" sz="2400" b="1" dirty="0">
                <a:highlight>
                  <a:srgbClr val="FFFF00"/>
                </a:highlight>
                <a:latin typeface="Times New Roman" panose="02020603050405020304" pitchFamily="18" charset="0"/>
                <a:cs typeface="Times New Roman" panose="02020603050405020304" pitchFamily="18" charset="0"/>
              </a:rPr>
              <a:t> I </a:t>
            </a:r>
            <a:r>
              <a:rPr lang="en-US" sz="2400" b="1" cap="small" dirty="0">
                <a:effectLst/>
                <a:highlight>
                  <a:srgbClr val="FFFF00"/>
                </a:highlight>
                <a:latin typeface="Times New Roman" panose="02020603050405020304" pitchFamily="18" charset="0"/>
                <a:cs typeface="Times New Roman" panose="02020603050405020304" pitchFamily="18" charset="0"/>
              </a:rPr>
              <a:t>AM HOLY</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4:3-5</a:t>
            </a:r>
            <a:r>
              <a:rPr lang="en-US" sz="2400" dirty="0">
                <a:latin typeface="Times New Roman" panose="02020603050405020304" pitchFamily="18" charset="0"/>
                <a:cs typeface="Times New Roman" panose="02020603050405020304" pitchFamily="18" charset="0"/>
              </a:rPr>
              <a:t> For this is the will of God, </a:t>
            </a:r>
            <a:r>
              <a:rPr lang="en-US" sz="2400" b="1" u="sng" dirty="0">
                <a:highlight>
                  <a:srgbClr val="FFFF00"/>
                </a:highlight>
                <a:latin typeface="Times New Roman" panose="02020603050405020304" pitchFamily="18" charset="0"/>
                <a:cs typeface="Times New Roman" panose="02020603050405020304" pitchFamily="18" charset="0"/>
              </a:rPr>
              <a:t>your sanctification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that you </a:t>
            </a:r>
            <a:r>
              <a:rPr lang="en-US" sz="2400" b="1" u="sng" dirty="0">
                <a:highlight>
                  <a:srgbClr val="FFFF00"/>
                </a:highlight>
                <a:latin typeface="Times New Roman" panose="02020603050405020304" pitchFamily="18" charset="0"/>
                <a:cs typeface="Times New Roman" panose="02020603050405020304" pitchFamily="18" charset="0"/>
              </a:rPr>
              <a:t>abstain from sexual immorality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that each of you </a:t>
            </a:r>
            <a:r>
              <a:rPr lang="en-US" sz="2400" b="1" u="sng" dirty="0">
                <a:highlight>
                  <a:srgbClr val="FFFF00"/>
                </a:highlight>
                <a:latin typeface="Times New Roman" panose="02020603050405020304" pitchFamily="18" charset="0"/>
                <a:cs typeface="Times New Roman" panose="02020603050405020304" pitchFamily="18" charset="0"/>
              </a:rPr>
              <a:t>know how to possess his own vessel in sanctification and honor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not in lustful passion</a:t>
            </a:r>
            <a:r>
              <a:rPr lang="en-US" sz="2400" dirty="0">
                <a:latin typeface="Times New Roman" panose="02020603050405020304" pitchFamily="18" charset="0"/>
                <a:cs typeface="Times New Roman" panose="02020603050405020304" pitchFamily="18" charset="0"/>
              </a:rPr>
              <a:t>, like the Gentiles who do not know God; </a:t>
            </a:r>
            <a:br>
              <a:rPr lang="en-US" sz="2400" dirty="0">
                <a:latin typeface="Times New Roman" panose="02020603050405020304" pitchFamily="18" charset="0"/>
                <a:cs typeface="Times New Roman" panose="02020603050405020304" pitchFamily="18" charset="0"/>
              </a:rPr>
            </a:b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684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786199"/>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Applying New Testament Examples: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be careful how we apply examples.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determine that which illustrates a </a:t>
            </a:r>
            <a:r>
              <a:rPr lang="en-US" sz="3200" b="1" dirty="0">
                <a:effectLst/>
                <a:latin typeface="Times New Roman" panose="02020603050405020304" pitchFamily="18" charset="0"/>
                <a:ea typeface="Times New Roman" panose="02020603050405020304" pitchFamily="18" charset="0"/>
              </a:rPr>
              <a:t>divine requirement </a:t>
            </a:r>
            <a:r>
              <a:rPr lang="en-US" sz="3200" dirty="0">
                <a:effectLst/>
                <a:latin typeface="Times New Roman" panose="02020603050405020304" pitchFamily="18" charset="0"/>
                <a:ea typeface="Times New Roman" panose="02020603050405020304" pitchFamily="18" charset="0"/>
              </a:rPr>
              <a:t>and that which is </a:t>
            </a:r>
            <a:r>
              <a:rPr lang="en-US" sz="3200" b="1" dirty="0">
                <a:effectLst/>
                <a:latin typeface="Times New Roman" panose="02020603050405020304" pitchFamily="18" charset="0"/>
                <a:ea typeface="Times New Roman" panose="02020603050405020304" pitchFamily="18" charset="0"/>
              </a:rPr>
              <a:t>incidental</a:t>
            </a:r>
            <a:r>
              <a:rPr lang="en-US" sz="32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To do so, we must look for three things: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Uniformity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Materiality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Limited Application Due to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Special Circumstances </a:t>
            </a:r>
          </a:p>
          <a:p>
            <a:pPr marL="1257300" lvl="2" indent="-3429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Lack of </a:t>
            </a:r>
            <a:r>
              <a:rPr lang="en-US" sz="3200" dirty="0">
                <a:effectLst/>
                <a:latin typeface="Times New Roman" panose="02020603050405020304" pitchFamily="18" charset="0"/>
                <a:ea typeface="Times New Roman" panose="02020603050405020304" pitchFamily="18" charset="0"/>
              </a:rPr>
              <a:t>Unity or Agreement with other Scriptures, and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Competence (assuming too much).</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4738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446256"/>
            <a:ext cx="11378193" cy="4401205"/>
          </a:xfrm>
          <a:prstGeom prst="rect">
            <a:avLst/>
          </a:prstGeom>
          <a:noFill/>
        </p:spPr>
        <p:txBody>
          <a:bodyPr wrap="square">
            <a:spAutoFit/>
          </a:bodyPr>
          <a:lstStyle/>
          <a:p>
            <a:pPr marL="0" marR="0">
              <a:spcBef>
                <a:spcPts val="0"/>
              </a:spcBef>
              <a:spcAft>
                <a:spcPts val="0"/>
              </a:spcAft>
            </a:pPr>
            <a:r>
              <a:rPr lang="en-US" sz="4000" b="1" i="1" dirty="0">
                <a:effectLst/>
                <a:latin typeface="Times New Roman" panose="02020603050405020304" pitchFamily="18" charset="0"/>
                <a:ea typeface="Times New Roman" panose="02020603050405020304" pitchFamily="18" charset="0"/>
              </a:rPr>
              <a:t>Uniformity:</a:t>
            </a:r>
            <a:r>
              <a:rPr lang="en-US" sz="4000" dirty="0">
                <a:effectLst/>
                <a:latin typeface="Times New Roman" panose="02020603050405020304" pitchFamily="18" charset="0"/>
                <a:ea typeface="Times New Roman" panose="02020603050405020304" pitchFamily="18" charset="0"/>
              </a:rPr>
              <a:t> The same action is performed in other examples.</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Conversions are always preceded by teaching.</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Baptism, when described, is always by immersion in water.</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Lord’s supper is always on the first day of the week.</a:t>
            </a: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85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Materiality</a:t>
            </a:r>
            <a:r>
              <a:rPr lang="en-US" sz="2400" b="1" i="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Some things stated may not be essential to the example given.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Place of baptism:  </a:t>
            </a:r>
            <a:r>
              <a:rPr lang="en-US" sz="2400" dirty="0">
                <a:effectLst/>
                <a:latin typeface="Times New Roman" panose="02020603050405020304" pitchFamily="18" charset="0"/>
                <a:ea typeface="Times New Roman" panose="02020603050405020304" pitchFamily="18" charset="0"/>
              </a:rPr>
              <a:t>River, pool, lake, moving water, Jerusalem, River Jordan, etc.  Regardless of the medium, the same actions and results occur</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Action of baptism:  </a:t>
            </a:r>
            <a:r>
              <a:rPr lang="en-US" sz="2400" dirty="0">
                <a:effectLst/>
                <a:latin typeface="Times New Roman" panose="02020603050405020304" pitchFamily="18" charset="0"/>
                <a:ea typeface="Times New Roman" panose="02020603050405020304" pitchFamily="18" charset="0"/>
              </a:rPr>
              <a:t>Immersion always occurs. Other scriptures confirm baptism is a burial.  The word baptism itself means immersion.</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Elements of the Lord’s Supper: </a:t>
            </a:r>
            <a:r>
              <a:rPr lang="en-US" sz="2400" dirty="0">
                <a:effectLst/>
                <a:latin typeface="Times New Roman" panose="02020603050405020304" pitchFamily="18" charset="0"/>
                <a:ea typeface="Times New Roman" panose="02020603050405020304" pitchFamily="18" charset="0"/>
              </a:rPr>
              <a:t>The example given by Jesus himself specifically defines the elements – Unleavened bread and fruit of the vine</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The cup to partake of the wine: </a:t>
            </a:r>
            <a:r>
              <a:rPr lang="en-US" sz="2400" dirty="0">
                <a:effectLst/>
                <a:latin typeface="Times New Roman" panose="02020603050405020304" pitchFamily="18" charset="0"/>
                <a:ea typeface="Times New Roman" panose="02020603050405020304" pitchFamily="18" charset="0"/>
              </a:rPr>
              <a:t>Emphasis is on the contents that we drink, not the vessel containing the wine.  A single vessel, chalice, or multiple cups are not specified</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7045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262979"/>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Selling of Property:  </a:t>
            </a:r>
            <a:r>
              <a:rPr lang="en-US" sz="2800" dirty="0">
                <a:effectLst/>
                <a:latin typeface="Times New Roman" panose="02020603050405020304" pitchFamily="18" charset="0"/>
                <a:ea typeface="Times New Roman" panose="02020603050405020304" pitchFamily="18" charset="0"/>
              </a:rPr>
              <a:t>Not a general rule but a special action taken in the new Jerusalem church as a result of the difficulties and persecutions the saints were experiencing.</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Washing of Feet:  </a:t>
            </a:r>
            <a:r>
              <a:rPr lang="en-US" sz="2800" dirty="0">
                <a:effectLst/>
                <a:latin typeface="Times New Roman" panose="02020603050405020304" pitchFamily="18" charset="0"/>
                <a:ea typeface="Times New Roman" panose="02020603050405020304" pitchFamily="18" charset="0"/>
              </a:rPr>
              <a:t>Jesus was performing a custom of the time (1 Sam 25:41) which was commonly performed by servants.  He did it to illustrate a principle humility and service to others.  Foot washing is not mentioned any  where else in the scriptures, either by command or example.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Holy Kiss:  </a:t>
            </a:r>
            <a:r>
              <a:rPr lang="en-US" sz="2800" dirty="0">
                <a:effectLst/>
                <a:latin typeface="Times New Roman" panose="02020603050405020304" pitchFamily="18" charset="0"/>
                <a:ea typeface="Times New Roman" panose="02020603050405020304" pitchFamily="18" charset="0"/>
              </a:rPr>
              <a:t>Another cultural element still practiced by some.  It was a standard greeting at that time- a prevailing custom.  The principle that is taught is that we should greet each other with cordiality and propriety.</a:t>
            </a:r>
          </a:p>
        </p:txBody>
      </p:sp>
    </p:spTree>
    <p:extLst>
      <p:ext uri="{BB962C8B-B14F-4D97-AF65-F5344CB8AC3E}">
        <p14:creationId xmlns:p14="http://schemas.microsoft.com/office/powerpoint/2010/main" val="21870691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latin typeface="Times New Roman" panose="02020603050405020304" pitchFamily="18" charset="0"/>
                <a:ea typeface="Times New Roman" panose="02020603050405020304" pitchFamily="18" charset="0"/>
              </a:rPr>
              <a:t>Upper Room: </a:t>
            </a:r>
            <a:r>
              <a:rPr lang="en-US" sz="2800" dirty="0">
                <a:latin typeface="Times New Roman" panose="02020603050405020304" pitchFamily="18" charset="0"/>
                <a:ea typeface="Times New Roman" panose="02020603050405020304" pitchFamily="18" charset="0"/>
              </a:rPr>
              <a:t>Jesus partook of the Passover and ordained the Lord’s Supper in an upper room</a:t>
            </a:r>
          </a:p>
          <a:p>
            <a:pPr marL="800100" lvl="1" indent="-342900">
              <a:buFont typeface="Symbol" panose="05050102010706020507" pitchFamily="18" charset="2"/>
              <a:buChar char=""/>
              <a:tabLst>
                <a:tab pos="228600" algn="l"/>
              </a:tabLst>
            </a:pPr>
            <a:r>
              <a:rPr lang="en-US" sz="2800" dirty="0">
                <a:latin typeface="Times New Roman" panose="02020603050405020304" pitchFamily="18" charset="0"/>
                <a:ea typeface="Times New Roman" panose="02020603050405020304" pitchFamily="18" charset="0"/>
              </a:rPr>
              <a:t>Common for larger Hebrew rooms to be on an upper floor so that the support walls in smaller rooms on the lower floor support the upper room</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Which floor</a:t>
            </a:r>
            <a:r>
              <a:rPr lang="en-US" sz="2800" dirty="0">
                <a:latin typeface="Times New Roman" panose="02020603050405020304" pitchFamily="18" charset="0"/>
                <a:ea typeface="Times New Roman" panose="02020603050405020304" pitchFamily="18" charset="0"/>
              </a:rPr>
              <a:t>?  Second floor or third floor. In Acts 20:8-9 the saints were gathered on the third floor from which Eutychus fells.</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Par</a:t>
            </a:r>
            <a:r>
              <a:rPr lang="en-US" sz="2800" dirty="0">
                <a:latin typeface="Times New Roman" panose="02020603050405020304" pitchFamily="18" charset="0"/>
                <a:ea typeface="Times New Roman" panose="02020603050405020304" pitchFamily="18" charset="0"/>
              </a:rPr>
              <a:t>taking of the Lord’s Supper is a commandment.  Are we to be prevented from partaking of the Lord’s Supper because we do not have a multi-floor structure</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No other example or commandment requiring a second floor</a:t>
            </a:r>
          </a:p>
        </p:txBody>
      </p:sp>
    </p:spTree>
    <p:extLst>
      <p:ext uri="{BB962C8B-B14F-4D97-AF65-F5344CB8AC3E}">
        <p14:creationId xmlns:p14="http://schemas.microsoft.com/office/powerpoint/2010/main" val="2991895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Unity:</a:t>
            </a:r>
            <a:r>
              <a:rPr lang="en-US" sz="2800" dirty="0">
                <a:effectLst/>
                <a:latin typeface="Times New Roman" panose="02020603050405020304" pitchFamily="18" charset="0"/>
                <a:ea typeface="Times New Roman" panose="02020603050405020304" pitchFamily="18" charset="0"/>
              </a:rPr>
              <a:t>  Does the action agree with the rest of the scriptures?</a:t>
            </a:r>
          </a:p>
          <a:p>
            <a:pPr marL="457200" marR="0" lvl="0" indent="-457200">
              <a:spcBef>
                <a:spcPts val="0"/>
              </a:spcBef>
              <a:spcAft>
                <a:spcPts val="0"/>
              </a:spcAft>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Paul did not receive wages when he was at Corinth (2 Corinthians 11:7-9).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Does this illustrate that evangelists should not be paid for their services.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No.  Paul specifically instructs the support of preachers (1 Corinthians 9:11-16).</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Competence:</a:t>
            </a:r>
            <a:r>
              <a:rPr lang="en-US" sz="2800" dirty="0">
                <a:effectLst/>
                <a:latin typeface="Times New Roman" panose="02020603050405020304" pitchFamily="18" charset="0"/>
                <a:ea typeface="Times New Roman" panose="02020603050405020304" pitchFamily="18" charset="0"/>
              </a:rPr>
              <a:t> Assumptions based upon a lack of evidence.</a:t>
            </a:r>
          </a:p>
          <a:p>
            <a:pPr marL="342900" marR="0" lvl="0" indent="-342900">
              <a:spcBef>
                <a:spcPts val="0"/>
              </a:spcBef>
              <a:spcAft>
                <a:spcPts val="0"/>
              </a:spcAft>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Infant Baptism: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Based upon original sin which is refuted at Ezekiel 18:19-20 – son does not bear the iniquity of the father</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Some hold to this doctrine because the household of Lydia was baptized.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That example requires us to assume Lydia was married and had babies in her household. </a:t>
            </a:r>
          </a:p>
        </p:txBody>
      </p:sp>
    </p:spTree>
    <p:extLst>
      <p:ext uri="{BB962C8B-B14F-4D97-AF65-F5344CB8AC3E}">
        <p14:creationId xmlns:p14="http://schemas.microsoft.com/office/powerpoint/2010/main" val="22862373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5CF86D8-0A67-18D1-5326-32667865CE56}"/>
              </a:ext>
            </a:extLst>
          </p:cNvPr>
          <p:cNvSpPr txBox="1"/>
          <p:nvPr/>
        </p:nvSpPr>
        <p:spPr>
          <a:xfrm rot="10800000" flipH="1" flipV="1">
            <a:off x="6530155" y="2397553"/>
            <a:ext cx="4385495" cy="1938992"/>
          </a:xfrm>
          <a:prstGeom prst="rect">
            <a:avLst/>
          </a:prstGeom>
          <a:noFill/>
          <a:ln w="53975">
            <a:solidFill>
              <a:srgbClr val="FF0000"/>
            </a:solidFill>
          </a:ln>
        </p:spPr>
        <p:txBody>
          <a:bodyPr wrap="square" rtlCol="0">
            <a:spAutoFit/>
          </a:bodyPr>
          <a:lstStyle/>
          <a:p>
            <a:r>
              <a:rPr lang="en-US" sz="4000" b="1" dirty="0">
                <a:latin typeface="Times New Roman" panose="02020603050405020304" pitchFamily="18" charset="0"/>
                <a:cs typeface="Times New Roman" panose="02020603050405020304" pitchFamily="18" charset="0"/>
              </a:rPr>
              <a:t>By what authority</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Heaven</a:t>
            </a:r>
          </a:p>
          <a:p>
            <a:pPr marL="457200" indent="-4572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From Man</a:t>
            </a:r>
          </a:p>
        </p:txBody>
      </p:sp>
    </p:spTree>
    <p:extLst>
      <p:ext uri="{BB962C8B-B14F-4D97-AF65-F5344CB8AC3E}">
        <p14:creationId xmlns:p14="http://schemas.microsoft.com/office/powerpoint/2010/main" val="2666771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600986"/>
          </a:xfrm>
          <a:prstGeom prst="rect">
            <a:avLst/>
          </a:prstGeom>
          <a:noFill/>
        </p:spPr>
        <p:txBody>
          <a:bodyPr wrap="square">
            <a:spAutoFit/>
          </a:bodyPr>
          <a:lstStyle/>
          <a:p>
            <a:pPr marL="0" marR="0">
              <a:spcBef>
                <a:spcPts val="0"/>
              </a:spcBef>
              <a:spcAft>
                <a:spcPts val="0"/>
              </a:spcAft>
            </a:pPr>
            <a:r>
              <a:rPr lang="en-US" sz="4800" b="1" dirty="0">
                <a:effectLst/>
                <a:latin typeface="Times New Roman" panose="02020603050405020304" pitchFamily="18" charset="0"/>
                <a:ea typeface="Times New Roman" panose="02020603050405020304" pitchFamily="18" charset="0"/>
              </a:rPr>
              <a:t>Necessary Inference – Expediency – Aids: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Specific Authority versus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Generic Authority</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8582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Specific Authority:</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a:t>
            </a:r>
            <a:r>
              <a:rPr lang="en-US" sz="2400" b="1" dirty="0">
                <a:effectLst/>
                <a:highlight>
                  <a:srgbClr val="FFFF00"/>
                </a:highlight>
                <a:latin typeface="Times New Roman" panose="02020603050405020304" pitchFamily="18" charset="0"/>
                <a:ea typeface="Times New Roman" panose="02020603050405020304" pitchFamily="18" charset="0"/>
              </a:rPr>
              <a:t>is specified</a:t>
            </a:r>
            <a:r>
              <a:rPr lang="en-US" sz="2400" dirty="0">
                <a:effectLst/>
                <a:latin typeface="Times New Roman" panose="02020603050405020304" pitchFamily="18" charset="0"/>
                <a:ea typeface="Times New Roman" panose="02020603050405020304" pitchFamily="18" charset="0"/>
              </a:rPr>
              <a:t>, then human choice in carryout the command is prohibited.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Anything </a:t>
            </a:r>
            <a:r>
              <a:rPr lang="en-US" sz="2400" b="1" dirty="0">
                <a:effectLst/>
                <a:highlight>
                  <a:srgbClr val="FFFF00"/>
                </a:highlight>
                <a:latin typeface="Times New Roman" panose="02020603050405020304" pitchFamily="18" charset="0"/>
                <a:ea typeface="Times New Roman" panose="02020603050405020304" pitchFamily="18" charset="0"/>
              </a:rPr>
              <a:t>more or less </a:t>
            </a:r>
            <a:r>
              <a:rPr lang="en-US" sz="2400" dirty="0">
                <a:effectLst/>
                <a:latin typeface="Times New Roman" panose="02020603050405020304" pitchFamily="18" charset="0"/>
                <a:ea typeface="Times New Roman" panose="02020603050405020304" pitchFamily="18" charset="0"/>
              </a:rPr>
              <a:t>than what is specified would be an </a:t>
            </a:r>
            <a:r>
              <a:rPr lang="en-US" sz="2400" b="1" dirty="0">
                <a:effectLst/>
                <a:highlight>
                  <a:srgbClr val="FFFF00"/>
                </a:highlight>
                <a:latin typeface="Times New Roman" panose="02020603050405020304" pitchFamily="18" charset="0"/>
                <a:ea typeface="Times New Roman" panose="02020603050405020304" pitchFamily="18" charset="0"/>
              </a:rPr>
              <a:t>addition to or a subtraction </a:t>
            </a:r>
            <a:r>
              <a:rPr lang="en-US" sz="2400" dirty="0">
                <a:effectLst/>
                <a:latin typeface="Times New Roman" panose="02020603050405020304" pitchFamily="18" charset="0"/>
                <a:ea typeface="Times New Roman" panose="02020603050405020304" pitchFamily="18" charset="0"/>
              </a:rPr>
              <a:t>from the word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Generic Authority: </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is </a:t>
            </a:r>
            <a:r>
              <a:rPr lang="en-US" sz="2400" b="1" dirty="0">
                <a:effectLst/>
                <a:highlight>
                  <a:srgbClr val="FFFF00"/>
                </a:highlight>
                <a:latin typeface="Times New Roman" panose="02020603050405020304" pitchFamily="18" charset="0"/>
                <a:ea typeface="Times New Roman" panose="02020603050405020304" pitchFamily="18" charset="0"/>
              </a:rPr>
              <a:t>not specified</a:t>
            </a:r>
            <a:r>
              <a:rPr lang="en-US" sz="2400" dirty="0">
                <a:effectLst/>
                <a:latin typeface="Times New Roman" panose="02020603050405020304" pitchFamily="18" charset="0"/>
                <a:ea typeface="Times New Roman" panose="02020603050405020304" pitchFamily="18" charset="0"/>
              </a:rPr>
              <a:t>, then man is allowed to choose </a:t>
            </a:r>
            <a:r>
              <a:rPr lang="en-US" sz="2400" b="1" dirty="0">
                <a:effectLst/>
                <a:highlight>
                  <a:srgbClr val="FFFF00"/>
                </a:highlight>
                <a:latin typeface="Times New Roman" panose="02020603050405020304" pitchFamily="18" charset="0"/>
                <a:ea typeface="Times New Roman" panose="02020603050405020304" pitchFamily="18" charset="0"/>
              </a:rPr>
              <a:t>the means or aids </a:t>
            </a:r>
            <a:r>
              <a:rPr lang="en-US" sz="2400" dirty="0">
                <a:effectLst/>
                <a:latin typeface="Times New Roman" panose="02020603050405020304" pitchFamily="18" charset="0"/>
                <a:ea typeface="Times New Roman" panose="02020603050405020304" pitchFamily="18" charset="0"/>
              </a:rPr>
              <a:t>in carryout the command.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However, we must be careful to </a:t>
            </a:r>
            <a:r>
              <a:rPr lang="en-US" sz="2400" b="1" dirty="0">
                <a:effectLst/>
                <a:highlight>
                  <a:srgbClr val="FFFF00"/>
                </a:highlight>
                <a:latin typeface="Times New Roman" panose="02020603050405020304" pitchFamily="18" charset="0"/>
                <a:ea typeface="Times New Roman" panose="02020603050405020304" pitchFamily="18" charset="0"/>
              </a:rPr>
              <a:t>properly discern</a:t>
            </a:r>
            <a:r>
              <a:rPr lang="en-US" sz="2400" dirty="0">
                <a:effectLst/>
                <a:latin typeface="Times New Roman" panose="02020603050405020304" pitchFamily="18" charset="0"/>
                <a:ea typeface="Times New Roman" panose="02020603050405020304" pitchFamily="18" charset="0"/>
              </a:rPr>
              <a:t> between what is an aid and what is an addition or subtraction.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86508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pic>
        <p:nvPicPr>
          <p:cNvPr id="4" name="Picture 3">
            <a:extLst>
              <a:ext uri="{FF2B5EF4-FFF2-40B4-BE49-F238E27FC236}">
                <a16:creationId xmlns:a16="http://schemas.microsoft.com/office/drawing/2014/main" id="{57DF194C-8713-F40C-8A6D-A0EEC36E1EC8}"/>
              </a:ext>
            </a:extLst>
          </p:cNvPr>
          <p:cNvPicPr>
            <a:picLocks noChangeAspect="1"/>
          </p:cNvPicPr>
          <p:nvPr/>
        </p:nvPicPr>
        <p:blipFill>
          <a:blip r:embed="rId2"/>
          <a:stretch>
            <a:fillRect/>
          </a:stretch>
        </p:blipFill>
        <p:spPr>
          <a:xfrm>
            <a:off x="340659" y="1016000"/>
            <a:ext cx="11373224" cy="5683624"/>
          </a:xfrm>
          <a:prstGeom prst="rect">
            <a:avLst/>
          </a:prstGeom>
        </p:spPr>
      </p:pic>
    </p:spTree>
    <p:extLst>
      <p:ext uri="{BB962C8B-B14F-4D97-AF65-F5344CB8AC3E}">
        <p14:creationId xmlns:p14="http://schemas.microsoft.com/office/powerpoint/2010/main" val="39388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Assembly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5078313"/>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Assemble on the </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First Day of the Week</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414049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To put the First Day of the Week into perspective, let’s look at its significance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Death Burial and Resurrection of Christ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Beginning with the three days of the prior week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Leading up to the first day of the following week.</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Each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Twilight or Sunset</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after Sunset – approximately at 6:00 PM</a:t>
            </a:r>
          </a:p>
          <a:p>
            <a:endParaRPr lang="en-US" sz="2400" b="1"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Approximate 6 hour time difference between our day and the Jewish Day</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Jewish day ends and begins exactly at sunset or 6:00.00 PM; </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Our day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Ends at 12:00.00 Midnight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Begins at 12:00.01 AM</a:t>
            </a:r>
          </a:p>
        </p:txBody>
      </p:sp>
    </p:spTree>
    <p:extLst>
      <p:ext uri="{BB962C8B-B14F-4D97-AF65-F5344CB8AC3E}">
        <p14:creationId xmlns:p14="http://schemas.microsoft.com/office/powerpoint/2010/main" val="28733543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50655" y="2894707"/>
            <a:ext cx="11722345" cy="1384995"/>
          </a:xfrm>
          <a:prstGeom prst="rect">
            <a:avLst/>
          </a:prstGeom>
          <a:noFill/>
        </p:spPr>
        <p:txBody>
          <a:bodyPr wrap="square">
            <a:spAutoFit/>
          </a:bodyPr>
          <a:lstStyle/>
          <a:p>
            <a:r>
              <a:rPr lang="en-US" sz="2800" b="1" dirty="0">
                <a:latin typeface="Times New Roman" panose="02020603050405020304" pitchFamily="18" charset="0"/>
                <a:ea typeface="Times New Roman" panose="02020603050405020304" pitchFamily="18" charset="0"/>
              </a:rPr>
              <a:t>5</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(Thursday – 6:00 PM) - 14</a:t>
            </a:r>
            <a:r>
              <a:rPr lang="en-US" sz="2800" b="1" baseline="30000" dirty="0">
                <a:latin typeface="Times New Roman" panose="02020603050405020304" pitchFamily="18" charset="0"/>
                <a:ea typeface="Times New Roman" panose="02020603050405020304" pitchFamily="18" charset="0"/>
              </a:rPr>
              <a:t>th</a:t>
            </a:r>
            <a:r>
              <a:rPr lang="en-US" sz="2800" b="1" dirty="0">
                <a:latin typeface="Times New Roman" panose="02020603050405020304" pitchFamily="18" charset="0"/>
                <a:ea typeface="Times New Roman" panose="02020603050405020304" pitchFamily="18" charset="0"/>
              </a:rPr>
              <a:t> Day of Abib</a:t>
            </a:r>
            <a:endParaRPr lang="en-US" sz="28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Sacrifice of the Passover Lamb at Twilight (before sunset)</a:t>
            </a:r>
          </a:p>
          <a:p>
            <a:pPr marL="342900" indent="-3429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Partaking of the Passover Supper at Twilight (before sunset)</a:t>
            </a:r>
          </a:p>
        </p:txBody>
      </p:sp>
    </p:spTree>
    <p:extLst>
      <p:ext uri="{BB962C8B-B14F-4D97-AF65-F5344CB8AC3E}">
        <p14:creationId xmlns:p14="http://schemas.microsoft.com/office/powerpoint/2010/main" val="177415776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4893647"/>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6</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(Thursday – 6:00 PM) – 15</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(after sunset of the 14</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continues to overlap into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 of Abib after sunset</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Slay, prepare, cook it, and eat at twilight on the 14</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Partaking of the Passover necessarily overlaps into the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begins on 15</a:t>
            </a:r>
            <a:r>
              <a:rPr lang="en-US" sz="2400"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day</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Requires all leaven removed from houses and meals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Symbolizes sanctification and purification from sin</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Lasts for Seven Days</a:t>
            </a:r>
          </a:p>
          <a:p>
            <a:pPr marL="457200" indent="-4572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Passover Supper inaugurates the first meal of the Feast of Unleavened </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Passover and the Feast of Unleavened bread are 2 separate observances</a:t>
            </a:r>
          </a:p>
          <a:p>
            <a:pPr marL="914400" lvl="1"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But the two are joined by the timing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Gospel accounts refer to the two as being the same</a:t>
            </a:r>
          </a:p>
        </p:txBody>
      </p:sp>
    </p:spTree>
    <p:extLst>
      <p:ext uri="{BB962C8B-B14F-4D97-AF65-F5344CB8AC3E}">
        <p14:creationId xmlns:p14="http://schemas.microsoft.com/office/powerpoint/2010/main" val="29879247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p:spPr>
        <p:txBody>
          <a:bodyPr wrap="square">
            <a:spAutoFit/>
          </a:bodyPr>
          <a:lstStyle/>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Unleavened Bread </a:t>
            </a:r>
            <a:r>
              <a:rPr lang="en-US" sz="2400" dirty="0">
                <a:latin typeface="Times New Roman" panose="02020603050405020304" pitchFamily="18" charset="0"/>
                <a:cs typeface="Times New Roman" panose="02020603050405020304" pitchFamily="18" charset="0"/>
              </a:rPr>
              <a:t>the disciples came to Jesus and asked, "Where do You want us to prepare for You to eat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14:12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FFFF00"/>
                </a:highlight>
                <a:latin typeface="Times New Roman" panose="02020603050405020304" pitchFamily="18" charset="0"/>
                <a:cs typeface="Times New Roman" panose="02020603050405020304" pitchFamily="18" charset="0"/>
              </a:rPr>
              <a:t>first day of Unleavened Bread</a:t>
            </a:r>
            <a:r>
              <a:rPr lang="en-US" sz="2400" dirty="0">
                <a:latin typeface="Times New Roman" panose="02020603050405020304" pitchFamily="18" charset="0"/>
                <a:cs typeface="Times New Roman" panose="02020603050405020304" pitchFamily="18" charset="0"/>
              </a:rPr>
              <a:t>, when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was being sacrificed</a:t>
            </a:r>
            <a:r>
              <a:rPr lang="en-US" sz="2400" dirty="0">
                <a:latin typeface="Times New Roman" panose="02020603050405020304" pitchFamily="18" charset="0"/>
                <a:cs typeface="Times New Roman" panose="02020603050405020304" pitchFamily="18" charset="0"/>
              </a:rPr>
              <a:t>, His disciples *said to Him, "Where do You want us to go and prepare for You to </a:t>
            </a:r>
            <a:r>
              <a:rPr lang="en-US" sz="2400" b="1" u="sng" dirty="0">
                <a:highlight>
                  <a:srgbClr val="FFFF00"/>
                </a:highlight>
                <a:latin typeface="Times New Roman" panose="02020603050405020304" pitchFamily="18" charset="0"/>
                <a:cs typeface="Times New Roman" panose="02020603050405020304" pitchFamily="18" charset="0"/>
              </a:rPr>
              <a:t>eat the Passover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a:t>
            </a:r>
            <a:r>
              <a:rPr lang="en-US" sz="2400" dirty="0">
                <a:latin typeface="Times New Roman" panose="02020603050405020304" pitchFamily="18" charset="0"/>
                <a:cs typeface="Times New Roman" panose="02020603050405020304" pitchFamily="18" charset="0"/>
              </a:rPr>
              <a:t> Now the </a:t>
            </a:r>
            <a:r>
              <a:rPr lang="en-US" sz="2400" b="1" u="sng" dirty="0">
                <a:highlight>
                  <a:srgbClr val="FFFF00"/>
                </a:highlight>
                <a:latin typeface="Times New Roman" panose="02020603050405020304" pitchFamily="18" charset="0"/>
                <a:cs typeface="Times New Roman" panose="02020603050405020304" pitchFamily="18" charset="0"/>
              </a:rPr>
              <a:t>Feast of Unleavened Bread</a:t>
            </a:r>
            <a:r>
              <a:rPr lang="en-US" sz="2400" dirty="0">
                <a:latin typeface="Times New Roman" panose="02020603050405020304" pitchFamily="18" charset="0"/>
                <a:cs typeface="Times New Roman" panose="02020603050405020304" pitchFamily="18" charset="0"/>
              </a:rPr>
              <a:t>, which is called </a:t>
            </a:r>
            <a:r>
              <a:rPr lang="en-US" sz="2400" b="1" u="sng" dirty="0">
                <a:highlight>
                  <a:srgbClr val="FFFF00"/>
                </a:highlight>
                <a:latin typeface="Times New Roman" panose="02020603050405020304" pitchFamily="18" charset="0"/>
                <a:cs typeface="Times New Roman" panose="02020603050405020304" pitchFamily="18" charset="0"/>
              </a:rPr>
              <a:t>the Passover</a:t>
            </a:r>
            <a:r>
              <a:rPr lang="en-US" sz="2400" dirty="0">
                <a:latin typeface="Times New Roman" panose="02020603050405020304" pitchFamily="18" charset="0"/>
                <a:cs typeface="Times New Roman" panose="02020603050405020304" pitchFamily="18" charset="0"/>
              </a:rPr>
              <a:t>, was approaching.</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Luke 22:7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came the </a:t>
            </a:r>
            <a:r>
              <a:rPr lang="en-US" sz="2400" b="1" i="1" u="sng" dirty="0">
                <a:highlight>
                  <a:srgbClr val="FFFF00"/>
                </a:highlight>
                <a:latin typeface="Times New Roman" panose="02020603050405020304" pitchFamily="18" charset="0"/>
                <a:cs typeface="Times New Roman" panose="02020603050405020304" pitchFamily="18" charset="0"/>
              </a:rPr>
              <a:t>first</a:t>
            </a:r>
            <a:r>
              <a:rPr lang="en-US" sz="2400" b="1" u="sng" dirty="0">
                <a:highlight>
                  <a:srgbClr val="FFFF00"/>
                </a:highlight>
                <a:latin typeface="Times New Roman" panose="02020603050405020304" pitchFamily="18" charset="0"/>
                <a:cs typeface="Times New Roman" panose="02020603050405020304" pitchFamily="18" charset="0"/>
              </a:rPr>
              <a:t> day of Unleavened Bread </a:t>
            </a:r>
            <a:r>
              <a:rPr lang="en-US" sz="2400" dirty="0">
                <a:latin typeface="Times New Roman" panose="02020603050405020304" pitchFamily="18" charset="0"/>
                <a:cs typeface="Times New Roman" panose="02020603050405020304" pitchFamily="18" charset="0"/>
              </a:rPr>
              <a:t>on which the </a:t>
            </a:r>
            <a:r>
              <a:rPr lang="en-US" sz="2400" b="1" u="sng" dirty="0">
                <a:highlight>
                  <a:srgbClr val="FFFF00"/>
                </a:highlight>
                <a:latin typeface="Times New Roman" panose="02020603050405020304" pitchFamily="18" charset="0"/>
                <a:cs typeface="Times New Roman" panose="02020603050405020304" pitchFamily="18" charset="0"/>
              </a:rPr>
              <a:t>Passover </a:t>
            </a:r>
            <a:r>
              <a:rPr lang="en-US" sz="2400" b="1" i="1" u="sng" dirty="0">
                <a:highlight>
                  <a:srgbClr val="FFFF00"/>
                </a:highlight>
                <a:latin typeface="Times New Roman" panose="02020603050405020304" pitchFamily="18" charset="0"/>
                <a:cs typeface="Times New Roman" panose="02020603050405020304" pitchFamily="18" charset="0"/>
              </a:rPr>
              <a:t>lamb</a:t>
            </a:r>
            <a:r>
              <a:rPr lang="en-US" sz="2400" b="1" u="sng" dirty="0">
                <a:highlight>
                  <a:srgbClr val="FFFF00"/>
                </a:highlight>
                <a:latin typeface="Times New Roman" panose="02020603050405020304" pitchFamily="18" charset="0"/>
                <a:cs typeface="Times New Roman" panose="02020603050405020304" pitchFamily="18" charset="0"/>
              </a:rPr>
              <a:t> had to be sacrificed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94842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6001643"/>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rPr>
              <a:t>6th Day (Friday – 12:00 AM) – 15</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Passover Supper continuation – Deliverance from Bondage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Feast of Unleavened Bread - Sanctification from sin</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first created man – Adam, the son of God</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Day that God completed His </a:t>
            </a:r>
            <a:r>
              <a:rPr lang="en-US" sz="2400" dirty="0" err="1">
                <a:latin typeface="Times New Roman" panose="02020603050405020304" pitchFamily="18" charset="0"/>
                <a:ea typeface="Times New Roman" panose="02020603050405020304" pitchFamily="18" charset="0"/>
              </a:rPr>
              <a:t>His</a:t>
            </a:r>
            <a:r>
              <a:rPr lang="en-US" sz="2400" dirty="0">
                <a:latin typeface="Times New Roman" panose="02020603050405020304" pitchFamily="18" charset="0"/>
                <a:ea typeface="Times New Roman" panose="02020603050405020304" pitchFamily="18" charset="0"/>
              </a:rPr>
              <a:t> physical kingdom</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rPr>
              <a:t>Day that Christ the Passover Lamb was sacrificed</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Crucified at 9:00 AM </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Died at 3:00 PM</a:t>
            </a:r>
          </a:p>
          <a:p>
            <a:pPr marL="800100" lvl="1"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Buried before 6:00 PM</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7th Day (Saturday) – 16</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a:t>
            </a:r>
            <a:endParaRPr lang="en-US" sz="24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full day that Christ’s body rested in the grave</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day that God rested after creating His physical kingdom</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 Sabbath Day of Rest</a:t>
            </a:r>
          </a:p>
          <a:p>
            <a:pPr marL="342900" indent="-342900">
              <a:buFont typeface="Arial" panose="020B0604020202020204" pitchFamily="34" charset="0"/>
              <a:buChar char="•"/>
            </a:pPr>
            <a:endParaRPr lang="en-US" sz="2400" dirty="0">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rPr>
              <a:t>- The Resurrection of Christ</a:t>
            </a:r>
            <a:endParaRPr lang="en-US" sz="2400" b="1" dirty="0">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0E8C6048-489E-0965-020E-FDA758DF9634}"/>
              </a:ext>
            </a:extLst>
          </p:cNvPr>
          <p:cNvSpPr/>
          <p:nvPr/>
        </p:nvSpPr>
        <p:spPr>
          <a:xfrm>
            <a:off x="9899650" y="1173270"/>
            <a:ext cx="476250" cy="554341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48166BD2-2DC8-3B47-3531-F205CE30442C}"/>
              </a:ext>
            </a:extLst>
          </p:cNvPr>
          <p:cNvSpPr txBox="1"/>
          <p:nvPr/>
        </p:nvSpPr>
        <p:spPr>
          <a:xfrm>
            <a:off x="10375900" y="3530801"/>
            <a:ext cx="151789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Days in</a:t>
            </a:r>
          </a:p>
          <a:p>
            <a:r>
              <a:rPr lang="en-US" sz="2400" dirty="0">
                <a:latin typeface="Times New Roman" panose="02020603050405020304" pitchFamily="18" charset="0"/>
                <a:cs typeface="Times New Roman" panose="02020603050405020304" pitchFamily="18" charset="0"/>
              </a:rPr>
              <a:t> the Grave</a:t>
            </a:r>
          </a:p>
        </p:txBody>
      </p:sp>
    </p:spTree>
    <p:extLst>
      <p:ext uri="{BB962C8B-B14F-4D97-AF65-F5344CB8AC3E}">
        <p14:creationId xmlns:p14="http://schemas.microsoft.com/office/powerpoint/2010/main" val="26080222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103825" y="14131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98205" y="856357"/>
            <a:ext cx="11722345" cy="5262979"/>
          </a:xfrm>
          <a:prstGeom prst="rect">
            <a:avLst/>
          </a:prstGeom>
          <a:noFill/>
          <a:ln w="44450">
            <a:noFill/>
          </a:ln>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(Sunday – 6:00 AM)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17</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Day of Abib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Resurrection of Christ</a:t>
            </a:r>
          </a:p>
          <a:p>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Now </a:t>
            </a:r>
            <a:r>
              <a:rPr lang="en-US" sz="2400" b="1" u="sng" dirty="0">
                <a:highlight>
                  <a:srgbClr val="FFFF00"/>
                </a:highlight>
                <a:latin typeface="Times New Roman" panose="02020603050405020304" pitchFamily="18" charset="0"/>
                <a:cs typeface="Times New Roman" panose="02020603050405020304" pitchFamily="18" charset="0"/>
              </a:rPr>
              <a:t>after the Sabbath</a:t>
            </a:r>
            <a:r>
              <a:rPr lang="en-US" sz="2400" dirty="0">
                <a:latin typeface="Times New Roman" panose="02020603050405020304" pitchFamily="18" charset="0"/>
                <a:cs typeface="Times New Roman" panose="02020603050405020304" pitchFamily="18" charset="0"/>
              </a:rPr>
              <a:t>, as it </a:t>
            </a:r>
            <a:r>
              <a:rPr lang="en-US" sz="2400" b="1" u="sng" dirty="0">
                <a:highlight>
                  <a:srgbClr val="FFFF00"/>
                </a:highlight>
                <a:latin typeface="Times New Roman" panose="02020603050405020304" pitchFamily="18" charset="0"/>
                <a:cs typeface="Times New Roman" panose="02020603050405020304" pitchFamily="18" charset="0"/>
              </a:rPr>
              <a:t>began to </a:t>
            </a:r>
            <a:r>
              <a:rPr lang="en-US" sz="2400" b="1" u="sng" dirty="0">
                <a:highlight>
                  <a:srgbClr val="00FF00"/>
                </a:highlight>
                <a:latin typeface="Times New Roman" panose="02020603050405020304" pitchFamily="18" charset="0"/>
                <a:cs typeface="Times New Roman" panose="02020603050405020304" pitchFamily="18" charset="0"/>
              </a:rPr>
              <a:t>dawn </a:t>
            </a:r>
            <a:r>
              <a:rPr lang="en-US" sz="2400" dirty="0">
                <a:latin typeface="Times New Roman" panose="02020603050405020304" pitchFamily="18" charset="0"/>
                <a:cs typeface="Times New Roman" panose="02020603050405020304" pitchFamily="18" charset="0"/>
              </a:rPr>
              <a:t>toward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a:t>
            </a:r>
            <a:r>
              <a:rPr lang="en-US" sz="2400" dirty="0">
                <a:latin typeface="Times New Roman" panose="02020603050405020304" pitchFamily="18" charset="0"/>
                <a:cs typeface="Times New Roman" panose="02020603050405020304" pitchFamily="18" charset="0"/>
              </a:rPr>
              <a:t>, Mary Magdalene and the other Mary came to look at the grave.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16:2 </a:t>
            </a:r>
            <a:r>
              <a:rPr lang="en-US" sz="2400" dirty="0">
                <a:latin typeface="Times New Roman" panose="02020603050405020304" pitchFamily="18" charset="0"/>
                <a:cs typeface="Times New Roman" panose="02020603050405020304" pitchFamily="18" charset="0"/>
              </a:rPr>
              <a:t> Very early on the </a:t>
            </a:r>
            <a:r>
              <a:rPr lang="en-US" sz="2400" b="1" u="sng" dirty="0">
                <a:highlight>
                  <a:srgbClr val="FF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they *came to the tomb </a:t>
            </a:r>
            <a:r>
              <a:rPr lang="en-US" sz="2400" b="1" u="sng" dirty="0">
                <a:highlight>
                  <a:srgbClr val="FFFF00"/>
                </a:highlight>
                <a:latin typeface="Times New Roman" panose="02020603050405020304" pitchFamily="18" charset="0"/>
                <a:cs typeface="Times New Roman" panose="02020603050405020304" pitchFamily="18" charset="0"/>
              </a:rPr>
              <a:t>when the </a:t>
            </a:r>
            <a:r>
              <a:rPr lang="en-US" sz="2400" b="1" u="sng" dirty="0">
                <a:highlight>
                  <a:srgbClr val="00FF00"/>
                </a:highlight>
                <a:latin typeface="Times New Roman" panose="02020603050405020304" pitchFamily="18" charset="0"/>
                <a:cs typeface="Times New Roman" panose="02020603050405020304" pitchFamily="18" charset="0"/>
              </a:rPr>
              <a:t>sun had risen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16:9 </a:t>
            </a:r>
            <a:r>
              <a:rPr lang="en-US" sz="2400" dirty="0">
                <a:latin typeface="Times New Roman" panose="02020603050405020304" pitchFamily="18" charset="0"/>
                <a:cs typeface="Times New Roman" panose="02020603050405020304" pitchFamily="18" charset="0"/>
              </a:rPr>
              <a:t>Now after </a:t>
            </a:r>
            <a:r>
              <a:rPr lang="en-US" sz="2400" b="1" u="sng" dirty="0">
                <a:highlight>
                  <a:srgbClr val="FFFF00"/>
                </a:highlight>
                <a:latin typeface="Times New Roman" panose="02020603050405020304" pitchFamily="18" charset="0"/>
                <a:cs typeface="Times New Roman" panose="02020603050405020304" pitchFamily="18" charset="0"/>
              </a:rPr>
              <a:t>He had </a:t>
            </a:r>
            <a:r>
              <a:rPr lang="en-US" sz="2400" b="1" u="sng" dirty="0">
                <a:highlight>
                  <a:srgbClr val="00FF00"/>
                </a:highlight>
                <a:latin typeface="Times New Roman" panose="02020603050405020304" pitchFamily="18" charset="0"/>
                <a:cs typeface="Times New Roman" panose="02020603050405020304" pitchFamily="18" charset="0"/>
              </a:rPr>
              <a:t>risen early </a:t>
            </a:r>
            <a:r>
              <a:rPr lang="en-US" sz="2400" b="1" u="sng" dirty="0">
                <a:highlight>
                  <a:srgbClr val="FFFF00"/>
                </a:highlight>
                <a:latin typeface="Times New Roman" panose="02020603050405020304" pitchFamily="18" charset="0"/>
                <a:cs typeface="Times New Roman" panose="02020603050405020304" pitchFamily="18" charset="0"/>
              </a:rPr>
              <a:t>on the first day of the week</a:t>
            </a:r>
            <a:r>
              <a:rPr lang="en-US" sz="2400" dirty="0">
                <a:latin typeface="Times New Roman" panose="02020603050405020304" pitchFamily="18" charset="0"/>
                <a:cs typeface="Times New Roman" panose="02020603050405020304" pitchFamily="18" charset="0"/>
              </a:rPr>
              <a:t>, He first appeared to Mary Magdalene, from whom He had cast out seven demons.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20:1 </a:t>
            </a:r>
            <a:r>
              <a:rPr lang="en-US" sz="2400" dirty="0">
                <a:latin typeface="Times New Roman" panose="02020603050405020304" pitchFamily="18" charset="0"/>
                <a:cs typeface="Times New Roman" panose="02020603050405020304" pitchFamily="18" charset="0"/>
              </a:rPr>
              <a:t>Now on the </a:t>
            </a:r>
            <a:r>
              <a:rPr lang="en-US" sz="2400" b="1" u="sng" dirty="0">
                <a:highlight>
                  <a:srgbClr val="FFFF00"/>
                </a:highlight>
                <a:latin typeface="Times New Roman" panose="02020603050405020304" pitchFamily="18" charset="0"/>
                <a:cs typeface="Times New Roman" panose="02020603050405020304" pitchFamily="18" charset="0"/>
              </a:rPr>
              <a:t>first </a:t>
            </a:r>
            <a:r>
              <a:rPr lang="en-US" sz="2400" b="1" i="1" u="sng" dirty="0">
                <a:highlight>
                  <a:srgbClr val="FFFF00"/>
                </a:highlight>
                <a:latin typeface="Times New Roman" panose="02020603050405020304" pitchFamily="18" charset="0"/>
                <a:cs typeface="Times New Roman" panose="02020603050405020304" pitchFamily="18" charset="0"/>
              </a:rPr>
              <a:t>day</a:t>
            </a:r>
            <a:r>
              <a:rPr lang="en-US" sz="2400" b="1" u="sng" dirty="0">
                <a:highlight>
                  <a:srgbClr val="FFFF00"/>
                </a:highlight>
                <a:latin typeface="Times New Roman" panose="02020603050405020304" pitchFamily="18" charset="0"/>
                <a:cs typeface="Times New Roman" panose="02020603050405020304" pitchFamily="18" charset="0"/>
              </a:rPr>
              <a:t> of the week </a:t>
            </a:r>
            <a:r>
              <a:rPr lang="en-US" sz="2400" dirty="0">
                <a:latin typeface="Times New Roman" panose="02020603050405020304" pitchFamily="18" charset="0"/>
                <a:cs typeface="Times New Roman" panose="02020603050405020304" pitchFamily="18" charset="0"/>
              </a:rPr>
              <a:t>Mary Magdalene *came early to the tomb, </a:t>
            </a:r>
            <a:r>
              <a:rPr lang="en-US" sz="2400" b="1" u="sng" dirty="0">
                <a:highlight>
                  <a:srgbClr val="FFFF00"/>
                </a:highlight>
                <a:latin typeface="Times New Roman" panose="02020603050405020304" pitchFamily="18" charset="0"/>
                <a:cs typeface="Times New Roman" panose="02020603050405020304" pitchFamily="18" charset="0"/>
              </a:rPr>
              <a:t>while it *was </a:t>
            </a:r>
            <a:r>
              <a:rPr lang="en-US" sz="2400" b="1" u="sng" dirty="0">
                <a:highlight>
                  <a:srgbClr val="00FF00"/>
                </a:highlight>
                <a:latin typeface="Times New Roman" panose="02020603050405020304" pitchFamily="18" charset="0"/>
                <a:cs typeface="Times New Roman" panose="02020603050405020304" pitchFamily="18" charset="0"/>
              </a:rPr>
              <a:t>still dark</a:t>
            </a:r>
            <a:r>
              <a:rPr lang="en-US" sz="2400" dirty="0">
                <a:latin typeface="Times New Roman" panose="02020603050405020304" pitchFamily="18" charset="0"/>
                <a:cs typeface="Times New Roman" panose="02020603050405020304" pitchFamily="18" charset="0"/>
              </a:rPr>
              <a:t>, and *saw the stone </a:t>
            </a:r>
            <a:r>
              <a:rPr lang="en-US" sz="2400" i="1" dirty="0">
                <a:latin typeface="Times New Roman" panose="02020603050405020304" pitchFamily="18" charset="0"/>
                <a:cs typeface="Times New Roman" panose="02020603050405020304" pitchFamily="18" charset="0"/>
              </a:rPr>
              <a:t>already</a:t>
            </a:r>
            <a:r>
              <a:rPr lang="en-US" sz="2400" dirty="0">
                <a:latin typeface="Times New Roman" panose="02020603050405020304" pitchFamily="18" charset="0"/>
                <a:cs typeface="Times New Roman" panose="02020603050405020304" pitchFamily="18" charset="0"/>
              </a:rPr>
              <a:t> taken away from the tomb. </a:t>
            </a:r>
            <a:br>
              <a:rPr lang="en-US" sz="2400" dirty="0"/>
            </a:b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269489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02225" y="1779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Significance of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10905" y="856357"/>
            <a:ext cx="11690595" cy="6001643"/>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at sunrise about 6:00 AM – </a:t>
            </a:r>
            <a:r>
              <a:rPr lang="en-US" sz="2400" b="1" dirty="0">
                <a:highlight>
                  <a:srgbClr val="FFFF00"/>
                </a:highlight>
                <a:latin typeface="Times New Roman" panose="02020603050405020304" pitchFamily="18" charset="0"/>
                <a:ea typeface="Times New Roman" panose="02020603050405020304" pitchFamily="18" charset="0"/>
              </a:rPr>
              <a:t>Resurrection Day</a:t>
            </a:r>
            <a:r>
              <a:rPr lang="en-US" sz="2400" dirty="0">
                <a:latin typeface="Times New Roman" panose="02020603050405020304" pitchFamily="18" charset="0"/>
                <a:ea typeface="Times New Roman" panose="02020603050405020304" pitchFamily="18" charset="0"/>
              </a:rPr>
              <a:t>– Mark 16:9; Luke 24:1; 13, 20-21</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following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 - </a:t>
            </a:r>
            <a:r>
              <a:rPr lang="en-US" sz="2400" b="1" dirty="0">
                <a:highlight>
                  <a:srgbClr val="FFFF00"/>
                </a:highlight>
                <a:latin typeface="Times New Roman" panose="02020603050405020304" pitchFamily="18" charset="0"/>
                <a:ea typeface="Times New Roman" panose="02020603050405020304" pitchFamily="18" charset="0"/>
              </a:rPr>
              <a:t>Feast of First Fruits</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Offering for the start of the first harvest -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Both Jesus and the saints are called First Fruits – 1 Corinthians 15:20; James 1:18</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Began 7 weeks to </a:t>
            </a:r>
            <a:r>
              <a:rPr lang="en-US" sz="2400" b="1" dirty="0">
                <a:highlight>
                  <a:srgbClr val="FFFF00"/>
                </a:highlight>
                <a:latin typeface="Times New Roman" panose="02020603050405020304" pitchFamily="18" charset="0"/>
                <a:ea typeface="Times New Roman" panose="02020603050405020304" pitchFamily="18" charset="0"/>
              </a:rPr>
              <a:t>Feast of Weeks </a:t>
            </a:r>
            <a:r>
              <a:rPr lang="en-US" sz="2400" b="1" i="1" dirty="0">
                <a:highlight>
                  <a:srgbClr val="FFFF00"/>
                </a:highlight>
                <a:latin typeface="Times New Roman" panose="02020603050405020304" pitchFamily="18" charset="0"/>
                <a:ea typeface="Times New Roman" panose="02020603050405020304" pitchFamily="18" charset="0"/>
              </a:rPr>
              <a:t>(Shavuot</a:t>
            </a:r>
            <a:r>
              <a:rPr lang="en-US" sz="2400" b="1" dirty="0">
                <a:highlight>
                  <a:srgbClr val="FFFF00"/>
                </a:highlight>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First Fruits</a:t>
            </a:r>
            <a:r>
              <a:rPr lang="en-US" sz="2400" b="1" dirty="0">
                <a:latin typeface="Times New Roman" panose="02020603050405020304" pitchFamily="18" charset="0"/>
                <a:ea typeface="Times New Roman" panose="02020603050405020304" pitchFamily="18" charset="0"/>
              </a:rPr>
              <a:t> or </a:t>
            </a:r>
            <a:r>
              <a:rPr lang="en-US" sz="2400" b="1" dirty="0">
                <a:highlight>
                  <a:srgbClr val="FFFF00"/>
                </a:highlight>
                <a:latin typeface="Times New Roman" panose="02020603050405020304" pitchFamily="18" charset="0"/>
                <a:ea typeface="Times New Roman" panose="02020603050405020304" pitchFamily="18" charset="0"/>
              </a:rPr>
              <a:t>the Harvest</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Leviticus 23:15-23 – </a:t>
            </a:r>
            <a:r>
              <a:rPr lang="en-US" sz="2400" b="1" dirty="0">
                <a:latin typeface="Times New Roman" panose="02020603050405020304" pitchFamily="18" charset="0"/>
                <a:ea typeface="Times New Roman" panose="02020603050405020304" pitchFamily="18" charset="0"/>
              </a:rPr>
              <a:t>50 days </a:t>
            </a:r>
            <a:r>
              <a:rPr lang="en-US" sz="2400" dirty="0">
                <a:latin typeface="Times New Roman" panose="02020603050405020304" pitchFamily="18" charset="0"/>
                <a:ea typeface="Times New Roman" panose="02020603050405020304" pitchFamily="18" charset="0"/>
              </a:rPr>
              <a:t>after the 7</a:t>
            </a:r>
            <a:r>
              <a:rPr lang="en-US" sz="2400" baseline="30000" dirty="0">
                <a:latin typeface="Times New Roman" panose="02020603050405020304" pitchFamily="18" charset="0"/>
                <a:ea typeface="Times New Roman" panose="02020603050405020304" pitchFamily="18" charset="0"/>
              </a:rPr>
              <a:t>th</a:t>
            </a:r>
            <a:r>
              <a:rPr lang="en-US" sz="2400" dirty="0">
                <a:latin typeface="Times New Roman" panose="02020603050405020304" pitchFamily="18" charset="0"/>
                <a:ea typeface="Times New Roman" panose="02020603050405020304" pitchFamily="18" charset="0"/>
              </a:rPr>
              <a:t> Sabbath (1</a:t>
            </a:r>
            <a:r>
              <a:rPr lang="en-US" sz="2400" baseline="30000" dirty="0">
                <a:latin typeface="Times New Roman" panose="02020603050405020304" pitchFamily="18" charset="0"/>
                <a:ea typeface="Times New Roman" panose="02020603050405020304" pitchFamily="18" charset="0"/>
              </a:rPr>
              <a:t>st</a:t>
            </a:r>
            <a:r>
              <a:rPr lang="en-US" sz="2400" dirty="0">
                <a:latin typeface="Times New Roman" panose="02020603050405020304" pitchFamily="18" charset="0"/>
                <a:ea typeface="Times New Roman" panose="02020603050405020304" pitchFamily="18" charset="0"/>
              </a:rPr>
              <a:t> Sabbath after Passover)</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In New Covenant its called </a:t>
            </a:r>
            <a:r>
              <a:rPr lang="en-US" sz="2400" b="0" dirty="0">
                <a:solidFill>
                  <a:srgbClr val="081C2A"/>
                </a:solidFill>
                <a:effectLs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ea typeface="Times New Roman" panose="02020603050405020304" pitchFamily="18" charset="0"/>
              </a:rPr>
              <a:t>Day of Pentecost</a:t>
            </a:r>
            <a:r>
              <a:rPr lang="en-US" sz="2400" b="1"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pentêkostê</a:t>
            </a:r>
            <a:r>
              <a:rPr lang="en-US" sz="2400" dirty="0">
                <a:latin typeface="Times New Roman" panose="02020603050405020304" pitchFamily="18" charset="0"/>
                <a:cs typeface="Times New Roman" panose="02020603050405020304" pitchFamily="18" charset="0"/>
              </a:rPr>
              <a:t> meaning 50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50-days = 7 weeks (49 days counting Resurrection Day) + following First Day </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release from Egypt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Old Law on Mt Sinai</a:t>
            </a:r>
          </a:p>
          <a:p>
            <a:pPr marL="1257300" lvl="2"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50-days from Christ’s resurrection (first fruits) to </a:t>
            </a:r>
            <a:r>
              <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giving of New Law on Mt Zion</a:t>
            </a:r>
            <a:endParaRPr lang="en-US" sz="2400" b="1" dirty="0">
              <a:highlight>
                <a:srgbClr val="FFFF00"/>
              </a:highligh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Day </a:t>
            </a:r>
            <a:r>
              <a:rPr lang="en-US" sz="2400" dirty="0">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God began creating His </a:t>
            </a:r>
            <a:r>
              <a:rPr lang="en-US" sz="2400" b="1" dirty="0">
                <a:effectLst/>
                <a:latin typeface="Times New Roman" panose="02020603050405020304" pitchFamily="18" charset="0"/>
                <a:ea typeface="Times New Roman" panose="02020603050405020304" pitchFamily="18" charset="0"/>
              </a:rPr>
              <a:t>Physical Kingdom </a:t>
            </a:r>
            <a:r>
              <a:rPr lang="en-US" sz="2400" dirty="0">
                <a:effectLst/>
                <a:latin typeface="Times New Roman" panose="02020603050405020304" pitchFamily="18" charset="0"/>
                <a:ea typeface="Times New Roman" panose="02020603050405020304" pitchFamily="18" charset="0"/>
              </a:rPr>
              <a:t>– Genesis 1:1-2</a:t>
            </a:r>
          </a:p>
          <a:p>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God began creating His </a:t>
            </a:r>
            <a:r>
              <a:rPr lang="en-US" sz="2400" b="1" dirty="0">
                <a:latin typeface="Times New Roman" panose="02020603050405020304" pitchFamily="18" charset="0"/>
                <a:ea typeface="Times New Roman" panose="02020603050405020304" pitchFamily="18" charset="0"/>
              </a:rPr>
              <a:t>Heavenly Kingdom </a:t>
            </a:r>
            <a:r>
              <a:rPr lang="en-US" sz="2400" dirty="0">
                <a:latin typeface="Times New Roman" panose="02020603050405020304" pitchFamily="18" charset="0"/>
                <a:ea typeface="Times New Roman" panose="02020603050405020304" pitchFamily="18" charset="0"/>
              </a:rPr>
              <a:t>– Acts 2:41; 47</a:t>
            </a:r>
            <a:endParaRPr lang="en-US" sz="2400" b="1"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that </a:t>
            </a:r>
            <a:r>
              <a:rPr lang="en-US" sz="2400" b="1" dirty="0">
                <a:latin typeface="Times New Roman" panose="02020603050405020304" pitchFamily="18" charset="0"/>
                <a:ea typeface="Times New Roman" panose="02020603050405020304" pitchFamily="18" charset="0"/>
              </a:rPr>
              <a:t>Holy Spirit</a:t>
            </a:r>
            <a:r>
              <a:rPr lang="en-US" sz="2400" dirty="0">
                <a:latin typeface="Times New Roman" panose="02020603050405020304" pitchFamily="18" charset="0"/>
                <a:ea typeface="Times New Roman" panose="02020603050405020304" pitchFamily="18" charset="0"/>
              </a:rPr>
              <a:t> moved over the face of the waters – Genesis 1:1-2</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rPr>
              <a:t>1</a:t>
            </a:r>
            <a:r>
              <a:rPr lang="en-US" sz="2400" b="1" baseline="30000" dirty="0">
                <a:latin typeface="Times New Roman" panose="02020603050405020304" pitchFamily="18" charset="0"/>
                <a:ea typeface="Times New Roman" panose="02020603050405020304" pitchFamily="18" charset="0"/>
              </a:rPr>
              <a:t>st</a:t>
            </a:r>
            <a:r>
              <a:rPr lang="en-US" sz="2400" b="1" dirty="0">
                <a:latin typeface="Times New Roman" panose="02020603050405020304" pitchFamily="18" charset="0"/>
                <a:ea typeface="Times New Roman" panose="02020603050405020304" pitchFamily="18" charset="0"/>
              </a:rPr>
              <a:t> Day </a:t>
            </a:r>
            <a:r>
              <a:rPr lang="en-US" sz="2400" dirty="0">
                <a:latin typeface="Times New Roman" panose="02020603050405020304" pitchFamily="18" charset="0"/>
                <a:ea typeface="Times New Roman" panose="02020603050405020304" pitchFamily="18" charset="0"/>
              </a:rPr>
              <a:t>– Day the </a:t>
            </a:r>
            <a:r>
              <a:rPr lang="en-US" sz="2400" b="1" dirty="0">
                <a:latin typeface="Times New Roman" panose="02020603050405020304" pitchFamily="18" charset="0"/>
                <a:ea typeface="Times New Roman" panose="02020603050405020304" pitchFamily="18" charset="0"/>
              </a:rPr>
              <a:t>Holy Spirit </a:t>
            </a:r>
            <a:r>
              <a:rPr lang="en-US" sz="2400" dirty="0">
                <a:latin typeface="Times New Roman" panose="02020603050405020304" pitchFamily="18" charset="0"/>
                <a:ea typeface="Times New Roman" panose="02020603050405020304" pitchFamily="18" charset="0"/>
              </a:rPr>
              <a:t>came upon the Apostles (Pentecost) – Acts 2:1-6</a:t>
            </a:r>
            <a:endParaRPr lang="en-US" sz="24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 </a:t>
            </a: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Day </a:t>
            </a:r>
            <a:r>
              <a:rPr lang="en-US" sz="2400" b="1" dirty="0">
                <a:latin typeface="Times New Roman" panose="02020603050405020304" pitchFamily="18" charset="0"/>
                <a:ea typeface="Times New Roman" panose="02020603050405020304" pitchFamily="18" charset="0"/>
              </a:rPr>
              <a:t>Gospel</a:t>
            </a:r>
            <a:r>
              <a:rPr lang="en-US" sz="2400" dirty="0">
                <a:latin typeface="Times New Roman" panose="02020603050405020304" pitchFamily="18" charset="0"/>
                <a:ea typeface="Times New Roman" panose="02020603050405020304" pitchFamily="18" charset="0"/>
              </a:rPr>
              <a:t> was first preached (Pentecost) -  Acts 2:6-38</a:t>
            </a:r>
          </a:p>
          <a:p>
            <a:pPr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Day</a:t>
            </a:r>
            <a:r>
              <a:rPr lang="en-US" sz="2400" dirty="0">
                <a:latin typeface="Times New Roman" panose="02020603050405020304" pitchFamily="18" charset="0"/>
                <a:ea typeface="Times New Roman" panose="02020603050405020304" pitchFamily="18" charset="0"/>
              </a:rPr>
              <a:t> – Day men first believed and were </a:t>
            </a:r>
            <a:r>
              <a:rPr lang="en-US" sz="2400" b="1" dirty="0">
                <a:latin typeface="Times New Roman" panose="02020603050405020304" pitchFamily="18" charset="0"/>
                <a:ea typeface="Times New Roman" panose="02020603050405020304" pitchFamily="18" charset="0"/>
              </a:rPr>
              <a:t>baptized for salvation </a:t>
            </a:r>
            <a:r>
              <a:rPr lang="en-US" sz="2400" dirty="0">
                <a:latin typeface="Times New Roman" panose="02020603050405020304" pitchFamily="18" charset="0"/>
                <a:ea typeface="Times New Roman" panose="02020603050405020304" pitchFamily="18" charset="0"/>
              </a:rPr>
              <a:t>(Pentecost) – Acts 2:38-47</a:t>
            </a:r>
            <a:endParaRPr lang="en-US" sz="2400" b="1" dirty="0">
              <a:effectLst/>
              <a:latin typeface="Times New Roman" panose="02020603050405020304" pitchFamily="18" charset="0"/>
              <a:ea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6D3A4D89-FCAB-A157-5345-A5D623780647}"/>
              </a:ext>
            </a:extLst>
          </p:cNvPr>
          <p:cNvCxnSpPr>
            <a:cxnSpLocks/>
          </p:cNvCxnSpPr>
          <p:nvPr/>
        </p:nvCxnSpPr>
        <p:spPr>
          <a:xfrm flipV="1">
            <a:off x="10490200" y="4711700"/>
            <a:ext cx="0" cy="1530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7A1773-BC38-308D-6003-66372D6DDB2E}"/>
              </a:ext>
            </a:extLst>
          </p:cNvPr>
          <p:cNvCxnSpPr>
            <a:cxnSpLocks/>
          </p:cNvCxnSpPr>
          <p:nvPr/>
        </p:nvCxnSpPr>
        <p:spPr>
          <a:xfrm flipH="1">
            <a:off x="8610600" y="6242050"/>
            <a:ext cx="187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A24FA2-2A26-9299-0865-3FB612A5F071}"/>
              </a:ext>
            </a:extLst>
          </p:cNvPr>
          <p:cNvCxnSpPr>
            <a:cxnSpLocks/>
          </p:cNvCxnSpPr>
          <p:nvPr/>
        </p:nvCxnSpPr>
        <p:spPr>
          <a:xfrm flipV="1">
            <a:off x="11277600" y="5099050"/>
            <a:ext cx="25400" cy="1225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BF7CDF-28A7-8DF5-70C5-2976281BCC5F}"/>
              </a:ext>
            </a:extLst>
          </p:cNvPr>
          <p:cNvCxnSpPr>
            <a:cxnSpLocks/>
          </p:cNvCxnSpPr>
          <p:nvPr/>
        </p:nvCxnSpPr>
        <p:spPr>
          <a:xfrm flipH="1">
            <a:off x="9601200" y="5099050"/>
            <a:ext cx="17208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47D919-6219-899C-EFD2-3630136B6098}"/>
              </a:ext>
            </a:extLst>
          </p:cNvPr>
          <p:cNvCxnSpPr>
            <a:cxnSpLocks/>
          </p:cNvCxnSpPr>
          <p:nvPr/>
        </p:nvCxnSpPr>
        <p:spPr>
          <a:xfrm flipH="1">
            <a:off x="9014850" y="1504950"/>
            <a:ext cx="28787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F90DAE-766B-CDE0-FCD4-F304BDB93BE0}"/>
              </a:ext>
            </a:extLst>
          </p:cNvPr>
          <p:cNvCxnSpPr>
            <a:cxnSpLocks/>
          </p:cNvCxnSpPr>
          <p:nvPr/>
        </p:nvCxnSpPr>
        <p:spPr>
          <a:xfrm flipH="1">
            <a:off x="11252200" y="2952750"/>
            <a:ext cx="6413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1CDEFC-BC70-1E13-5799-9258EC002476}"/>
              </a:ext>
            </a:extLst>
          </p:cNvPr>
          <p:cNvCxnSpPr>
            <a:cxnSpLocks/>
          </p:cNvCxnSpPr>
          <p:nvPr/>
        </p:nvCxnSpPr>
        <p:spPr>
          <a:xfrm flipH="1" flipV="1">
            <a:off x="11881095" y="1504950"/>
            <a:ext cx="12455"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276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One scriptural example </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Before we get to the first day of the week, let’s establish what it means to be</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“gathered together” </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 “break bread”</a:t>
            </a:r>
          </a:p>
          <a:p>
            <a:pPr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400" dirty="0">
                <a:latin typeface="Times New Roman" panose="02020603050405020304" pitchFamily="18" charset="0"/>
                <a:ea typeface="Times New Roman" panose="02020603050405020304" pitchFamily="18" charset="0"/>
              </a:rPr>
              <a:t>Let’s start with the term “gathered together.”</a:t>
            </a:r>
          </a:p>
        </p:txBody>
      </p:sp>
    </p:spTree>
    <p:extLst>
      <p:ext uri="{BB962C8B-B14F-4D97-AF65-F5344CB8AC3E}">
        <p14:creationId xmlns:p14="http://schemas.microsoft.com/office/powerpoint/2010/main" val="17931515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highlight>
                  <a:srgbClr val="FFFF00"/>
                </a:highlight>
                <a:latin typeface="Times New Roman" panose="02020603050405020304" pitchFamily="18" charset="0"/>
                <a:cs typeface="Times New Roman" panose="02020603050405020304" pitchFamily="18" charset="0"/>
              </a:rPr>
              <a:t>Assembly</a:t>
            </a:r>
            <a:r>
              <a:rPr lang="en-US" sz="2400" b="1" dirty="0">
                <a:effectLst/>
                <a:latin typeface="Times New Roman" panose="02020603050405020304" pitchFamily="18" charset="0"/>
                <a:cs typeface="Times New Roman" panose="02020603050405020304" pitchFamily="18" charset="0"/>
              </a:rPr>
              <a:t> in Scripture means a </a:t>
            </a:r>
            <a:r>
              <a:rPr lang="en-US" sz="2400" b="1" dirty="0">
                <a:latin typeface="Times New Roman" panose="02020603050405020304" pitchFamily="18" charset="0"/>
                <a:cs typeface="Times New Roman" panose="02020603050405020304" pitchFamily="18" charset="0"/>
              </a:rPr>
              <a:t>“</a:t>
            </a:r>
            <a:r>
              <a:rPr lang="en-US" sz="2400" b="1" dirty="0">
                <a:highlight>
                  <a:srgbClr val="FFFF00"/>
                </a:highlight>
                <a:latin typeface="Times New Roman" panose="02020603050405020304" pitchFamily="18" charset="0"/>
                <a:cs typeface="Times New Roman" panose="02020603050405020304" pitchFamily="18" charset="0"/>
              </a:rPr>
              <a:t>C</a:t>
            </a:r>
            <a:r>
              <a:rPr lang="en-US" sz="2400" b="1" dirty="0">
                <a:effectLst/>
                <a:highlight>
                  <a:srgbClr val="FFFF00"/>
                </a:highlight>
                <a:latin typeface="Times New Roman" panose="02020603050405020304" pitchFamily="18" charset="0"/>
                <a:cs typeface="Times New Roman" panose="02020603050405020304" pitchFamily="18" charset="0"/>
              </a:rPr>
              <a:t>oming </a:t>
            </a:r>
            <a:r>
              <a:rPr lang="en-US" sz="2400" b="1" dirty="0">
                <a:highlight>
                  <a:srgbClr val="FFFF00"/>
                </a:highlight>
                <a:latin typeface="Times New Roman" panose="02020603050405020304" pitchFamily="18" charset="0"/>
                <a:cs typeface="Times New Roman" panose="02020603050405020304" pitchFamily="18" charset="0"/>
              </a:rPr>
              <a:t>T</a:t>
            </a:r>
            <a:r>
              <a:rPr lang="en-US" sz="2400" b="1" dirty="0">
                <a:effectLst/>
                <a:highlight>
                  <a:srgbClr val="FFFF00"/>
                </a:highlight>
                <a:latin typeface="Times New Roman" panose="02020603050405020304" pitchFamily="18" charset="0"/>
                <a:cs typeface="Times New Roman" panose="02020603050405020304" pitchFamily="18" charset="0"/>
              </a:rPr>
              <a:t>ogether</a:t>
            </a:r>
            <a:r>
              <a:rPr lang="en-US" sz="2400" b="1" dirty="0">
                <a:effectLst/>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episunagôgê</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cs typeface="Times New Roman" panose="02020603050405020304" pitchFamily="18" charset="0"/>
              </a:rPr>
              <a:t>Noun</a:t>
            </a:r>
            <a:r>
              <a:rPr lang="en-US" sz="2400" b="1" dirty="0">
                <a:effectLst/>
                <a:latin typeface="Times New Roman" panose="02020603050405020304" pitchFamily="18" charset="0"/>
                <a:cs typeface="Times New Roman" panose="02020603050405020304" pitchFamily="18" charset="0"/>
              </a:rPr>
              <a:t> - </a:t>
            </a:r>
            <a:r>
              <a:rPr lang="en-US" sz="2400" dirty="0">
                <a:effectLst/>
                <a:latin typeface="Times New Roman" panose="02020603050405020304" pitchFamily="18" charset="0"/>
                <a:cs typeface="Times New Roman" panose="02020603050405020304" pitchFamily="18" charset="0"/>
              </a:rPr>
              <a:t>a </a:t>
            </a:r>
            <a:r>
              <a:rPr lang="en-US" sz="2400" b="1" u="sng" dirty="0">
                <a:effectLst/>
                <a:highlight>
                  <a:srgbClr val="FFFF00"/>
                </a:highlight>
                <a:latin typeface="Times New Roman" panose="02020603050405020304" pitchFamily="18" charset="0"/>
                <a:cs typeface="Times New Roman" panose="02020603050405020304" pitchFamily="18" charset="0"/>
              </a:rPr>
              <a:t>gathering together</a:t>
            </a:r>
            <a:r>
              <a:rPr lang="en-US" sz="2400" dirty="0">
                <a:effectLst/>
                <a:latin typeface="Times New Roman" panose="02020603050405020304" pitchFamily="18" charset="0"/>
                <a:cs typeface="Times New Roman" panose="02020603050405020304" pitchFamily="18" charset="0"/>
              </a:rPr>
              <a:t>, an assembly</a:t>
            </a: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Verb - </a:t>
            </a:r>
            <a:r>
              <a:rPr lang="en-US" sz="2400" b="1" i="1" dirty="0" err="1">
                <a:effectLst/>
                <a:latin typeface="Times New Roman" panose="02020603050405020304" pitchFamily="18" charset="0"/>
                <a:cs typeface="Times New Roman" panose="02020603050405020304" pitchFamily="18" charset="0"/>
              </a:rPr>
              <a:t>episunagô</a:t>
            </a:r>
            <a:r>
              <a:rPr lang="en-US" sz="2400" dirty="0">
                <a:latin typeface="Times New Roman" panose="02020603050405020304" pitchFamily="18" charset="0"/>
                <a:cs typeface="Times New Roman" panose="02020603050405020304" pitchFamily="18" charset="0"/>
              </a:rPr>
              <a:t> to gather together</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Root Greek Word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sunagô</a:t>
            </a:r>
            <a:r>
              <a:rPr lang="en-US" sz="2400" dirty="0">
                <a:latin typeface="Times New Roman" panose="02020603050405020304" pitchFamily="18" charset="0"/>
                <a:cs typeface="Times New Roman" panose="02020603050405020304" pitchFamily="18" charset="0"/>
              </a:rPr>
              <a:t> - to lead together, i.e. </a:t>
            </a:r>
            <a:r>
              <a:rPr lang="en-US" sz="2400" i="1" dirty="0">
                <a:latin typeface="Times New Roman" panose="02020603050405020304" pitchFamily="18" charset="0"/>
                <a:cs typeface="Times New Roman" panose="02020603050405020304" pitchFamily="18" charset="0"/>
              </a:rPr>
              <a:t>bring together, </a:t>
            </a:r>
            <a:r>
              <a:rPr lang="en-US" sz="2400" dirty="0">
                <a:latin typeface="Times New Roman" panose="02020603050405020304" pitchFamily="18" charset="0"/>
                <a:cs typeface="Times New Roman" panose="02020603050405020304" pitchFamily="18" charset="0"/>
              </a:rPr>
              <a:t>hence </a:t>
            </a:r>
            <a:r>
              <a:rPr lang="en-US" sz="2400" b="1" dirty="0">
                <a:highlight>
                  <a:srgbClr val="FFFF00"/>
                </a:highlight>
                <a:latin typeface="Times New Roman" panose="02020603050405020304" pitchFamily="18" charset="0"/>
                <a:cs typeface="Times New Roman" panose="02020603050405020304" pitchFamily="18" charset="0"/>
              </a:rPr>
              <a:t>come together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sunerchomai</a:t>
            </a:r>
            <a:r>
              <a:rPr lang="en-US" sz="2400" dirty="0">
                <a:effectLst/>
                <a:latin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Definition: </a:t>
            </a:r>
            <a:r>
              <a:rPr lang="en-US" sz="2400" b="1" dirty="0">
                <a:effectLst/>
                <a:highlight>
                  <a:srgbClr val="FFFF00"/>
                </a:highlight>
                <a:latin typeface="Times New Roman" panose="02020603050405020304" pitchFamily="18" charset="0"/>
                <a:cs typeface="Times New Roman" panose="02020603050405020304" pitchFamily="18" charset="0"/>
              </a:rPr>
              <a:t>to come together</a:t>
            </a:r>
            <a:endParaRPr lang="en-US" sz="2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6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41055" y="874383"/>
            <a:ext cx="11378193" cy="710963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First Day of the Week is also the Day when the church assembles to worship God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Gathered together means to Assemble</a:t>
            </a: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i="1" dirty="0" err="1">
                <a:effectLst/>
                <a:latin typeface="Times New Roman" panose="02020603050405020304" pitchFamily="18" charset="0"/>
                <a:cs typeface="Times New Roman" panose="02020603050405020304" pitchFamily="18" charset="0"/>
              </a:rPr>
              <a:t>sunagô</a:t>
            </a:r>
            <a:r>
              <a:rPr lang="en-US" sz="2400" b="1" i="1" dirty="0">
                <a:effectLst/>
                <a:latin typeface="Times New Roman" panose="02020603050405020304" pitchFamily="18" charset="0"/>
                <a:cs typeface="Times New Roman" panose="02020603050405020304" pitchFamily="18" charset="0"/>
              </a:rPr>
              <a:t> – come together; to assemble) </a:t>
            </a:r>
            <a:r>
              <a:rPr lang="en-US" sz="2400" b="1" u="sng" dirty="0">
                <a:highlight>
                  <a:srgbClr val="00FFFF"/>
                </a:highlight>
                <a:latin typeface="Times New Roman" panose="02020603050405020304" pitchFamily="18" charset="0"/>
                <a:cs typeface="Times New Roman" panose="02020603050405020304" pitchFamily="18" charset="0"/>
              </a:rPr>
              <a:t>in My name</a:t>
            </a:r>
            <a:r>
              <a:rPr lang="en-US" sz="2400" dirty="0">
                <a:latin typeface="Times New Roman" panose="02020603050405020304" pitchFamily="18" charset="0"/>
                <a:cs typeface="Times New Roman" panose="02020603050405020304" pitchFamily="18" charset="0"/>
              </a:rPr>
              <a:t>, I am there in their midst."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you </a:t>
            </a:r>
            <a:r>
              <a:rPr lang="en-US" sz="2400" b="1" u="sng" dirty="0">
                <a:highlight>
                  <a:srgbClr val="00FFFF"/>
                </a:highlight>
                <a:latin typeface="Times New Roman" panose="02020603050405020304" pitchFamily="18" charset="0"/>
                <a:cs typeface="Times New Roman" panose="02020603050405020304" pitchFamily="18" charset="0"/>
              </a:rPr>
              <a:t>come together (</a:t>
            </a:r>
            <a:r>
              <a:rPr lang="en-US" sz="2400" b="1" i="1" dirty="0" err="1">
                <a:effectLst/>
                <a:latin typeface="Times New Roman" panose="02020603050405020304" pitchFamily="18" charset="0"/>
                <a:cs typeface="Times New Roman" panose="02020603050405020304" pitchFamily="18" charset="0"/>
              </a:rPr>
              <a:t>sunerchomai</a:t>
            </a:r>
            <a:r>
              <a:rPr lang="en-US" sz="2400" b="1" i="1" dirty="0">
                <a:effectLst/>
                <a:latin typeface="Times New Roman" panose="02020603050405020304" pitchFamily="18" charset="0"/>
                <a:cs typeface="Times New Roman" panose="02020603050405020304" pitchFamily="18" charset="0"/>
              </a:rPr>
              <a:t> – come together) </a:t>
            </a:r>
            <a:r>
              <a:rPr lang="en-US" sz="2400" b="1" u="sng" dirty="0">
                <a:highlight>
                  <a:srgbClr val="00FFFF"/>
                </a:highlight>
                <a:latin typeface="Times New Roman" panose="02020603050405020304" pitchFamily="18" charset="0"/>
                <a:cs typeface="Times New Roman" panose="02020603050405020304" pitchFamily="18" charset="0"/>
              </a:rPr>
              <a:t> as a church</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FF"/>
                </a:highlight>
                <a:latin typeface="Times New Roman" panose="02020603050405020304" pitchFamily="18" charset="0"/>
                <a:cs typeface="Times New Roman" panose="02020603050405020304" pitchFamily="18" charset="0"/>
              </a:rPr>
              <a:t>assembling together</a:t>
            </a:r>
            <a:r>
              <a:rPr lang="en-US" sz="2400" b="1" dirty="0">
                <a:effectLst/>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episunagôgê</a:t>
            </a:r>
            <a:r>
              <a:rPr lang="en-US" sz="2400" b="1" i="1" dirty="0">
                <a:effectLst/>
                <a:latin typeface="Times New Roman" panose="02020603050405020304" pitchFamily="18" charset="0"/>
                <a:cs typeface="Times New Roman" panose="02020603050405020304" pitchFamily="18" charset="0"/>
              </a:rPr>
              <a:t> – gathering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21262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89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09427" y="673797"/>
            <a:ext cx="11773145" cy="452431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Does “to break bread” mean:</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Lord’s Supper, or</a:t>
            </a:r>
          </a:p>
          <a:p>
            <a:pPr marL="342900" indent="-342900">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 Common Meal</a:t>
            </a:r>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established that the term </a:t>
            </a:r>
            <a:r>
              <a:rPr lang="en-US" sz="2400" b="1" dirty="0">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means to </a:t>
            </a:r>
            <a:r>
              <a:rPr lang="en-US" sz="2400" b="1" dirty="0">
                <a:latin typeface="Times New Roman" panose="02020603050405020304" pitchFamily="18" charset="0"/>
                <a:cs typeface="Times New Roman" panose="02020603050405020304" pitchFamily="18" charset="0"/>
              </a:rPr>
              <a:t>assemble as a church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place in scripture gives a command, example, inference, or an expediency to ever partake of a common meal when the church  is “gathered together” or assembled.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fact, the Apostle Paul strongly condemns such a practice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1126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15498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Condemnation of Lord’s Supper Taken as a Common Meal</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11:20-22 </a:t>
            </a:r>
            <a:r>
              <a:rPr lang="en-US" sz="2400" dirty="0">
                <a:latin typeface="Times New Roman" panose="02020603050405020304" pitchFamily="18" charset="0"/>
                <a:cs typeface="Times New Roman" panose="02020603050405020304" pitchFamily="18" charset="0"/>
              </a:rPr>
              <a:t>Therefore when you </a:t>
            </a:r>
            <a:r>
              <a:rPr lang="en-US" sz="2400" b="1" u="sng" dirty="0">
                <a:highlight>
                  <a:srgbClr val="FFFF00"/>
                </a:highlight>
                <a:latin typeface="Times New Roman" panose="02020603050405020304" pitchFamily="18" charset="0"/>
                <a:cs typeface="Times New Roman" panose="02020603050405020304" pitchFamily="18" charset="0"/>
              </a:rPr>
              <a:t>meet together</a:t>
            </a:r>
            <a:r>
              <a:rPr lang="en-US" sz="2400" dirty="0">
                <a:latin typeface="Times New Roman" panose="02020603050405020304" pitchFamily="18" charset="0"/>
                <a:cs typeface="Times New Roman" panose="02020603050405020304" pitchFamily="18" charset="0"/>
              </a:rPr>
              <a:t>, it is not to eat the </a:t>
            </a:r>
            <a:r>
              <a:rPr lang="en-US" sz="2400" b="1" u="sng" dirty="0">
                <a:highlight>
                  <a:srgbClr val="FFFF00"/>
                </a:highlight>
                <a:latin typeface="Times New Roman" panose="02020603050405020304" pitchFamily="18" charset="0"/>
                <a:cs typeface="Times New Roman" panose="02020603050405020304" pitchFamily="18" charset="0"/>
              </a:rPr>
              <a:t>Lord's Supper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for in your eating each one takes </a:t>
            </a:r>
            <a:r>
              <a:rPr lang="en-US" sz="2400" b="1" u="sng" dirty="0">
                <a:highlight>
                  <a:srgbClr val="FFFF00"/>
                </a:highlight>
                <a:latin typeface="Times New Roman" panose="02020603050405020304" pitchFamily="18" charset="0"/>
                <a:cs typeface="Times New Roman" panose="02020603050405020304" pitchFamily="18" charset="0"/>
              </a:rPr>
              <a:t>his own supper </a:t>
            </a:r>
            <a:r>
              <a:rPr lang="en-US" sz="2400" dirty="0">
                <a:latin typeface="Times New Roman" panose="02020603050405020304" pitchFamily="18" charset="0"/>
                <a:cs typeface="Times New Roman" panose="02020603050405020304" pitchFamily="18" charset="0"/>
              </a:rPr>
              <a:t>first; and one is hungry and another is drunk.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What! </a:t>
            </a:r>
            <a:r>
              <a:rPr lang="en-US" sz="2400" b="1" u="sng" dirty="0">
                <a:highlight>
                  <a:srgbClr val="FFFF00"/>
                </a:highlight>
                <a:latin typeface="Times New Roman" panose="02020603050405020304" pitchFamily="18" charset="0"/>
                <a:cs typeface="Times New Roman" panose="02020603050405020304" pitchFamily="18" charset="0"/>
              </a:rPr>
              <a:t>Do you not have houses in which to eat and drink</a:t>
            </a:r>
            <a:r>
              <a:rPr lang="en-US" sz="2400" dirty="0">
                <a:latin typeface="Times New Roman" panose="02020603050405020304" pitchFamily="18" charset="0"/>
                <a:cs typeface="Times New Roman" panose="02020603050405020304" pitchFamily="18" charset="0"/>
              </a:rPr>
              <a:t>? Or do you despise the church of God and shame those who have nothing? What shall I say to you? Shall I praise you? In this I will not praise you.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Note:  The meeting together (also gathering together) is a direct reference to the worship assembly in which the Lord’s Supper is partaken.</a:t>
            </a: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55909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exclusively in reference to the Lord’s Supper</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Only three exceptions</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Feeding of the 4,000 – a distribution</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15:36 </a:t>
            </a:r>
            <a:r>
              <a:rPr lang="en-US" sz="2400" dirty="0">
                <a:latin typeface="Times New Roman" panose="02020603050405020304" pitchFamily="18" charset="0"/>
                <a:cs typeface="Times New Roman" panose="02020603050405020304" pitchFamily="18" charset="0"/>
              </a:rPr>
              <a:t> and He took the </a:t>
            </a:r>
            <a:r>
              <a:rPr lang="en-US" sz="2400" b="1" u="sng" dirty="0">
                <a:highlight>
                  <a:srgbClr val="FFFF00"/>
                </a:highlight>
                <a:latin typeface="Times New Roman" panose="02020603050405020304" pitchFamily="18" charset="0"/>
                <a:cs typeface="Times New Roman" panose="02020603050405020304" pitchFamily="18" charset="0"/>
              </a:rPr>
              <a:t>seven loaves and the fish</a:t>
            </a:r>
            <a:r>
              <a:rPr lang="en-US" sz="2400" dirty="0">
                <a:latin typeface="Times New Roman" panose="02020603050405020304" pitchFamily="18" charset="0"/>
                <a:cs typeface="Times New Roman" panose="02020603050405020304" pitchFamily="18" charset="0"/>
              </a:rPr>
              <a:t>; and giving thanks, He broke them and started giving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people</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2"/>
            </a:pPr>
            <a:r>
              <a:rPr lang="en-US" sz="2400" b="1" u="sng" dirty="0">
                <a:latin typeface="Times New Roman" panose="02020603050405020304" pitchFamily="18" charset="0"/>
                <a:cs typeface="Times New Roman" panose="02020603050405020304" pitchFamily="18" charset="0"/>
              </a:rPr>
              <a:t>Feeding of the 5,000 – a </a:t>
            </a:r>
            <a:r>
              <a:rPr lang="en-US" sz="2400" b="1" u="sng" dirty="0" err="1">
                <a:latin typeface="Times New Roman" panose="02020603050405020304" pitchFamily="18" charset="0"/>
                <a:cs typeface="Times New Roman" panose="02020603050405020304" pitchFamily="18" charset="0"/>
              </a:rPr>
              <a:t>distribtion</a:t>
            </a:r>
            <a:endParaRPr lang="en-US" sz="2400" b="1" u="sng"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Matthew 14:19 </a:t>
            </a:r>
            <a:r>
              <a:rPr lang="en-US" sz="2400" dirty="0">
                <a:latin typeface="Times New Roman" panose="02020603050405020304" pitchFamily="18" charset="0"/>
                <a:cs typeface="Times New Roman" panose="02020603050405020304" pitchFamily="18" charset="0"/>
              </a:rPr>
              <a:t> Ordering the people to sit down on the grass, He took the </a:t>
            </a:r>
            <a:r>
              <a:rPr lang="en-US" sz="2400" b="1" u="sng" dirty="0">
                <a:highlight>
                  <a:srgbClr val="FFFF00"/>
                </a:highlight>
                <a:latin typeface="Times New Roman" panose="02020603050405020304" pitchFamily="18" charset="0"/>
                <a:cs typeface="Times New Roman" panose="02020603050405020304" pitchFamily="18" charset="0"/>
              </a:rPr>
              <a:t>five loaves and the two fish</a:t>
            </a:r>
            <a:r>
              <a:rPr lang="en-US" sz="2400" dirty="0">
                <a:latin typeface="Times New Roman" panose="02020603050405020304" pitchFamily="18" charset="0"/>
                <a:cs typeface="Times New Roman" panose="02020603050405020304" pitchFamily="18" charset="0"/>
              </a:rPr>
              <a:t>, and looking up toward heaven, He blessed </a:t>
            </a:r>
            <a:r>
              <a:rPr lang="en-US" sz="2400" i="1" dirty="0">
                <a:latin typeface="Times New Roman" panose="02020603050405020304" pitchFamily="18" charset="0"/>
                <a:cs typeface="Times New Roman" panose="02020603050405020304" pitchFamily="18" charset="0"/>
              </a:rPr>
              <a:t>the food,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breaking the loaves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gave them to the disciples, and the disciples </a:t>
            </a:r>
            <a:r>
              <a:rPr lang="en-US" sz="2400" b="1" i="1" u="sng" dirty="0">
                <a:highlight>
                  <a:srgbClr val="FFFF00"/>
                </a:highlight>
                <a:latin typeface="Times New Roman" panose="02020603050405020304" pitchFamily="18" charset="0"/>
                <a:cs typeface="Times New Roman" panose="02020603050405020304" pitchFamily="18" charset="0"/>
              </a:rPr>
              <a:t>gave them</a:t>
            </a:r>
            <a:r>
              <a:rPr lang="en-US" sz="2400" b="1" u="sng" dirty="0">
                <a:highlight>
                  <a:srgbClr val="FFFF00"/>
                </a:highlight>
                <a:latin typeface="Times New Roman" panose="02020603050405020304" pitchFamily="18" charset="0"/>
                <a:cs typeface="Times New Roman" panose="02020603050405020304" pitchFamily="18" charset="0"/>
              </a:rPr>
              <a:t> to the crowds</a:t>
            </a:r>
            <a:r>
              <a:rPr lang="en-US" sz="2400" dirty="0">
                <a:latin typeface="Times New Roman" panose="02020603050405020304" pitchFamily="18" charset="0"/>
                <a:cs typeface="Times New Roman" panose="02020603050405020304" pitchFamily="18" charset="0"/>
              </a:rPr>
              <a:t>, </a:t>
            </a:r>
            <a:br>
              <a:rPr lang="en-US" sz="2400" dirty="0"/>
            </a:br>
            <a:br>
              <a:rPr lang="en-US" sz="2400" dirty="0"/>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973580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378565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Scriptures use the term “broke bread” almost exclusively in reference to the Lord’s Supper.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Third Exception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startAt="3"/>
            </a:pPr>
            <a:r>
              <a:rPr lang="en-US" sz="2400" b="1" u="sng" dirty="0">
                <a:latin typeface="Times New Roman" panose="02020603050405020304" pitchFamily="18" charset="0"/>
                <a:ea typeface="Times New Roman" panose="02020603050405020304" pitchFamily="18" charset="0"/>
                <a:cs typeface="Times New Roman" panose="02020603050405020304" pitchFamily="18" charset="0"/>
              </a:rPr>
              <a:t>The Storm which Shipped Wreck Paul’s Ship at Malta</a:t>
            </a:r>
            <a:endPar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27:34-35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I encourage you to take some food, for this is for your preservation, for not a hair from the head of any of you will perish." </a:t>
            </a:r>
            <a:r>
              <a:rPr lang="en-US" sz="2400" baseline="30000" dirty="0">
                <a:latin typeface="Times New Roman" panose="02020603050405020304" pitchFamily="18" charset="0"/>
                <a:cs typeface="Times New Roman" panose="02020603050405020304" pitchFamily="18" charset="0"/>
              </a:rPr>
              <a:t>35 </a:t>
            </a:r>
            <a:r>
              <a:rPr lang="en-US" sz="2400" dirty="0">
                <a:latin typeface="Times New Roman" panose="02020603050405020304" pitchFamily="18" charset="0"/>
                <a:cs typeface="Times New Roman" panose="02020603050405020304" pitchFamily="18" charset="0"/>
              </a:rPr>
              <a:t> Having said this, he </a:t>
            </a:r>
            <a:r>
              <a:rPr lang="en-US" sz="2400" b="1" u="sng" dirty="0">
                <a:highlight>
                  <a:srgbClr val="FFFF00"/>
                </a:highlight>
                <a:latin typeface="Times New Roman" panose="02020603050405020304" pitchFamily="18" charset="0"/>
                <a:cs typeface="Times New Roman" panose="02020603050405020304" pitchFamily="18" charset="0"/>
              </a:rPr>
              <a:t>took bread </a:t>
            </a:r>
            <a:r>
              <a:rPr lang="en-US" sz="2400" dirty="0">
                <a:latin typeface="Times New Roman" panose="02020603050405020304" pitchFamily="18" charset="0"/>
                <a:cs typeface="Times New Roman" panose="02020603050405020304" pitchFamily="18" charset="0"/>
              </a:rPr>
              <a:t>and gave thanks to God in the presence of all, and </a:t>
            </a:r>
            <a:r>
              <a:rPr lang="en-US" sz="2400" b="1" u="sng" dirty="0">
                <a:highlight>
                  <a:srgbClr val="FFFF00"/>
                </a:highlight>
                <a:latin typeface="Times New Roman" panose="02020603050405020304" pitchFamily="18" charset="0"/>
                <a:cs typeface="Times New Roman" panose="02020603050405020304" pitchFamily="18" charset="0"/>
              </a:rPr>
              <a:t>he broke it and began to eat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2972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186309"/>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 – a Joint Partaking with the Lord</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26:26 </a:t>
            </a:r>
            <a:r>
              <a:rPr lang="en-US" sz="2000" dirty="0">
                <a:latin typeface="Times New Roman" panose="02020603050405020304" pitchFamily="18" charset="0"/>
                <a:cs typeface="Times New Roman" panose="02020603050405020304" pitchFamily="18" charset="0"/>
              </a:rPr>
              <a:t> While they were eating, Jesus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b="1" u="sng"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 disciples, and said, "</a:t>
            </a:r>
            <a:r>
              <a:rPr lang="en-US" sz="2000" b="1" u="sng" dirty="0">
                <a:highlight>
                  <a:srgbClr val="FFFF00"/>
                </a:highlight>
                <a:latin typeface="Times New Roman" panose="02020603050405020304" pitchFamily="18" charset="0"/>
                <a:cs typeface="Times New Roman" panose="02020603050405020304" pitchFamily="18" charset="0"/>
              </a:rPr>
              <a:t>Take, eat;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Mark 14:22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While they were eating, He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and after a blessing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a:t>
            </a:r>
            <a:r>
              <a:rPr lang="en-US" sz="2000" b="1" i="1" u="sng" dirty="0">
                <a:highlight>
                  <a:srgbClr val="00FF00"/>
                </a:highlight>
                <a:latin typeface="Times New Roman" panose="02020603050405020304" pitchFamily="18" charset="0"/>
                <a:cs typeface="Times New Roman" panose="02020603050405020304" pitchFamily="18" charset="0"/>
              </a:rPr>
              <a:t>it</a:t>
            </a:r>
            <a:r>
              <a:rPr lang="en-US" sz="2000" i="1" dirty="0">
                <a:highlight>
                  <a:srgbClr val="00FF00"/>
                </a:highlight>
                <a:latin typeface="Times New Roman" panose="02020603050405020304" pitchFamily="18" charset="0"/>
                <a:cs typeface="Times New Roman" panose="02020603050405020304" pitchFamily="18" charset="0"/>
              </a:rPr>
              <a:t>,</a:t>
            </a:r>
            <a:r>
              <a:rPr lang="en-US" sz="2000" dirty="0">
                <a:highlight>
                  <a:srgbClr val="00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gave </a:t>
            </a:r>
            <a:r>
              <a:rPr lang="en-US" sz="2000" i="1" dirty="0">
                <a:latin typeface="Times New Roman" panose="02020603050405020304" pitchFamily="18" charset="0"/>
                <a:cs typeface="Times New Roman" panose="02020603050405020304" pitchFamily="18" charset="0"/>
              </a:rPr>
              <a:t>it</a:t>
            </a:r>
            <a:r>
              <a:rPr lang="en-US" sz="2000" dirty="0">
                <a:latin typeface="Times New Roman" panose="02020603050405020304" pitchFamily="18" charset="0"/>
                <a:cs typeface="Times New Roman" panose="02020603050405020304" pitchFamily="18" charset="0"/>
              </a:rPr>
              <a:t> to them, and said, "</a:t>
            </a:r>
            <a:r>
              <a:rPr lang="en-US" sz="2000" b="1" u="sng" dirty="0">
                <a:highlight>
                  <a:srgbClr val="FFFF00"/>
                </a:highlight>
                <a:latin typeface="Times New Roman" panose="02020603050405020304" pitchFamily="18" charset="0"/>
                <a:cs typeface="Times New Roman" panose="02020603050405020304" pitchFamily="18" charset="0"/>
              </a:rPr>
              <a:t>Take </a:t>
            </a:r>
            <a:r>
              <a:rPr lang="en-US" sz="2000" b="1" i="1" u="sng" dirty="0">
                <a:highlight>
                  <a:srgbClr val="FFFF00"/>
                </a:highlight>
                <a:latin typeface="Times New Roman" panose="02020603050405020304" pitchFamily="18" charset="0"/>
                <a:cs typeface="Times New Roman" panose="02020603050405020304" pitchFamily="18" charset="0"/>
              </a:rPr>
              <a:t>it;</a:t>
            </a:r>
            <a:r>
              <a:rPr lang="en-US" sz="2000" b="1" u="sng" dirty="0">
                <a:highlight>
                  <a:srgbClr val="FFFF00"/>
                </a:highlight>
                <a:latin typeface="Times New Roman" panose="02020603050405020304" pitchFamily="18" charset="0"/>
                <a:cs typeface="Times New Roman" panose="02020603050405020304" pitchFamily="18" charset="0"/>
              </a:rPr>
              <a:t> this is My body</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Luke 22:19</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when He had </a:t>
            </a:r>
            <a:r>
              <a:rPr lang="en-US" sz="2000" b="1" u="sng" dirty="0">
                <a:highlight>
                  <a:srgbClr val="FFFF00"/>
                </a:highlight>
                <a:latin typeface="Times New Roman" panose="02020603050405020304" pitchFamily="18" charset="0"/>
                <a:cs typeface="Times New Roman" panose="02020603050405020304" pitchFamily="18" charset="0"/>
              </a:rPr>
              <a:t>taken </a:t>
            </a:r>
            <a:r>
              <a:rPr lang="en-US" sz="2000" b="1" i="1" u="sng" dirty="0">
                <a:highlight>
                  <a:srgbClr val="FFFF00"/>
                </a:highlight>
                <a:latin typeface="Times New Roman" panose="02020603050405020304" pitchFamily="18" charset="0"/>
                <a:cs typeface="Times New Roman" panose="02020603050405020304" pitchFamily="18" charset="0"/>
              </a:rPr>
              <a:t>some</a:t>
            </a:r>
            <a:r>
              <a:rPr lang="en-US" sz="2000" b="1" u="sng"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bread </a:t>
            </a:r>
            <a:r>
              <a:rPr lang="en-US" sz="2000" i="1"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broke it </a:t>
            </a:r>
            <a:r>
              <a:rPr lang="en-US" sz="2000" dirty="0">
                <a:latin typeface="Times New Roman" panose="02020603050405020304" pitchFamily="18" charset="0"/>
                <a:cs typeface="Times New Roman" panose="02020603050405020304" pitchFamily="18" charset="0"/>
              </a:rPr>
              <a:t>and gave it to them, saying, "</a:t>
            </a:r>
            <a:r>
              <a:rPr lang="en-US" sz="20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000" dirty="0">
                <a:latin typeface="Times New Roman" panose="02020603050405020304" pitchFamily="18" charset="0"/>
                <a:cs typeface="Times New Roman" panose="02020603050405020304" pitchFamily="18" charset="0"/>
              </a:rPr>
              <a:t>; do this in remembrance of Me." </a:t>
            </a:r>
          </a:p>
          <a:p>
            <a:pPr marL="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11:23-24</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For I received from the Lord that which I also delivered to you, that the Lord Jesus in the night in which He was betrayed </a:t>
            </a:r>
            <a:r>
              <a:rPr lang="en-US" sz="2000" b="1" u="sng" dirty="0">
                <a:highlight>
                  <a:srgbClr val="FFFF00"/>
                </a:highlight>
                <a:latin typeface="Times New Roman" panose="02020603050405020304" pitchFamily="18" charset="0"/>
                <a:cs typeface="Times New Roman" panose="02020603050405020304" pitchFamily="18" charset="0"/>
              </a:rPr>
              <a:t>took </a:t>
            </a:r>
            <a:r>
              <a:rPr lang="en-US" sz="2000" b="1" u="sng" dirty="0">
                <a:highlight>
                  <a:srgbClr val="00FF00"/>
                </a:highlight>
                <a:latin typeface="Times New Roman" panose="02020603050405020304" pitchFamily="18" charset="0"/>
                <a:cs typeface="Times New Roman" panose="02020603050405020304" pitchFamily="18" charset="0"/>
              </a:rPr>
              <a:t>bread</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24 </a:t>
            </a:r>
            <a:r>
              <a:rPr lang="en-US" sz="2000" dirty="0">
                <a:latin typeface="Times New Roman" panose="02020603050405020304" pitchFamily="18" charset="0"/>
                <a:cs typeface="Times New Roman" panose="02020603050405020304" pitchFamily="18" charset="0"/>
              </a:rPr>
              <a:t> and when He had given thanks, </a:t>
            </a:r>
            <a:r>
              <a:rPr lang="en-US" sz="2000" b="1" u="sng" dirty="0">
                <a:highlight>
                  <a:srgbClr val="FFFF00"/>
                </a:highlight>
                <a:latin typeface="Times New Roman" panose="02020603050405020304" pitchFamily="18" charset="0"/>
                <a:cs typeface="Times New Roman" panose="02020603050405020304" pitchFamily="18" charset="0"/>
              </a:rPr>
              <a:t>He </a:t>
            </a:r>
            <a:r>
              <a:rPr lang="en-US" sz="2000" b="1" u="sng" dirty="0">
                <a:highlight>
                  <a:srgbClr val="00FF00"/>
                </a:highlight>
                <a:latin typeface="Times New Roman" panose="02020603050405020304" pitchFamily="18" charset="0"/>
                <a:cs typeface="Times New Roman" panose="02020603050405020304" pitchFamily="18" charset="0"/>
              </a:rPr>
              <a:t>brok</a:t>
            </a:r>
            <a:r>
              <a:rPr lang="en-US" sz="2000" b="1" u="sng" dirty="0">
                <a:highlight>
                  <a:srgbClr val="FFFF00"/>
                </a:highlight>
                <a:latin typeface="Times New Roman" panose="02020603050405020304" pitchFamily="18" charset="0"/>
                <a:cs typeface="Times New Roman" panose="02020603050405020304" pitchFamily="18" charset="0"/>
              </a:rPr>
              <a:t>e it</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said, "</a:t>
            </a:r>
            <a:r>
              <a:rPr lang="en-US" sz="2000" b="1" u="sng" dirty="0">
                <a:highlight>
                  <a:srgbClr val="FFFF00"/>
                </a:highlight>
                <a:latin typeface="Times New Roman" panose="02020603050405020304" pitchFamily="18" charset="0"/>
                <a:cs typeface="Times New Roman" panose="02020603050405020304" pitchFamily="18" charset="0"/>
              </a:rPr>
              <a:t>This is My body, which is for yo</a:t>
            </a:r>
            <a:r>
              <a:rPr lang="en-US" sz="2000" dirty="0">
                <a:latin typeface="Times New Roman" panose="02020603050405020304" pitchFamily="18" charset="0"/>
                <a:cs typeface="Times New Roman" panose="02020603050405020304" pitchFamily="18" charset="0"/>
              </a:rPr>
              <a:t>u; do this in remembrance of Me." </a:t>
            </a: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818499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5632311"/>
          </a:xfrm>
          <a:prstGeom prst="rect">
            <a:avLst/>
          </a:prstGeom>
          <a:noFill/>
        </p:spPr>
        <p:txBody>
          <a:bodyPr wrap="square">
            <a:spAutoFit/>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Thus we read at Acts 2:42 that in addition to other acts of worship, the disciples devoted themselves to the breaking of bread</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b="1" i="1" dirty="0" err="1">
                <a:effectLst/>
                <a:latin typeface="Times New Roman" panose="02020603050405020304" pitchFamily="18" charset="0"/>
                <a:cs typeface="Times New Roman" panose="02020603050405020304" pitchFamily="18" charset="0"/>
              </a:rPr>
              <a:t>sunagô</a:t>
            </a:r>
            <a:r>
              <a:rPr lang="en-US" sz="2000" b="1" i="1" dirty="0">
                <a:effectLst/>
                <a:latin typeface="Times New Roman" panose="02020603050405020304" pitchFamily="18" charset="0"/>
                <a:cs typeface="Times New Roman" panose="02020603050405020304" pitchFamily="18" charset="0"/>
              </a:rPr>
              <a:t> – come together; to assemble) </a:t>
            </a:r>
            <a:r>
              <a:rPr lang="en-US" sz="2000" b="1" u="sng" dirty="0">
                <a:highlight>
                  <a:srgbClr val="FFFF00"/>
                </a:highlight>
                <a:latin typeface="Times New Roman" panose="02020603050405020304" pitchFamily="18" charset="0"/>
                <a:cs typeface="Times New Roman" panose="02020603050405020304" pitchFamily="18" charset="0"/>
              </a:rPr>
              <a:t>to break bread</a:t>
            </a:r>
            <a:r>
              <a:rPr lang="en-US" sz="2000" dirty="0">
                <a:latin typeface="Times New Roman" panose="02020603050405020304" pitchFamily="18" charset="0"/>
                <a:cs typeface="Times New Roman" panose="02020603050405020304" pitchFamily="18" charset="0"/>
              </a:rPr>
              <a:t>, (Lord’s Supper) 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2:41 </a:t>
            </a:r>
            <a:r>
              <a:rPr lang="en-US" sz="2000" dirty="0">
                <a:latin typeface="Times New Roman" panose="02020603050405020304" pitchFamily="18" charset="0"/>
                <a:cs typeface="Times New Roman" panose="02020603050405020304" pitchFamily="18" charset="0"/>
              </a:rPr>
              <a:t>So then, those who had received his word were </a:t>
            </a:r>
            <a:r>
              <a:rPr lang="en-US" sz="2000" b="1" u="sng" dirty="0">
                <a:highlight>
                  <a:srgbClr val="FFFF00"/>
                </a:highlight>
                <a:latin typeface="Times New Roman" panose="02020603050405020304" pitchFamily="18" charset="0"/>
                <a:cs typeface="Times New Roman" panose="02020603050405020304" pitchFamily="18" charset="0"/>
              </a:rPr>
              <a:t>baptized</a:t>
            </a:r>
            <a:r>
              <a:rPr lang="en-US" sz="2000" dirty="0">
                <a:latin typeface="Times New Roman" panose="02020603050405020304" pitchFamily="18" charset="0"/>
                <a:cs typeface="Times New Roman" panose="02020603050405020304" pitchFamily="18" charset="0"/>
              </a:rPr>
              <a:t>; and that day there were </a:t>
            </a:r>
            <a:r>
              <a:rPr lang="en-US" sz="2000" b="1" u="sng" dirty="0">
                <a:latin typeface="Times New Roman" panose="02020603050405020304" pitchFamily="18" charset="0"/>
                <a:cs typeface="Times New Roman" panose="02020603050405020304" pitchFamily="18" charset="0"/>
              </a:rPr>
              <a:t>added</a:t>
            </a:r>
            <a:r>
              <a:rPr lang="en-US" sz="2000" dirty="0">
                <a:latin typeface="Times New Roman" panose="02020603050405020304" pitchFamily="18" charset="0"/>
                <a:cs typeface="Times New Roman" panose="02020603050405020304" pitchFamily="18" charset="0"/>
              </a:rPr>
              <a:t> (to the church) about </a:t>
            </a:r>
            <a:r>
              <a:rPr lang="en-US" sz="2000" b="1" u="sng" dirty="0">
                <a:highlight>
                  <a:srgbClr val="FFFF00"/>
                </a:highlight>
                <a:latin typeface="Times New Roman" panose="02020603050405020304" pitchFamily="18" charset="0"/>
                <a:cs typeface="Times New Roman" panose="02020603050405020304" pitchFamily="18" charset="0"/>
              </a:rPr>
              <a:t>three thousand souls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They</a:t>
            </a:r>
            <a:r>
              <a:rPr lang="en-US" sz="2000" dirty="0">
                <a:latin typeface="Times New Roman" panose="02020603050405020304" pitchFamily="18" charset="0"/>
                <a:cs typeface="Times New Roman" panose="02020603050405020304" pitchFamily="18" charset="0"/>
              </a:rPr>
              <a:t> (the church) were continually </a:t>
            </a:r>
            <a:r>
              <a:rPr lang="en-US" sz="2000" b="1" u="sng" dirty="0">
                <a:latin typeface="Times New Roman" panose="02020603050405020304" pitchFamily="18" charset="0"/>
                <a:cs typeface="Times New Roman" panose="02020603050405020304" pitchFamily="18" charset="0"/>
              </a:rPr>
              <a:t>devoting themselves </a:t>
            </a:r>
            <a:r>
              <a:rPr lang="en-US" sz="2000" dirty="0">
                <a:latin typeface="Times New Roman" panose="02020603050405020304" pitchFamily="18" charset="0"/>
                <a:cs typeface="Times New Roman" panose="02020603050405020304" pitchFamily="18" charset="0"/>
              </a:rPr>
              <a:t>to the apostles' teaching and to fellowship,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and to prayer.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scriptures never laud someone for devoting themselves to eating a meal.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Devotion to </a:t>
            </a:r>
            <a:r>
              <a:rPr lang="en-US" sz="2000" b="1" dirty="0">
                <a:highlight>
                  <a:srgbClr val="FFFF00"/>
                </a:highlight>
                <a:latin typeface="Times New Roman" panose="02020603050405020304" pitchFamily="18" charset="0"/>
                <a:cs typeface="Times New Roman" panose="02020603050405020304" pitchFamily="18" charset="0"/>
              </a:rPr>
              <a:t>breaking bread </a:t>
            </a:r>
            <a:r>
              <a:rPr lang="en-US" sz="2000" dirty="0">
                <a:latin typeface="Times New Roman" panose="02020603050405020304" pitchFamily="18" charset="0"/>
                <a:cs typeface="Times New Roman" panose="02020603050405020304" pitchFamily="18" charset="0"/>
              </a:rPr>
              <a:t>is, in concert with the other cited scriptures, confirms “to break bread”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refers to the </a:t>
            </a:r>
            <a:r>
              <a:rPr lang="en-US" sz="2000" b="1" dirty="0">
                <a:highlight>
                  <a:srgbClr val="FFFF00"/>
                </a:highlight>
                <a:latin typeface="Times New Roman" panose="02020603050405020304" pitchFamily="18" charset="0"/>
                <a:cs typeface="Times New Roman" panose="02020603050405020304" pitchFamily="18" charset="0"/>
              </a:rPr>
              <a:t>partaking of the Lord’s Supper </a:t>
            </a:r>
            <a:r>
              <a:rPr lang="en-US" sz="2000" dirty="0">
                <a:latin typeface="Times New Roman" panose="02020603050405020304" pitchFamily="18" charset="0"/>
                <a:cs typeface="Times New Roman" panose="02020603050405020304" pitchFamily="18" charset="0"/>
              </a:rPr>
              <a:t>in the church assembly on the first day of the week.</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Acts 2;42 refers also to </a:t>
            </a:r>
            <a:r>
              <a:rPr lang="en-US" sz="2000" b="1" dirty="0">
                <a:highlight>
                  <a:srgbClr val="FFFF00"/>
                </a:highlight>
                <a:latin typeface="Times New Roman" panose="02020603050405020304" pitchFamily="18" charset="0"/>
                <a:cs typeface="Times New Roman" panose="02020603050405020304" pitchFamily="18" charset="0"/>
              </a:rPr>
              <a:t>teaching, fellowship, and prayer </a:t>
            </a:r>
            <a:r>
              <a:rPr lang="en-US" sz="2000" dirty="0">
                <a:latin typeface="Times New Roman" panose="02020603050405020304" pitchFamily="18" charset="0"/>
                <a:cs typeface="Times New Roman" panose="02020603050405020304" pitchFamily="18" charset="0"/>
              </a:rPr>
              <a:t>are not exclusively assembly worship activities. But other verses confirm they are included in church assembly activities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71533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15787"/>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Teaching the full knowledge of the Son of God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Give the saints the ability to speak the word in love – Ephesians 5:15</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Tree>
    <p:extLst>
      <p:ext uri="{BB962C8B-B14F-4D97-AF65-F5344CB8AC3E}">
        <p14:creationId xmlns:p14="http://schemas.microsoft.com/office/powerpoint/2010/main" val="1686329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202963"/>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a:t>
            </a:r>
          </a:p>
          <a:p>
            <a:pPr>
              <a:lnSpc>
                <a:spcPct val="107000"/>
              </a:lnSpc>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457200"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The church is to make known the word of God</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67586176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Teaching the Preaching and Teaching the Word in the Assembly</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 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teachers</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things which you have heard from me </a:t>
            </a:r>
            <a:r>
              <a:rPr lang="en-US" sz="2400" dirty="0">
                <a:latin typeface="Times New Roman" panose="02020603050405020304" pitchFamily="18" charset="0"/>
                <a:cs typeface="Times New Roman" panose="02020603050405020304" pitchFamily="18" charset="0"/>
              </a:rPr>
              <a:t>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faithful men </a:t>
            </a:r>
            <a:r>
              <a:rPr lang="en-US" sz="2400" dirty="0">
                <a:latin typeface="Times New Roman" panose="02020603050405020304" pitchFamily="18" charset="0"/>
                <a:cs typeface="Times New Roman" panose="02020603050405020304" pitchFamily="18" charset="0"/>
              </a:rPr>
              <a:t>who will be </a:t>
            </a:r>
            <a:r>
              <a:rPr lang="en-US" sz="2400" b="1" u="sng" dirty="0">
                <a:highlight>
                  <a:srgbClr val="FFFF00"/>
                </a:highlight>
                <a:latin typeface="Times New Roman" panose="02020603050405020304" pitchFamily="18" charset="0"/>
                <a:cs typeface="Times New Roman" panose="02020603050405020304" pitchFamily="18" charset="0"/>
              </a:rPr>
              <a:t>able to </a:t>
            </a:r>
            <a:r>
              <a:rPr lang="en-US" sz="2400" b="1" u="sng" dirty="0">
                <a:highlight>
                  <a:srgbClr val="00FF00"/>
                </a:highlight>
                <a:latin typeface="Times New Roman" panose="02020603050405020304" pitchFamily="18" charset="0"/>
                <a:cs typeface="Times New Roman" panose="02020603050405020304" pitchFamily="18" charset="0"/>
              </a:rPr>
              <a:t>teach</a:t>
            </a:r>
            <a:r>
              <a:rPr lang="en-US" sz="2400" b="1" u="sng" dirty="0">
                <a:highlight>
                  <a:srgbClr val="FFFF00"/>
                </a:highlight>
                <a:latin typeface="Times New Roman" panose="02020603050405020304" pitchFamily="18" charset="0"/>
                <a:cs typeface="Times New Roman" panose="02020603050405020304" pitchFamily="18" charset="0"/>
              </a:rPr>
              <a:t> others also</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4:2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preach</a:t>
            </a:r>
            <a:r>
              <a:rPr lang="en-US" sz="2400" b="1" u="sng" dirty="0">
                <a:highlight>
                  <a:srgbClr val="FFFF00"/>
                </a:highlight>
                <a:latin typeface="Times New Roman" panose="02020603050405020304" pitchFamily="18" charset="0"/>
                <a:cs typeface="Times New Roman" panose="02020603050405020304" pitchFamily="18" charset="0"/>
              </a:rPr>
              <a:t> the word</a:t>
            </a:r>
            <a:r>
              <a:rPr lang="en-US" sz="2400" dirty="0">
                <a:latin typeface="Times New Roman" panose="02020603050405020304" pitchFamily="18" charset="0"/>
                <a:cs typeface="Times New Roman" panose="02020603050405020304" pitchFamily="18" charset="0"/>
              </a:rPr>
              <a:t>; be ready in season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out of season; reprove, rebuke, exhort, with great patience and instruction. </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2 Timothy 2:15 </a:t>
            </a:r>
            <a:r>
              <a:rPr lang="en-US" sz="2400" dirty="0">
                <a:latin typeface="Times New Roman" panose="02020603050405020304" pitchFamily="18" charset="0"/>
                <a:cs typeface="Times New Roman" panose="02020603050405020304" pitchFamily="18" charset="0"/>
              </a:rPr>
              <a:t> Be diligent to </a:t>
            </a:r>
            <a:r>
              <a:rPr lang="en-US" sz="2400" b="1" u="sng" dirty="0">
                <a:highlight>
                  <a:srgbClr val="FFFF00"/>
                </a:highlight>
                <a:latin typeface="Times New Roman" panose="02020603050405020304" pitchFamily="18" charset="0"/>
                <a:cs typeface="Times New Roman" panose="02020603050405020304" pitchFamily="18" charset="0"/>
              </a:rPr>
              <a:t>present yourself approved to God </a:t>
            </a:r>
            <a:r>
              <a:rPr lang="en-US" sz="2400" dirty="0">
                <a:latin typeface="Times New Roman" panose="02020603050405020304" pitchFamily="18" charset="0"/>
                <a:cs typeface="Times New Roman" panose="02020603050405020304" pitchFamily="18" charset="0"/>
              </a:rPr>
              <a:t>as a workman who does not need to be ashamed, </a:t>
            </a:r>
            <a:r>
              <a:rPr lang="en-US" sz="2400" b="1" u="sng" dirty="0">
                <a:highlight>
                  <a:srgbClr val="00FF00"/>
                </a:highlight>
                <a:latin typeface="Times New Roman" panose="02020603050405020304" pitchFamily="18" charset="0"/>
                <a:cs typeface="Times New Roman" panose="02020603050405020304" pitchFamily="18" charset="0"/>
              </a:rPr>
              <a:t>accurately handling the word of truth</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35218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124754"/>
          </a:xfrm>
          <a:prstGeom prst="rect">
            <a:avLst/>
          </a:prstGeom>
          <a:noFill/>
        </p:spPr>
        <p:txBody>
          <a:bodyPr wrap="square">
            <a:spAutoFit/>
          </a:bodyPr>
          <a:lstStyle/>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Fellowship in the Assembly:</a:t>
            </a:r>
          </a:p>
          <a:p>
            <a:pPr marL="0" marR="0">
              <a:spcBef>
                <a:spcPts val="0"/>
              </a:spcBef>
              <a:spcAft>
                <a:spcPts val="0"/>
              </a:spcAft>
            </a:pPr>
            <a:endParaRPr lang="en-US" sz="36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cs typeface="Times New Roman" panose="02020603050405020304" pitchFamily="18" charset="0"/>
              </a:rPr>
              <a:t>Greek Word: </a:t>
            </a:r>
            <a:r>
              <a:rPr lang="en-US" sz="3600" b="1" i="1" dirty="0" err="1">
                <a:effectLst/>
                <a:latin typeface="Times New Roman" panose="02020603050405020304" pitchFamily="18" charset="0"/>
                <a:cs typeface="Times New Roman" panose="02020603050405020304" pitchFamily="18" charset="0"/>
              </a:rPr>
              <a:t>koinônia</a:t>
            </a:r>
            <a:r>
              <a:rPr lang="en-US" sz="3600" dirty="0">
                <a:effectLst/>
                <a:latin typeface="Times New Roman" panose="02020603050405020304" pitchFamily="18" charset="0"/>
                <a:cs typeface="Times New Roman" panose="02020603050405020304" pitchFamily="18" charset="0"/>
              </a:rPr>
              <a:t> – participation, sharing, fellowship</a:t>
            </a:r>
            <a:br>
              <a:rPr lang="en-US" sz="3600" dirty="0">
                <a:effectLst/>
                <a:latin typeface="Times New Roman" panose="02020603050405020304" pitchFamily="18" charset="0"/>
                <a:cs typeface="Times New Roman" panose="02020603050405020304" pitchFamily="18" charset="0"/>
              </a:rPr>
            </a:br>
            <a:r>
              <a:rPr lang="en-US" sz="3600" b="1" dirty="0">
                <a:effectLst/>
                <a:latin typeface="Times New Roman" panose="02020603050405020304" pitchFamily="18" charset="0"/>
                <a:cs typeface="Times New Roman" panose="02020603050405020304" pitchFamily="18" charset="0"/>
              </a:rPr>
              <a:t>Root Greek Word: </a:t>
            </a:r>
            <a:r>
              <a:rPr lang="en-US" sz="3600" b="1" i="1" dirty="0" err="1">
                <a:effectLst/>
                <a:latin typeface="Times New Roman" panose="02020603050405020304" pitchFamily="18" charset="0"/>
                <a:cs typeface="Times New Roman" panose="02020603050405020304" pitchFamily="18" charset="0"/>
              </a:rPr>
              <a:t>koinônos</a:t>
            </a:r>
            <a:r>
              <a:rPr lang="en-US" sz="3600" dirty="0">
                <a:effectLst/>
                <a:latin typeface="Times New Roman" panose="02020603050405020304" pitchFamily="18" charset="0"/>
                <a:cs typeface="Times New Roman" panose="02020603050405020304" pitchFamily="18" charset="0"/>
              </a:rPr>
              <a:t> – partaker, sharer, partner</a:t>
            </a:r>
            <a:br>
              <a:rPr lang="en-US" sz="3600" dirty="0">
                <a:effectLst/>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1:9 </a:t>
            </a:r>
            <a:r>
              <a:rPr lang="en-US" sz="2400" dirty="0">
                <a:latin typeface="Times New Roman" panose="02020603050405020304" pitchFamily="18" charset="0"/>
                <a:cs typeface="Times New Roman" panose="02020603050405020304" pitchFamily="18" charset="0"/>
              </a:rPr>
              <a:t> God is faithful, through whom </a:t>
            </a:r>
            <a:r>
              <a:rPr lang="en-US" sz="2400" b="1" u="sng" dirty="0">
                <a:highlight>
                  <a:srgbClr val="FFFF00"/>
                </a:highlight>
                <a:latin typeface="Times New Roman" panose="02020603050405020304" pitchFamily="18" charset="0"/>
                <a:cs typeface="Times New Roman" panose="02020603050405020304" pitchFamily="18" charset="0"/>
              </a:rPr>
              <a:t>you were called into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 </a:t>
            </a:r>
            <a:r>
              <a:rPr lang="en-US" sz="2400" b="1" u="sng" dirty="0">
                <a:highlight>
                  <a:srgbClr val="FFFF00"/>
                </a:highlight>
                <a:latin typeface="Times New Roman" panose="02020603050405020304" pitchFamily="18" charset="0"/>
                <a:cs typeface="Times New Roman" panose="02020603050405020304" pitchFamily="18" charset="0"/>
              </a:rPr>
              <a:t>His Son, Jesus Christ </a:t>
            </a:r>
            <a:r>
              <a:rPr lang="en-US" sz="2400" dirty="0">
                <a:latin typeface="Times New Roman" panose="02020603050405020304" pitchFamily="18" charset="0"/>
                <a:cs typeface="Times New Roman" panose="02020603050405020304" pitchFamily="18" charset="0"/>
              </a:rPr>
              <a:t>our Lord. (United to Christ therefore partakers of Christ)</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a:t>
            </a:r>
            <a:r>
              <a:rPr lang="en-US" sz="2400" dirty="0">
                <a:latin typeface="Times New Roman" panose="02020603050405020304" pitchFamily="18" charset="0"/>
                <a:cs typeface="Times New Roman" panose="02020603050405020304" pitchFamily="18" charset="0"/>
              </a:rPr>
              <a:t>is </a:t>
            </a:r>
            <a:r>
              <a:rPr lang="en-US" sz="2400" b="1" u="sng" dirty="0">
                <a:highlight>
                  <a:srgbClr val="FFFF00"/>
                </a:highlight>
                <a:latin typeface="Times New Roman" panose="02020603050405020304" pitchFamily="18" charset="0"/>
                <a:cs typeface="Times New Roman" panose="02020603050405020304" pitchFamily="18" charset="0"/>
              </a:rPr>
              <a:t>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28387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28355" y="855333"/>
            <a:ext cx="11378193" cy="704808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(the church) were continually devoting themselves to the </a:t>
            </a:r>
            <a:r>
              <a:rPr lang="en-US" sz="2400" b="1" u="sng"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u="sng" dirty="0">
                <a:highlight>
                  <a:srgbClr val="00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John 1:7 </a:t>
            </a:r>
            <a:r>
              <a:rPr lang="en-US" sz="2400" dirty="0">
                <a:latin typeface="Times New Roman" panose="02020603050405020304" pitchFamily="18" charset="0"/>
                <a:cs typeface="Times New Roman" panose="02020603050405020304" pitchFamily="18" charset="0"/>
              </a:rPr>
              <a:t> but if </a:t>
            </a:r>
            <a:r>
              <a:rPr lang="en-US" sz="2400" b="1" u="sng" dirty="0">
                <a:highlight>
                  <a:srgbClr val="00FF00"/>
                </a:highlight>
                <a:latin typeface="Times New Roman" panose="02020603050405020304" pitchFamily="18" charset="0"/>
                <a:cs typeface="Times New Roman" panose="02020603050405020304" pitchFamily="18" charset="0"/>
              </a:rPr>
              <a:t>we walk in the Light </a:t>
            </a:r>
            <a:r>
              <a:rPr lang="en-US" sz="2400" dirty="0">
                <a:latin typeface="Times New Roman" panose="02020603050405020304" pitchFamily="18" charset="0"/>
                <a:cs typeface="Times New Roman" panose="02020603050405020304" pitchFamily="18" charset="0"/>
              </a:rPr>
              <a:t>as He Himself is in the Light</a:t>
            </a:r>
            <a:r>
              <a:rPr lang="en-US" sz="2400"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we have </a:t>
            </a:r>
            <a:r>
              <a:rPr lang="en-US" sz="2400" b="1" u="sng" dirty="0">
                <a:highlight>
                  <a:srgbClr val="00FF00"/>
                </a:highlight>
                <a:latin typeface="Times New Roman" panose="02020603050405020304" pitchFamily="18" charset="0"/>
                <a:cs typeface="Times New Roman" panose="02020603050405020304" pitchFamily="18" charset="0"/>
              </a:rPr>
              <a:t>fellowship with one another</a:t>
            </a:r>
            <a:r>
              <a:rPr lang="en-US" sz="2400" dirty="0">
                <a:latin typeface="Times New Roman" panose="02020603050405020304" pitchFamily="18" charset="0"/>
                <a:cs typeface="Times New Roman" panose="02020603050405020304" pitchFamily="18" charset="0"/>
              </a:rPr>
              <a:t>, and the blood of Jesus His Son cleanses us from all sin.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be </a:t>
            </a:r>
            <a:r>
              <a:rPr lang="en-US" sz="2400" b="1" u="sng" dirty="0">
                <a:highlight>
                  <a:srgbClr val="00FF00"/>
                </a:highlight>
                <a:latin typeface="Times New Roman" panose="02020603050405020304" pitchFamily="18" charset="0"/>
                <a:cs typeface="Times New Roman" panose="02020603050405020304" pitchFamily="18" charset="0"/>
              </a:rPr>
              <a:t>bound together </a:t>
            </a:r>
            <a:r>
              <a:rPr lang="en-US" sz="2400" b="1" u="sng" dirty="0">
                <a:highlight>
                  <a:srgbClr val="FFFF00"/>
                </a:highlight>
                <a:latin typeface="Times New Roman" panose="02020603050405020304" pitchFamily="18" charset="0"/>
                <a:cs typeface="Times New Roman" panose="02020603050405020304" pitchFamily="18" charset="0"/>
              </a:rPr>
              <a:t>with unbelievers</a:t>
            </a:r>
            <a:r>
              <a:rPr lang="en-US" sz="2400" dirty="0">
                <a:latin typeface="Times New Roman" panose="02020603050405020304" pitchFamily="18" charset="0"/>
                <a:cs typeface="Times New Roman" panose="02020603050405020304" pitchFamily="18" charset="0"/>
              </a:rPr>
              <a:t>; for what partnership have righteousness and lawlessness, or what </a:t>
            </a:r>
            <a:r>
              <a:rPr lang="en-US" sz="2400" b="1" u="sng" dirty="0">
                <a:highlight>
                  <a:srgbClr val="00FF00"/>
                </a:highlight>
                <a:latin typeface="Times New Roman" panose="02020603050405020304" pitchFamily="18" charset="0"/>
                <a:cs typeface="Times New Roman" panose="02020603050405020304" pitchFamily="18" charset="0"/>
              </a:rPr>
              <a:t>fellowship </a:t>
            </a:r>
            <a:r>
              <a:rPr lang="en-US" sz="2400" b="1" u="sng" dirty="0">
                <a:highlight>
                  <a:srgbClr val="FFFF00"/>
                </a:highlight>
                <a:latin typeface="Times New Roman" panose="02020603050405020304" pitchFamily="18" charset="0"/>
                <a:cs typeface="Times New Roman" panose="02020603050405020304" pitchFamily="18" charset="0"/>
              </a:rPr>
              <a:t>has light with darkness</a:t>
            </a:r>
            <a:r>
              <a:rPr lang="en-US" sz="2400" dirty="0">
                <a:latin typeface="Times New Roman" panose="02020603050405020304" pitchFamily="18" charset="0"/>
                <a:cs typeface="Times New Roman" panose="02020603050405020304" pitchFamily="18" charset="0"/>
              </a:rPr>
              <a:t>? (Gathered together in the Church)</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“Coming together” in the assembly to worship God as one certainly gives us fellowship.</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 and Learn together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Sing together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Pray together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Lord’s Supper together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of one mind and one spirit in Christ – Acts 1:14; 2:46; 1 Corinthians 6:17</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3734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7417415"/>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Prayer in the Assembly:</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First of all, then, I urge that entreaties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prayers, petitions </a:t>
            </a:r>
            <a:r>
              <a:rPr lang="en-US" sz="2400" b="1" i="1" u="sng" dirty="0">
                <a:highlight>
                  <a:srgbClr val="00FF00"/>
                </a:highlight>
                <a:latin typeface="Times New Roman" panose="02020603050405020304" pitchFamily="18" charset="0"/>
                <a:cs typeface="Times New Roman" panose="02020603050405020304" pitchFamily="18" charset="0"/>
              </a:rPr>
              <a:t>and</a:t>
            </a:r>
            <a:r>
              <a:rPr lang="en-US" sz="2400" b="1" u="sng" dirty="0">
                <a:highlight>
                  <a:srgbClr val="00FF00"/>
                </a:highlight>
                <a:latin typeface="Times New Roman" panose="02020603050405020304" pitchFamily="18" charset="0"/>
                <a:cs typeface="Times New Roman" panose="02020603050405020304" pitchFamily="18" charset="0"/>
              </a:rPr>
              <a:t> thanksgivings</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 made on behalf of all men,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Therefore I want the </a:t>
            </a:r>
            <a:r>
              <a:rPr lang="en-US" sz="2400" b="1" u="sng" dirty="0">
                <a:highlight>
                  <a:srgbClr val="FFFF00"/>
                </a:highlight>
                <a:latin typeface="Times New Roman" panose="02020603050405020304" pitchFamily="18" charset="0"/>
                <a:cs typeface="Times New Roman" panose="02020603050405020304" pitchFamily="18" charset="0"/>
              </a:rPr>
              <a:t>men in every place to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dirty="0">
                <a:latin typeface="Times New Roman" panose="02020603050405020304" pitchFamily="18" charset="0"/>
                <a:cs typeface="Times New Roman" panose="02020603050405020304" pitchFamily="18" charset="0"/>
              </a:rPr>
              <a:t>, lifting up holy hands, without wrath and dissension.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(the church) were continually devoting themselves to the </a:t>
            </a:r>
            <a:r>
              <a:rPr lang="en-US" sz="2400" b="1" u="sng"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u="sng"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to prayer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6:18 </a:t>
            </a:r>
            <a:r>
              <a:rPr lang="en-US" sz="2400" dirty="0">
                <a:latin typeface="Times New Roman" panose="02020603050405020304" pitchFamily="18" charset="0"/>
                <a:cs typeface="Times New Roman" panose="02020603050405020304" pitchFamily="18" charset="0"/>
              </a:rPr>
              <a:t> With all prayer and petition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all times </a:t>
            </a:r>
            <a:r>
              <a:rPr lang="en-US" sz="2400" dirty="0">
                <a:latin typeface="Times New Roman" panose="02020603050405020304" pitchFamily="18" charset="0"/>
                <a:cs typeface="Times New Roman" panose="02020603050405020304" pitchFamily="18" charset="0"/>
              </a:rPr>
              <a:t>in the Spirit, and with this in view, be on the alert with all perseverance and </a:t>
            </a:r>
            <a:r>
              <a:rPr lang="en-US" sz="2400" b="1" u="sng" dirty="0">
                <a:highlight>
                  <a:srgbClr val="00FF00"/>
                </a:highlight>
                <a:latin typeface="Times New Roman" panose="02020603050405020304" pitchFamily="18" charset="0"/>
                <a:cs typeface="Times New Roman" panose="02020603050405020304" pitchFamily="18" charset="0"/>
              </a:rPr>
              <a:t>petition </a:t>
            </a:r>
            <a:r>
              <a:rPr lang="en-US" sz="2400" b="1" u="sng" dirty="0">
                <a:highlight>
                  <a:srgbClr val="FFFF00"/>
                </a:highlight>
                <a:latin typeface="Times New Roman" panose="02020603050405020304" pitchFamily="18" charset="0"/>
                <a:cs typeface="Times New Roman" panose="02020603050405020304" pitchFamily="18" charset="0"/>
              </a:rPr>
              <a:t>for all the saints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pray</a:t>
            </a:r>
            <a:r>
              <a:rPr lang="en-US" sz="2400" b="1" u="sng"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without ceasing; </a:t>
            </a:r>
            <a:br>
              <a:rPr lang="en-US" sz="2400" dirty="0">
                <a:latin typeface="Times New Roman" panose="02020603050405020304" pitchFamily="18" charset="0"/>
                <a:cs typeface="Times New Roman" panose="02020603050405020304" pitchFamily="18" charset="0"/>
              </a:rPr>
            </a:br>
            <a:br>
              <a:rPr lang="en-US" sz="2400" dirty="0"/>
            </a:br>
            <a:endParaRPr lang="en-US" sz="2400" dirty="0"/>
          </a:p>
          <a:p>
            <a:endParaRPr lang="en-US" sz="2400" dirty="0"/>
          </a:p>
          <a:p>
            <a:endParaRPr lang="en-US" sz="2400" dirty="0"/>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630016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370975"/>
          </a:xfrm>
          <a:prstGeom prst="rect">
            <a:avLst/>
          </a:prstGeom>
          <a:noFill/>
        </p:spPr>
        <p:txBody>
          <a:bodyPr wrap="square">
            <a:spAutoFit/>
          </a:bodyPr>
          <a:lstStyle/>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Singing in the Assembly:</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5:18-21 … </a:t>
            </a:r>
            <a:r>
              <a:rPr lang="en-US" sz="2400" dirty="0">
                <a:latin typeface="Times New Roman" panose="02020603050405020304" pitchFamily="18" charset="0"/>
                <a:cs typeface="Times New Roman" panose="02020603050405020304" pitchFamily="18" charset="0"/>
              </a:rPr>
              <a:t>be </a:t>
            </a:r>
            <a:r>
              <a:rPr lang="en-US" sz="2400" b="1" u="sng" dirty="0">
                <a:latin typeface="Times New Roman" panose="02020603050405020304" pitchFamily="18" charset="0"/>
                <a:cs typeface="Times New Roman" panose="02020603050405020304" pitchFamily="18" charset="0"/>
              </a:rPr>
              <a:t>filled with the Spirit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speaking to one another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psalms and hymns and spiritual songs, singing and making melody with your heart </a:t>
            </a:r>
            <a:r>
              <a:rPr lang="en-US" sz="2400" b="1" u="sng" dirty="0">
                <a:highlight>
                  <a:srgbClr val="00FF00"/>
                </a:highlight>
                <a:latin typeface="Times New Roman" panose="02020603050405020304" pitchFamily="18" charset="0"/>
                <a:cs typeface="Times New Roman" panose="02020603050405020304" pitchFamily="18" charset="0"/>
              </a:rPr>
              <a:t>to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always giving thanks for all things in the name of our Lord Jesus Christ to God, even the Father;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subject to one another </a:t>
            </a:r>
            <a:r>
              <a:rPr lang="en-US" sz="2400" b="1" u="sng" dirty="0">
                <a:latin typeface="Times New Roman" panose="02020603050405020304" pitchFamily="18" charset="0"/>
                <a:cs typeface="Times New Roman" panose="02020603050405020304" pitchFamily="18" charset="0"/>
              </a:rPr>
              <a:t>in the fear of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3:16 </a:t>
            </a:r>
            <a:r>
              <a:rPr lang="en-US" sz="2400" dirty="0">
                <a:latin typeface="Times New Roman" panose="02020603050405020304" pitchFamily="18" charset="0"/>
                <a:cs typeface="Times New Roman" panose="02020603050405020304" pitchFamily="18" charset="0"/>
              </a:rPr>
              <a:t>Let the word of Christ richly dwell within you, with all wisdom </a:t>
            </a:r>
            <a:r>
              <a:rPr lang="en-US" sz="2400" b="1" u="sng" dirty="0">
                <a:highlight>
                  <a:srgbClr val="FFFF00"/>
                </a:highlight>
                <a:latin typeface="Times New Roman" panose="02020603050405020304" pitchFamily="18" charset="0"/>
                <a:cs typeface="Times New Roman" panose="02020603050405020304" pitchFamily="18" charset="0"/>
              </a:rPr>
              <a:t>teaching and admonishing </a:t>
            </a:r>
            <a:r>
              <a:rPr lang="en-US" sz="2400" b="1" u="sng" dirty="0">
                <a:highlight>
                  <a:srgbClr val="00FF00"/>
                </a:highlight>
                <a:latin typeface="Times New Roman" panose="02020603050405020304" pitchFamily="18" charset="0"/>
                <a:cs typeface="Times New Roman" panose="02020603050405020304" pitchFamily="18" charset="0"/>
              </a:rPr>
              <a:t>one another </a:t>
            </a:r>
            <a:r>
              <a:rPr lang="en-US" sz="2400" b="1" u="sng" dirty="0">
                <a:highlight>
                  <a:srgbClr val="FFFF00"/>
                </a:highlight>
                <a:latin typeface="Times New Roman" panose="02020603050405020304" pitchFamily="18" charset="0"/>
                <a:cs typeface="Times New Roman" panose="02020603050405020304" pitchFamily="18" charset="0"/>
              </a:rPr>
              <a:t>with psalms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hymns </a:t>
            </a:r>
            <a:r>
              <a:rPr lang="en-US" sz="2400" b="1" i="1" u="sng" dirty="0">
                <a:highlight>
                  <a:srgbClr val="FFFF00"/>
                </a:highlight>
                <a:latin typeface="Times New Roman" panose="02020603050405020304" pitchFamily="18" charset="0"/>
                <a:cs typeface="Times New Roman" panose="02020603050405020304" pitchFamily="18" charset="0"/>
              </a:rPr>
              <a:t>and</a:t>
            </a:r>
            <a:r>
              <a:rPr lang="en-US" sz="2400" b="1" u="sng" dirty="0">
                <a:highlight>
                  <a:srgbClr val="FFFF00"/>
                </a:highlight>
                <a:latin typeface="Times New Roman" panose="02020603050405020304" pitchFamily="18" charset="0"/>
                <a:cs typeface="Times New Roman" panose="02020603050405020304" pitchFamily="18" charset="0"/>
              </a:rPr>
              <a:t> spiritual songs, singing </a:t>
            </a:r>
            <a:r>
              <a:rPr lang="en-US" sz="2400" dirty="0">
                <a:latin typeface="Times New Roman" panose="02020603050405020304" pitchFamily="18" charset="0"/>
                <a:cs typeface="Times New Roman" panose="02020603050405020304" pitchFamily="18" charset="0"/>
              </a:rPr>
              <a:t>with thankfulness in your hearts </a:t>
            </a:r>
            <a:r>
              <a:rPr lang="en-US" sz="2400" b="1" u="sng" dirty="0">
                <a:highlight>
                  <a:srgbClr val="00FF00"/>
                </a:highlight>
                <a:latin typeface="Times New Roman" panose="02020603050405020304" pitchFamily="18" charset="0"/>
                <a:cs typeface="Times New Roman" panose="02020603050405020304" pitchFamily="18" charset="0"/>
              </a:rPr>
              <a:t>to God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The gathering together or assembly is necessarily required to:</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Speaking and singing psalms, hymns,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the Lord</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Being subject to </a:t>
            </a:r>
            <a:r>
              <a:rPr lang="en-US" sz="2400" b="1" u="sng" dirty="0">
                <a:highlight>
                  <a:srgbClr val="00FF00"/>
                </a:highlight>
                <a:latin typeface="Times New Roman" panose="02020603050405020304" pitchFamily="18" charset="0"/>
                <a:cs typeface="Times New Roman" panose="02020603050405020304" pitchFamily="18" charset="0"/>
              </a:rPr>
              <a:t>one another</a:t>
            </a: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Teaching, admonishing and singing psalms, hymns, and songs </a:t>
            </a:r>
            <a:r>
              <a:rPr lang="en-US" sz="2400" b="1" u="sng" dirty="0">
                <a:highlight>
                  <a:srgbClr val="00FF00"/>
                </a:highlight>
                <a:latin typeface="Times New Roman" panose="02020603050405020304" pitchFamily="18" charset="0"/>
                <a:cs typeface="Times New Roman" panose="02020603050405020304" pitchFamily="18" charset="0"/>
              </a:rPr>
              <a:t>to one another</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God</a:t>
            </a:r>
            <a:br>
              <a:rPr lang="en-US" sz="2400" dirty="0">
                <a:latin typeface="Times New Roman" panose="02020603050405020304" pitchFamily="18" charset="0"/>
                <a:cs typeface="Times New Roman" panose="02020603050405020304" pitchFamily="18" charset="0"/>
              </a:rPr>
            </a:b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693192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9537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34705" y="760985"/>
            <a:ext cx="11378193" cy="6001643"/>
          </a:xfrm>
          <a:prstGeom prst="rect">
            <a:avLst/>
          </a:prstGeom>
          <a:noFill/>
        </p:spPr>
        <p:txBody>
          <a:bodyPr wrap="square">
            <a:spAutoFit/>
          </a:bodyPr>
          <a:lstStyle/>
          <a:p>
            <a:pPr marL="0" marR="0">
              <a:spcBef>
                <a:spcPts val="0"/>
              </a:spcBef>
              <a:spcAft>
                <a:spcPts val="0"/>
              </a:spcAft>
            </a:pPr>
            <a:r>
              <a:rPr lang="en-US" sz="2000" b="1" dirty="0">
                <a:latin typeface="Times New Roman" panose="02020603050405020304" pitchFamily="18" charset="0"/>
                <a:cs typeface="Times New Roman" panose="02020603050405020304" pitchFamily="18" charset="0"/>
              </a:rPr>
              <a:t>Contributions</a:t>
            </a: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00FFFF"/>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16:1-2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Now concerning the </a:t>
            </a:r>
            <a:r>
              <a:rPr lang="en-US" sz="2000" b="1" u="sng" dirty="0">
                <a:highlight>
                  <a:srgbClr val="FFFF00"/>
                </a:highlight>
                <a:latin typeface="Times New Roman" panose="02020603050405020304" pitchFamily="18" charset="0"/>
                <a:cs typeface="Times New Roman" panose="02020603050405020304" pitchFamily="18" charset="0"/>
              </a:rPr>
              <a:t>collection for the saints</a:t>
            </a:r>
            <a:r>
              <a:rPr lang="en-US" sz="2000" dirty="0">
                <a:latin typeface="Times New Roman" panose="02020603050405020304" pitchFamily="18" charset="0"/>
                <a:cs typeface="Times New Roman" panose="02020603050405020304" pitchFamily="18" charset="0"/>
              </a:rPr>
              <a:t>, as I directed the churches of Galatia, so do you also. </a:t>
            </a:r>
            <a:r>
              <a:rPr lang="en-US" sz="2000" baseline="30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put aside and save, as he may prosper, so that no </a:t>
            </a:r>
            <a:r>
              <a:rPr lang="en-US" sz="2000" b="1" u="sng" dirty="0">
                <a:highlight>
                  <a:srgbClr val="FFFF00"/>
                </a:highlight>
                <a:latin typeface="Times New Roman" panose="02020603050405020304" pitchFamily="18" charset="0"/>
                <a:cs typeface="Times New Roman" panose="02020603050405020304" pitchFamily="18" charset="0"/>
              </a:rPr>
              <a:t>collections</a:t>
            </a:r>
            <a:r>
              <a:rPr lang="en-US" sz="2000" b="1" u="sng"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saints in Jerusalem) be made when I come.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Corinthians 9:12 </a:t>
            </a:r>
            <a:r>
              <a:rPr lang="en-US" sz="2000" dirty="0">
                <a:latin typeface="Times New Roman" panose="02020603050405020304" pitchFamily="18" charset="0"/>
                <a:cs typeface="Times New Roman" panose="02020603050405020304" pitchFamily="18" charset="0"/>
              </a:rPr>
              <a:t> For the </a:t>
            </a:r>
            <a:r>
              <a:rPr lang="en-US" sz="2000" b="1" u="sng" dirty="0">
                <a:highlight>
                  <a:srgbClr val="FFFF00"/>
                </a:highlight>
                <a:latin typeface="Times New Roman" panose="02020603050405020304" pitchFamily="18" charset="0"/>
                <a:cs typeface="Times New Roman" panose="02020603050405020304" pitchFamily="18" charset="0"/>
              </a:rPr>
              <a:t>ministry of this service</a:t>
            </a:r>
            <a:r>
              <a:rPr lang="en-US" sz="2000" dirty="0">
                <a:latin typeface="Times New Roman" panose="02020603050405020304" pitchFamily="18" charset="0"/>
                <a:cs typeface="Times New Roman" panose="02020603050405020304" pitchFamily="18" charset="0"/>
              </a:rPr>
              <a:t> (</a:t>
            </a:r>
            <a:r>
              <a:rPr lang="en-US" sz="2000" i="1" dirty="0" err="1">
                <a:effectLst/>
                <a:highlight>
                  <a:srgbClr val="00FF00"/>
                </a:highlight>
                <a:latin typeface="Times New Roman" panose="02020603050405020304" pitchFamily="18" charset="0"/>
                <a:cs typeface="Times New Roman" panose="02020603050405020304" pitchFamily="18" charset="0"/>
              </a:rPr>
              <a:t>l</a:t>
            </a:r>
            <a:r>
              <a:rPr lang="en-US" sz="2000" b="1" i="1" dirty="0" err="1">
                <a:effectLst/>
                <a:highlight>
                  <a:srgbClr val="00FF00"/>
                </a:highlight>
                <a:latin typeface="Times New Roman" panose="02020603050405020304" pitchFamily="18" charset="0"/>
                <a:cs typeface="Times New Roman" panose="02020603050405020304" pitchFamily="18" charset="0"/>
              </a:rPr>
              <a:t>eitourgia</a:t>
            </a:r>
            <a:r>
              <a:rPr lang="en-US" sz="2000" b="1" i="1" dirty="0">
                <a:effectLst/>
                <a:highlight>
                  <a:srgbClr val="00FF00"/>
                </a:highlight>
                <a:latin typeface="Times New Roman" panose="02020603050405020304" pitchFamily="18" charset="0"/>
                <a:cs typeface="Times New Roman" panose="02020603050405020304" pitchFamily="18" charset="0"/>
              </a:rPr>
              <a:t> – priestly service most often used in reference to sacrifices</a:t>
            </a:r>
            <a:r>
              <a:rPr lang="en-US" sz="2000" b="1" i="1"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not only fully supplying the needs of the saints, but is also overflowing through many </a:t>
            </a:r>
            <a:r>
              <a:rPr lang="en-US" sz="2000" b="1" u="sng" dirty="0">
                <a:highlight>
                  <a:srgbClr val="FFFF00"/>
                </a:highlight>
                <a:latin typeface="Times New Roman" panose="02020603050405020304" pitchFamily="18" charset="0"/>
                <a:cs typeface="Times New Roman" panose="02020603050405020304" pitchFamily="18" charset="0"/>
              </a:rPr>
              <a:t>thanksgivings to God</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of a confirmation of assembling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Paul is not commanding contributions must be made on the first day of the week</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But since we assemble on the first day, it is a good time to contribute to the saints in Jerusalem</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follows that the first day is also a good time to contribute to the needs of the local church</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And Paul does call the collections a “priestly sacrifice” that gives thanksgiving to God</a:t>
            </a:r>
          </a:p>
          <a:p>
            <a:pPr marL="342900" marR="0" indent="-342900">
              <a:spcBef>
                <a:spcPts val="0"/>
              </a:spcBef>
              <a:spcAft>
                <a:spcPts val="0"/>
              </a:spcAf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Giving is a sacrificial act of worship – Romans 12:1; Hebrews 13:16 </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466917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278094"/>
          </a:xfrm>
          <a:prstGeom prst="rect">
            <a:avLst/>
          </a:prstGeom>
          <a:noFill/>
        </p:spPr>
        <p:txBody>
          <a:bodyPr wrap="square">
            <a:spAutoFit/>
          </a:bodyPr>
          <a:lstStyle/>
          <a:p>
            <a:pPr marL="0" marR="0" algn="ctr">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Singing</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We have established that it is within the church assembling – the gathering together in the name of Christ that we:</a:t>
            </a: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Partake of the Lord’s Supper</a:t>
            </a:r>
          </a:p>
          <a:p>
            <a:pPr marL="457200" marR="0" indent="-457200">
              <a:spcBef>
                <a:spcPts val="0"/>
              </a:spcBef>
              <a:spcAft>
                <a:spcPts val="0"/>
              </a:spcAft>
              <a:buFont typeface="+mj-lt"/>
              <a:buAutoNum type="arabicPeriod"/>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Teach</a:t>
            </a:r>
          </a:p>
          <a:p>
            <a:pPr marL="457200" indent="-457200">
              <a:buFont typeface="+mj-lt"/>
              <a:buAutoNum type="arabicPeriod"/>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Fellowship</a:t>
            </a:r>
          </a:p>
          <a:p>
            <a:pPr marL="457200" marR="0" indent="-457200">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Pray</a:t>
            </a:r>
          </a:p>
          <a:p>
            <a:pPr marL="457200" marR="0" indent="-457200">
              <a:spcBef>
                <a:spcPts val="0"/>
              </a:spcBef>
              <a:spcAft>
                <a:spcPts val="0"/>
              </a:spcAft>
              <a:buFont typeface="+mj-lt"/>
              <a:buAutoNum type="arabicPeriod"/>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Sing</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rabicPeriod"/>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Give our Contributions</a:t>
            </a:r>
          </a:p>
          <a:p>
            <a:pPr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29908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107378" y="1287133"/>
            <a:ext cx="11378193" cy="6001643"/>
          </a:xfrm>
          <a:prstGeom prst="rect">
            <a:avLst/>
          </a:prstGeom>
          <a:noFill/>
        </p:spPr>
        <p:txBody>
          <a:bodyPr wrap="square">
            <a:spAutoFit/>
          </a:bodyPr>
          <a:lstStyle/>
          <a:p>
            <a:pPr marL="0" marR="0" algn="ctr">
              <a:spcBef>
                <a:spcPts val="0"/>
              </a:spcBef>
              <a:spcAft>
                <a:spcPts val="0"/>
              </a:spcAft>
            </a:pP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When Does the Church Assemble?</a:t>
            </a:r>
          </a:p>
          <a:p>
            <a:pPr marL="2057400" lvl="3" indent="-685800">
              <a:buFont typeface="Arial" panose="020B0604020202020204" pitchFamily="34" charset="0"/>
              <a:buChar char="•"/>
            </a:pPr>
            <a:r>
              <a:rPr lang="en-US" sz="4800" b="1" dirty="0">
                <a:latin typeface="Times New Roman" panose="02020603050405020304" pitchFamily="18" charset="0"/>
                <a:cs typeface="Times New Roman" panose="02020603050405020304" pitchFamily="18" charset="0"/>
              </a:rPr>
              <a:t>Lord’s Supper</a:t>
            </a:r>
          </a:p>
          <a:p>
            <a:pPr marL="2057400" lvl="3" indent="-685800">
              <a:buFont typeface="Arial" panose="020B0604020202020204" pitchFamily="34" charset="0"/>
              <a:buChar char="•"/>
            </a:pPr>
            <a:r>
              <a:rPr lang="en-US" sz="4800" b="1" dirty="0">
                <a:latin typeface="Times New Roman" panose="02020603050405020304" pitchFamily="18" charset="0"/>
                <a:cs typeface="Times New Roman" panose="02020603050405020304" pitchFamily="18" charset="0"/>
              </a:rPr>
              <a:t>Teach</a:t>
            </a:r>
          </a:p>
          <a:p>
            <a:pPr marL="2057400" lvl="3" indent="-685800">
              <a:buFont typeface="Arial" panose="020B0604020202020204" pitchFamily="34" charset="0"/>
              <a:buChar char="•"/>
            </a:pPr>
            <a:r>
              <a:rPr lang="en-US" sz="4800" b="1" dirty="0">
                <a:latin typeface="Times New Roman" panose="02020603050405020304" pitchFamily="18" charset="0"/>
                <a:cs typeface="Times New Roman" panose="02020603050405020304" pitchFamily="18" charset="0"/>
              </a:rPr>
              <a:t>Fellowship</a:t>
            </a:r>
          </a:p>
          <a:p>
            <a:pPr marL="2057400" lvl="3" indent="-685800">
              <a:buFont typeface="Arial" panose="020B0604020202020204" pitchFamily="34" charset="0"/>
              <a:buChar char="•"/>
            </a:pPr>
            <a:r>
              <a:rPr lang="en-US" sz="4800" b="1" dirty="0">
                <a:latin typeface="Times New Roman" panose="02020603050405020304" pitchFamily="18" charset="0"/>
                <a:cs typeface="Times New Roman" panose="02020603050405020304" pitchFamily="18" charset="0"/>
              </a:rPr>
              <a:t>Sing</a:t>
            </a:r>
          </a:p>
          <a:p>
            <a:pPr marL="2057400" lvl="3" indent="-685800">
              <a:buFont typeface="Arial" panose="020B0604020202020204" pitchFamily="34" charset="0"/>
              <a:buChar char="•"/>
            </a:pPr>
            <a:r>
              <a:rPr lang="en-US" sz="4800" b="1" dirty="0">
                <a:latin typeface="Times New Roman" panose="02020603050405020304" pitchFamily="18" charset="0"/>
                <a:cs typeface="Times New Roman" panose="02020603050405020304" pitchFamily="18" charset="0"/>
              </a:rPr>
              <a:t>Contributions</a:t>
            </a:r>
          </a:p>
          <a:p>
            <a:pPr marL="2057400" lvl="3" indent="-685800">
              <a:buFont typeface="Arial" panose="020B0604020202020204" pitchFamily="34" charset="0"/>
              <a:buChar char="•"/>
            </a:pPr>
            <a:r>
              <a:rPr lang="en-US" sz="4800" b="1" dirty="0">
                <a:latin typeface="Times New Roman" panose="02020603050405020304" pitchFamily="18" charset="0"/>
                <a:cs typeface="Times New Roman" panose="02020603050405020304" pitchFamily="18" charset="0"/>
              </a:rPr>
              <a:t>Pray</a:t>
            </a:r>
            <a:endParaRPr lang="en-US" sz="4800"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584390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Acts 20:7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dirty="0">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break bread, </a:t>
            </a:r>
            <a:r>
              <a:rPr lang="en-US" sz="2400" dirty="0">
                <a:latin typeface="Times New Roman" panose="02020603050405020304" pitchFamily="18" charset="0"/>
                <a:cs typeface="Times New Roman" panose="02020603050405020304" pitchFamily="18" charset="0"/>
              </a:rPr>
              <a:t>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put aside and save, as he may prosper,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10:24-25 </a:t>
            </a:r>
            <a:r>
              <a:rPr lang="en-US" sz="2400" dirty="0">
                <a:latin typeface="Times New Roman" panose="02020603050405020304" pitchFamily="18" charset="0"/>
                <a:cs typeface="Times New Roman" panose="02020603050405020304" pitchFamily="18" charset="0"/>
              </a:rPr>
              <a:t>and let us consider how to stimulate one another to love and good deeds,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not forsaking our own </a:t>
            </a:r>
            <a:r>
              <a:rPr lang="en-US" sz="2400" b="1" u="sng" dirty="0">
                <a:highlight>
                  <a:srgbClr val="00FF00"/>
                </a:highlight>
                <a:latin typeface="Times New Roman" panose="02020603050405020304" pitchFamily="18" charset="0"/>
                <a:cs typeface="Times New Roman" panose="02020603050405020304" pitchFamily="18" charset="0"/>
              </a:rPr>
              <a:t>assembling together</a:t>
            </a:r>
            <a:r>
              <a:rPr lang="en-US" sz="2400" dirty="0">
                <a:latin typeface="Times New Roman" panose="02020603050405020304" pitchFamily="18" charset="0"/>
                <a:cs typeface="Times New Roman" panose="02020603050405020304" pitchFamily="18" charset="0"/>
              </a:rPr>
              <a:t>, as is the habit of some,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08376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24786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What About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20:11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a:t>
            </a:r>
            <a:r>
              <a:rPr lang="en-US" sz="2400" b="1" u="sng" dirty="0">
                <a:highlight>
                  <a:srgbClr val="FFFF00"/>
                </a:highlight>
                <a:latin typeface="Times New Roman" panose="02020603050405020304" pitchFamily="18" charset="0"/>
                <a:cs typeface="Times New Roman" panose="02020603050405020304" pitchFamily="18" charset="0"/>
              </a:rPr>
              <a:t>six days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made the heavens and the earth</a:t>
            </a:r>
            <a:r>
              <a:rPr lang="en-US" sz="2400" dirty="0">
                <a:latin typeface="Times New Roman" panose="02020603050405020304" pitchFamily="18" charset="0"/>
                <a:cs typeface="Times New Roman" panose="02020603050405020304" pitchFamily="18" charset="0"/>
              </a:rPr>
              <a:t>, the sea and all that is in them, and </a:t>
            </a:r>
            <a:r>
              <a:rPr lang="en-US" sz="2400" b="1" u="sng" dirty="0">
                <a:highlight>
                  <a:srgbClr val="FFFF00"/>
                </a:highlight>
                <a:latin typeface="Times New Roman" panose="02020603050405020304" pitchFamily="18" charset="0"/>
                <a:cs typeface="Times New Roman" panose="02020603050405020304" pitchFamily="18" charset="0"/>
              </a:rPr>
              <a:t>rested on the seventh day</a:t>
            </a:r>
            <a:r>
              <a:rPr lang="en-US" sz="2400" dirty="0">
                <a:latin typeface="Times New Roman" panose="02020603050405020304" pitchFamily="18" charset="0"/>
                <a:cs typeface="Times New Roman" panose="02020603050405020304" pitchFamily="18" charset="0"/>
              </a:rPr>
              <a:t>; therefore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blessed the sabbath</a:t>
            </a:r>
            <a:r>
              <a:rPr lang="en-US" sz="2400"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day</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shabath</a:t>
            </a:r>
            <a:r>
              <a:rPr lang="en-US" sz="2400" i="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rest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made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Exodus 31:14</a:t>
            </a:r>
            <a:r>
              <a:rPr lang="en-US" sz="2400" dirty="0">
                <a:latin typeface="Times New Roman" panose="02020603050405020304" pitchFamily="18" charset="0"/>
                <a:cs typeface="Times New Roman" panose="02020603050405020304" pitchFamily="18" charset="0"/>
              </a:rPr>
              <a:t> 'Therefore you are to </a:t>
            </a:r>
            <a:r>
              <a:rPr lang="en-US" sz="2400" b="1" u="sng" dirty="0">
                <a:highlight>
                  <a:srgbClr val="FFFF00"/>
                </a:highlight>
                <a:latin typeface="Times New Roman" panose="02020603050405020304" pitchFamily="18" charset="0"/>
                <a:cs typeface="Times New Roman" panose="02020603050405020304" pitchFamily="18" charset="0"/>
              </a:rPr>
              <a:t>observe the sabbath, for it is </a:t>
            </a:r>
            <a:r>
              <a:rPr lang="en-US" sz="2400" b="1" u="sng" dirty="0">
                <a:highlight>
                  <a:srgbClr val="00FF00"/>
                </a:highlight>
                <a:latin typeface="Times New Roman" panose="02020603050405020304" pitchFamily="18" charset="0"/>
                <a:cs typeface="Times New Roman" panose="02020603050405020304" pitchFamily="18" charset="0"/>
              </a:rPr>
              <a:t>holy to you</a:t>
            </a:r>
            <a:r>
              <a:rPr lang="en-US" sz="2400" dirty="0">
                <a:latin typeface="Times New Roman" panose="02020603050405020304" pitchFamily="18" charset="0"/>
                <a:cs typeface="Times New Roman" panose="02020603050405020304" pitchFamily="18" charset="0"/>
              </a:rPr>
              <a:t>. Everyone who profanes it shall surely be </a:t>
            </a:r>
            <a:r>
              <a:rPr lang="en-US" sz="2400" b="1" u="sng" dirty="0">
                <a:highlight>
                  <a:srgbClr val="FFFF00"/>
                </a:highlight>
                <a:latin typeface="Times New Roman" panose="02020603050405020304" pitchFamily="18" charset="0"/>
                <a:cs typeface="Times New Roman" panose="02020603050405020304" pitchFamily="18" charset="0"/>
              </a:rPr>
              <a:t>put to death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Exodus 31:16-17</a:t>
            </a:r>
            <a:r>
              <a:rPr lang="en-US" sz="2400" dirty="0">
                <a:latin typeface="Times New Roman" panose="02020603050405020304" pitchFamily="18" charset="0"/>
                <a:cs typeface="Times New Roman" panose="02020603050405020304" pitchFamily="18" charset="0"/>
              </a:rPr>
              <a:t> 'So the </a:t>
            </a:r>
            <a:r>
              <a:rPr lang="en-US" sz="2400" b="1" u="sng" dirty="0">
                <a:highlight>
                  <a:srgbClr val="FFFF00"/>
                </a:highlight>
                <a:latin typeface="Times New Roman" panose="02020603050405020304" pitchFamily="18" charset="0"/>
                <a:cs typeface="Times New Roman" panose="02020603050405020304" pitchFamily="18" charset="0"/>
              </a:rPr>
              <a:t>sons of Israel </a:t>
            </a:r>
            <a:r>
              <a:rPr lang="en-US" sz="2400" dirty="0">
                <a:latin typeface="Times New Roman" panose="02020603050405020304" pitchFamily="18" charset="0"/>
                <a:cs typeface="Times New Roman" panose="02020603050405020304" pitchFamily="18" charset="0"/>
              </a:rPr>
              <a:t>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a:t>
            </a:r>
            <a:r>
              <a:rPr lang="en-US" sz="2400" b="1" u="sng" dirty="0">
                <a:highlight>
                  <a:srgbClr val="00FFFF"/>
                </a:highlight>
                <a:latin typeface="Times New Roman" panose="02020603050405020304" pitchFamily="18" charset="0"/>
                <a:cs typeface="Times New Roman" panose="02020603050405020304" pitchFamily="18" charset="0"/>
              </a:rPr>
              <a:t>perpetual covenant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"It is </a:t>
            </a:r>
            <a:r>
              <a:rPr lang="en-US" sz="2400" b="1" u="sng" dirty="0">
                <a:highlight>
                  <a:srgbClr val="FFFF00"/>
                </a:highlight>
                <a:latin typeface="Times New Roman" panose="02020603050405020304" pitchFamily="18" charset="0"/>
                <a:cs typeface="Times New Roman" panose="02020603050405020304" pitchFamily="18" charset="0"/>
              </a:rPr>
              <a:t>a sign between Me and the sons of Israel </a:t>
            </a:r>
            <a:r>
              <a:rPr lang="en-US" sz="2400" b="1" u="sng" dirty="0">
                <a:highlight>
                  <a:srgbClr val="00FFFF"/>
                </a:highlight>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000" dirty="0">
              <a:effectLst/>
              <a:latin typeface="Times New Roman" panose="02020603050405020304" pitchFamily="18" charset="0"/>
              <a:ea typeface="Times New Roman" panose="02020603050405020304" pitchFamily="18" charset="0"/>
            </a:endParaRPr>
          </a:p>
          <a:p>
            <a:pPr>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87488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Perpetual and Eternal Covenant – Burning of Incense and Animal Sacrifice</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30:8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Aaron trims the lamps at twilight, </a:t>
            </a:r>
            <a:r>
              <a:rPr lang="en-US" sz="2400" b="1" u="sng" dirty="0">
                <a:highlight>
                  <a:srgbClr val="FFFF00"/>
                </a:highlight>
                <a:latin typeface="Times New Roman" panose="02020603050405020304" pitchFamily="18" charset="0"/>
                <a:cs typeface="Times New Roman" panose="02020603050405020304" pitchFamily="18" charset="0"/>
              </a:rPr>
              <a:t>he shall burn incense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There shall be</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perpetual</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always, all times, continual, constantly) </a:t>
            </a:r>
            <a:r>
              <a:rPr lang="en-US" sz="2400" b="1" u="sng" dirty="0">
                <a:highlight>
                  <a:srgbClr val="FFFF00"/>
                </a:highlight>
                <a:latin typeface="Times New Roman" panose="02020603050405020304" pitchFamily="18" charset="0"/>
                <a:cs typeface="Times New Roman" panose="02020603050405020304" pitchFamily="18" charset="0"/>
              </a:rPr>
              <a:t>incense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before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throughout your generations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Numbers 28:3-10 </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"You shall say to them, 'This is the offering by fire which you shall offer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two male lambs one year old without defect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every day.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'It is a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which was ordained in Mount Sinai as a soothing aroma, an offering by fire to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This is</a:t>
            </a:r>
            <a:r>
              <a:rPr lang="en-US" sz="2400" dirty="0">
                <a:latin typeface="Times New Roman" panose="02020603050405020304" pitchFamily="18" charset="0"/>
                <a:cs typeface="Times New Roman" panose="02020603050405020304" pitchFamily="18" charset="0"/>
              </a:rPr>
              <a:t> the burnt offering of every sabbath in addition to the </a:t>
            </a:r>
            <a:r>
              <a:rPr lang="en-US" sz="2400" b="1" u="sng" dirty="0">
                <a:highlight>
                  <a:srgbClr val="00FF00"/>
                </a:highlight>
                <a:latin typeface="Times New Roman" panose="02020603050405020304" pitchFamily="18" charset="0"/>
                <a:cs typeface="Times New Roman" panose="02020603050405020304" pitchFamily="18" charset="0"/>
              </a:rPr>
              <a:t>continual</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tamid</a:t>
            </a:r>
            <a:r>
              <a:rPr lang="en-US" sz="2400" dirty="0">
                <a:latin typeface="Times New Roman" panose="02020603050405020304" pitchFamily="18" charset="0"/>
                <a:cs typeface="Times New Roman" panose="02020603050405020304" pitchFamily="18" charset="0"/>
              </a:rPr>
              <a:t> – perpetual) burnt offering and its drink offering.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Under the New Covenant, we are not required to offer incense nor are we required to sacrifice animals. Not even the Jew comply.</a:t>
            </a:r>
          </a:p>
        </p:txBody>
      </p:sp>
    </p:spTree>
    <p:extLst>
      <p:ext uri="{BB962C8B-B14F-4D97-AF65-F5344CB8AC3E}">
        <p14:creationId xmlns:p14="http://schemas.microsoft.com/office/powerpoint/2010/main" val="870088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What About 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 What work is not allowed</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it</a:t>
            </a:r>
            <a:r>
              <a:rPr lang="en-US" sz="2400" dirty="0">
                <a:latin typeface="Times New Roman" panose="02020603050405020304" pitchFamily="18" charset="0"/>
                <a:cs typeface="Times New Roman" panose="02020603050405020304" pitchFamily="18" charset="0"/>
              </a:rPr>
              <a:t> you shall </a:t>
            </a:r>
            <a:r>
              <a:rPr lang="en-US" sz="2400" b="1" u="sng" dirty="0">
                <a:highlight>
                  <a:srgbClr val="FFFF00"/>
                </a:highlight>
                <a:latin typeface="Times New Roman" panose="02020603050405020304" pitchFamily="18" charset="0"/>
                <a:cs typeface="Times New Roman" panose="02020603050405020304" pitchFamily="18" charset="0"/>
              </a:rPr>
              <a:t>not do any work,</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The Bible does not give a comprehensive </a:t>
            </a:r>
            <a:r>
              <a:rPr lang="en-US" sz="2400" i="0" dirty="0">
                <a:effectLst/>
                <a:latin typeface="Times New Roman" panose="02020603050405020304" pitchFamily="18" charset="0"/>
                <a:cs typeface="Times New Roman" panose="02020603050405020304" pitchFamily="18" charset="0"/>
              </a:rPr>
              <a:t>list of prohibited labors</a:t>
            </a:r>
            <a:r>
              <a:rPr lang="en-US" sz="2400" b="0" i="0" dirty="0">
                <a:effectLst/>
                <a:latin typeface="Times New Roman" panose="02020603050405020304" pitchFamily="18" charset="0"/>
                <a:cs typeface="Times New Roman" panose="02020603050405020304" pitchFamily="18" charset="0"/>
              </a:rPr>
              <a:t>, but the Jews develop their Shabbat Laws that provide for at least 39 prohibited works</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0" i="0" dirty="0">
                <a:effectLst/>
                <a:latin typeface="Times New Roman" panose="02020603050405020304" pitchFamily="18" charset="0"/>
                <a:cs typeface="Times New Roman" panose="02020603050405020304" pitchFamily="18" charset="0"/>
              </a:rPr>
              <a:t>What you can’t do on the Sabbath</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No agricultural field word – Exodus 34:21</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a:t>
            </a:r>
            <a:r>
              <a:rPr lang="en-US" sz="2400" b="0" i="0" dirty="0">
                <a:effectLst/>
                <a:latin typeface="Times New Roman" panose="02020603050405020304" pitchFamily="18" charset="0"/>
                <a:cs typeface="Times New Roman" panose="02020603050405020304" pitchFamily="18" charset="0"/>
              </a:rPr>
              <a:t>aking and Cooking – Exodus 16:29 (God gave manna for two days when Sabbath came)</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Travel except for a Sabbath Day’s journey (3/4 mile) – Acts 1:12</a:t>
            </a:r>
          </a:p>
          <a:p>
            <a:pPr marL="342900" indent="-342900">
              <a:buFont typeface="Arial" panose="020B0604020202020204" pitchFamily="34" charset="0"/>
              <a:buChar char="•"/>
              <a:tabLst>
                <a:tab pos="228600" algn="l"/>
              </a:tabLst>
            </a:pPr>
            <a:r>
              <a:rPr lang="en-US" sz="2400" b="0" i="0" dirty="0">
                <a:effectLst/>
                <a:latin typeface="Times New Roman" panose="02020603050405020304" pitchFamily="18" charset="0"/>
                <a:cs typeface="Times New Roman" panose="02020603050405020304" pitchFamily="18" charset="0"/>
              </a:rPr>
              <a:t>Kindling a fire, gathering wood – Numbers 15:32</a:t>
            </a:r>
          </a:p>
          <a:p>
            <a:pPr marL="342900" indent="-342900">
              <a:buFont typeface="Arial" panose="020B0604020202020204" pitchFamily="34" charset="0"/>
              <a:buChar char="•"/>
              <a:tabLst>
                <a:tab pos="228600" algn="l"/>
              </a:tabLst>
            </a:pPr>
            <a:r>
              <a:rPr lang="en-US" sz="2400" dirty="0">
                <a:latin typeface="Times New Roman" panose="02020603050405020304" pitchFamily="18" charset="0"/>
                <a:cs typeface="Times New Roman" panose="02020603050405020304" pitchFamily="18" charset="0"/>
              </a:rPr>
              <a:t>Buying and Selling,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Sewing</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25084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779495" cy="3046988"/>
          </a:xfrm>
          <a:prstGeom prst="rect">
            <a:avLst/>
          </a:prstGeom>
          <a:noFill/>
        </p:spPr>
        <p:txBody>
          <a:bodyPr wrap="square">
            <a:spAutoFit/>
          </a:bodyPr>
          <a:lstStyle/>
          <a:p>
            <a:pPr marR="0" lvl="0">
              <a:spcBef>
                <a:spcPts val="0"/>
              </a:spcBef>
              <a:spcAft>
                <a:spcPts val="0"/>
              </a:spcAft>
              <a:tabLst>
                <a:tab pos="228600" algn="l"/>
              </a:tabLst>
            </a:pPr>
            <a:r>
              <a:rPr lang="en-US" sz="3200" b="1" dirty="0">
                <a:latin typeface="Times New Roman" panose="02020603050405020304" pitchFamily="18" charset="0"/>
                <a:cs typeface="Times New Roman" panose="02020603050405020304" pitchFamily="18" charset="0"/>
              </a:rPr>
              <a:t>What About the 4</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Commandment? What work is not allowed</a:t>
            </a:r>
          </a:p>
          <a:p>
            <a:pPr marR="0" lvl="0">
              <a:spcBef>
                <a:spcPts val="0"/>
              </a:spcBef>
              <a:spcAft>
                <a:spcPts val="0"/>
              </a:spcAft>
              <a:tabLst>
                <a:tab pos="228600" algn="l"/>
              </a:tabLst>
            </a:pPr>
            <a:endParaRPr lang="en-US" sz="3200" b="1" dirty="0">
              <a:latin typeface="Times New Roman" panose="02020603050405020304" pitchFamily="18" charset="0"/>
              <a:cs typeface="Times New Roman" panose="02020603050405020304" pitchFamily="18" charset="0"/>
            </a:endParaRPr>
          </a:p>
          <a:p>
            <a:pPr>
              <a:tabLst>
                <a:tab pos="228600" algn="l"/>
              </a:tabLst>
            </a:pPr>
            <a:r>
              <a:rPr lang="en-US" sz="3200" dirty="0">
                <a:effectLst/>
                <a:latin typeface="Times New Roman" panose="02020603050405020304" pitchFamily="18" charset="0"/>
                <a:ea typeface="Times New Roman" panose="02020603050405020304" pitchFamily="18" charset="0"/>
              </a:rPr>
              <a:t>Important Point – Keeping the Sabbath Holy:  </a:t>
            </a:r>
          </a:p>
          <a:p>
            <a:pPr>
              <a:tabLst>
                <a:tab pos="228600" algn="l"/>
              </a:tabLst>
            </a:pPr>
            <a:endParaRPr lang="en-US" sz="32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Was much more than appointing the 7</a:t>
            </a:r>
            <a:r>
              <a:rPr lang="en-US" sz="3200" baseline="30000" dirty="0">
                <a:effectLst/>
                <a:latin typeface="Times New Roman" panose="02020603050405020304" pitchFamily="18" charset="0"/>
                <a:ea typeface="Times New Roman" panose="02020603050405020304" pitchFamily="18" charset="0"/>
              </a:rPr>
              <a:t>th</a:t>
            </a:r>
            <a:r>
              <a:rPr lang="en-US" sz="3200" dirty="0">
                <a:effectLst/>
                <a:latin typeface="Times New Roman" panose="02020603050405020304" pitchFamily="18" charset="0"/>
                <a:ea typeface="Times New Roman" panose="02020603050405020304" pitchFamily="18" charset="0"/>
              </a:rPr>
              <a:t> day for worship services.  </a:t>
            </a:r>
          </a:p>
          <a:p>
            <a:pPr marL="342900" indent="-342900">
              <a:buFont typeface="Arial" panose="020B0604020202020204" pitchFamily="34" charset="0"/>
              <a:buChar char="•"/>
              <a:tabLst>
                <a:tab pos="228600" algn="l"/>
              </a:tabLst>
            </a:pPr>
            <a:r>
              <a:rPr lang="en-US" sz="3200" dirty="0">
                <a:effectLst/>
                <a:latin typeface="Times New Roman" panose="02020603050405020304" pitchFamily="18" charset="0"/>
                <a:ea typeface="Times New Roman" panose="02020603050405020304" pitchFamily="18" charset="0"/>
              </a:rPr>
              <a:t>It prohibited all work</a:t>
            </a:r>
          </a:p>
        </p:txBody>
      </p:sp>
    </p:spTree>
    <p:extLst>
      <p:ext uri="{BB962C8B-B14F-4D97-AF65-F5344CB8AC3E}">
        <p14:creationId xmlns:p14="http://schemas.microsoft.com/office/powerpoint/2010/main" val="286516435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001643"/>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keeping of the Law of Moses </a:t>
            </a:r>
            <a:r>
              <a:rPr lang="en-US" sz="2400" b="1" dirty="0">
                <a:highlight>
                  <a:srgbClr val="FFFF00"/>
                </a:highlight>
                <a:latin typeface="Times New Roman" panose="02020603050405020304" pitchFamily="18" charset="0"/>
                <a:cs typeface="Times New Roman" panose="02020603050405020304" pitchFamily="18" charset="0"/>
              </a:rPr>
              <a:t>applied only to the Hebrews </a:t>
            </a:r>
            <a:r>
              <a:rPr lang="en-US" sz="2400" b="1" dirty="0">
                <a:latin typeface="Times New Roman" panose="02020603050405020304" pitchFamily="18" charset="0"/>
                <a:cs typeface="Times New Roman" panose="02020603050405020304" pitchFamily="18" charset="0"/>
              </a:rPr>
              <a:t>under the Law</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24:7-8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took the </a:t>
            </a:r>
            <a:r>
              <a:rPr lang="en-US" sz="2400" b="1" u="sng" dirty="0">
                <a:highlight>
                  <a:srgbClr val="FFFF00"/>
                </a:highlight>
                <a:latin typeface="Times New Roman" panose="02020603050405020304" pitchFamily="18" charset="0"/>
                <a:cs typeface="Times New Roman" panose="02020603050405020304" pitchFamily="18" charset="0"/>
              </a:rPr>
              <a:t>book of the covenant </a:t>
            </a:r>
            <a:r>
              <a:rPr lang="en-US" sz="2400" dirty="0">
                <a:latin typeface="Times New Roman" panose="02020603050405020304" pitchFamily="18" charset="0"/>
                <a:cs typeface="Times New Roman" panose="02020603050405020304" pitchFamily="18" charset="0"/>
              </a:rPr>
              <a:t>and </a:t>
            </a:r>
            <a:r>
              <a:rPr lang="en-US" sz="2400" b="1" dirty="0">
                <a:highlight>
                  <a:srgbClr val="FFFF00"/>
                </a:highlight>
                <a:latin typeface="Times New Roman" panose="02020603050405020304" pitchFamily="18" charset="0"/>
                <a:cs typeface="Times New Roman" panose="02020603050405020304" pitchFamily="18" charset="0"/>
              </a:rPr>
              <a:t>read </a:t>
            </a:r>
            <a:r>
              <a:rPr lang="en-US" sz="2400" b="1" i="1" dirty="0">
                <a:highlight>
                  <a:srgbClr val="FFFF00"/>
                </a:highlight>
                <a:latin typeface="Times New Roman" panose="02020603050405020304" pitchFamily="18" charset="0"/>
                <a:cs typeface="Times New Roman" panose="02020603050405020304" pitchFamily="18" charset="0"/>
              </a:rPr>
              <a:t>it</a:t>
            </a:r>
            <a:r>
              <a:rPr lang="en-US" sz="2400" b="1"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hearing of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people</a:t>
            </a:r>
            <a:r>
              <a:rPr lang="en-US" sz="2400" dirty="0">
                <a:latin typeface="Times New Roman" panose="02020603050405020304" pitchFamily="18" charset="0"/>
                <a:cs typeface="Times New Roman" panose="02020603050405020304" pitchFamily="18" charset="0"/>
              </a:rPr>
              <a:t>; and they said, "All that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has spoken </a:t>
            </a:r>
            <a:r>
              <a:rPr lang="en-US" sz="2400" b="1" u="sng" dirty="0">
                <a:highlight>
                  <a:srgbClr val="00FF00"/>
                </a:highlight>
                <a:latin typeface="Times New Roman" panose="02020603050405020304" pitchFamily="18" charset="0"/>
                <a:cs typeface="Times New Roman" panose="02020603050405020304" pitchFamily="18" charset="0"/>
              </a:rPr>
              <a:t>we will do</a:t>
            </a:r>
            <a:r>
              <a:rPr lang="en-US" sz="2400" b="1" u="sng" dirty="0">
                <a:highlight>
                  <a:srgbClr val="FFFF00"/>
                </a:highlight>
                <a:latin typeface="Times New Roman" panose="02020603050405020304" pitchFamily="18" charset="0"/>
                <a:cs typeface="Times New Roman" panose="02020603050405020304" pitchFamily="18" charset="0"/>
              </a:rPr>
              <a:t>, and we will be obedient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So Moses took </a:t>
            </a:r>
            <a:r>
              <a:rPr lang="en-US" sz="2400" b="1" u="sng" dirty="0">
                <a:highlight>
                  <a:srgbClr val="FFFF00"/>
                </a:highlight>
                <a:latin typeface="Times New Roman" panose="02020603050405020304" pitchFamily="18" charset="0"/>
                <a:cs typeface="Times New Roman" panose="02020603050405020304" pitchFamily="18" charset="0"/>
              </a:rPr>
              <a:t>the blood and sprinkled </a:t>
            </a:r>
            <a:r>
              <a:rPr lang="en-US" sz="2400" b="1" i="1" u="sng" dirty="0">
                <a:highlight>
                  <a:srgbClr val="FFFF00"/>
                </a:highlight>
                <a:latin typeface="Times New Roman" panose="02020603050405020304" pitchFamily="18" charset="0"/>
                <a:cs typeface="Times New Roman" panose="02020603050405020304" pitchFamily="18" charset="0"/>
              </a:rPr>
              <a:t>it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on the people</a:t>
            </a:r>
            <a:r>
              <a:rPr lang="en-US" sz="2400" dirty="0">
                <a:latin typeface="Times New Roman" panose="02020603050405020304" pitchFamily="18" charset="0"/>
                <a:cs typeface="Times New Roman" panose="02020603050405020304" pitchFamily="18" charset="0"/>
              </a:rPr>
              <a:t>, and said, "</a:t>
            </a:r>
            <a:r>
              <a:rPr lang="en-US" sz="2400" b="1" u="sng" dirty="0">
                <a:highlight>
                  <a:srgbClr val="FFFF00"/>
                </a:highlight>
                <a:latin typeface="Times New Roman" panose="02020603050405020304" pitchFamily="18" charset="0"/>
                <a:cs typeface="Times New Roman" panose="02020603050405020304" pitchFamily="18" charset="0"/>
              </a:rPr>
              <a:t>Behold the blood of the covenant</a:t>
            </a:r>
            <a:r>
              <a:rPr lang="en-US" sz="2400" dirty="0">
                <a:latin typeface="Times New Roman" panose="02020603050405020304" pitchFamily="18" charset="0"/>
                <a:cs typeface="Times New Roman" panose="02020603050405020304" pitchFamily="18" charset="0"/>
              </a:rPr>
              <a:t>, which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b="1" u="sng" dirty="0">
                <a:highlight>
                  <a:srgbClr val="FFFF00"/>
                </a:highlight>
                <a:latin typeface="Times New Roman" panose="02020603050405020304" pitchFamily="18" charset="0"/>
                <a:cs typeface="Times New Roman" panose="02020603050405020304" pitchFamily="18" charset="0"/>
              </a:rPr>
              <a:t> has </a:t>
            </a:r>
            <a:r>
              <a:rPr lang="en-US" sz="2400" b="1" u="sng" dirty="0">
                <a:highlight>
                  <a:srgbClr val="00FF00"/>
                </a:highlight>
                <a:latin typeface="Times New Roman" panose="02020603050405020304" pitchFamily="18" charset="0"/>
                <a:cs typeface="Times New Roman" panose="02020603050405020304" pitchFamily="18" charset="0"/>
              </a:rPr>
              <a:t>made with you </a:t>
            </a:r>
            <a:r>
              <a:rPr lang="en-US" sz="2400" dirty="0">
                <a:latin typeface="Times New Roman" panose="02020603050405020304" pitchFamily="18" charset="0"/>
                <a:cs typeface="Times New Roman" panose="02020603050405020304" pitchFamily="18" charset="0"/>
              </a:rPr>
              <a:t>in accordance with all these words."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dirty="0">
                <a:latin typeface="Times New Roman" panose="02020603050405020304" pitchFamily="18" charset="0"/>
                <a:cs typeface="Times New Roman" panose="02020603050405020304" pitchFamily="18" charset="0"/>
              </a:rPr>
              <a:t>The Israelites were commanded to distance themselves from nor intermarry with foreigners, strangers, and gentiles who were not covered by the Law of Moses,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who were not Hebrew. Exodus 23:31-3; 34:12-16; Deuteronomy 7:3</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not given to those who lived before the Law of Moses</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Deuteronomy 5:3 </a:t>
            </a:r>
            <a:r>
              <a:rPr lang="en-US" sz="2400" dirty="0">
                <a:latin typeface="Times New Roman" panose="02020603050405020304" pitchFamily="18" charset="0"/>
                <a:cs typeface="Times New Roman" panose="02020603050405020304" pitchFamily="18" charset="0"/>
              </a:rPr>
              <a:t>"The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did not make this covenant with our fathers</a:t>
            </a:r>
            <a:r>
              <a:rPr lang="en-US" sz="2400" dirty="0">
                <a:latin typeface="Times New Roman" panose="02020603050405020304" pitchFamily="18" charset="0"/>
                <a:cs typeface="Times New Roman" panose="02020603050405020304" pitchFamily="18" charset="0"/>
              </a:rPr>
              <a:t>, but </a:t>
            </a:r>
            <a:r>
              <a:rPr lang="en-US" sz="2400" b="1" u="sng" dirty="0">
                <a:highlight>
                  <a:srgbClr val="00FF00"/>
                </a:highlight>
                <a:latin typeface="Times New Roman" panose="02020603050405020304" pitchFamily="18" charset="0"/>
                <a:cs typeface="Times New Roman" panose="02020603050405020304" pitchFamily="18" charset="0"/>
              </a:rPr>
              <a:t>with us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with</a:t>
            </a:r>
            <a:r>
              <a:rPr lang="en-US" sz="2400" dirty="0">
                <a:latin typeface="Times New Roman" panose="02020603050405020304" pitchFamily="18" charset="0"/>
                <a:cs typeface="Times New Roman" panose="02020603050405020304" pitchFamily="18" charset="0"/>
              </a:rPr>
              <a:t> all those of us alive here today.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71374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3785652"/>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keeping of the Law of Moses Sabbaths was a sign </a:t>
            </a:r>
            <a:r>
              <a:rPr lang="en-US" sz="2400" b="1" dirty="0">
                <a:highlight>
                  <a:srgbClr val="00FF00"/>
                </a:highlight>
                <a:latin typeface="Times New Roman" panose="02020603050405020304" pitchFamily="18" charset="0"/>
                <a:cs typeface="Times New Roman" panose="02020603050405020304" pitchFamily="18" charset="0"/>
              </a:rPr>
              <a:t>only</a:t>
            </a:r>
            <a:r>
              <a:rPr lang="en-US" sz="2400" b="1" dirty="0">
                <a:latin typeface="Times New Roman" panose="02020603050405020304" pitchFamily="18" charset="0"/>
                <a:cs typeface="Times New Roman" panose="02020603050405020304" pitchFamily="18" charset="0"/>
              </a:rPr>
              <a:t> between the Israelites and God</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31:13 </a:t>
            </a:r>
            <a:r>
              <a:rPr lang="en-US" sz="2400" dirty="0">
                <a:latin typeface="Times New Roman" panose="02020603050405020304" pitchFamily="18" charset="0"/>
                <a:cs typeface="Times New Roman" panose="02020603050405020304" pitchFamily="18" charset="0"/>
              </a:rPr>
              <a:t>"But as for you, speak to the sons of Israel, saying, 'You shall surely </a:t>
            </a:r>
            <a:r>
              <a:rPr lang="en-US" sz="2400" b="1" u="sng" dirty="0">
                <a:highlight>
                  <a:srgbClr val="FFFF00"/>
                </a:highlight>
                <a:latin typeface="Times New Roman" panose="02020603050405020304" pitchFamily="18" charset="0"/>
                <a:cs typeface="Times New Roman" panose="02020603050405020304" pitchFamily="18" charset="0"/>
              </a:rPr>
              <a:t>observe My sabbaths</a:t>
            </a:r>
            <a:r>
              <a:rPr lang="en-US" sz="2400" dirty="0">
                <a:latin typeface="Times New Roman" panose="02020603050405020304" pitchFamily="18" charset="0"/>
                <a:cs typeface="Times New Roman" panose="02020603050405020304" pitchFamily="18" charset="0"/>
              </a:rPr>
              <a:t>; for </a:t>
            </a:r>
            <a:r>
              <a:rPr lang="en-US" sz="2400" i="1"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throughout your generations,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Exodus 31:16-17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 sons of Israel shall </a:t>
            </a:r>
            <a:r>
              <a:rPr lang="en-US" sz="2400" b="1" u="sng" dirty="0">
                <a:highlight>
                  <a:srgbClr val="FFFF00"/>
                </a:highlight>
                <a:latin typeface="Times New Roman" panose="02020603050405020304" pitchFamily="18" charset="0"/>
                <a:cs typeface="Times New Roman" panose="02020603050405020304" pitchFamily="18" charset="0"/>
              </a:rPr>
              <a:t>observe the sabbath</a:t>
            </a:r>
            <a:r>
              <a:rPr lang="en-US" sz="2400" dirty="0">
                <a:latin typeface="Times New Roman" panose="02020603050405020304" pitchFamily="18" charset="0"/>
                <a:cs typeface="Times New Roman" panose="02020603050405020304" pitchFamily="18" charset="0"/>
              </a:rPr>
              <a:t>, to celebrate the sabbath throughout their generations as a perpetual covenant.'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"I</a:t>
            </a:r>
            <a:r>
              <a:rPr lang="en-US" sz="2400" b="1" u="sng" dirty="0">
                <a:highlight>
                  <a:srgbClr val="FFFF00"/>
                </a:highlight>
                <a:latin typeface="Times New Roman" panose="02020603050405020304" pitchFamily="18" charset="0"/>
                <a:cs typeface="Times New Roman" panose="02020603050405020304" pitchFamily="18" charset="0"/>
              </a:rPr>
              <a:t>t is </a:t>
            </a:r>
            <a:r>
              <a:rPr lang="en-US" sz="2400" b="1" u="sng" dirty="0">
                <a:highlight>
                  <a:srgbClr val="00FF00"/>
                </a:highlight>
                <a:latin typeface="Times New Roman" panose="02020603050405020304" pitchFamily="18" charset="0"/>
                <a:cs typeface="Times New Roman" panose="02020603050405020304" pitchFamily="18" charset="0"/>
              </a:rPr>
              <a:t>a sign </a:t>
            </a:r>
            <a:r>
              <a:rPr lang="en-US" sz="2400" b="1" u="sng" dirty="0">
                <a:highlight>
                  <a:srgbClr val="FFFF00"/>
                </a:highlight>
                <a:latin typeface="Times New Roman" panose="02020603050405020304" pitchFamily="18" charset="0"/>
                <a:cs typeface="Times New Roman" panose="02020603050405020304" pitchFamily="18" charset="0"/>
              </a:rPr>
              <a:t>between </a:t>
            </a:r>
            <a:r>
              <a:rPr lang="en-US" sz="2400" b="1" u="sng" dirty="0">
                <a:highlight>
                  <a:srgbClr val="00FF00"/>
                </a:highlight>
                <a:latin typeface="Times New Roman" panose="02020603050405020304" pitchFamily="18" charset="0"/>
                <a:cs typeface="Times New Roman" panose="02020603050405020304" pitchFamily="18" charset="0"/>
              </a:rPr>
              <a:t>Me and the sons of Israel forever</a:t>
            </a:r>
            <a:r>
              <a:rPr lang="en-US" sz="2400" dirty="0">
                <a:latin typeface="Times New Roman" panose="02020603050405020304" pitchFamily="18" charset="0"/>
                <a:cs typeface="Times New Roman" panose="02020603050405020304" pitchFamily="18" charset="0"/>
              </a:rPr>
              <a:t>; ….."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20601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3416320"/>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Same is true of circumcision – the solemn sign of God’s covenant with the Israelites</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Genesis 17:10-12 </a:t>
            </a:r>
            <a:r>
              <a:rPr lang="en-US" sz="2400" dirty="0">
                <a:latin typeface="Times New Roman" panose="02020603050405020304" pitchFamily="18" charset="0"/>
                <a:cs typeface="Times New Roman" panose="02020603050405020304" pitchFamily="18" charset="0"/>
              </a:rPr>
              <a:t>"This is My covenant, which you shall keep, between </a:t>
            </a:r>
            <a:r>
              <a:rPr lang="en-US" sz="2400" b="1" u="sng" dirty="0">
                <a:highlight>
                  <a:srgbClr val="00FF00"/>
                </a:highlight>
                <a:latin typeface="Times New Roman" panose="02020603050405020304" pitchFamily="18" charset="0"/>
                <a:cs typeface="Times New Roman" panose="02020603050405020304" pitchFamily="18" charset="0"/>
              </a:rPr>
              <a:t>Me and you </a:t>
            </a:r>
            <a:r>
              <a:rPr lang="en-US" sz="2400" dirty="0">
                <a:latin typeface="Times New Roman" panose="02020603050405020304" pitchFamily="18" charset="0"/>
                <a:cs typeface="Times New Roman" panose="02020603050405020304" pitchFamily="18" charset="0"/>
              </a:rPr>
              <a:t>and </a:t>
            </a:r>
            <a:r>
              <a:rPr lang="en-US" sz="2400" b="1" u="sng" dirty="0">
                <a:highlight>
                  <a:srgbClr val="00FF00"/>
                </a:highlight>
                <a:latin typeface="Times New Roman" panose="02020603050405020304" pitchFamily="18" charset="0"/>
                <a:cs typeface="Times New Roman" panose="02020603050405020304" pitchFamily="18" charset="0"/>
              </a:rPr>
              <a:t>your descendants </a:t>
            </a:r>
            <a:r>
              <a:rPr lang="en-US" sz="2400" dirty="0">
                <a:latin typeface="Times New Roman" panose="02020603050405020304" pitchFamily="18" charset="0"/>
                <a:cs typeface="Times New Roman" panose="02020603050405020304" pitchFamily="18" charset="0"/>
              </a:rPr>
              <a:t>after you: every male among you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…and it shall be the </a:t>
            </a:r>
            <a:r>
              <a:rPr lang="en-US" sz="2400" b="1" u="sng" dirty="0">
                <a:highlight>
                  <a:srgbClr val="00FF00"/>
                </a:highlight>
                <a:latin typeface="Times New Roman" panose="02020603050405020304" pitchFamily="18" charset="0"/>
                <a:cs typeface="Times New Roman" panose="02020603050405020304" pitchFamily="18" charset="0"/>
              </a:rPr>
              <a:t>sign</a:t>
            </a:r>
            <a:r>
              <a:rPr lang="en-US" sz="2400" b="1" u="sng" dirty="0">
                <a:highlight>
                  <a:srgbClr val="FFFF00"/>
                </a:highlight>
                <a:latin typeface="Times New Roman" panose="02020603050405020304" pitchFamily="18" charset="0"/>
                <a:cs typeface="Times New Roman" panose="02020603050405020304" pitchFamily="18" charset="0"/>
              </a:rPr>
              <a:t> of the covenant between </a:t>
            </a:r>
            <a:r>
              <a:rPr lang="en-US" sz="2400" b="1" u="sng" dirty="0">
                <a:highlight>
                  <a:srgbClr val="00FF00"/>
                </a:highlight>
                <a:latin typeface="Times New Roman" panose="02020603050405020304" pitchFamily="18" charset="0"/>
                <a:cs typeface="Times New Roman" panose="02020603050405020304" pitchFamily="18" charset="0"/>
              </a:rPr>
              <a:t>Me and you</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48017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3416320"/>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The Law only revealed to us transgressions and the penalty for sin – death.  However, it was unable to save us from our sins.  </a:t>
            </a:r>
            <a:r>
              <a:rPr lang="en-US" sz="2400" b="1" dirty="0">
                <a:highlight>
                  <a:srgbClr val="00FF00"/>
                </a:highlight>
                <a:latin typeface="Times New Roman" panose="02020603050405020304" pitchFamily="18" charset="0"/>
                <a:cs typeface="Times New Roman" panose="02020603050405020304" pitchFamily="18" charset="0"/>
              </a:rPr>
              <a:t>Thus, it was always temporary</a:t>
            </a:r>
          </a:p>
          <a:p>
            <a:pPr>
              <a:tabLst>
                <a:tab pos="228600" algn="l"/>
              </a:tabLst>
            </a:pPr>
            <a:endParaRPr lang="en-US" sz="2400" dirty="0">
              <a:highlight>
                <a:srgbClr val="00FF00"/>
              </a:highlight>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Why the Law then? It was </a:t>
            </a:r>
            <a:r>
              <a:rPr lang="en-US" sz="2400" b="1" u="sng" dirty="0">
                <a:highlight>
                  <a:srgbClr val="FFFF00"/>
                </a:highlight>
                <a:latin typeface="Times New Roman" panose="02020603050405020304" pitchFamily="18" charset="0"/>
                <a:cs typeface="Times New Roman" panose="02020603050405020304" pitchFamily="18" charset="0"/>
              </a:rPr>
              <a:t>added because of transgressions</a:t>
            </a:r>
            <a:r>
              <a:rPr lang="en-US" sz="2400" dirty="0">
                <a:latin typeface="Times New Roman" panose="02020603050405020304" pitchFamily="18" charset="0"/>
                <a:cs typeface="Times New Roman" panose="02020603050405020304" pitchFamily="18" charset="0"/>
              </a:rPr>
              <a:t>, having been ordained through angels by the </a:t>
            </a:r>
            <a:r>
              <a:rPr lang="en-US" sz="2400" b="1" u="sng" dirty="0">
                <a:highlight>
                  <a:srgbClr val="FFFF00"/>
                </a:highlight>
                <a:latin typeface="Times New Roman" panose="02020603050405020304" pitchFamily="18" charset="0"/>
                <a:cs typeface="Times New Roman" panose="02020603050405020304" pitchFamily="18" charset="0"/>
              </a:rPr>
              <a:t>agency of a mediator </a:t>
            </a:r>
            <a:r>
              <a:rPr lang="en-US" sz="2400" dirty="0">
                <a:latin typeface="Times New Roman" panose="02020603050405020304" pitchFamily="18" charset="0"/>
                <a:cs typeface="Times New Roman" panose="02020603050405020304" pitchFamily="18" charset="0"/>
              </a:rPr>
              <a:t>(Moses – Exodus 24:1-18), </a:t>
            </a:r>
            <a:r>
              <a:rPr lang="en-US" sz="2400" b="1" u="sng" dirty="0">
                <a:highlight>
                  <a:srgbClr val="00FF00"/>
                </a:highlight>
                <a:latin typeface="Times New Roman" panose="02020603050405020304" pitchFamily="18" charset="0"/>
                <a:cs typeface="Times New Roman" panose="02020603050405020304" pitchFamily="18" charset="0"/>
              </a:rPr>
              <a:t>until </a:t>
            </a:r>
            <a:r>
              <a:rPr lang="en-US" sz="2400" b="1" u="sng" dirty="0">
                <a:highlight>
                  <a:srgbClr val="00FFFF"/>
                </a:highlight>
                <a:latin typeface="Times New Roman" panose="02020603050405020304" pitchFamily="18" charset="0"/>
                <a:cs typeface="Times New Roman" panose="02020603050405020304" pitchFamily="18" charset="0"/>
              </a:rPr>
              <a:t>the seed </a:t>
            </a:r>
            <a:r>
              <a:rPr lang="en-US" sz="2400" dirty="0">
                <a:latin typeface="Times New Roman" panose="02020603050405020304" pitchFamily="18" charset="0"/>
                <a:cs typeface="Times New Roman" panose="02020603050405020304" pitchFamily="18" charset="0"/>
              </a:rPr>
              <a:t>(Jesus – Galatians 3:16) </a:t>
            </a:r>
            <a:r>
              <a:rPr lang="en-US" sz="2400" b="1" u="sng" dirty="0">
                <a:highlight>
                  <a:srgbClr val="FFFF00"/>
                </a:highlight>
                <a:latin typeface="Times New Roman" panose="02020603050405020304" pitchFamily="18" charset="0"/>
                <a:cs typeface="Times New Roman" panose="02020603050405020304" pitchFamily="18" charset="0"/>
              </a:rPr>
              <a:t>would come </a:t>
            </a:r>
            <a:r>
              <a:rPr lang="en-US" sz="2400" dirty="0">
                <a:latin typeface="Times New Roman" panose="02020603050405020304" pitchFamily="18" charset="0"/>
                <a:cs typeface="Times New Roman" panose="02020603050405020304" pitchFamily="18" charset="0"/>
              </a:rPr>
              <a:t>to whom </a:t>
            </a:r>
            <a:r>
              <a:rPr lang="en-US" sz="2400" b="1" u="sng" dirty="0">
                <a:highlight>
                  <a:srgbClr val="FFFF00"/>
                </a:highlight>
                <a:latin typeface="Times New Roman" panose="02020603050405020304" pitchFamily="18" charset="0"/>
                <a:cs typeface="Times New Roman" panose="02020603050405020304" pitchFamily="18" charset="0"/>
              </a:rPr>
              <a:t>the promise had been made </a:t>
            </a:r>
            <a:r>
              <a:rPr lang="en-US" sz="2400" dirty="0">
                <a:latin typeface="Times New Roman" panose="02020603050405020304" pitchFamily="18" charset="0"/>
                <a:cs typeface="Times New Roman" panose="02020603050405020304" pitchFamily="18" charset="0"/>
              </a:rPr>
              <a:t>(the promise was made to all nations, i.e., us – Genesis 22:18).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a:tabLst>
                <a:tab pos="228600" algn="l"/>
              </a:tabLs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81099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647974"/>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The Law of Moses was replaced by the New Covenant and therefore not binding upon the Saints living under the New Covenant of God’s heavenly kingdom</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Matthew 5:17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"Do not think that I came to abolish the Law or the Prophets; I did not come to abolish </a:t>
            </a:r>
            <a:r>
              <a:rPr lang="en-US" sz="2400" b="1" u="sng" dirty="0">
                <a:highlight>
                  <a:srgbClr val="FFFF00"/>
                </a:highlight>
                <a:latin typeface="Times New Roman" panose="02020603050405020304" pitchFamily="18" charset="0"/>
                <a:cs typeface="Times New Roman" panose="02020603050405020304" pitchFamily="18" charset="0"/>
              </a:rPr>
              <a:t>but to fulfill</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And in fulfilling the Law of Moses, Jesus ordained a New Covenant – a new law</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8:8 … </a:t>
            </a:r>
            <a:r>
              <a:rPr lang="en-US" sz="2400" dirty="0">
                <a:latin typeface="Times New Roman" panose="02020603050405020304" pitchFamily="18" charset="0"/>
                <a:cs typeface="Times New Roman" panose="02020603050405020304" pitchFamily="18" charset="0"/>
              </a:rPr>
              <a:t>"</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DAYS ARE COMING</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SAYS THE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WHEN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EFFECT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 NEW COVENANT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t>
            </a:r>
          </a:p>
          <a:p>
            <a:pPr>
              <a:tabLst>
                <a:tab pos="228600" algn="l"/>
              </a:tabLst>
            </a:pPr>
            <a:endParaRPr lang="en-US" sz="2400" cap="small"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Luke 22:20</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cup which is poured out for you is the </a:t>
            </a:r>
            <a:r>
              <a:rPr lang="en-US" sz="2400" b="1" u="sng" dirty="0">
                <a:highlight>
                  <a:srgbClr val="FFFF00"/>
                </a:highlight>
                <a:latin typeface="Times New Roman" panose="02020603050405020304" pitchFamily="18" charset="0"/>
                <a:cs typeface="Times New Roman" panose="02020603050405020304" pitchFamily="18" charset="0"/>
              </a:rPr>
              <a:t>new covenant in My blood</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10:9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He said, "</a:t>
            </a:r>
            <a:r>
              <a:rPr lang="en-US" sz="2400" cap="small" dirty="0">
                <a:effectLst/>
                <a:latin typeface="Times New Roman" panose="02020603050405020304" pitchFamily="18" charset="0"/>
                <a:cs typeface="Times New Roman" panose="02020603050405020304" pitchFamily="18" charset="0"/>
              </a:rPr>
              <a:t>BEHOLD</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COME TO DO</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YOUR WILL</a:t>
            </a:r>
            <a:r>
              <a:rPr lang="en-US" sz="2400" dirty="0">
                <a:latin typeface="Times New Roman" panose="02020603050405020304" pitchFamily="18" charset="0"/>
                <a:cs typeface="Times New Roman" panose="02020603050405020304" pitchFamily="18" charset="0"/>
              </a:rPr>
              <a:t>." He (Jesus) </a:t>
            </a:r>
            <a:r>
              <a:rPr lang="en-US" sz="2400" b="1" u="sng" dirty="0">
                <a:highlight>
                  <a:srgbClr val="FFFF00"/>
                </a:highlight>
                <a:latin typeface="Times New Roman" panose="02020603050405020304" pitchFamily="18" charset="0"/>
                <a:cs typeface="Times New Roman" panose="02020603050405020304" pitchFamily="18" charset="0"/>
              </a:rPr>
              <a:t>takes away the first </a:t>
            </a:r>
            <a:r>
              <a:rPr lang="en-US" sz="2400" dirty="0">
                <a:latin typeface="Times New Roman" panose="02020603050405020304" pitchFamily="18" charset="0"/>
                <a:cs typeface="Times New Roman" panose="02020603050405020304" pitchFamily="18" charset="0"/>
              </a:rPr>
              <a:t>in </a:t>
            </a:r>
            <a:r>
              <a:rPr lang="en-US" sz="2400" b="1" u="sng" dirty="0">
                <a:highlight>
                  <a:srgbClr val="FFFF00"/>
                </a:highlight>
                <a:latin typeface="Times New Roman" panose="02020603050405020304" pitchFamily="18" charset="0"/>
                <a:cs typeface="Times New Roman" panose="02020603050405020304" pitchFamily="18" charset="0"/>
              </a:rPr>
              <a:t>order to establish the second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74573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Hebrews 7:22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Jesus has become the guarantee of </a:t>
            </a:r>
            <a:r>
              <a:rPr lang="en-US" sz="2400" b="1" u="sng" dirty="0">
                <a:highlight>
                  <a:srgbClr val="FFFF00"/>
                </a:highlight>
                <a:latin typeface="Times New Roman" panose="02020603050405020304" pitchFamily="18" charset="0"/>
                <a:cs typeface="Times New Roman" panose="02020603050405020304" pitchFamily="18" charset="0"/>
              </a:rPr>
              <a:t>a better covenant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Hebrews 8:6 …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is also the mediator of a </a:t>
            </a:r>
            <a:r>
              <a:rPr lang="en-US" sz="2400" b="1" u="sng" dirty="0">
                <a:highlight>
                  <a:srgbClr val="FFFF00"/>
                </a:highlight>
                <a:latin typeface="Times New Roman" panose="02020603050405020304" pitchFamily="18" charset="0"/>
                <a:cs typeface="Times New Roman" panose="02020603050405020304" pitchFamily="18" charset="0"/>
              </a:rPr>
              <a:t>better covenant</a:t>
            </a:r>
            <a:r>
              <a:rPr lang="en-US" sz="2400" dirty="0">
                <a:latin typeface="Times New Roman" panose="02020603050405020304" pitchFamily="18" charset="0"/>
                <a:cs typeface="Times New Roman" panose="02020603050405020304" pitchFamily="18" charset="0"/>
              </a:rPr>
              <a:t>, which has been enacted on </a:t>
            </a:r>
            <a:r>
              <a:rPr lang="en-US" sz="2400" b="1" u="sng" dirty="0">
                <a:highlight>
                  <a:srgbClr val="FFFF00"/>
                </a:highlight>
                <a:latin typeface="Times New Roman" panose="02020603050405020304" pitchFamily="18" charset="0"/>
                <a:cs typeface="Times New Roman" panose="02020603050405020304" pitchFamily="18" charset="0"/>
              </a:rPr>
              <a:t>better promises</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Hebrews 7:12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when the priesthood is changed, of necessity there takes place </a:t>
            </a:r>
            <a:r>
              <a:rPr lang="en-US" sz="2400" b="1" u="sng" dirty="0">
                <a:highlight>
                  <a:srgbClr val="FFFF00"/>
                </a:highlight>
                <a:latin typeface="Times New Roman" panose="02020603050405020304" pitchFamily="18" charset="0"/>
                <a:cs typeface="Times New Roman" panose="02020603050405020304" pitchFamily="18" charset="0"/>
              </a:rPr>
              <a:t>a change of law </a:t>
            </a:r>
            <a:r>
              <a:rPr lang="en-US" sz="2400" dirty="0">
                <a:latin typeface="Times New Roman" panose="02020603050405020304" pitchFamily="18" charset="0"/>
                <a:cs typeface="Times New Roman" panose="02020603050405020304" pitchFamily="18" charset="0"/>
              </a:rPr>
              <a:t>also.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Romans 8:2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a:t>
            </a:r>
            <a:r>
              <a:rPr lang="en-US" sz="2400" b="1" u="sng" dirty="0">
                <a:highlight>
                  <a:srgbClr val="FFFF00"/>
                </a:highlight>
                <a:latin typeface="Times New Roman" panose="02020603050405020304" pitchFamily="18" charset="0"/>
                <a:cs typeface="Times New Roman" panose="02020603050405020304" pitchFamily="18" charset="0"/>
              </a:rPr>
              <a:t>law of the Spirit of life in Christ Jesus </a:t>
            </a:r>
            <a:r>
              <a:rPr lang="en-US" sz="2400" dirty="0">
                <a:latin typeface="Times New Roman" panose="02020603050405020304" pitchFamily="18" charset="0"/>
                <a:cs typeface="Times New Roman" panose="02020603050405020304" pitchFamily="18" charset="0"/>
              </a:rPr>
              <a:t>has </a:t>
            </a:r>
            <a:r>
              <a:rPr lang="en-US" sz="2400" b="1" u="sng" dirty="0">
                <a:highlight>
                  <a:srgbClr val="FFFF00"/>
                </a:highlight>
                <a:latin typeface="Times New Roman" panose="02020603050405020304" pitchFamily="18" charset="0"/>
                <a:cs typeface="Times New Roman" panose="02020603050405020304" pitchFamily="18" charset="0"/>
              </a:rPr>
              <a:t>set you free </a:t>
            </a:r>
            <a:r>
              <a:rPr lang="en-US" sz="2400" dirty="0">
                <a:latin typeface="Times New Roman" panose="02020603050405020304" pitchFamily="18" charset="0"/>
                <a:cs typeface="Times New Roman" panose="02020603050405020304" pitchFamily="18" charset="0"/>
              </a:rPr>
              <a:t>from the </a:t>
            </a:r>
            <a:r>
              <a:rPr lang="en-US" sz="2400" b="1" u="sng" dirty="0">
                <a:highlight>
                  <a:srgbClr val="FFFF00"/>
                </a:highlight>
                <a:latin typeface="Times New Roman" panose="02020603050405020304" pitchFamily="18" charset="0"/>
                <a:cs typeface="Times New Roman" panose="02020603050405020304" pitchFamily="18" charset="0"/>
              </a:rPr>
              <a:t>law of sin and of death</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3:25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that faith has come, we are </a:t>
            </a:r>
            <a:r>
              <a:rPr lang="en-US" sz="2400" b="1" u="sng" dirty="0">
                <a:highlight>
                  <a:srgbClr val="FFFF00"/>
                </a:highlight>
                <a:latin typeface="Times New Roman" panose="02020603050405020304" pitchFamily="18" charset="0"/>
                <a:cs typeface="Times New Roman" panose="02020603050405020304" pitchFamily="18" charset="0"/>
              </a:rPr>
              <a:t>no longer under a tutor </a:t>
            </a:r>
            <a:r>
              <a:rPr lang="en-US" sz="2400" dirty="0">
                <a:latin typeface="Times New Roman" panose="02020603050405020304" pitchFamily="18" charset="0"/>
                <a:cs typeface="Times New Roman" panose="02020603050405020304" pitchFamily="18" charset="0"/>
              </a:rPr>
              <a:t>(supervision of the Law of Moses)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21513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4893647"/>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Therefore, the </a:t>
            </a:r>
            <a:r>
              <a:rPr lang="en-US" sz="2400" b="1" dirty="0">
                <a:highlight>
                  <a:srgbClr val="FFFF00"/>
                </a:highlight>
                <a:latin typeface="Times New Roman" panose="02020603050405020304" pitchFamily="18" charset="0"/>
                <a:cs typeface="Times New Roman" panose="02020603050405020304" pitchFamily="18" charset="0"/>
              </a:rPr>
              <a:t>New Covenant strongly condemns those who attempt to impose the Law of Moses </a:t>
            </a:r>
            <a:r>
              <a:rPr lang="en-US" sz="2400" dirty="0">
                <a:latin typeface="Times New Roman" panose="02020603050405020304" pitchFamily="18" charset="0"/>
                <a:cs typeface="Times New Roman" panose="02020603050405020304" pitchFamily="18" charset="0"/>
              </a:rPr>
              <a:t>ordinances upon Christians under the New Covenant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Leviticus 12:3 (Law of Moses given by Moses) </a:t>
            </a:r>
            <a:r>
              <a:rPr lang="en-US" sz="2400" dirty="0">
                <a:latin typeface="Times New Roman" panose="02020603050405020304" pitchFamily="18" charset="0"/>
                <a:cs typeface="Times New Roman" panose="02020603050405020304" pitchFamily="18" charset="0"/>
              </a:rPr>
              <a:t>'On the eighth day the flesh of his foreskin </a:t>
            </a:r>
            <a:r>
              <a:rPr lang="en-US" sz="2400" b="1" u="sng" dirty="0">
                <a:highlight>
                  <a:srgbClr val="FFFF00"/>
                </a:highlight>
                <a:latin typeface="Times New Roman" panose="02020603050405020304" pitchFamily="18" charset="0"/>
                <a:cs typeface="Times New Roman" panose="02020603050405020304" pitchFamily="18" charset="0"/>
              </a:rPr>
              <a:t>shall be circumcised</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Galatians 5:3-4</a:t>
            </a:r>
            <a:r>
              <a:rPr lang="en-US" sz="2400" dirty="0">
                <a:latin typeface="Times New Roman" panose="02020603050405020304" pitchFamily="18" charset="0"/>
                <a:cs typeface="Times New Roman" panose="02020603050405020304" pitchFamily="18" charset="0"/>
              </a:rPr>
              <a:t> (Referring to Jews requiring Gentiles to be circumcised – a solemn requirement of the Law of Moses – Leviticus 12:3) And I testify again to every man who receives circumcision, that he is under </a:t>
            </a:r>
            <a:r>
              <a:rPr lang="en-US" sz="2400" b="1" u="sng" dirty="0">
                <a:highlight>
                  <a:srgbClr val="FFFF00"/>
                </a:highlight>
                <a:latin typeface="Times New Roman" panose="02020603050405020304" pitchFamily="18" charset="0"/>
                <a:cs typeface="Times New Roman" panose="02020603050405020304" pitchFamily="18" charset="0"/>
              </a:rPr>
              <a:t>obligation to keep the whole Law.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You have been </a:t>
            </a:r>
            <a:r>
              <a:rPr lang="en-US" sz="2400" b="1" u="sng" dirty="0">
                <a:highlight>
                  <a:srgbClr val="FFFF00"/>
                </a:highlight>
                <a:latin typeface="Times New Roman" panose="02020603050405020304" pitchFamily="18" charset="0"/>
                <a:cs typeface="Times New Roman" panose="02020603050405020304" pitchFamily="18" charset="0"/>
              </a:rPr>
              <a:t>severed from Christ</a:t>
            </a:r>
            <a:r>
              <a:rPr lang="en-US" sz="2400" dirty="0">
                <a:latin typeface="Times New Roman" panose="02020603050405020304" pitchFamily="18" charset="0"/>
                <a:cs typeface="Times New Roman" panose="02020603050405020304" pitchFamily="18" charset="0"/>
              </a:rPr>
              <a:t>, you who are seeking to be </a:t>
            </a:r>
            <a:r>
              <a:rPr lang="en-US" sz="2400" b="1" u="sng" dirty="0">
                <a:highlight>
                  <a:srgbClr val="FFFF00"/>
                </a:highlight>
                <a:latin typeface="Times New Roman" panose="02020603050405020304" pitchFamily="18" charset="0"/>
                <a:cs typeface="Times New Roman" panose="02020603050405020304" pitchFamily="18" charset="0"/>
              </a:rPr>
              <a:t>justified by law</a:t>
            </a:r>
            <a:r>
              <a:rPr lang="en-US" sz="2400" dirty="0">
                <a:latin typeface="Times New Roman" panose="02020603050405020304" pitchFamily="18" charset="0"/>
                <a:cs typeface="Times New Roman" panose="02020603050405020304" pitchFamily="18" charset="0"/>
              </a:rPr>
              <a:t>; you have </a:t>
            </a:r>
            <a:r>
              <a:rPr lang="en-US" sz="2400" b="1" u="sng" dirty="0">
                <a:highlight>
                  <a:srgbClr val="FFFF00"/>
                </a:highlight>
                <a:latin typeface="Times New Roman" panose="02020603050405020304" pitchFamily="18" charset="0"/>
                <a:cs typeface="Times New Roman" panose="02020603050405020304" pitchFamily="18" charset="0"/>
              </a:rPr>
              <a:t>fallen from grace</a:t>
            </a:r>
            <a:r>
              <a:rPr lang="en-US" sz="2400" dirty="0">
                <a:latin typeface="Times New Roman" panose="02020603050405020304" pitchFamily="18" charset="0"/>
                <a:cs typeface="Times New Roman" panose="02020603050405020304" pitchFamily="18" charset="0"/>
              </a:rPr>
              <a:t>.</a:t>
            </a: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8902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370975"/>
          </a:xfrm>
          <a:prstGeom prst="rect">
            <a:avLst/>
          </a:prstGeom>
          <a:noFill/>
        </p:spPr>
        <p:txBody>
          <a:bodyPr wrap="square">
            <a:spAutoFit/>
          </a:bodyPr>
          <a:lstStyle/>
          <a:p>
            <a:pPr>
              <a:tabLst>
                <a:tab pos="228600" algn="l"/>
              </a:tabLst>
            </a:pPr>
            <a:r>
              <a:rPr lang="en-US" sz="2400" dirty="0">
                <a:latin typeface="Times New Roman" panose="02020603050405020304" pitchFamily="18" charset="0"/>
                <a:cs typeface="Times New Roman" panose="02020603050405020304" pitchFamily="18" charset="0"/>
              </a:rPr>
              <a:t>Thus, since Jesus has fulfilled the Law of Moses with God’s promised New Covenant, God has removed virtually every ability to observe the Law of Moses </a:t>
            </a:r>
          </a:p>
          <a:p>
            <a:pPr>
              <a:tabLst>
                <a:tab pos="228600" algn="l"/>
              </a:tabLst>
            </a:pPr>
            <a:endParaRPr lang="en-US" sz="2400" b="1" dirty="0">
              <a:latin typeface="Times New Roman" panose="02020603050405020304" pitchFamily="18" charset="0"/>
              <a:cs typeface="Times New Roman" panose="02020603050405020304" pitchFamily="18" charset="0"/>
            </a:endParaRP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Destroyed the Temple</a:t>
            </a:r>
          </a:p>
          <a:p>
            <a:pP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Destroyed Jerusalem and scattered the Jews through out all the Gentile nations</a:t>
            </a:r>
          </a:p>
          <a:p>
            <a:pP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Returned in 1948, but…</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Do not occupy the full land of Canaan</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After 1967 War, Israel took possession of the Temple Mount</a:t>
            </a:r>
          </a:p>
          <a:p>
            <a:pPr marL="800100" lvl="1" indent="-342900">
              <a:buFont typeface="Arial" panose="020B0604020202020204" pitchFamily="34" charset="0"/>
              <a:buChar char="•"/>
              <a:tabLst>
                <a:tab pos="228600" algn="l"/>
              </a:tabLst>
            </a:pPr>
            <a:r>
              <a:rPr lang="en-US" sz="2400" b="1" i="0" dirty="0">
                <a:effectLst/>
                <a:latin typeface="Times New Roman" panose="02020603050405020304" pitchFamily="18" charset="0"/>
                <a:cs typeface="Times New Roman" panose="02020603050405020304" pitchFamily="18" charset="0"/>
              </a:rPr>
              <a:t>Jordan continued its historical custodianship of the holy site</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Temple Mount is occupied by an Islamic mosque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Jews unable to rebuild the temple</a:t>
            </a:r>
          </a:p>
          <a:p>
            <a:pPr marL="800100" lvl="1"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Law of Moses prohibits non-priests from entering anyway</a:t>
            </a: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No High Priest and Priesthood</a:t>
            </a: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No priestly tribe of Levi</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No ability to offer animal sacrifice or most other feasts and festivals</a:t>
            </a: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Can’t observe the Day of Atonement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22860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816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6001643"/>
          </a:xfrm>
          <a:prstGeom prst="rect">
            <a:avLst/>
          </a:prstGeom>
          <a:noFill/>
        </p:spPr>
        <p:txBody>
          <a:bodyPr wrap="square">
            <a:spAutoFit/>
          </a:bodyPr>
          <a:lstStyle/>
          <a:p>
            <a:pPr>
              <a:tabLst>
                <a:tab pos="228600" algn="l"/>
              </a:tabLst>
            </a:pPr>
            <a:r>
              <a:rPr lang="en-US" sz="2400" b="1" dirty="0">
                <a:latin typeface="Times New Roman" panose="02020603050405020304" pitchFamily="18" charset="0"/>
                <a:cs typeface="Times New Roman" panose="02020603050405020304" pitchFamily="18" charset="0"/>
              </a:rPr>
              <a:t>The entirety of the Law of Moses has been replaced by the New Covenant</a:t>
            </a:r>
          </a:p>
          <a:p>
            <a:pPr>
              <a:tabLst>
                <a:tab pos="228600" algn="l"/>
              </a:tabLst>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Every outward physical aspect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of the Old Law</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offices, observances, and physical structures have been replaced in their true spiritual form they prophetically represented</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Kingdom</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Tabernacle and Temple</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Kings and Priests</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Passover Supper</a:t>
            </a:r>
          </a:p>
          <a:p>
            <a:pPr marL="1257300" lvl="2" indent="-342900">
              <a:buFont typeface="Arial" panose="020B0604020202020204" pitchFamily="34" charset="0"/>
              <a:buChar char="•"/>
              <a:tabLst>
                <a:tab pos="2286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Sacrifices, Feasts, Festivals</a:t>
            </a:r>
          </a:p>
          <a:p>
            <a:pP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Every moral law – including the ten commandments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has been replaced by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theNew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Covenant</a:t>
            </a:r>
          </a:p>
          <a:p>
            <a:pPr marL="342900" indent="-342900">
              <a:buFont typeface="Arial" panose="020B0604020202020204" pitchFamily="34" charset="0"/>
              <a:buChar char="•"/>
              <a:tabLst>
                <a:tab pos="2286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tabLst>
                <a:tab pos="2286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One exception –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One Exception Only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a:t>
            </a:r>
            <a:r>
              <a:rPr lang="en-US" sz="2400" b="1" dirty="0">
                <a:latin typeface="Times New Roman" panose="02020603050405020304" pitchFamily="18" charset="0"/>
                <a:cs typeface="Times New Roman" panose="02020603050405020304" pitchFamily="18" charset="0"/>
              </a:rPr>
              <a:t>he 4</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Commandment </a:t>
            </a:r>
          </a:p>
          <a:p>
            <a:pPr marR="0" lvl="0">
              <a:spcBef>
                <a:spcPts val="0"/>
              </a:spcBef>
              <a:spcAft>
                <a:spcPts val="0"/>
              </a:spcAft>
              <a:tabLst>
                <a:tab pos="228600" algn="l"/>
              </a:tabLst>
            </a:pPr>
            <a:endParaRPr lang="en-US" sz="2400" b="1" dirty="0">
              <a:latin typeface="Times New Roman" panose="02020603050405020304" pitchFamily="18" charset="0"/>
              <a:cs typeface="Times New Roman" panose="02020603050405020304" pitchFamily="18" charset="0"/>
            </a:endParaRPr>
          </a:p>
          <a:p>
            <a:pPr lvl="2">
              <a:tabLst>
                <a:tab pos="228600" algn="l"/>
              </a:tabLst>
            </a:pPr>
            <a:r>
              <a:rPr lang="en-US" sz="2400" b="1" dirty="0">
                <a:latin typeface="Times New Roman" panose="02020603050405020304" pitchFamily="18" charset="0"/>
                <a:cs typeface="Times New Roman" panose="02020603050405020304" pitchFamily="18" charset="0"/>
              </a:rPr>
              <a:t>Exodus 20:8-10 </a:t>
            </a:r>
            <a:r>
              <a:rPr lang="en-US" sz="2400" dirty="0">
                <a:latin typeface="Times New Roman" panose="02020603050405020304" pitchFamily="18" charset="0"/>
                <a:cs typeface="Times New Roman" panose="02020603050405020304" pitchFamily="18" charset="0"/>
              </a:rPr>
              <a:t>"Remember the </a:t>
            </a:r>
            <a:r>
              <a:rPr lang="en-US" sz="2400" b="1" u="sng" dirty="0">
                <a:highlight>
                  <a:srgbClr val="FFFF00"/>
                </a:highlight>
                <a:latin typeface="Times New Roman" panose="02020603050405020304" pitchFamily="18" charset="0"/>
                <a:cs typeface="Times New Roman" panose="02020603050405020304" pitchFamily="18" charset="0"/>
              </a:rPr>
              <a:t>sabbath day</a:t>
            </a:r>
            <a:r>
              <a:rPr lang="en-US" sz="2400" dirty="0">
                <a:latin typeface="Times New Roman" panose="02020603050405020304" pitchFamily="18" charset="0"/>
                <a:cs typeface="Times New Roman" panose="02020603050405020304" pitchFamily="18" charset="0"/>
              </a:rPr>
              <a:t>, to keep it </a:t>
            </a:r>
            <a:r>
              <a:rPr lang="en-US" sz="2400" b="1" u="sng" dirty="0">
                <a:highlight>
                  <a:srgbClr val="00FF00"/>
                </a:highlight>
                <a:latin typeface="Times New Roman" panose="02020603050405020304" pitchFamily="18" charset="0"/>
                <a:cs typeface="Times New Roman" panose="02020603050405020304" pitchFamily="18" charset="0"/>
              </a:rPr>
              <a:t>holy</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7951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329955" y="917912"/>
            <a:ext cx="11608045"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Therefore, the New Covenant condemns obedience to the Old Law observances like the Sabbath Day</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2:14-17 (Jesus) </a:t>
            </a:r>
            <a:r>
              <a:rPr lang="en-US" sz="2400" dirty="0">
                <a:latin typeface="Times New Roman" panose="02020603050405020304" pitchFamily="18" charset="0"/>
                <a:cs typeface="Times New Roman" panose="02020603050405020304" pitchFamily="18" charset="0"/>
              </a:rPr>
              <a:t> having canceled out the </a:t>
            </a:r>
            <a:r>
              <a:rPr lang="en-US" sz="2400" b="1" u="sng" dirty="0">
                <a:highlight>
                  <a:srgbClr val="FFFF00"/>
                </a:highlight>
                <a:latin typeface="Times New Roman" panose="02020603050405020304" pitchFamily="18" charset="0"/>
                <a:cs typeface="Times New Roman" panose="02020603050405020304" pitchFamily="18" charset="0"/>
              </a:rPr>
              <a:t>certificate of debt </a:t>
            </a:r>
            <a:r>
              <a:rPr lang="en-US" sz="2400" dirty="0">
                <a:latin typeface="Times New Roman" panose="02020603050405020304" pitchFamily="18" charset="0"/>
                <a:cs typeface="Times New Roman" panose="02020603050405020304" pitchFamily="18" charset="0"/>
              </a:rPr>
              <a:t>(Law of Moses) consisting of decrees against us, which was hostile to us; and </a:t>
            </a:r>
            <a:r>
              <a:rPr lang="en-US" sz="2400" b="1" u="sng" dirty="0">
                <a:latin typeface="Times New Roman" panose="02020603050405020304" pitchFamily="18" charset="0"/>
                <a:cs typeface="Times New Roman" panose="02020603050405020304" pitchFamily="18" charset="0"/>
              </a:rPr>
              <a:t>He has </a:t>
            </a:r>
            <a:r>
              <a:rPr lang="en-US" sz="2400" b="1" u="sng" dirty="0">
                <a:highlight>
                  <a:srgbClr val="FFFF00"/>
                </a:highlight>
                <a:latin typeface="Times New Roman" panose="02020603050405020304" pitchFamily="18" charset="0"/>
                <a:cs typeface="Times New Roman" panose="02020603050405020304" pitchFamily="18" charset="0"/>
              </a:rPr>
              <a:t>taken it out of the way</a:t>
            </a:r>
            <a:r>
              <a:rPr lang="en-US" sz="2400" b="1" u="sng"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nailed it to the cross</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Therefore no one is to act as your judge in regard to </a:t>
            </a:r>
            <a:r>
              <a:rPr lang="en-US" sz="2400" b="1" u="sng" dirty="0">
                <a:highlight>
                  <a:srgbClr val="00FF00"/>
                </a:highlight>
                <a:latin typeface="Times New Roman" panose="02020603050405020304" pitchFamily="18" charset="0"/>
                <a:cs typeface="Times New Roman" panose="02020603050405020304" pitchFamily="18" charset="0"/>
              </a:rPr>
              <a:t>food</a:t>
            </a:r>
            <a:r>
              <a:rPr lang="en-US" sz="2400" dirty="0">
                <a:latin typeface="Times New Roman" panose="02020603050405020304" pitchFamily="18" charset="0"/>
                <a:cs typeface="Times New Roman" panose="02020603050405020304" pitchFamily="18" charset="0"/>
              </a:rPr>
              <a:t> or </a:t>
            </a:r>
            <a:r>
              <a:rPr lang="en-US" sz="2400" b="1" u="sng" dirty="0">
                <a:highlight>
                  <a:srgbClr val="00FF00"/>
                </a:highlight>
                <a:latin typeface="Times New Roman" panose="02020603050405020304" pitchFamily="18" charset="0"/>
                <a:cs typeface="Times New Roman" panose="02020603050405020304" pitchFamily="18" charset="0"/>
              </a:rPr>
              <a:t>drink</a:t>
            </a:r>
            <a:r>
              <a:rPr lang="en-US" sz="2400" dirty="0">
                <a:latin typeface="Times New Roman" panose="02020603050405020304" pitchFamily="18" charset="0"/>
                <a:cs typeface="Times New Roman" panose="02020603050405020304" pitchFamily="18" charset="0"/>
              </a:rPr>
              <a:t> or in respect to </a:t>
            </a:r>
            <a:r>
              <a:rPr lang="en-US" sz="2400" b="1" u="sng" dirty="0">
                <a:highlight>
                  <a:srgbClr val="00FF00"/>
                </a:highlight>
                <a:latin typeface="Times New Roman" panose="02020603050405020304" pitchFamily="18" charset="0"/>
                <a:cs typeface="Times New Roman" panose="02020603050405020304" pitchFamily="18" charset="0"/>
              </a:rPr>
              <a:t>a festival </a:t>
            </a:r>
            <a:r>
              <a:rPr lang="en-US" sz="2400" dirty="0">
                <a:latin typeface="Times New Roman" panose="02020603050405020304" pitchFamily="18" charset="0"/>
                <a:cs typeface="Times New Roman" panose="02020603050405020304" pitchFamily="18" charset="0"/>
              </a:rPr>
              <a:t>or a </a:t>
            </a:r>
            <a:r>
              <a:rPr lang="en-US" sz="2400" b="1" u="sng" dirty="0">
                <a:highlight>
                  <a:srgbClr val="00FF00"/>
                </a:highlight>
                <a:latin typeface="Times New Roman" panose="02020603050405020304" pitchFamily="18" charset="0"/>
                <a:cs typeface="Times New Roman" panose="02020603050405020304" pitchFamily="18" charset="0"/>
              </a:rPr>
              <a:t>new moon </a:t>
            </a:r>
            <a:r>
              <a:rPr lang="en-US" sz="2400" dirty="0">
                <a:latin typeface="Times New Roman" panose="02020603050405020304" pitchFamily="18" charset="0"/>
                <a:cs typeface="Times New Roman" panose="02020603050405020304" pitchFamily="18" charset="0"/>
              </a:rPr>
              <a:t>or </a:t>
            </a:r>
            <a:r>
              <a:rPr lang="en-US" sz="2400" b="1" u="sng" dirty="0">
                <a:highlight>
                  <a:srgbClr val="00FF00"/>
                </a:highlight>
                <a:latin typeface="Times New Roman" panose="02020603050405020304" pitchFamily="18" charset="0"/>
                <a:cs typeface="Times New Roman" panose="02020603050405020304" pitchFamily="18" charset="0"/>
              </a:rPr>
              <a:t>a Sabbath day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things which are a </a:t>
            </a:r>
            <a:r>
              <a:rPr lang="en-US" sz="2400" b="1" i="1" u="sng" dirty="0">
                <a:highlight>
                  <a:srgbClr val="00FF00"/>
                </a:highlight>
                <a:latin typeface="Times New Roman" panose="02020603050405020304" pitchFamily="18" charset="0"/>
                <a:cs typeface="Times New Roman" panose="02020603050405020304" pitchFamily="18" charset="0"/>
              </a:rPr>
              <a:t>mere</a:t>
            </a:r>
            <a:r>
              <a:rPr lang="en-US" sz="2400" b="1" u="sng" dirty="0">
                <a:highlight>
                  <a:srgbClr val="00FF00"/>
                </a:highlight>
                <a:latin typeface="Times New Roman" panose="02020603050405020304" pitchFamily="18" charset="0"/>
                <a:cs typeface="Times New Roman" panose="02020603050405020304" pitchFamily="18" charset="0"/>
              </a:rPr>
              <a:t> shadow </a:t>
            </a:r>
            <a:r>
              <a:rPr lang="en-US" sz="2400" b="1" u="sng" dirty="0">
                <a:highlight>
                  <a:srgbClr val="FFFF00"/>
                </a:highlight>
                <a:latin typeface="Times New Roman" panose="02020603050405020304" pitchFamily="18" charset="0"/>
                <a:cs typeface="Times New Roman" panose="02020603050405020304" pitchFamily="18" charset="0"/>
              </a:rPr>
              <a:t>of what is to come</a:t>
            </a:r>
            <a:r>
              <a:rPr lang="en-US" sz="2400" dirty="0">
                <a:latin typeface="Times New Roman" panose="02020603050405020304" pitchFamily="18" charset="0"/>
                <a:cs typeface="Times New Roman" panose="02020603050405020304" pitchFamily="18" charset="0"/>
              </a:rPr>
              <a:t>; but the substance belongs to Christ.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4:9-11 (Galatians who departed for a different gospel) </a:t>
            </a:r>
            <a:r>
              <a:rPr lang="en-US" sz="2400" dirty="0">
                <a:latin typeface="Times New Roman" panose="02020603050405020304" pitchFamily="18" charset="0"/>
                <a:cs typeface="Times New Roman" panose="02020603050405020304" pitchFamily="18" charset="0"/>
              </a:rPr>
              <a:t> But now that </a:t>
            </a:r>
            <a:r>
              <a:rPr lang="en-US" sz="2400" b="1" u="sng" dirty="0">
                <a:highlight>
                  <a:srgbClr val="FFFF00"/>
                </a:highlight>
                <a:latin typeface="Times New Roman" panose="02020603050405020304" pitchFamily="18" charset="0"/>
                <a:cs typeface="Times New Roman" panose="02020603050405020304" pitchFamily="18" charset="0"/>
              </a:rPr>
              <a:t>you have come to know God, or rather to be known by God</a:t>
            </a:r>
            <a:r>
              <a:rPr lang="en-US" sz="2400" dirty="0">
                <a:latin typeface="Times New Roman" panose="02020603050405020304" pitchFamily="18" charset="0"/>
                <a:cs typeface="Times New Roman" panose="02020603050405020304" pitchFamily="18" charset="0"/>
              </a:rPr>
              <a:t>, how is it that </a:t>
            </a:r>
            <a:r>
              <a:rPr lang="en-US" sz="2400" b="1" u="sng" dirty="0">
                <a:highlight>
                  <a:srgbClr val="FFFF00"/>
                </a:highlight>
                <a:latin typeface="Times New Roman" panose="02020603050405020304" pitchFamily="18" charset="0"/>
                <a:cs typeface="Times New Roman" panose="02020603050405020304" pitchFamily="18" charset="0"/>
              </a:rPr>
              <a:t>you turn back again to the weak and worthless elemental things</a:t>
            </a:r>
            <a:r>
              <a:rPr lang="en-US" sz="2400" dirty="0">
                <a:latin typeface="Times New Roman" panose="02020603050405020304" pitchFamily="18" charset="0"/>
                <a:cs typeface="Times New Roman" panose="02020603050405020304" pitchFamily="18" charset="0"/>
              </a:rPr>
              <a:t>, to which you desire to be enslaved all over again?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 observe days and months and seasons and years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11 </a:t>
            </a:r>
            <a:r>
              <a:rPr lang="en-US" sz="2400" dirty="0">
                <a:latin typeface="Times New Roman" panose="02020603050405020304" pitchFamily="18" charset="0"/>
                <a:cs typeface="Times New Roman" panose="02020603050405020304" pitchFamily="18" charset="0"/>
              </a:rPr>
              <a:t> I fear for you, that perhaps I have labored over you in vain. </a:t>
            </a:r>
          </a:p>
        </p:txBody>
      </p:sp>
    </p:spTree>
    <p:extLst>
      <p:ext uri="{BB962C8B-B14F-4D97-AF65-F5344CB8AC3E}">
        <p14:creationId xmlns:p14="http://schemas.microsoft.com/office/powerpoint/2010/main" val="343544319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Assemble on the 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82550" y="917912"/>
            <a:ext cx="12109449"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There is nothing in scripture that indicates we should assemble on the 7</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Day of the Week</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Command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Scriptural Example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Necessary Inference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Incidental Need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there are stated Prohibitions – Colossians 2:14-17; Galatians 4:9-11</a:t>
            </a: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83153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Lord’s Supper</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88144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Direct Command</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507294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26:26-28 </a:t>
            </a:r>
            <a:r>
              <a:rPr lang="en-US" sz="2400" dirty="0">
                <a:latin typeface="Times New Roman" panose="02020603050405020304" pitchFamily="18" charset="0"/>
                <a:cs typeface="Times New Roman" panose="02020603050405020304" pitchFamily="18" charset="0"/>
              </a:rPr>
              <a:t> While they were eating, Jesus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 disciples, and said, "</a:t>
            </a:r>
            <a:r>
              <a:rPr lang="en-US" sz="2400" b="1" u="sng" dirty="0">
                <a:highlight>
                  <a:srgbClr val="00FF00"/>
                </a:highlight>
                <a:latin typeface="Times New Roman" panose="02020603050405020304" pitchFamily="18" charset="0"/>
                <a:cs typeface="Times New Roman" panose="02020603050405020304" pitchFamily="18" charset="0"/>
              </a:rPr>
              <a:t>Take, eat</a:t>
            </a:r>
            <a:r>
              <a:rPr lang="en-US" sz="2400" b="1" u="sng" dirty="0">
                <a:highlight>
                  <a:srgbClr val="FF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And when He had taken a cup and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saying, "</a:t>
            </a:r>
            <a:r>
              <a:rPr lang="en-US" sz="2400" b="1" u="sng" dirty="0">
                <a:highlight>
                  <a:srgbClr val="00FF00"/>
                </a:highlight>
                <a:latin typeface="Times New Roman" panose="02020603050405020304" pitchFamily="18" charset="0"/>
                <a:cs typeface="Times New Roman" panose="02020603050405020304" pitchFamily="18" charset="0"/>
              </a:rPr>
              <a:t>Drink from it, all of you</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for this is </a:t>
            </a:r>
            <a:r>
              <a:rPr lang="en-US" sz="2400" b="1" u="sng" dirty="0">
                <a:highlight>
                  <a:srgbClr val="FFFF00"/>
                </a:highlight>
                <a:latin typeface="Times New Roman" panose="02020603050405020304" pitchFamily="18" charset="0"/>
                <a:cs typeface="Times New Roman" panose="02020603050405020304" pitchFamily="18" charset="0"/>
              </a:rPr>
              <a:t>My blood of the covenant</a:t>
            </a:r>
            <a:r>
              <a:rPr lang="en-US" sz="2400" dirty="0">
                <a:latin typeface="Times New Roman" panose="02020603050405020304" pitchFamily="18" charset="0"/>
                <a:cs typeface="Times New Roman" panose="02020603050405020304" pitchFamily="18" charset="0"/>
              </a:rPr>
              <a:t>, which is poured out for many for forgiveness of sins. </a:t>
            </a:r>
          </a:p>
          <a:p>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Mark 14:22-24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While they were eating, He </a:t>
            </a:r>
            <a:r>
              <a:rPr lang="en-US" sz="2400" b="1" u="sng" dirty="0">
                <a:highlight>
                  <a:srgbClr val="FFFF00"/>
                </a:highlight>
                <a:latin typeface="Times New Roman" panose="02020603050405020304" pitchFamily="18" charset="0"/>
                <a:cs typeface="Times New Roman" panose="02020603050405020304" pitchFamily="18" charset="0"/>
              </a:rPr>
              <a:t>took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a:t>
            </a:r>
            <a:r>
              <a:rPr lang="en-US" sz="2400" dirty="0">
                <a:latin typeface="Times New Roman" panose="02020603050405020304" pitchFamily="18" charset="0"/>
                <a:cs typeface="Times New Roman" panose="02020603050405020304" pitchFamily="18" charset="0"/>
              </a:rPr>
              <a:t>, and after a blessing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i="1" dirty="0">
                <a:highlight>
                  <a:srgbClr val="00FF00"/>
                </a:highlight>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said, "</a:t>
            </a:r>
            <a:r>
              <a:rPr lang="en-US" sz="2400" b="1" u="sng" dirty="0">
                <a:highlight>
                  <a:srgbClr val="00FF00"/>
                </a:highlight>
                <a:latin typeface="Times New Roman" panose="02020603050405020304" pitchFamily="18" charset="0"/>
                <a:cs typeface="Times New Roman" panose="02020603050405020304" pitchFamily="18" charset="0"/>
              </a:rPr>
              <a:t>Take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this is My body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And when </a:t>
            </a:r>
            <a:r>
              <a:rPr lang="en-US" sz="2400" b="1" u="sng" dirty="0">
                <a:highlight>
                  <a:srgbClr val="FFFF00"/>
                </a:highlight>
                <a:latin typeface="Times New Roman" panose="02020603050405020304" pitchFamily="18" charset="0"/>
                <a:cs typeface="Times New Roman" panose="02020603050405020304" pitchFamily="18" charset="0"/>
              </a:rPr>
              <a:t>He had taken a cup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He gave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to them, and </a:t>
            </a:r>
            <a:r>
              <a:rPr lang="en-US" sz="2400" b="1" u="sng" dirty="0">
                <a:highlight>
                  <a:srgbClr val="FFFF00"/>
                </a:highlight>
                <a:latin typeface="Times New Roman" panose="02020603050405020304" pitchFamily="18" charset="0"/>
                <a:cs typeface="Times New Roman" panose="02020603050405020304" pitchFamily="18" charset="0"/>
              </a:rPr>
              <a:t>they all drank from it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He said to them, "</a:t>
            </a:r>
            <a:r>
              <a:rPr lang="en-US" sz="2400" b="1" u="sng" dirty="0">
                <a:highlight>
                  <a:srgbClr val="FFFF00"/>
                </a:highlight>
                <a:latin typeface="Times New Roman" panose="02020603050405020304" pitchFamily="18" charset="0"/>
                <a:cs typeface="Times New Roman" panose="02020603050405020304" pitchFamily="18" charset="0"/>
              </a:rPr>
              <a:t>This is My blood of the covenant</a:t>
            </a:r>
            <a:r>
              <a:rPr lang="en-US" sz="2400" dirty="0">
                <a:latin typeface="Times New Roman" panose="02020603050405020304" pitchFamily="18" charset="0"/>
                <a:cs typeface="Times New Roman" panose="02020603050405020304" pitchFamily="18" charset="0"/>
              </a:rPr>
              <a:t>, which is poured out for many.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04863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92497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p>
          <a:p>
            <a:pPr marL="0" marR="0">
              <a:spcBef>
                <a:spcPts val="0"/>
              </a:spcBef>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Luke 22:19-20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when He had </a:t>
            </a:r>
            <a:r>
              <a:rPr lang="en-US" sz="2400" b="1" u="sng" dirty="0">
                <a:highlight>
                  <a:srgbClr val="FFFF00"/>
                </a:highlight>
                <a:latin typeface="Times New Roman" panose="02020603050405020304" pitchFamily="18" charset="0"/>
                <a:cs typeface="Times New Roman" panose="02020603050405020304" pitchFamily="18" charset="0"/>
              </a:rPr>
              <a:t>taken </a:t>
            </a:r>
            <a:r>
              <a:rPr lang="en-US" sz="2400" b="1" i="1" u="sng" dirty="0">
                <a:highlight>
                  <a:srgbClr val="FFFF00"/>
                </a:highlight>
                <a:latin typeface="Times New Roman" panose="02020603050405020304" pitchFamily="18" charset="0"/>
                <a:cs typeface="Times New Roman" panose="02020603050405020304" pitchFamily="18" charset="0"/>
              </a:rPr>
              <a:t>some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bread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given thanks,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broke it </a:t>
            </a:r>
            <a:r>
              <a:rPr lang="en-US" sz="2400" dirty="0">
                <a:latin typeface="Times New Roman" panose="02020603050405020304" pitchFamily="18" charset="0"/>
                <a:cs typeface="Times New Roman" panose="02020603050405020304" pitchFamily="18" charset="0"/>
              </a:rPr>
              <a:t>and gave it to them, saying, "</a:t>
            </a:r>
            <a:r>
              <a:rPr lang="en-US" sz="2400" b="1" u="sng" dirty="0">
                <a:highlight>
                  <a:srgbClr val="FFFF00"/>
                </a:highlight>
                <a:latin typeface="Times New Roman" panose="02020603050405020304" pitchFamily="18" charset="0"/>
                <a:cs typeface="Times New Roman" panose="02020603050405020304" pitchFamily="18" charset="0"/>
              </a:rPr>
              <a:t>This is My body which is given for you</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in the same way </a:t>
            </a:r>
            <a:r>
              <a:rPr lang="en-US" sz="2400" i="1" dirty="0">
                <a:latin typeface="Times New Roman" panose="02020603050405020304" pitchFamily="18" charset="0"/>
                <a:cs typeface="Times New Roman" panose="02020603050405020304" pitchFamily="18" charset="0"/>
              </a:rPr>
              <a:t>He took</a:t>
            </a:r>
            <a:r>
              <a:rPr lang="en-US" sz="2400" dirty="0">
                <a:latin typeface="Times New Roman" panose="02020603050405020304" pitchFamily="18" charset="0"/>
                <a:cs typeface="Times New Roman" panose="02020603050405020304" pitchFamily="18" charset="0"/>
              </a:rPr>
              <a:t> the cup after they had eaten, saying, "This </a:t>
            </a:r>
            <a:r>
              <a:rPr lang="en-US" sz="2400" b="1" u="sng" dirty="0">
                <a:highlight>
                  <a:srgbClr val="FFFF00"/>
                </a:highlight>
                <a:latin typeface="Times New Roman" panose="02020603050405020304" pitchFamily="18" charset="0"/>
                <a:cs typeface="Times New Roman" panose="02020603050405020304" pitchFamily="18" charset="0"/>
              </a:rPr>
              <a:t>cup which is poured out for you is the new covenant in My blood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11:23-26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I received from the Lord </a:t>
            </a:r>
            <a:r>
              <a:rPr lang="en-US" sz="2400" dirty="0">
                <a:latin typeface="Times New Roman" panose="02020603050405020304" pitchFamily="18" charset="0"/>
                <a:cs typeface="Times New Roman" panose="02020603050405020304" pitchFamily="18" charset="0"/>
              </a:rPr>
              <a:t>that which I also delivered to you, that the Lord Jesus in the night in which He was betrayed </a:t>
            </a:r>
            <a:r>
              <a:rPr lang="en-US" sz="2400" b="1" u="sng" dirty="0">
                <a:highlight>
                  <a:srgbClr val="FFFF00"/>
                </a:highlight>
                <a:latin typeface="Times New Roman" panose="02020603050405020304" pitchFamily="18" charset="0"/>
                <a:cs typeface="Times New Roman" panose="02020603050405020304" pitchFamily="18" charset="0"/>
              </a:rPr>
              <a:t>took bread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and when He had given thanks, </a:t>
            </a:r>
            <a:r>
              <a:rPr lang="en-US" sz="2400" b="1" u="sng" dirty="0">
                <a:highlight>
                  <a:srgbClr val="FFFF00"/>
                </a:highlight>
                <a:latin typeface="Times New Roman" panose="02020603050405020304" pitchFamily="18" charset="0"/>
                <a:cs typeface="Times New Roman" panose="02020603050405020304" pitchFamily="18" charset="0"/>
              </a:rPr>
              <a:t>He broke it </a:t>
            </a:r>
            <a:r>
              <a:rPr lang="en-US" sz="2400" dirty="0">
                <a:latin typeface="Times New Roman" panose="02020603050405020304" pitchFamily="18" charset="0"/>
                <a:cs typeface="Times New Roman" panose="02020603050405020304" pitchFamily="18" charset="0"/>
              </a:rPr>
              <a:t>and said, "</a:t>
            </a:r>
            <a:r>
              <a:rPr lang="en-US" sz="2400" b="1" u="sng" dirty="0">
                <a:highlight>
                  <a:srgbClr val="FFFF00"/>
                </a:highlight>
                <a:latin typeface="Times New Roman" panose="02020603050405020304" pitchFamily="18" charset="0"/>
                <a:cs typeface="Times New Roman" panose="02020603050405020304" pitchFamily="18" charset="0"/>
              </a:rPr>
              <a:t>This is My body, which is for you; </a:t>
            </a:r>
            <a:r>
              <a:rPr lang="en-US" sz="2400" b="1" u="sng" dirty="0">
                <a:highlight>
                  <a:srgbClr val="00FF00"/>
                </a:highlight>
                <a:latin typeface="Times New Roman" panose="02020603050405020304" pitchFamily="18" charset="0"/>
                <a:cs typeface="Times New Roman" panose="02020603050405020304" pitchFamily="18" charset="0"/>
              </a:rPr>
              <a:t>do this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In the same way </a:t>
            </a:r>
            <a:r>
              <a:rPr lang="en-US" sz="2400" i="1" dirty="0">
                <a:latin typeface="Times New Roman" panose="02020603050405020304" pitchFamily="18" charset="0"/>
                <a:cs typeface="Times New Roman" panose="02020603050405020304" pitchFamily="18" charset="0"/>
              </a:rPr>
              <a:t>He </a:t>
            </a:r>
            <a:r>
              <a:rPr lang="en-US" sz="2400" b="1" i="1" u="sng" dirty="0">
                <a:highlight>
                  <a:srgbClr val="FFFF00"/>
                </a:highlight>
                <a:latin typeface="Times New Roman" panose="02020603050405020304" pitchFamily="18" charset="0"/>
                <a:cs typeface="Times New Roman" panose="02020603050405020304" pitchFamily="18" charset="0"/>
              </a:rPr>
              <a:t>took</a:t>
            </a:r>
            <a:r>
              <a:rPr lang="en-US" sz="2400" b="1" u="sng" dirty="0">
                <a:highlight>
                  <a:srgbClr val="FFFF00"/>
                </a:highlight>
                <a:latin typeface="Times New Roman" panose="02020603050405020304" pitchFamily="18" charset="0"/>
                <a:cs typeface="Times New Roman" panose="02020603050405020304" pitchFamily="18" charset="0"/>
              </a:rPr>
              <a:t> the cup </a:t>
            </a:r>
            <a:r>
              <a:rPr lang="en-US" sz="2400" dirty="0">
                <a:latin typeface="Times New Roman" panose="02020603050405020304" pitchFamily="18" charset="0"/>
                <a:cs typeface="Times New Roman" panose="02020603050405020304" pitchFamily="18" charset="0"/>
              </a:rPr>
              <a:t>also after supper, saying, "</a:t>
            </a:r>
            <a:r>
              <a:rPr lang="en-US" sz="2400" b="1" u="sng" dirty="0">
                <a:highlight>
                  <a:srgbClr val="FFFF00"/>
                </a:highlight>
                <a:latin typeface="Times New Roman" panose="02020603050405020304" pitchFamily="18" charset="0"/>
                <a:cs typeface="Times New Roman" panose="02020603050405020304" pitchFamily="18" charset="0"/>
              </a:rPr>
              <a:t>This cup is the new covenant in My blood</a:t>
            </a:r>
            <a:r>
              <a:rPr lang="en-US" sz="2400" dirty="0">
                <a:latin typeface="Times New Roman" panose="02020603050405020304" pitchFamily="18" charset="0"/>
                <a:cs typeface="Times New Roman" panose="02020603050405020304" pitchFamily="18" charset="0"/>
              </a:rPr>
              <a:t>; do this, as often as you </a:t>
            </a:r>
            <a:r>
              <a:rPr lang="en-US" sz="2400" b="1" u="sng" dirty="0">
                <a:highlight>
                  <a:srgbClr val="00FF00"/>
                </a:highlight>
                <a:latin typeface="Times New Roman" panose="02020603050405020304" pitchFamily="18" charset="0"/>
                <a:cs typeface="Times New Roman" panose="02020603050405020304" pitchFamily="18" charset="0"/>
              </a:rPr>
              <a:t>drink </a:t>
            </a:r>
            <a:r>
              <a:rPr lang="en-US" sz="2400" b="1" i="1" u="sng" dirty="0">
                <a:highlight>
                  <a:srgbClr val="00FF00"/>
                </a:highlight>
                <a:latin typeface="Times New Roman" panose="02020603050405020304" pitchFamily="18" charset="0"/>
                <a:cs typeface="Times New Roman" panose="02020603050405020304" pitchFamily="18" charset="0"/>
              </a:rPr>
              <a:t>it,</a:t>
            </a:r>
            <a:r>
              <a:rPr lang="en-US" sz="2400" b="1" u="sng" dirty="0">
                <a:highlight>
                  <a:srgbClr val="00FF00"/>
                </a:highlight>
                <a:latin typeface="Times New Roman" panose="02020603050405020304" pitchFamily="18" charset="0"/>
                <a:cs typeface="Times New Roman" panose="02020603050405020304" pitchFamily="18" charset="0"/>
              </a:rPr>
              <a:t> in remembrance of Me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For as often as you eat this bread and drink the cup, </a:t>
            </a:r>
            <a:r>
              <a:rPr lang="en-US" sz="2400" b="1" u="sng" dirty="0">
                <a:highlight>
                  <a:srgbClr val="FFFF00"/>
                </a:highlight>
                <a:latin typeface="Times New Roman" panose="02020603050405020304" pitchFamily="18" charset="0"/>
                <a:cs typeface="Times New Roman" panose="02020603050405020304" pitchFamily="18" charset="0"/>
              </a:rPr>
              <a:t>you proclaim the Lord's death until He comes</a:t>
            </a:r>
            <a:r>
              <a:rPr lang="en-US" sz="2400" dirty="0">
                <a:latin typeface="Times New Roman" panose="02020603050405020304" pitchFamily="18" charset="0"/>
                <a:cs typeface="Times New Roman" panose="02020603050405020304" pitchFamily="18" charset="0"/>
              </a:rPr>
              <a:t>. </a:t>
            </a: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50001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4339650"/>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Scriptural Example</a:t>
            </a:r>
          </a:p>
          <a:p>
            <a:pPr marL="0" marR="0" algn="ctr">
              <a:spcBef>
                <a:spcPts val="0"/>
              </a:spcBef>
              <a:spcAft>
                <a:spcPts val="0"/>
              </a:spcAft>
            </a:pPr>
            <a:r>
              <a:rPr lang="en-US" sz="7200" b="1" dirty="0">
                <a:latin typeface="Times New Roman" panose="02020603050405020304" pitchFamily="18" charset="0"/>
                <a:ea typeface="Times New Roman" panose="02020603050405020304" pitchFamily="18" charset="0"/>
              </a:rPr>
              <a:t>When and Where to Partake</a:t>
            </a:r>
            <a:endParaRPr lang="en-US" sz="72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253282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63094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Matthew 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where two or three have </a:t>
            </a:r>
            <a:r>
              <a:rPr lang="en-US" sz="2400" b="1" u="sng" dirty="0">
                <a:highlight>
                  <a:srgbClr val="00FFFF"/>
                </a:highlight>
                <a:latin typeface="Times New Roman" panose="02020603050405020304" pitchFamily="18" charset="0"/>
                <a:cs typeface="Times New Roman" panose="02020603050405020304" pitchFamily="18" charset="0"/>
              </a:rPr>
              <a:t>gathered together in My name</a:t>
            </a:r>
            <a:r>
              <a:rPr lang="en-US" sz="2400" dirty="0">
                <a:latin typeface="Times New Roman" panose="02020603050405020304" pitchFamily="18" charset="0"/>
                <a:cs typeface="Times New Roman" panose="02020603050405020304" pitchFamily="18" charset="0"/>
              </a:rPr>
              <a:t>, I am there in their midst.“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11:18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in the first place, when you </a:t>
            </a:r>
            <a:r>
              <a:rPr lang="en-US" sz="2400" b="1" u="sng" dirty="0">
                <a:highlight>
                  <a:srgbClr val="00FFFF"/>
                </a:highlight>
                <a:latin typeface="Times New Roman" panose="02020603050405020304" pitchFamily="18" charset="0"/>
                <a:cs typeface="Times New Roman" panose="02020603050405020304" pitchFamily="18" charset="0"/>
              </a:rPr>
              <a:t>come together as a church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20:7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On the </a:t>
            </a:r>
            <a:r>
              <a:rPr lang="en-US" sz="2400" b="1" u="sng" dirty="0">
                <a:highlight>
                  <a:srgbClr val="00FF00"/>
                </a:highlight>
                <a:latin typeface="Times New Roman" panose="02020603050405020304" pitchFamily="18" charset="0"/>
                <a:cs typeface="Times New Roman" panose="02020603050405020304" pitchFamily="18" charset="0"/>
              </a:rPr>
              <a:t>first day of the week</a:t>
            </a:r>
            <a:r>
              <a:rPr lang="en-US" sz="2400" dirty="0">
                <a:latin typeface="Times New Roman" panose="02020603050405020304" pitchFamily="18" charset="0"/>
                <a:cs typeface="Times New Roman" panose="02020603050405020304" pitchFamily="18" charset="0"/>
              </a:rPr>
              <a:t>, when we were </a:t>
            </a:r>
            <a:r>
              <a:rPr lang="en-US" sz="2400" b="1" u="sng" dirty="0">
                <a:highlight>
                  <a:srgbClr val="00FFFF"/>
                </a:highlight>
                <a:latin typeface="Times New Roman" panose="02020603050405020304" pitchFamily="18" charset="0"/>
                <a:cs typeface="Times New Roman" panose="02020603050405020304" pitchFamily="18" charset="0"/>
              </a:rPr>
              <a:t>gathered together </a:t>
            </a:r>
            <a:r>
              <a:rPr lang="en-US" sz="2400" b="1" u="sng" dirty="0">
                <a:highlight>
                  <a:srgbClr val="FFFF00"/>
                </a:highlight>
                <a:latin typeface="Times New Roman" panose="02020603050405020304" pitchFamily="18" charset="0"/>
                <a:cs typeface="Times New Roman" panose="02020603050405020304" pitchFamily="18" charset="0"/>
              </a:rPr>
              <a:t>to break bread</a:t>
            </a:r>
            <a:r>
              <a:rPr lang="en-US" sz="2400" dirty="0">
                <a:latin typeface="Times New Roman" panose="02020603050405020304" pitchFamily="18" charset="0"/>
                <a:cs typeface="Times New Roman" panose="02020603050405020304" pitchFamily="18" charset="0"/>
              </a:rPr>
              <a:t>, (Lord’s Supper) Paul </a:t>
            </a:r>
            <a:r>
              <a:rPr lang="en-US" sz="2400" i="1" dirty="0">
                <a:latin typeface="Times New Roman" panose="02020603050405020304" pitchFamily="18" charset="0"/>
                <a:cs typeface="Times New Roman" panose="02020603050405020304" pitchFamily="18" charset="0"/>
              </a:rPr>
              <a:t>began</a:t>
            </a:r>
            <a:r>
              <a:rPr lang="en-US" sz="2400" dirty="0">
                <a:latin typeface="Times New Roman" panose="02020603050405020304" pitchFamily="18" charset="0"/>
                <a:cs typeface="Times New Roman" panose="02020603050405020304" pitchFamily="18" charset="0"/>
              </a:rPr>
              <a:t> talking to them,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16:2 </a:t>
            </a:r>
            <a:r>
              <a:rPr lang="en-US" sz="2400" dirty="0">
                <a:latin typeface="Times New Roman" panose="02020603050405020304" pitchFamily="18" charset="0"/>
                <a:cs typeface="Times New Roman" panose="02020603050405020304" pitchFamily="18" charset="0"/>
              </a:rPr>
              <a:t>On the </a:t>
            </a:r>
            <a:r>
              <a:rPr lang="en-US" sz="2400" b="1" u="sng" dirty="0">
                <a:highlight>
                  <a:srgbClr val="00FF00"/>
                </a:highlight>
                <a:latin typeface="Times New Roman" panose="02020603050405020304" pitchFamily="18" charset="0"/>
                <a:cs typeface="Times New Roman" panose="02020603050405020304" pitchFamily="18" charset="0"/>
              </a:rPr>
              <a:t>first day of every week </a:t>
            </a:r>
            <a:r>
              <a:rPr lang="en-US" sz="2400" dirty="0">
                <a:latin typeface="Times New Roman" panose="02020603050405020304" pitchFamily="18" charset="0"/>
                <a:cs typeface="Times New Roman" panose="02020603050405020304" pitchFamily="18" charset="0"/>
              </a:rPr>
              <a:t>each one of you is to </a:t>
            </a:r>
            <a:r>
              <a:rPr lang="en-US" sz="24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400" dirty="0">
                <a:latin typeface="Times New Roman" panose="02020603050405020304" pitchFamily="18" charset="0"/>
                <a:cs typeface="Times New Roman" panose="02020603050405020304" pitchFamily="18" charset="0"/>
              </a:rPr>
              <a:t>, so that </a:t>
            </a:r>
            <a:r>
              <a:rPr lang="en-US" sz="2400" b="1" u="sng" dirty="0">
                <a:highlight>
                  <a:srgbClr val="00FFFF"/>
                </a:highlight>
                <a:latin typeface="Times New Roman" panose="02020603050405020304" pitchFamily="18" charset="0"/>
                <a:cs typeface="Times New Roman" panose="02020603050405020304" pitchFamily="18" charset="0"/>
              </a:rPr>
              <a:t>no collections </a:t>
            </a:r>
            <a:r>
              <a:rPr lang="en-US" sz="2400" dirty="0">
                <a:latin typeface="Times New Roman" panose="02020603050405020304" pitchFamily="18" charset="0"/>
                <a:cs typeface="Times New Roman" panose="02020603050405020304" pitchFamily="18" charset="0"/>
              </a:rPr>
              <a:t>(for saints in Jerusalem) be made when I come.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2:42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They were continually devoting themselves to the </a:t>
            </a:r>
            <a:r>
              <a:rPr lang="en-US" sz="2400" b="1" dirty="0">
                <a:highlight>
                  <a:srgbClr val="FFFF00"/>
                </a:highlight>
                <a:latin typeface="Times New Roman" panose="02020603050405020304" pitchFamily="18" charset="0"/>
                <a:cs typeface="Times New Roman" panose="02020603050405020304" pitchFamily="18" charset="0"/>
              </a:rPr>
              <a:t>apostles' teaching </a:t>
            </a:r>
            <a:r>
              <a:rPr lang="en-US" sz="2400" dirty="0">
                <a:latin typeface="Times New Roman" panose="02020603050405020304" pitchFamily="18" charset="0"/>
                <a:cs typeface="Times New Roman" panose="02020603050405020304" pitchFamily="18" charset="0"/>
              </a:rPr>
              <a:t>and to </a:t>
            </a:r>
            <a:r>
              <a:rPr lang="en-US" sz="2400" b="1" dirty="0">
                <a:highlight>
                  <a:srgbClr val="FFFF00"/>
                </a:highlight>
                <a:latin typeface="Times New Roman" panose="02020603050405020304" pitchFamily="18" charset="0"/>
                <a:cs typeface="Times New Roman" panose="02020603050405020304" pitchFamily="18" charset="0"/>
              </a:rPr>
              <a:t>fellowship</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breaking of bread </a:t>
            </a:r>
            <a:r>
              <a:rPr lang="en-US" sz="2400" dirty="0">
                <a:latin typeface="Times New Roman" panose="02020603050405020304" pitchFamily="18" charset="0"/>
                <a:cs typeface="Times New Roman" panose="02020603050405020304" pitchFamily="18" charset="0"/>
              </a:rPr>
              <a:t>(Lord’s Supper) and to </a:t>
            </a:r>
            <a:r>
              <a:rPr lang="en-US" sz="2400" b="1" dirty="0">
                <a:highlight>
                  <a:srgbClr val="FFFF00"/>
                </a:highlight>
                <a:latin typeface="Times New Roman" panose="02020603050405020304" pitchFamily="18" charset="0"/>
                <a:cs typeface="Times New Roman" panose="02020603050405020304" pitchFamily="18" charset="0"/>
              </a:rPr>
              <a:t>prayer</a:t>
            </a:r>
            <a:r>
              <a:rPr lang="en-US" sz="2400" dirty="0">
                <a:latin typeface="Times New Roman" panose="02020603050405020304" pitchFamily="18" charset="0"/>
                <a:cs typeface="Times New Roman" panose="02020603050405020304" pitchFamily="18" charset="0"/>
              </a:rPr>
              <a:t>. (All Elements of the Worship Assembly)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33373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First Day of the Week</a:t>
            </a:r>
          </a:p>
        </p:txBody>
      </p:sp>
      <p:sp>
        <p:nvSpPr>
          <p:cNvPr id="5" name="TextBox 4">
            <a:extLst>
              <a:ext uri="{FF2B5EF4-FFF2-40B4-BE49-F238E27FC236}">
                <a16:creationId xmlns:a16="http://schemas.microsoft.com/office/drawing/2014/main" id="{D01EC931-3334-1BC8-96E5-90D6C8140FF3}"/>
              </a:ext>
            </a:extLst>
          </p:cNvPr>
          <p:cNvSpPr txBox="1"/>
          <p:nvPr/>
        </p:nvSpPr>
        <p:spPr>
          <a:xfrm>
            <a:off x="260105" y="956933"/>
            <a:ext cx="11378193" cy="452431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Partake when Gathered Together in the Lord’s Church</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20:7 </a:t>
            </a:r>
            <a:r>
              <a:rPr lang="en-US" sz="2000" dirty="0">
                <a:latin typeface="Times New Roman" panose="02020603050405020304" pitchFamily="18" charset="0"/>
                <a:cs typeface="Times New Roman" panose="02020603050405020304" pitchFamily="18" charset="0"/>
              </a:rPr>
              <a:t> On the </a:t>
            </a:r>
            <a:r>
              <a:rPr lang="en-US" sz="2000" b="1" u="sng" dirty="0">
                <a:highlight>
                  <a:srgbClr val="00FF00"/>
                </a:highlight>
                <a:latin typeface="Times New Roman" panose="02020603050405020304" pitchFamily="18" charset="0"/>
                <a:cs typeface="Times New Roman" panose="02020603050405020304" pitchFamily="18" charset="0"/>
              </a:rPr>
              <a:t>first day of the week</a:t>
            </a:r>
            <a:r>
              <a:rPr lang="en-US" sz="2000" dirty="0">
                <a:latin typeface="Times New Roman" panose="02020603050405020304" pitchFamily="18" charset="0"/>
                <a:cs typeface="Times New Roman" panose="02020603050405020304" pitchFamily="18" charset="0"/>
              </a:rPr>
              <a:t>, when we were </a:t>
            </a:r>
            <a:r>
              <a:rPr lang="en-US" sz="2000" b="1" u="sng" dirty="0">
                <a:highlight>
                  <a:srgbClr val="FFFF00"/>
                </a:highlight>
                <a:latin typeface="Times New Roman" panose="02020603050405020304" pitchFamily="18" charset="0"/>
                <a:cs typeface="Times New Roman" panose="02020603050405020304" pitchFamily="18" charset="0"/>
              </a:rPr>
              <a:t>gathered together </a:t>
            </a:r>
            <a:r>
              <a:rPr lang="en-US" sz="2000" dirty="0">
                <a:latin typeface="Times New Roman" panose="02020603050405020304" pitchFamily="18" charset="0"/>
                <a:cs typeface="Times New Roman" panose="02020603050405020304" pitchFamily="18" charset="0"/>
              </a:rPr>
              <a:t>to </a:t>
            </a:r>
            <a:r>
              <a:rPr lang="en-US" sz="2000" b="1" u="sng" dirty="0">
                <a:highlight>
                  <a:srgbClr val="FFFF00"/>
                </a:highlight>
                <a:latin typeface="Times New Roman" panose="02020603050405020304" pitchFamily="18" charset="0"/>
                <a:cs typeface="Times New Roman" panose="02020603050405020304" pitchFamily="18" charset="0"/>
              </a:rPr>
              <a:t>break bread, </a:t>
            </a:r>
            <a:r>
              <a:rPr lang="en-US" sz="2000" dirty="0">
                <a:latin typeface="Times New Roman" panose="02020603050405020304" pitchFamily="18" charset="0"/>
                <a:cs typeface="Times New Roman" panose="02020603050405020304" pitchFamily="18" charset="0"/>
              </a:rPr>
              <a:t>Paul </a:t>
            </a:r>
            <a:r>
              <a:rPr lang="en-US" sz="2000" i="1" dirty="0">
                <a:latin typeface="Times New Roman" panose="02020603050405020304" pitchFamily="18" charset="0"/>
                <a:cs typeface="Times New Roman" panose="02020603050405020304" pitchFamily="18" charset="0"/>
              </a:rPr>
              <a:t>began</a:t>
            </a:r>
            <a:r>
              <a:rPr lang="en-US" sz="2000" dirty="0">
                <a:latin typeface="Times New Roman" panose="02020603050405020304" pitchFamily="18" charset="0"/>
                <a:cs typeface="Times New Roman" panose="02020603050405020304" pitchFamily="18" charset="0"/>
              </a:rPr>
              <a:t> talking to them,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Corinthians 16:2 </a:t>
            </a:r>
            <a:r>
              <a:rPr lang="en-US" sz="2000" dirty="0">
                <a:latin typeface="Times New Roman" panose="02020603050405020304" pitchFamily="18" charset="0"/>
                <a:cs typeface="Times New Roman" panose="02020603050405020304" pitchFamily="18" charset="0"/>
              </a:rPr>
              <a:t>On the </a:t>
            </a:r>
            <a:r>
              <a:rPr lang="en-US" sz="2000" b="1" u="sng" dirty="0">
                <a:highlight>
                  <a:srgbClr val="00FF00"/>
                </a:highlight>
                <a:latin typeface="Times New Roman" panose="02020603050405020304" pitchFamily="18" charset="0"/>
                <a:cs typeface="Times New Roman" panose="02020603050405020304" pitchFamily="18" charset="0"/>
              </a:rPr>
              <a:t>first day of every week </a:t>
            </a:r>
            <a:r>
              <a:rPr lang="en-US" sz="2000" dirty="0">
                <a:latin typeface="Times New Roman" panose="02020603050405020304" pitchFamily="18" charset="0"/>
                <a:cs typeface="Times New Roman" panose="02020603050405020304" pitchFamily="18" charset="0"/>
              </a:rPr>
              <a:t>each one of you is to </a:t>
            </a:r>
            <a:r>
              <a:rPr lang="en-US" sz="2000" b="1" u="sng" dirty="0">
                <a:highlight>
                  <a:srgbClr val="FFFF00"/>
                </a:highlight>
                <a:latin typeface="Times New Roman" panose="02020603050405020304" pitchFamily="18" charset="0"/>
                <a:cs typeface="Times New Roman" panose="02020603050405020304" pitchFamily="18" charset="0"/>
              </a:rPr>
              <a:t>put aside and save, as he may prosper</a:t>
            </a:r>
            <a:r>
              <a:rPr lang="en-US" sz="2000" dirty="0">
                <a:latin typeface="Times New Roman" panose="02020603050405020304" pitchFamily="18" charset="0"/>
                <a:cs typeface="Times New Roman" panose="02020603050405020304" pitchFamily="18" charset="0"/>
              </a:rPr>
              <a:t>, so that </a:t>
            </a:r>
            <a:r>
              <a:rPr lang="en-US" sz="2000" b="1" u="sng" dirty="0">
                <a:highlight>
                  <a:srgbClr val="00FFFF"/>
                </a:highlight>
                <a:latin typeface="Times New Roman" panose="02020603050405020304" pitchFamily="18" charset="0"/>
                <a:cs typeface="Times New Roman" panose="02020603050405020304" pitchFamily="18" charset="0"/>
              </a:rPr>
              <a:t>no collections </a:t>
            </a:r>
            <a:r>
              <a:rPr lang="en-US" sz="2000" dirty="0">
                <a:latin typeface="Times New Roman" panose="02020603050405020304" pitchFamily="18" charset="0"/>
                <a:cs typeface="Times New Roman" panose="02020603050405020304" pitchFamily="18" charset="0"/>
              </a:rPr>
              <a:t>(for saints in Jerusalem) be made when I come. </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Acts 2:42</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They were continually devoting themselves to the </a:t>
            </a:r>
            <a:r>
              <a:rPr lang="en-US" sz="2000" b="1" dirty="0">
                <a:latin typeface="Times New Roman" panose="02020603050405020304" pitchFamily="18" charset="0"/>
                <a:cs typeface="Times New Roman" panose="02020603050405020304" pitchFamily="18" charset="0"/>
              </a:rPr>
              <a:t>apostles' teaching </a:t>
            </a:r>
            <a:r>
              <a:rPr lang="en-US" sz="2000" dirty="0">
                <a:latin typeface="Times New Roman" panose="02020603050405020304" pitchFamily="18" charset="0"/>
                <a:cs typeface="Times New Roman" panose="02020603050405020304" pitchFamily="18" charset="0"/>
              </a:rPr>
              <a:t>and to </a:t>
            </a:r>
            <a:r>
              <a:rPr lang="en-US" sz="2000" b="1" dirty="0">
                <a:latin typeface="Times New Roman" panose="02020603050405020304" pitchFamily="18" charset="0"/>
                <a:cs typeface="Times New Roman" panose="02020603050405020304" pitchFamily="18" charset="0"/>
              </a:rPr>
              <a:t>fellowship</a:t>
            </a:r>
            <a:r>
              <a:rPr lang="en-US" sz="2000" dirty="0">
                <a:latin typeface="Times New Roman" panose="02020603050405020304" pitchFamily="18" charset="0"/>
                <a:cs typeface="Times New Roman" panose="02020603050405020304" pitchFamily="18" charset="0"/>
              </a:rPr>
              <a:t>, to the </a:t>
            </a:r>
            <a:r>
              <a:rPr lang="en-US" sz="2000" b="1" u="sng" dirty="0">
                <a:highlight>
                  <a:srgbClr val="00FF00"/>
                </a:highlight>
                <a:latin typeface="Times New Roman" panose="02020603050405020304" pitchFamily="18" charset="0"/>
                <a:cs typeface="Times New Roman" panose="02020603050405020304" pitchFamily="18" charset="0"/>
              </a:rPr>
              <a:t>breaking of bread </a:t>
            </a:r>
            <a:r>
              <a:rPr lang="en-US" sz="2000" dirty="0">
                <a:latin typeface="Times New Roman" panose="02020603050405020304" pitchFamily="18" charset="0"/>
                <a:cs typeface="Times New Roman" panose="02020603050405020304" pitchFamily="18" charset="0"/>
              </a:rPr>
              <a:t>(Lord’s Supper) and to </a:t>
            </a:r>
            <a:r>
              <a:rPr lang="en-US" sz="2000" b="1" dirty="0">
                <a:latin typeface="Times New Roman" panose="02020603050405020304" pitchFamily="18" charset="0"/>
                <a:cs typeface="Times New Roman" panose="02020603050405020304" pitchFamily="18" charset="0"/>
              </a:rPr>
              <a:t>prayer</a:t>
            </a:r>
            <a:r>
              <a:rPr lang="en-US" sz="2000" dirty="0">
                <a:latin typeface="Times New Roman" panose="02020603050405020304" pitchFamily="18" charset="0"/>
                <a:cs typeface="Times New Roman" panose="02020603050405020304" pitchFamily="18" charset="0"/>
              </a:rPr>
              <a:t>. (All Elements of the Worship Assembly)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marR="0">
              <a:spcBef>
                <a:spcPts val="0"/>
              </a:spcBef>
              <a:spcAft>
                <a:spcPts val="0"/>
              </a:spcAft>
            </a:pPr>
            <a:br>
              <a:rPr lang="en-US" sz="2400" dirty="0"/>
            </a:b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976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Name of the Church</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546191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and possibly the only name we call the church is of course, the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translators of the 1611 Old King James Bible created the English word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Unfortunately, it is not a literal translation of the Greek word used in the scripture manuscripts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Etymologically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2" tooltip="relating">
                  <a:extLst>
                    <a:ext uri="{A12FA001-AC4F-418D-AE19-62706E023703}">
                      <ahyp:hlinkClr xmlns:ahyp="http://schemas.microsoft.com/office/drawing/2018/hyperlinkcolor" val="tx"/>
                    </a:ext>
                  </a:extLst>
                </a:hlinkClick>
              </a:rPr>
              <a:t>relating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study">
                  <a:extLst>
                    <a:ext uri="{A12FA001-AC4F-418D-AE19-62706E023703}">
                      <ahyp:hlinkClr xmlns:ahyp="http://schemas.microsoft.com/office/drawing/2018/hyperlinkcolor" val="tx"/>
                    </a:ext>
                  </a:extLst>
                </a:hlinkClick>
              </a:rPr>
              <a:t>study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4" tooltip="origin">
                  <a:extLst>
                    <a:ext uri="{A12FA001-AC4F-418D-AE19-62706E023703}">
                      <ahyp:hlinkClr xmlns:ahyp="http://schemas.microsoft.com/office/drawing/2018/hyperlinkcolor" val="tx"/>
                    </a:ext>
                  </a:extLst>
                </a:hlinkClick>
              </a:rPr>
              <a:t>origin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5" tooltip="history">
                  <a:extLst>
                    <a:ext uri="{A12FA001-AC4F-418D-AE19-62706E023703}">
                      <ahyp:hlinkClr xmlns:ahyp="http://schemas.microsoft.com/office/drawing/2018/hyperlinkcolor" val="tx"/>
                    </a:ext>
                  </a:extLst>
                </a:hlinkClick>
              </a:rPr>
              <a:t>history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words)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the modern word </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church</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is derived from as follows: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Scottish word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kirk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(church building) derived from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Old English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cirice</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circe</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West Germanic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kirika</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kūrkón</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which is an abbreviated version of two Greek words forming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composite phrase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oikía</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which is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Two Greek words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kurios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(lord) and</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oikia</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(house) or the Lord’s house which became the phrase </a:t>
            </a:r>
            <a:r>
              <a:rPr lang="en-US" sz="2000" b="1" i="1" dirty="0" err="1">
                <a:solidFill>
                  <a:srgbClr val="081C2A"/>
                </a:solidFill>
                <a:effectLst/>
                <a:latin typeface="Times New Roman" panose="02020603050405020304" pitchFamily="18" charset="0"/>
                <a:ea typeface="Calibri" panose="020F0502020204030204" pitchFamily="34" charset="0"/>
              </a:rPr>
              <a:t>kūrikón</a:t>
            </a:r>
            <a:r>
              <a:rPr lang="en-US" sz="2000" b="1" i="1" dirty="0">
                <a:solidFill>
                  <a:srgbClr val="081C2A"/>
                </a:solidFill>
                <a:effectLst/>
                <a:latin typeface="Times New Roman" panose="02020603050405020304" pitchFamily="18" charset="0"/>
                <a:ea typeface="Calibri" panose="020F0502020204030204" pitchFamily="34" charset="0"/>
              </a:rPr>
              <a:t> </a:t>
            </a:r>
            <a:r>
              <a:rPr lang="en-US" sz="2000" b="1" i="1" dirty="0" err="1">
                <a:solidFill>
                  <a:srgbClr val="081C2A"/>
                </a:solidFill>
                <a:effectLst/>
                <a:latin typeface="Times New Roman" panose="02020603050405020304" pitchFamily="18" charset="0"/>
                <a:ea typeface="Calibri" panose="020F0502020204030204" pitchFamily="34" charset="0"/>
              </a:rPr>
              <a:t>oikía</a:t>
            </a:r>
            <a:r>
              <a:rPr lang="en-US" sz="2000" b="1" dirty="0">
                <a:solidFill>
                  <a:srgbClr val="081C2A"/>
                </a:solidFill>
                <a:effectLst/>
                <a:latin typeface="Times New Roman" panose="02020603050405020304" pitchFamily="18" charset="0"/>
                <a:ea typeface="Calibri" panose="020F0502020204030204" pitchFamily="34" charset="0"/>
              </a:rPr>
              <a:t> </a:t>
            </a:r>
            <a:r>
              <a:rPr lang="en-US" sz="2000" dirty="0">
                <a:solidFill>
                  <a:srgbClr val="081C2A"/>
                </a:solidFill>
                <a:effectLst/>
                <a:latin typeface="Times New Roman" panose="02020603050405020304" pitchFamily="18" charset="0"/>
                <a:ea typeface="Calibri" panose="020F0502020204030204" pitchFamily="34" charset="0"/>
              </a:rPr>
              <a:t>meaning  “the Lord’s house.” </a:t>
            </a:r>
          </a:p>
          <a:p>
            <a:pPr marR="0" lvl="0">
              <a:spcBef>
                <a:spcPts val="0"/>
              </a:spcBef>
              <a:spcAft>
                <a:spcPts val="0"/>
              </a:spcAft>
              <a:tabLst>
                <a:tab pos="228600" algn="l"/>
              </a:tabLst>
            </a:pPr>
            <a:endParaRPr lang="en-US" sz="2000" dirty="0">
              <a:solidFill>
                <a:srgbClr val="081C2A"/>
              </a:solidFill>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cs typeface="Times New Roman" panose="02020603050405020304" pitchFamily="18" charset="0"/>
              </a:rPr>
              <a:t>Hebrews 3:6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was faithful</a:t>
            </a:r>
            <a:r>
              <a:rPr lang="en-US" sz="2000" dirty="0">
                <a:latin typeface="Times New Roman" panose="02020603050405020304" pitchFamily="18" charset="0"/>
                <a:cs typeface="Times New Roman" panose="02020603050405020304" pitchFamily="18" charset="0"/>
              </a:rPr>
              <a:t> as a </a:t>
            </a:r>
            <a:r>
              <a:rPr lang="en-US" sz="2000" b="1" u="sng" dirty="0">
                <a:highlight>
                  <a:srgbClr val="FFFF00"/>
                </a:highlight>
                <a:latin typeface="Times New Roman" panose="02020603050405020304" pitchFamily="18" charset="0"/>
                <a:cs typeface="Times New Roman" panose="02020603050405020304" pitchFamily="18" charset="0"/>
              </a:rPr>
              <a:t>Son over His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oikos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house, dwelling, family) —</a:t>
            </a:r>
            <a:r>
              <a:rPr lang="en-US" sz="2000" b="1" u="sng" dirty="0">
                <a:highlight>
                  <a:srgbClr val="FFFF00"/>
                </a:highlight>
                <a:latin typeface="Times New Roman" panose="02020603050405020304" pitchFamily="18" charset="0"/>
                <a:cs typeface="Times New Roman" panose="02020603050405020304" pitchFamily="18" charset="0"/>
              </a:rPr>
              <a:t>whose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b="1" u="sng" dirty="0">
                <a:highlight>
                  <a:srgbClr val="FFFF00"/>
                </a:highlight>
                <a:latin typeface="Times New Roman" panose="02020603050405020304" pitchFamily="18" charset="0"/>
                <a:cs typeface="Times New Roman" panose="02020603050405020304" pitchFamily="18" charset="0"/>
              </a:rPr>
              <a:t> we are</a:t>
            </a:r>
            <a:endParaRPr lang="en-US" sz="2000" dirty="0">
              <a:highlight>
                <a:srgbClr val="FFFF00"/>
              </a:highlight>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161184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940088"/>
          </a:xfrm>
          <a:prstGeom prst="rect">
            <a:avLst/>
          </a:prstGeom>
          <a:noFill/>
        </p:spPr>
        <p:txBody>
          <a:bodyPr wrap="square">
            <a:spAutoFit/>
          </a:bodyPr>
          <a:lstStyle/>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actual Greek word translated “church” in the New Testament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i="1" u="none" strike="noStrike"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ekklesia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literal translation of ekklesia is assembly derived from two  root Greek words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out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call.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 is literally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called out of Christ </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or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assembly of Christ</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the translators of the Old English King James Bible used the word kirk which later became the modern term church.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For reasons unknown to me, the translators actually used the literal translation of the ekklesia at Romans 1:6.  Perhaps it is because Paul did not use the term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omitted the “ek” (out) and only used the term called translated from the Greek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kletos</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that being the past form of the word to call or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among whom you also are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called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kletos)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Jesus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32115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Note the use of the prepositional term “</a:t>
            </a:r>
            <a:r>
              <a:rPr lang="en-US" sz="32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Church </a:t>
            </a:r>
            <a:r>
              <a:rPr lang="en-US" sz="32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Christ</a:t>
            </a:r>
          </a:p>
          <a:p>
            <a:pPr marL="0" marR="0">
              <a:spcBef>
                <a:spcPts val="0"/>
              </a:spcBef>
              <a:spcAft>
                <a:spcPts val="0"/>
              </a:spcAft>
              <a:tabLst>
                <a:tab pos="228600" algn="l"/>
              </a:tabLst>
            </a:pPr>
            <a:endPar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preposition of denotes a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relationship</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and means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 or belonging to or both</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In this instance, it means both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I will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build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church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Build My church shows the church is derived from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My church shows the church belongs to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90973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524315"/>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If we were to use the more literal “called out” of Christ, it becomes much easier to discern a difficulty with any other name: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Christ’s “called out” or Christ’s church</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Versus</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______? or the</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_________ Called Out?</a:t>
            </a: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37608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 out” or the “ekklesia” is more than just a name.  It is a divine characteristic of those who belong to Christ because as the Sons of God we are: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a:t>
            </a:r>
          </a:p>
          <a:p>
            <a:pPr marR="0" lvl="0" algn="ctr">
              <a:spcBef>
                <a:spcPts val="0"/>
              </a:spcBef>
              <a:spcAft>
                <a:spcPts val="0"/>
              </a:spcAft>
              <a:tabLst>
                <a:tab pos="228600" algn="l"/>
              </a:tabLst>
            </a:pPr>
            <a:r>
              <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Chosen</a:t>
            </a: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Faithful</a:t>
            </a:r>
            <a:endPar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56477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2 Thessalonians 2:13 …. </a:t>
            </a:r>
            <a:r>
              <a:rPr lang="en-US" sz="2400" b="1" u="sng" dirty="0">
                <a:highlight>
                  <a:srgbClr val="FFFF00"/>
                </a:highlight>
                <a:latin typeface="Times New Roman" panose="02020603050405020304" pitchFamily="18" charset="0"/>
                <a:cs typeface="Times New Roman" panose="02020603050405020304" pitchFamily="18" charset="0"/>
              </a:rPr>
              <a:t>God has </a:t>
            </a:r>
            <a:r>
              <a:rPr lang="en-US" sz="2400" b="1" u="sng" dirty="0">
                <a:highlight>
                  <a:srgbClr val="00FF00"/>
                </a:highlight>
                <a:latin typeface="Times New Roman" panose="02020603050405020304" pitchFamily="18" charset="0"/>
                <a:cs typeface="Times New Roman" panose="02020603050405020304" pitchFamily="18" charset="0"/>
              </a:rPr>
              <a:t>chosen</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from the beginning for salvation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through our gospel, that you may gain the glory of our Lord Jesus Christ.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Thessalonians 2:12 … </a:t>
            </a:r>
            <a:r>
              <a:rPr lang="en-US" sz="2400" dirty="0">
                <a:latin typeface="Times New Roman" panose="02020603050405020304" pitchFamily="18" charset="0"/>
                <a:cs typeface="Times New Roman" panose="02020603050405020304" pitchFamily="18" charset="0"/>
              </a:rPr>
              <a:t>the </a:t>
            </a:r>
            <a:r>
              <a:rPr lang="en-US" sz="2400" b="1" u="sng" dirty="0">
                <a:highlight>
                  <a:srgbClr val="FFFF00"/>
                </a:highlight>
                <a:latin typeface="Times New Roman" panose="02020603050405020304" pitchFamily="18" charset="0"/>
                <a:cs typeface="Times New Roman" panose="02020603050405020304" pitchFamily="18" charset="0"/>
              </a:rPr>
              <a:t>God who </a:t>
            </a:r>
            <a:r>
              <a:rPr lang="en-US" sz="2400" b="1" u="sng" dirty="0">
                <a:highlight>
                  <a:srgbClr val="00FF00"/>
                </a:highlight>
                <a:latin typeface="Times New Roman" panose="02020603050405020304" pitchFamily="18" charset="0"/>
                <a:cs typeface="Times New Roman" panose="02020603050405020304" pitchFamily="18" charset="0"/>
              </a:rPr>
              <a:t>calls</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into His own kingdom and glory.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Peter 2:9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But you are </a:t>
            </a:r>
            <a:r>
              <a:rPr lang="en-US" sz="2400" b="1" u="sng" cap="small" dirty="0">
                <a:effectLst/>
                <a:highlight>
                  <a:srgbClr val="FFFF00"/>
                </a:highlight>
                <a:latin typeface="Times New Roman" panose="02020603050405020304" pitchFamily="18" charset="0"/>
                <a:cs typeface="Times New Roman" panose="02020603050405020304" pitchFamily="18" charset="0"/>
              </a:rPr>
              <a:t>A </a:t>
            </a:r>
            <a:r>
              <a:rPr lang="en-US" sz="2400" b="1" u="sng" cap="small" dirty="0">
                <a:effectLst/>
                <a:highlight>
                  <a:srgbClr val="00FF00"/>
                </a:highlight>
                <a:latin typeface="Times New Roman" panose="02020603050405020304" pitchFamily="18" charset="0"/>
                <a:cs typeface="Times New Roman" panose="02020603050405020304" pitchFamily="18" charset="0"/>
              </a:rPr>
              <a:t>CHOSEN</a:t>
            </a:r>
            <a:r>
              <a:rPr lang="en-US" sz="2400" b="1" u="sng" cap="small" dirty="0">
                <a:effectLst/>
                <a:highlight>
                  <a:srgbClr val="FFFF00"/>
                </a:highlight>
                <a:latin typeface="Times New Roman" panose="02020603050405020304" pitchFamily="18" charset="0"/>
                <a:cs typeface="Times New Roman" panose="02020603050405020304" pitchFamily="18" charset="0"/>
              </a:rPr>
              <a:t> RACE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royal </a:t>
            </a:r>
            <a:r>
              <a:rPr lang="en-US" sz="2400" cap="small" dirty="0">
                <a:effectLst/>
                <a:latin typeface="Times New Roman" panose="02020603050405020304" pitchFamily="18" charset="0"/>
                <a:cs typeface="Times New Roman" panose="02020603050405020304" pitchFamily="18" charset="0"/>
              </a:rPr>
              <a:t>PRIESTHOOD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HOLY NATION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 PEOPLE 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God's</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OWN POSSESSION</a:t>
            </a:r>
            <a:r>
              <a:rPr lang="en-US" sz="2400" dirty="0">
                <a:latin typeface="Times New Roman" panose="02020603050405020304" pitchFamily="18" charset="0"/>
                <a:cs typeface="Times New Roman" panose="02020603050405020304" pitchFamily="18" charset="0"/>
              </a:rPr>
              <a:t>, so that you may proclaim the excellencies of </a:t>
            </a:r>
            <a:r>
              <a:rPr lang="en-US" sz="2400" b="1" u="sng" dirty="0">
                <a:highlight>
                  <a:srgbClr val="FFFF00"/>
                </a:highlight>
                <a:latin typeface="Times New Roman" panose="02020603050405020304" pitchFamily="18" charset="0"/>
                <a:cs typeface="Times New Roman" panose="02020603050405020304" pitchFamily="18" charset="0"/>
              </a:rPr>
              <a:t>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 into His marvelous light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Ephesians 1:4</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chose</a:t>
            </a:r>
            <a:r>
              <a:rPr lang="en-US" sz="2400" b="1" u="sng" dirty="0">
                <a:highlight>
                  <a:srgbClr val="FFFF00"/>
                </a:highlight>
                <a:latin typeface="Times New Roman" panose="02020603050405020304" pitchFamily="18" charset="0"/>
                <a:cs typeface="Times New Roman" panose="02020603050405020304" pitchFamily="18" charset="0"/>
              </a:rPr>
              <a:t> us in Him </a:t>
            </a:r>
            <a:r>
              <a:rPr lang="en-US" sz="2400" dirty="0">
                <a:latin typeface="Times New Roman" panose="02020603050405020304" pitchFamily="18" charset="0"/>
                <a:cs typeface="Times New Roman" panose="02020603050405020304" pitchFamily="18" charset="0"/>
              </a:rPr>
              <a:t>before the foundation of the world, that we would be holy and blameless before Him. In love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Acts 2:39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promise is for you and your children and for all who are far off, </a:t>
            </a:r>
            <a:r>
              <a:rPr lang="en-US" sz="2400" b="1" u="sng" dirty="0">
                <a:highlight>
                  <a:srgbClr val="FFFF00"/>
                </a:highlight>
                <a:latin typeface="Times New Roman" panose="02020603050405020304" pitchFamily="18" charset="0"/>
                <a:cs typeface="Times New Roman" panose="02020603050405020304" pitchFamily="18" charset="0"/>
              </a:rPr>
              <a:t>as many as the Lord our God will </a:t>
            </a:r>
            <a:r>
              <a:rPr lang="en-US" sz="2400" b="1" u="sng" dirty="0">
                <a:highlight>
                  <a:srgbClr val="00FF00"/>
                </a:highlight>
                <a:latin typeface="Times New Roman" panose="02020603050405020304" pitchFamily="18" charset="0"/>
                <a:cs typeface="Times New Roman" panose="02020603050405020304" pitchFamily="18" charset="0"/>
              </a:rPr>
              <a:t>call</a:t>
            </a:r>
            <a:r>
              <a:rPr lang="en-US" sz="2400" b="1" u="sng" dirty="0">
                <a:highlight>
                  <a:srgbClr val="FFFF00"/>
                </a:highlight>
                <a:latin typeface="Times New Roman" panose="02020603050405020304" pitchFamily="18" charset="0"/>
                <a:cs typeface="Times New Roman" panose="02020603050405020304" pitchFamily="18" charset="0"/>
              </a:rPr>
              <a:t> to Himself</a:t>
            </a:r>
            <a:r>
              <a:rPr lang="en-US" sz="2400" dirty="0">
                <a:latin typeface="Times New Roman" panose="02020603050405020304" pitchFamily="18" charset="0"/>
                <a:cs typeface="Times New Roman" panose="02020603050405020304" pitchFamily="18" charset="0"/>
              </a:rPr>
              <a:t>." </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0574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grace you have been </a:t>
            </a:r>
            <a:r>
              <a:rPr lang="en-US" sz="2400" b="1" u="sng" dirty="0">
                <a:highlight>
                  <a:srgbClr val="FFFF00"/>
                </a:highlight>
                <a:latin typeface="Times New Roman" panose="02020603050405020304" pitchFamily="18" charset="0"/>
                <a:cs typeface="Times New Roman" panose="02020603050405020304" pitchFamily="18" charset="0"/>
              </a:rPr>
              <a:t>saved through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the gift of God;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But there is no faith without faithfulness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to bring about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obedience of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among all the Gentiles for His name's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16:26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gospel’s revelation of Christ) but now is manifested, and by the Scriptures of the prophets, according to the commandment of the eternal God, has been made known to all the nations, </a:t>
            </a:r>
            <a:r>
              <a:rPr lang="en-US" sz="2400" i="1" dirty="0">
                <a:latin typeface="Times New Roman" panose="02020603050405020304" pitchFamily="18" charset="0"/>
                <a:cs typeface="Times New Roman" panose="02020603050405020304" pitchFamily="18" charset="0"/>
              </a:rPr>
              <a:t>leading</a:t>
            </a:r>
            <a:r>
              <a:rPr lang="en-US" sz="2400" dirty="0">
                <a:latin typeface="Times New Roman" panose="02020603050405020304" pitchFamily="18" charset="0"/>
                <a:cs typeface="Times New Roman" panose="02020603050405020304" pitchFamily="18" charset="0"/>
              </a:rPr>
              <a:t> to </a:t>
            </a:r>
            <a:r>
              <a:rPr lang="en-US" sz="2400" b="1" u="sng" dirty="0">
                <a:highlight>
                  <a:srgbClr val="FFFF00"/>
                </a:highlight>
                <a:latin typeface="Times New Roman" panose="02020603050405020304" pitchFamily="18" charset="0"/>
                <a:cs typeface="Times New Roman" panose="02020603050405020304" pitchFamily="18" charset="0"/>
              </a:rPr>
              <a:t>obedience of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James 2:26 </a:t>
            </a:r>
            <a:r>
              <a:rPr lang="en-US" sz="2400" dirty="0">
                <a:latin typeface="Times New Roman" panose="02020603050405020304" pitchFamily="18" charset="0"/>
                <a:cs typeface="Times New Roman" panose="02020603050405020304" pitchFamily="18" charset="0"/>
              </a:rPr>
              <a:t>For just as the body without </a:t>
            </a:r>
            <a:r>
              <a:rPr lang="en-US" sz="2400" i="1"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spirit is dead, so also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b="1" u="sng" dirty="0">
                <a:highlight>
                  <a:srgbClr val="FFFF00"/>
                </a:highlight>
                <a:latin typeface="Times New Roman" panose="02020603050405020304" pitchFamily="18" charset="0"/>
                <a:cs typeface="Times New Roman" panose="02020603050405020304" pitchFamily="18" charset="0"/>
              </a:rPr>
              <a:t> without works is dead</a:t>
            </a:r>
            <a:r>
              <a:rPr 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61135957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1:1 </a:t>
            </a:r>
            <a:r>
              <a:rPr lang="en-US" sz="2400" dirty="0">
                <a:latin typeface="Times New Roman" panose="02020603050405020304" pitchFamily="18" charset="0"/>
                <a:cs typeface="Times New Roman" panose="02020603050405020304" pitchFamily="18" charset="0"/>
              </a:rPr>
              <a:t>Paul, an apostle of Christ Jesus by the will of God, To </a:t>
            </a:r>
            <a:r>
              <a:rPr lang="en-US" sz="2400" b="1" u="sng" dirty="0">
                <a:highlight>
                  <a:srgbClr val="FFFF00"/>
                </a:highlight>
                <a:latin typeface="Times New Roman" panose="02020603050405020304" pitchFamily="18" charset="0"/>
                <a:cs typeface="Times New Roman" panose="02020603050405020304" pitchFamily="18" charset="0"/>
              </a:rPr>
              <a:t>the saints </a:t>
            </a:r>
            <a:r>
              <a:rPr lang="en-US" sz="2400" dirty="0">
                <a:latin typeface="Times New Roman" panose="02020603050405020304" pitchFamily="18" charset="0"/>
                <a:cs typeface="Times New Roman" panose="02020603050405020304" pitchFamily="18" charset="0"/>
              </a:rPr>
              <a:t>who are at Ephesus and </a:t>
            </a:r>
            <a:r>
              <a:rPr lang="en-US" sz="2400" b="1" i="1" u="sng" dirty="0">
                <a:highlight>
                  <a:srgbClr val="FFFF00"/>
                </a:highlight>
                <a:latin typeface="Times New Roman" panose="02020603050405020304" pitchFamily="18" charset="0"/>
                <a:cs typeface="Times New Roman" panose="02020603050405020304" pitchFamily="18" charset="0"/>
              </a:rPr>
              <a:t>who are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in Christ Jesus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saints and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brethren in Christ </a:t>
            </a:r>
            <a:r>
              <a:rPr lang="en-US" sz="2400" i="1" dirty="0">
                <a:latin typeface="Times New Roman" panose="02020603050405020304" pitchFamily="18" charset="0"/>
                <a:cs typeface="Times New Roman" panose="02020603050405020304" pitchFamily="18" charset="0"/>
              </a:rPr>
              <a:t>who are</a:t>
            </a:r>
            <a:r>
              <a:rPr lang="en-US" sz="2400" dirty="0">
                <a:latin typeface="Times New Roman" panose="02020603050405020304" pitchFamily="18" charset="0"/>
                <a:cs typeface="Times New Roman" panose="02020603050405020304" pitchFamily="18" charset="0"/>
              </a:rPr>
              <a:t> at Colossae: Grace to you and peace from God our Father.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2:2</a:t>
            </a:r>
            <a:r>
              <a:rPr lang="en-US" sz="2400" dirty="0">
                <a:latin typeface="Times New Roman" panose="02020603050405020304" pitchFamily="18" charset="0"/>
                <a:cs typeface="Times New Roman" panose="02020603050405020304" pitchFamily="18" charset="0"/>
              </a:rPr>
              <a:t> The things which you have heard from me 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men </a:t>
            </a:r>
            <a:r>
              <a:rPr lang="en-US" sz="2400" dirty="0">
                <a:latin typeface="Times New Roman" panose="02020603050405020304" pitchFamily="18" charset="0"/>
                <a:cs typeface="Times New Roman" panose="02020603050405020304" pitchFamily="18" charset="0"/>
              </a:rPr>
              <a:t>who will be able to teach others also.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Revelation 2:10 … </a:t>
            </a:r>
            <a:r>
              <a:rPr lang="en-US" sz="2400" b="1" u="sng" dirty="0">
                <a:highlight>
                  <a:srgbClr val="FFFF00"/>
                </a:highlight>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until death</a:t>
            </a:r>
            <a:r>
              <a:rPr lang="en-US" sz="2400" dirty="0">
                <a:latin typeface="Times New Roman" panose="02020603050405020304" pitchFamily="18" charset="0"/>
                <a:cs typeface="Times New Roman" panose="02020603050405020304" pitchFamily="18" charset="0"/>
              </a:rPr>
              <a:t>, and I will give you the crown of life.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br>
              <a:rPr lang="en-US" sz="2400" dirty="0"/>
            </a:br>
            <a:endParaRPr lang="en-US" sz="2400" dirty="0"/>
          </a:p>
        </p:txBody>
      </p:sp>
    </p:spTree>
    <p:extLst>
      <p:ext uri="{BB962C8B-B14F-4D97-AF65-F5344CB8AC3E}">
        <p14:creationId xmlns:p14="http://schemas.microsoft.com/office/powerpoint/2010/main" val="110711883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1279" y="2037928"/>
            <a:ext cx="11378193" cy="3539430"/>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Revelation 17:14 </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4000" b="1" u="sng" dirty="0">
                <a:highlight>
                  <a:srgbClr val="FFFF00"/>
                </a:highlight>
                <a:latin typeface="Times New Roman" panose="02020603050405020304" pitchFamily="18" charset="0"/>
                <a:cs typeface="Times New Roman" panose="02020603050405020304" pitchFamily="18" charset="0"/>
              </a:rPr>
              <a:t>These</a:t>
            </a:r>
            <a:r>
              <a:rPr lang="en-US" sz="4000" dirty="0">
                <a:latin typeface="Times New Roman" panose="02020603050405020304" pitchFamily="18" charset="0"/>
                <a:cs typeface="Times New Roman" panose="02020603050405020304" pitchFamily="18" charset="0"/>
              </a:rPr>
              <a:t> (kings and the beast) will wage war against </a:t>
            </a:r>
            <a:r>
              <a:rPr lang="en-US" sz="4000" b="1" u="sng" dirty="0">
                <a:highlight>
                  <a:srgbClr val="FFFF00"/>
                </a:highlight>
                <a:latin typeface="Times New Roman" panose="02020603050405020304" pitchFamily="18" charset="0"/>
                <a:cs typeface="Times New Roman" panose="02020603050405020304" pitchFamily="18" charset="0"/>
              </a:rPr>
              <a:t>the Lamb</a:t>
            </a:r>
            <a:r>
              <a:rPr lang="en-US" sz="4000" dirty="0">
                <a:latin typeface="Times New Roman" panose="02020603050405020304" pitchFamily="18" charset="0"/>
                <a:cs typeface="Times New Roman" panose="02020603050405020304" pitchFamily="18" charset="0"/>
              </a:rPr>
              <a:t>, and the Lamb will overcome them, because He is </a:t>
            </a:r>
            <a:r>
              <a:rPr lang="en-US" sz="4000" b="1" u="sng" dirty="0">
                <a:highlight>
                  <a:srgbClr val="FFFF00"/>
                </a:highlight>
                <a:latin typeface="Times New Roman" panose="02020603050405020304" pitchFamily="18" charset="0"/>
                <a:cs typeface="Times New Roman" panose="02020603050405020304" pitchFamily="18" charset="0"/>
              </a:rPr>
              <a:t>Lord of lords and King of kings</a:t>
            </a:r>
            <a:r>
              <a:rPr lang="en-US" sz="4000" dirty="0">
                <a:latin typeface="Times New Roman" panose="02020603050405020304" pitchFamily="18" charset="0"/>
                <a:cs typeface="Times New Roman" panose="02020603050405020304" pitchFamily="18" charset="0"/>
              </a:rPr>
              <a:t>, and </a:t>
            </a:r>
            <a:r>
              <a:rPr lang="en-US" sz="4000" b="1" u="sng" dirty="0">
                <a:highlight>
                  <a:srgbClr val="FFFF00"/>
                </a:highlight>
                <a:latin typeface="Times New Roman" panose="02020603050405020304" pitchFamily="18" charset="0"/>
                <a:cs typeface="Times New Roman" panose="02020603050405020304" pitchFamily="18" charset="0"/>
              </a:rPr>
              <a:t>those who are with Him </a:t>
            </a:r>
            <a:r>
              <a:rPr lang="en-US" sz="4000" b="1" i="1" u="sng" dirty="0">
                <a:highlight>
                  <a:srgbClr val="FFFF00"/>
                </a:highlight>
                <a:latin typeface="Times New Roman" panose="02020603050405020304" pitchFamily="18" charset="0"/>
                <a:cs typeface="Times New Roman" panose="02020603050405020304" pitchFamily="18" charset="0"/>
              </a:rPr>
              <a:t>are the</a:t>
            </a:r>
            <a:r>
              <a:rPr lang="en-US" sz="4000" b="1" u="sng" dirty="0">
                <a:highlight>
                  <a:srgbClr val="FFFF00"/>
                </a:highlight>
                <a:latin typeface="Times New Roman" panose="02020603050405020304" pitchFamily="18" charset="0"/>
                <a:cs typeface="Times New Roman" panose="02020603050405020304" pitchFamily="18" charset="0"/>
              </a:rPr>
              <a:t> </a:t>
            </a:r>
            <a:r>
              <a:rPr lang="en-US" sz="4000" b="1" u="sng" dirty="0">
                <a:highlight>
                  <a:srgbClr val="00FF00"/>
                </a:highlight>
                <a:latin typeface="Times New Roman" panose="02020603050405020304" pitchFamily="18" charset="0"/>
                <a:cs typeface="Times New Roman" panose="02020603050405020304" pitchFamily="18" charset="0"/>
              </a:rPr>
              <a:t>called</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chosen</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faithful</a:t>
            </a:r>
            <a:r>
              <a:rPr lang="en-US" sz="4000" dirty="0">
                <a:latin typeface="Times New Roman" panose="02020603050405020304" pitchFamily="18" charset="0"/>
                <a:cs typeface="Times New Roman" panose="02020603050405020304" pitchFamily="18" charset="0"/>
              </a:rPr>
              <a:t>." </a:t>
            </a:r>
            <a:br>
              <a:rPr lang="en-US" sz="2400" dirty="0"/>
            </a:br>
            <a:endParaRPr lang="en-US" sz="2400" dirty="0"/>
          </a:p>
        </p:txBody>
      </p:sp>
    </p:spTree>
    <p:extLst>
      <p:ext uri="{BB962C8B-B14F-4D97-AF65-F5344CB8AC3E}">
        <p14:creationId xmlns:p14="http://schemas.microsoft.com/office/powerpoint/2010/main" val="2111196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604126" y="1458210"/>
            <a:ext cx="11378193" cy="4401205"/>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 all of Scripture, the church is only called the Church of Christ or the Church of God. </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No other name is used</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Why would anyone want to call the church by any other name than what God has given?</a:t>
            </a:r>
            <a:endParaRPr lang="en-US" sz="2400" dirty="0"/>
          </a:p>
        </p:txBody>
      </p:sp>
    </p:spTree>
    <p:extLst>
      <p:ext uri="{BB962C8B-B14F-4D97-AF65-F5344CB8AC3E}">
        <p14:creationId xmlns:p14="http://schemas.microsoft.com/office/powerpoint/2010/main" val="208822302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greet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1:22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was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still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unknown by sight to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Judea which were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Thessalonians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you, brethren, became imitators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 of God in Christ Jesus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are in Judea, …</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 of God</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is at Corinth, to those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who have been sanctified in Christ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saints by calling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Thessalonians 1:1 …</a:t>
            </a:r>
            <a:r>
              <a:rPr lang="en-US" sz="2400" dirty="0">
                <a:effectLst/>
                <a:latin typeface="Times New Roman" panose="02020603050405020304" pitchFamily="18" charset="0"/>
                <a:ea typeface="Times New Roman" panose="02020603050405020304" pitchFamily="18" charset="0"/>
              </a:rPr>
              <a:t> To the </a:t>
            </a:r>
            <a:r>
              <a:rPr lang="en-US" sz="2400" b="1" u="sng"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Thessalonians </a:t>
            </a:r>
            <a:r>
              <a:rPr lang="en-US" sz="2400" b="1" u="sng" dirty="0">
                <a:effectLst/>
                <a:highlight>
                  <a:srgbClr val="FFFF00"/>
                </a:highlight>
                <a:latin typeface="Times New Roman" panose="02020603050405020304" pitchFamily="18" charset="0"/>
                <a:ea typeface="Times New Roman" panose="02020603050405020304" pitchFamily="18" charset="0"/>
              </a:rPr>
              <a:t>in God the Father and the Lord Jesus Christ</a:t>
            </a:r>
            <a:r>
              <a:rPr lang="en-US" sz="2400" dirty="0">
                <a:effectLst/>
                <a:latin typeface="Times New Roman" panose="02020603050405020304" pitchFamily="18" charset="0"/>
                <a:ea typeface="Times New Roman" panose="02020603050405020304" pitchFamily="18" charset="0"/>
              </a:rPr>
              <a:t>: Grace to you and peace</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78757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Consistent with the saints having reigning authority with Christ in the church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called the assembly, its important to know what the assembly in ancient Greece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a:t>
            </a:r>
          </a:p>
          <a:p>
            <a:pPr marL="228600" marR="0">
              <a:spcBef>
                <a:spcPts val="0"/>
              </a:spcBef>
              <a:spcAft>
                <a:spcPts val="0"/>
              </a:spcAf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i="0" dirty="0">
                <a:solidFill>
                  <a:srgbClr val="1A1A1A"/>
                </a:solidFill>
                <a:effectLst/>
                <a:latin typeface="Times New Roman" panose="02020603050405020304" pitchFamily="18" charset="0"/>
                <a:cs typeface="Times New Roman" panose="02020603050405020304" pitchFamily="18" charset="0"/>
              </a:rPr>
              <a:t>The </a:t>
            </a:r>
            <a:r>
              <a:rPr lang="en-US" sz="2400" b="0" i="0" dirty="0">
                <a:solidFill>
                  <a:srgbClr val="1A1A1A"/>
                </a:solidFill>
                <a:effectLst/>
                <a:latin typeface="Times New Roman" panose="02020603050405020304" pitchFamily="18" charset="0"/>
                <a:cs typeface="Times New Roman" panose="02020603050405020304" pitchFamily="18" charset="0"/>
              </a:rPr>
              <a:t>Greek </a:t>
            </a:r>
            <a:r>
              <a:rPr lang="en-US" sz="2400" b="1" i="0" dirty="0" err="1">
                <a:solidFill>
                  <a:srgbClr val="1A1A1A"/>
                </a:solidFill>
                <a:effectLst/>
                <a:latin typeface="Times New Roman" panose="02020603050405020304" pitchFamily="18" charset="0"/>
                <a:cs typeface="Times New Roman" panose="02020603050405020304" pitchFamily="18" charset="0"/>
              </a:rPr>
              <a:t>Ekklēsia</a:t>
            </a:r>
            <a:r>
              <a:rPr lang="en-US" sz="2400" b="0" i="0" dirty="0">
                <a:solidFill>
                  <a:srgbClr val="1A1A1A"/>
                </a:solidFill>
                <a:effectLst/>
                <a:latin typeface="Times New Roman" panose="02020603050405020304" pitchFamily="18" charset="0"/>
                <a:cs typeface="Times New Roman" panose="02020603050405020304" pitchFamily="18" charset="0"/>
              </a:rPr>
              <a:t>, (“gathering of those summoned”), </a:t>
            </a:r>
            <a:r>
              <a:rPr lang="en-US" sz="2400" b="0" i="0" dirty="0">
                <a:effectLst/>
                <a:latin typeface="Times New Roman" panose="02020603050405020304" pitchFamily="18" charset="0"/>
                <a:cs typeface="Times New Roman" panose="02020603050405020304" pitchFamily="18" charset="0"/>
              </a:rPr>
              <a:t>in ancient Greece was an assembly of citizens in a city-state.</a:t>
            </a:r>
            <a:r>
              <a:rPr lang="en-US" sz="2400" b="0" i="0" u="sng" dirty="0">
                <a:effectLst/>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Its roots lay in the concept of the </a:t>
            </a:r>
            <a:r>
              <a:rPr lang="en-US" sz="2400" b="0"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agora</a:t>
            </a:r>
            <a:r>
              <a:rPr lang="en-US" sz="2400" b="0" i="0" dirty="0">
                <a:effectLst/>
                <a:latin typeface="Times New Roman" panose="02020603050405020304" pitchFamily="18" charset="0"/>
                <a:cs typeface="Times New Roman" panose="02020603050405020304" pitchFamily="18" charset="0"/>
              </a:rPr>
              <a:t> (market place), the meeting of the people.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The Athenian Ecclesia had final control over </a:t>
            </a:r>
            <a:r>
              <a:rPr lang="en-US" sz="2400" b="1" i="0" u="sng" dirty="0">
                <a:effectLst/>
                <a:latin typeface="Times New Roman" panose="02020603050405020304" pitchFamily="18" charset="0"/>
                <a:cs typeface="Times New Roman" panose="02020603050405020304" pitchFamily="18" charset="0"/>
              </a:rPr>
              <a:t>policy</a:t>
            </a:r>
            <a:r>
              <a:rPr lang="en-US" sz="2400" b="0" i="0" dirty="0">
                <a:effectLst/>
                <a:latin typeface="Times New Roman" panose="02020603050405020304" pitchFamily="18" charset="0"/>
                <a:cs typeface="Times New Roman" panose="02020603050405020304" pitchFamily="18" charset="0"/>
              </a:rPr>
              <a:t>, including the </a:t>
            </a:r>
            <a:r>
              <a:rPr lang="en-US" sz="2400" b="1" i="0" u="sng" dirty="0">
                <a:effectLst/>
                <a:latin typeface="Times New Roman" panose="02020603050405020304" pitchFamily="18" charset="0"/>
                <a:cs typeface="Times New Roman" panose="02020603050405020304" pitchFamily="18" charset="0"/>
              </a:rPr>
              <a:t>right to hear appeals </a:t>
            </a:r>
            <a:r>
              <a:rPr lang="en-US" sz="2400" b="0" i="0" dirty="0">
                <a:effectLst/>
                <a:latin typeface="Times New Roman" panose="02020603050405020304" pitchFamily="18" charset="0"/>
                <a:cs typeface="Times New Roman" panose="02020603050405020304" pitchFamily="18" charset="0"/>
              </a:rPr>
              <a:t>in the </a:t>
            </a:r>
            <a:r>
              <a:rPr lang="en-US" sz="2400" b="0" i="1"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public court, </a:t>
            </a:r>
            <a:r>
              <a:rPr lang="en-US" sz="2400" b="1" i="0" u="sng" dirty="0">
                <a:effectLst/>
                <a:latin typeface="Times New Roman" panose="02020603050405020304" pitchFamily="18" charset="0"/>
                <a:cs typeface="Times New Roman" panose="02020603050405020304" pitchFamily="18" charset="0"/>
              </a:rPr>
              <a:t>take part in the election </a:t>
            </a:r>
            <a:r>
              <a:rPr lang="en-US" sz="2400" b="0" i="0" dirty="0">
                <a:effectLst/>
                <a:latin typeface="Times New Roman" panose="02020603050405020304" pitchFamily="18" charset="0"/>
                <a:cs typeface="Times New Roman" panose="02020603050405020304" pitchFamily="18" charset="0"/>
              </a:rPr>
              <a:t>of archons (chief magistrates), and </a:t>
            </a:r>
            <a:r>
              <a:rPr lang="en-US" sz="2400" b="1" i="0" u="sng" dirty="0">
                <a:effectLst/>
                <a:latin typeface="Times New Roman" panose="02020603050405020304" pitchFamily="18" charset="0"/>
                <a:cs typeface="Times New Roman" panose="02020603050405020304" pitchFamily="18" charset="0"/>
              </a:rPr>
              <a:t>confer special privileges on individuals</a:t>
            </a:r>
            <a:r>
              <a:rPr lang="en-US" sz="2400" b="0" i="0" dirty="0">
                <a:effectLst/>
                <a:latin typeface="Times New Roman" panose="02020603050405020304" pitchFamily="18" charset="0"/>
                <a:cs typeface="Times New Roman" panose="02020603050405020304" pitchFamily="18" charset="0"/>
              </a:rPr>
              <a:t>. </a:t>
            </a:r>
            <a:r>
              <a:rPr lang="en-US" sz="2400" b="1" i="0" dirty="0">
                <a:effectLst/>
                <a:highlight>
                  <a:srgbClr val="FFFF00"/>
                </a:highlight>
                <a:latin typeface="Times New Roman" panose="02020603050405020304" pitchFamily="18" charset="0"/>
                <a:cs typeface="Times New Roman" panose="02020603050405020304" pitchFamily="18" charset="0"/>
              </a:rPr>
              <a:t>My point:  The assembly had power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Assemblies of this sort existed in most Greek city-states, continuing to function throughout the Hellenistic and Roman periods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74329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3046988"/>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assembly (ekklesia) in the Old Law</a:t>
            </a:r>
          </a:p>
          <a:p>
            <a:pPr marL="2286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Old Testament mentions assemblies in reference to the eternal ekklesia as proclaimed in the New Covenant</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Hebrew word for assembly is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qahal</a:t>
            </a:r>
            <a:endParaRPr lang="en-US" sz="24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rPr>
              <a:t>qahal</a:t>
            </a:r>
            <a:r>
              <a:rPr lang="en-US" sz="2400" dirty="0">
                <a:effectLst/>
                <a:latin typeface="Times New Roman" panose="02020603050405020304" pitchFamily="18" charset="0"/>
                <a:ea typeface="Calibri" panose="020F0502020204030204" pitchFamily="34" charset="0"/>
              </a:rPr>
              <a:t> is translated ekklesia in the Septuagint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32187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6370975"/>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will tell of Your name to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brethren</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midst of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translated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Septuagint)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praise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Hebrews 2:11-12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both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sanctifies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(Christ)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are sanctified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(sons of God) are all 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Father</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which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is not ashamed to call them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brethren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and other sons are of one Father),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saying, "I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WILL PROCLAIM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NAME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MY BRETHREN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IN THE MIDST OF 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CONGREGATION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Psalms 22:22; ekklesia – church in New Covenant)</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 WILL 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PRAISE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22:25</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(Jesus’) praise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shall be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great assembly</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translated ekklesia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pay My vows before those who fear Him.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89:5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heavens will praise Your wonders, O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faithfulness also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the holy ones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(translated saints in the NKJV and KJV)</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60715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Name:  Church of Christ</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4031873"/>
          </a:xfrm>
          <a:prstGeom prst="rect">
            <a:avLst/>
          </a:prstGeom>
          <a:noFill/>
        </p:spPr>
        <p:txBody>
          <a:bodyPr wrap="square">
            <a:spAutoFit/>
          </a:bodyPr>
          <a:lstStyle/>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Hebrews 12:22-23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But you have come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Mount Zion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 to the city of the living God,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heavenly Jerusalem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myriads of angels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general assembly</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of the firstborn</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are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enrolled in heaven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God, the Judge of all, and to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spirits of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righteous (men) made perfect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51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73897</TotalTime>
  <Words>31232</Words>
  <Application>Microsoft Office PowerPoint</Application>
  <PresentationFormat>Widescreen</PresentationFormat>
  <Paragraphs>2551</Paragraphs>
  <Slides>285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285</vt:i4>
      </vt:variant>
    </vt:vector>
  </HeadingPairs>
  <TitlesOfParts>
    <vt:vector size="293" baseType="lpstr">
      <vt:lpstr>Arial</vt:lpstr>
      <vt:lpstr>Calibri</vt:lpstr>
      <vt:lpstr>Calibri Light</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130</cp:revision>
  <cp:lastPrinted>2023-08-19T00:40:27Z</cp:lastPrinted>
  <dcterms:created xsi:type="dcterms:W3CDTF">2023-06-03T18:53:09Z</dcterms:created>
  <dcterms:modified xsi:type="dcterms:W3CDTF">2023-08-20T14:17:49Z</dcterms:modified>
</cp:coreProperties>
</file>