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2" r:id="rId1"/>
  </p:sldMasterIdLst>
  <p:notesMasterIdLst>
    <p:notesMasterId r:id="rId8"/>
  </p:notesMasterIdLst>
  <p:handoutMasterIdLst>
    <p:handoutMasterId r:id="rId9"/>
  </p:handoutMasterIdLst>
  <p:sldIdLst>
    <p:sldId id="256" r:id="rId2"/>
    <p:sldId id="260" r:id="rId3"/>
    <p:sldId id="261" r:id="rId4"/>
    <p:sldId id="259" r:id="rId5"/>
    <p:sldId id="262" r:id="rId6"/>
    <p:sldId id="263" r:id="rId7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4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320"/>
    <p:restoredTop sz="94627"/>
  </p:normalViewPr>
  <p:slideViewPr>
    <p:cSldViewPr snapToGrid="0" snapToObjects="1" showGuides="1">
      <p:cViewPr>
        <p:scale>
          <a:sx n="92" d="100"/>
          <a:sy n="92" d="100"/>
        </p:scale>
        <p:origin x="576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50BDA1-8F4E-7E44-8ABF-A734EC7859CA}" type="datetimeFigureOut">
              <a:rPr lang="en-US" smtClean="0"/>
              <a:t>10/28/23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363D4-7C56-804D-AD99-BA8AF94CE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215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33B01-70DF-EE42-9D20-9F6379667E07}" type="datetimeFigureOut">
              <a:rPr lang="en-US" smtClean="0"/>
              <a:t>10/28/23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7E10C-1233-B24A-BF3C-87E0EC319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64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73CD8-B6A0-C142-9378-734BAA35295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200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0626" y="1346947"/>
            <a:ext cx="7667244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90626" y="4282763"/>
            <a:ext cx="7667244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0626" y="1484779"/>
            <a:ext cx="7667244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47522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66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10/28/23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987581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10/28/23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418373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10/28/23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142176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10/28/23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44684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6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E5059C3-6A89-4494-99FF-5A4D6FFD50EB}" type="datetimeFigureOut">
              <a:rPr lang="en-US" smtClean="0"/>
              <a:t>10/28/23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3376" y="6282268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74366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10/28/23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56950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10/28/23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085098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FAF3416-4057-4DAA-829D-4CA07428D088}" type="datetimeFigureOut">
              <a:rPr lang="en-US" smtClean="0"/>
              <a:t>10/28/23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60082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10/28/23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2994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10/28/23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56741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10/28/23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975075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10/28/23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092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>
    <p:fade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Instructed by Grace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468030"/>
            <a:ext cx="5918454" cy="990937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A Study of the Book of Titus</a:t>
            </a:r>
            <a:endParaRPr lang="en-US" sz="3600" dirty="0">
              <a:solidFill>
                <a:schemeClr val="bg1">
                  <a:lumMod val="85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959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4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80209" y="1289304"/>
            <a:ext cx="718358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2800" dirty="0" smtClean="0">
                <a:solidFill>
                  <a:prstClr val="white"/>
                </a:solidFill>
                <a:latin typeface="Georgia" charset="0"/>
                <a:ea typeface="Georgia" charset="0"/>
                <a:cs typeface="Georgia" charset="0"/>
              </a:rPr>
              <a:t>For </a:t>
            </a:r>
            <a:r>
              <a:rPr lang="en-US" sz="2800" dirty="0">
                <a:solidFill>
                  <a:prstClr val="white"/>
                </a:solidFill>
                <a:latin typeface="Georgia" charset="0"/>
                <a:ea typeface="Georgia" charset="0"/>
                <a:cs typeface="Georgia" charset="0"/>
              </a:rPr>
              <a:t>the </a:t>
            </a:r>
            <a:r>
              <a:rPr lang="en-US" sz="2800" dirty="0">
                <a:solidFill>
                  <a:schemeClr val="accent4"/>
                </a:solidFill>
                <a:latin typeface="Georgia" charset="0"/>
                <a:ea typeface="Georgia" charset="0"/>
                <a:cs typeface="Georgia" charset="0"/>
              </a:rPr>
              <a:t>grace of God </a:t>
            </a:r>
            <a:r>
              <a:rPr lang="en-US" sz="2800" dirty="0">
                <a:solidFill>
                  <a:prstClr val="white"/>
                </a:solidFill>
                <a:latin typeface="Georgia" charset="0"/>
                <a:ea typeface="Georgia" charset="0"/>
                <a:cs typeface="Georgia" charset="0"/>
              </a:rPr>
              <a:t>has appeared, </a:t>
            </a:r>
            <a:r>
              <a:rPr lang="en-US" sz="2800" dirty="0" smtClean="0">
                <a:solidFill>
                  <a:prstClr val="white"/>
                </a:solidFill>
                <a:latin typeface="Georgia" charset="0"/>
                <a:ea typeface="Georgia" charset="0"/>
                <a:cs typeface="Georgia" charset="0"/>
              </a:rPr>
              <a:t>bringing salvation </a:t>
            </a:r>
            <a:r>
              <a:rPr lang="en-US" sz="2800" dirty="0">
                <a:solidFill>
                  <a:prstClr val="white"/>
                </a:solidFill>
                <a:latin typeface="Georgia" charset="0"/>
                <a:ea typeface="Georgia" charset="0"/>
                <a:cs typeface="Georgia" charset="0"/>
              </a:rPr>
              <a:t>to all men</a:t>
            </a:r>
            <a:r>
              <a:rPr lang="en-US" sz="2800" dirty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rPr>
              <a:t>, </a:t>
            </a:r>
            <a:r>
              <a:rPr lang="en-US" sz="2800" dirty="0" smtClean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rPr>
              <a:t>instructing us </a:t>
            </a:r>
            <a:r>
              <a:rPr lang="en-US" sz="2800" dirty="0" smtClean="0">
                <a:solidFill>
                  <a:prstClr val="white"/>
                </a:solidFill>
                <a:latin typeface="Georgia" charset="0"/>
                <a:ea typeface="Georgia" charset="0"/>
                <a:cs typeface="Georgia" charset="0"/>
              </a:rPr>
              <a:t>that</a:t>
            </a:r>
            <a:r>
              <a:rPr lang="en-US" sz="2800" dirty="0">
                <a:solidFill>
                  <a:prstClr val="white"/>
                </a:solidFill>
                <a:latin typeface="Georgia" charset="0"/>
                <a:ea typeface="Georgia" charset="0"/>
                <a:cs typeface="Georgia" charset="0"/>
              </a:rPr>
              <a:t>, denying ungodliness and worldly </a:t>
            </a:r>
            <a:r>
              <a:rPr lang="en-US" sz="2800" dirty="0" smtClean="0">
                <a:solidFill>
                  <a:prstClr val="white"/>
                </a:solidFill>
                <a:latin typeface="Georgia" charset="0"/>
                <a:ea typeface="Georgia" charset="0"/>
                <a:cs typeface="Georgia" charset="0"/>
              </a:rPr>
              <a:t>desires, we </a:t>
            </a:r>
            <a:r>
              <a:rPr lang="en-US" sz="2800" dirty="0">
                <a:solidFill>
                  <a:prstClr val="white"/>
                </a:solidFill>
                <a:latin typeface="Georgia" charset="0"/>
                <a:ea typeface="Georgia" charset="0"/>
                <a:cs typeface="Georgia" charset="0"/>
              </a:rPr>
              <a:t>should live sensibly, </a:t>
            </a:r>
            <a:r>
              <a:rPr lang="en-US" sz="2800" dirty="0" smtClean="0">
                <a:solidFill>
                  <a:prstClr val="white"/>
                </a:solidFill>
                <a:latin typeface="Georgia" charset="0"/>
                <a:ea typeface="Georgia" charset="0"/>
                <a:cs typeface="Georgia" charset="0"/>
              </a:rPr>
              <a:t>righteously, and </a:t>
            </a:r>
            <a:r>
              <a:rPr lang="en-US" sz="2800" dirty="0">
                <a:solidFill>
                  <a:prstClr val="white"/>
                </a:solidFill>
                <a:latin typeface="Georgia" charset="0"/>
                <a:ea typeface="Georgia" charset="0"/>
                <a:cs typeface="Georgia" charset="0"/>
              </a:rPr>
              <a:t>godly in the present age</a:t>
            </a:r>
            <a:r>
              <a:rPr lang="en-US" sz="2800" dirty="0" smtClean="0">
                <a:solidFill>
                  <a:prstClr val="white"/>
                </a:solidFill>
                <a:latin typeface="Georgia" charset="0"/>
                <a:ea typeface="Georgia" charset="0"/>
                <a:cs typeface="Georgia" charset="0"/>
              </a:rPr>
              <a:t>. </a:t>
            </a:r>
            <a:r>
              <a:rPr lang="en-US" sz="2800" dirty="0" smtClean="0">
                <a:solidFill>
                  <a:prstClr val="white"/>
                </a:solidFill>
                <a:latin typeface="Georgia" charset="0"/>
                <a:ea typeface="Georgia" charset="0"/>
                <a:cs typeface="Georgia" charset="0"/>
              </a:rPr>
              <a:t>(</a:t>
            </a:r>
            <a:r>
              <a:rPr lang="en-US" sz="2400" dirty="0" smtClean="0">
                <a:solidFill>
                  <a:prstClr val="white"/>
                </a:solidFill>
                <a:latin typeface="Georgia" charset="0"/>
                <a:ea typeface="Georgia" charset="0"/>
                <a:cs typeface="Georgia" charset="0"/>
              </a:rPr>
              <a:t>Titus 2:11-12)</a:t>
            </a:r>
            <a:endParaRPr lang="en-US" sz="2400" dirty="0">
              <a:solidFill>
                <a:prstClr val="white"/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80467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Message of </a:t>
            </a:r>
            <a:r>
              <a:rPr lang="en-US" dirty="0" smtClean="0">
                <a:solidFill>
                  <a:schemeClr val="bg1"/>
                </a:solidFill>
              </a:rPr>
              <a:t>the Book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101" y="4630090"/>
            <a:ext cx="631550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“For this reason I left you in Crete, that you would set in order what remains and appoint elders in every city as I commanded you.” (Titus 1:5)</a:t>
            </a:r>
            <a:endParaRPr lang="en-US" sz="2800" dirty="0">
              <a:solidFill>
                <a:schemeClr val="bg1"/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436323" y="5529943"/>
            <a:ext cx="3937604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478380" y="5969726"/>
            <a:ext cx="419753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685800" y="3793074"/>
            <a:ext cx="7772400" cy="8046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1" kern="1200" cap="none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bg1"/>
                </a:solidFill>
              </a:rPr>
              <a:t>Titus’ Instructions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391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Godly Leadership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468030"/>
            <a:ext cx="5820087" cy="1184625"/>
          </a:xfrm>
        </p:spPr>
        <p:txBody>
          <a:bodyPr>
            <a:normAutofit fontScale="92500"/>
          </a:bodyPr>
          <a:lstStyle/>
          <a:p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The Importance of Elders in the Local Church </a:t>
            </a:r>
            <a:r>
              <a:rPr lang="en-US" sz="3600" smtClean="0">
                <a:solidFill>
                  <a:schemeClr val="bg1">
                    <a:lumMod val="85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(Titus 1:5-9)</a:t>
            </a:r>
            <a:endParaRPr lang="en-US" sz="3600" dirty="0">
              <a:solidFill>
                <a:schemeClr val="bg1">
                  <a:lumMod val="85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29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bg1"/>
                </a:solidFill>
              </a:rPr>
              <a:t>Godly Leadership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i="1" dirty="0" smtClean="0">
                <a:solidFill>
                  <a:schemeClr val="bg1"/>
                </a:solidFill>
              </a:rPr>
              <a:t>Titus 1:5-9</a:t>
            </a:r>
            <a:endParaRPr lang="en-US" sz="4000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46812"/>
            <a:ext cx="7772400" cy="3631474"/>
          </a:xfrm>
        </p:spPr>
        <p:txBody>
          <a:bodyPr anchor="ctr">
            <a:normAutofit/>
          </a:bodyPr>
          <a:lstStyle/>
          <a:p>
            <a:pPr marL="465138" indent="-465138">
              <a:spcBef>
                <a:spcPts val="1800"/>
              </a:spcBef>
              <a:spcAft>
                <a:spcPts val="600"/>
              </a:spcAft>
            </a:pPr>
            <a:r>
              <a:rPr lang="en-US" sz="3200" dirty="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Good elders are critical for an ordered church in a ungodly age. (1:5)</a:t>
            </a:r>
          </a:p>
          <a:p>
            <a:pPr marL="465138" indent="-465138">
              <a:spcBef>
                <a:spcPts val="1800"/>
              </a:spcBef>
              <a:spcAft>
                <a:spcPts val="600"/>
              </a:spcAft>
            </a:pPr>
            <a:r>
              <a:rPr lang="en-US" sz="3200" dirty="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Elders are men whose lives have been instructed by God’s grace. (1:6-8)</a:t>
            </a:r>
          </a:p>
          <a:p>
            <a:pPr marL="465138" indent="-465138">
              <a:spcBef>
                <a:spcPts val="1800"/>
              </a:spcBef>
              <a:spcAft>
                <a:spcPts val="600"/>
              </a:spcAft>
            </a:pPr>
            <a:r>
              <a:rPr lang="en-US" sz="3200" dirty="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As men of the Word, they use it to call us to godliness and rebuke error. (1:9)</a:t>
            </a:r>
          </a:p>
        </p:txBody>
      </p:sp>
    </p:spTree>
    <p:extLst>
      <p:ext uri="{BB962C8B-B14F-4D97-AF65-F5344CB8AC3E}">
        <p14:creationId xmlns:p14="http://schemas.microsoft.com/office/powerpoint/2010/main" val="525283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bg1"/>
                </a:solidFill>
              </a:rPr>
              <a:t>Godly Leadership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i="1" dirty="0" smtClean="0">
                <a:solidFill>
                  <a:schemeClr val="bg1"/>
                </a:solidFill>
              </a:rPr>
              <a:t>Titus 1:5-9</a:t>
            </a:r>
            <a:endParaRPr lang="en-US" sz="4000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21409"/>
            <a:ext cx="7772400" cy="1470877"/>
          </a:xfrm>
        </p:spPr>
        <p:txBody>
          <a:bodyPr anchor="ctr">
            <a:normAutofit/>
          </a:bodyPr>
          <a:lstStyle/>
          <a:p>
            <a:pPr marL="355600" indent="-355600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Critical in God’s order (5)</a:t>
            </a:r>
          </a:p>
          <a:p>
            <a:pPr marL="355600" indent="-355600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Lives instructed by grace (6-8)</a:t>
            </a:r>
          </a:p>
          <a:p>
            <a:pPr marL="355600" indent="-355600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Men of the word (9)</a:t>
            </a:r>
            <a:endParaRPr lang="en-US" sz="2800" dirty="0">
              <a:solidFill>
                <a:schemeClr val="bg1"/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4" name="TextBox 3"/>
          <p:cNvSpPr txBox="1">
            <a:spLocks/>
          </p:cNvSpPr>
          <p:nvPr/>
        </p:nvSpPr>
        <p:spPr>
          <a:xfrm>
            <a:off x="804998" y="3913911"/>
            <a:ext cx="7534003" cy="685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90000"/>
              </a:lnSpc>
              <a:spcAft>
                <a:spcPts val="1200"/>
              </a:spcAft>
            </a:pPr>
            <a:r>
              <a:rPr lang="en-US" sz="3600" dirty="0" smtClean="0">
                <a:latin typeface="Georgia" charset="0"/>
                <a:ea typeface="Georgia" charset="0"/>
                <a:cs typeface="Georgia" charset="0"/>
              </a:rPr>
              <a:t>Honor, appreciate, submit to elders</a:t>
            </a:r>
            <a:endParaRPr lang="en-US" sz="3600" dirty="0"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5" name="TextBox 4"/>
          <p:cNvSpPr txBox="1">
            <a:spLocks/>
          </p:cNvSpPr>
          <p:nvPr/>
        </p:nvSpPr>
        <p:spPr>
          <a:xfrm>
            <a:off x="804999" y="4739853"/>
            <a:ext cx="7534002" cy="685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90000"/>
              </a:lnSpc>
              <a:spcAft>
                <a:spcPts val="1200"/>
              </a:spcAft>
            </a:pPr>
            <a:r>
              <a:rPr lang="en-US" sz="3600" dirty="0" smtClean="0">
                <a:latin typeface="Georgia" charset="0"/>
                <a:ea typeface="Georgia" charset="0"/>
                <a:cs typeface="Georgia" charset="0"/>
              </a:rPr>
              <a:t>Seek to grow into a godly leader</a:t>
            </a:r>
            <a:endParaRPr lang="en-US" sz="3600" dirty="0"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6" name="TextBox 5"/>
          <p:cNvSpPr txBox="1">
            <a:spLocks/>
          </p:cNvSpPr>
          <p:nvPr/>
        </p:nvSpPr>
        <p:spPr>
          <a:xfrm>
            <a:off x="804998" y="5565795"/>
            <a:ext cx="7534004" cy="685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90000"/>
              </a:lnSpc>
              <a:spcAft>
                <a:spcPts val="1200"/>
              </a:spcAft>
            </a:pPr>
            <a:r>
              <a:rPr lang="en-US" sz="3600" dirty="0" smtClean="0">
                <a:latin typeface="Georgia" charset="0"/>
                <a:ea typeface="Georgia" charset="0"/>
                <a:cs typeface="Georgia" charset="0"/>
              </a:rPr>
              <a:t>Identify and encourage future elders</a:t>
            </a:r>
            <a:endParaRPr lang="en-US" sz="3600" dirty="0"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429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Godly Leadership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5" y="4468029"/>
            <a:ext cx="6365857" cy="1067357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“</a:t>
            </a:r>
            <a:r>
              <a:rPr lang="mr-IN" sz="2800" dirty="0" smtClean="0">
                <a:solidFill>
                  <a:schemeClr val="bg1">
                    <a:lumMod val="85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…</a:t>
            </a: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 holding fast the faithful word which is in accordance with the teaching.”</a:t>
            </a:r>
            <a:endParaRPr lang="en-US" sz="2800" dirty="0">
              <a:solidFill>
                <a:schemeClr val="bg1">
                  <a:lumMod val="85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442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3192</TotalTime>
  <Words>220</Words>
  <Application>Microsoft Macintosh PowerPoint</Application>
  <PresentationFormat>On-screen Show (4:3)</PresentationFormat>
  <Paragraphs>22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Georgia</vt:lpstr>
      <vt:lpstr>Rockwell Extra Bold</vt:lpstr>
      <vt:lpstr>Trebuchet MS</vt:lpstr>
      <vt:lpstr>Wingdings</vt:lpstr>
      <vt:lpstr>Wood Type</vt:lpstr>
      <vt:lpstr>Instructed by Grace</vt:lpstr>
      <vt:lpstr>Message of the Book</vt:lpstr>
      <vt:lpstr>Godly Leadership</vt:lpstr>
      <vt:lpstr>Godly Leadership  Titus 1:5-9</vt:lpstr>
      <vt:lpstr>Godly Leadership  Titus 1:5-9</vt:lpstr>
      <vt:lpstr>Godly Leadership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20</cp:revision>
  <cp:lastPrinted>2023-10-28T20:18:25Z</cp:lastPrinted>
  <dcterms:created xsi:type="dcterms:W3CDTF">2023-10-19T17:46:37Z</dcterms:created>
  <dcterms:modified xsi:type="dcterms:W3CDTF">2023-10-29T05:12:56Z</dcterms:modified>
</cp:coreProperties>
</file>