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handoutMasterIdLst>
    <p:handoutMasterId r:id="rId10"/>
  </p:handoutMasterIdLst>
  <p:sldIdLst>
    <p:sldId id="256" r:id="rId2"/>
    <p:sldId id="260" r:id="rId3"/>
    <p:sldId id="271" r:id="rId4"/>
    <p:sldId id="261" r:id="rId5"/>
    <p:sldId id="272" r:id="rId6"/>
    <p:sldId id="273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00"/>
    <a:srgbClr val="407742"/>
    <a:srgbClr val="FF7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9396"/>
    <p:restoredTop sz="94666"/>
  </p:normalViewPr>
  <p:slideViewPr>
    <p:cSldViewPr snapToGrid="0" snapToObjects="1" showGuides="1">
      <p:cViewPr varScale="1">
        <p:scale>
          <a:sx n="102" d="100"/>
          <a:sy n="102" d="100"/>
        </p:scale>
        <p:origin x="208" y="184"/>
      </p:cViewPr>
      <p:guideLst>
        <p:guide orient="horz" pos="218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9CE32-4E41-5641-B820-4311E5CF69E0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F7CB1-C78D-D642-8C84-ACECB3BD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23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75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8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96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01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97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2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61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0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4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15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1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FD328-46A4-1648-9B10-04C2FAA24708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857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The Gospel </a:t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according to Mark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Bellaire Auditorium Class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Wednesday Nights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September to November 2023</a:t>
            </a:r>
            <a:endParaRPr lang="en-US" sz="3200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0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Mark Chapters </a:t>
            </a:r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1-6 </a:t>
            </a:r>
            <a:r>
              <a:rPr lang="en-US" i="1" dirty="0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(Review)</a:t>
            </a:r>
            <a:endParaRPr lang="en-US" i="1" dirty="0">
              <a:solidFill>
                <a:srgbClr val="FFC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650" y="1150426"/>
            <a:ext cx="7886700" cy="1077218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1</a:t>
            </a: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32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Jesus announces His _______ of ______&amp; _______</a:t>
            </a: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endParaRPr lang="en-US" sz="3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650" y="2252771"/>
            <a:ext cx="7886700" cy="1077218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2-3</a:t>
            </a: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32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People ______ to Jesus’ mission to make </a:t>
            </a:r>
            <a:r>
              <a:rPr lang="en-US" sz="32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______ </a:t>
            </a:r>
            <a:r>
              <a:rPr lang="en-US" sz="32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_____</a:t>
            </a: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endParaRPr lang="en-US" sz="3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650" y="3355116"/>
            <a:ext cx="7886700" cy="1077218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4</a:t>
            </a: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32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Jesus’ kingdom </a:t>
            </a:r>
            <a:r>
              <a:rPr lang="en-US" sz="320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is for those with </a:t>
            </a:r>
            <a:r>
              <a:rPr lang="en-US" sz="32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_______ears </a:t>
            </a:r>
            <a:r>
              <a:rPr lang="en-US" sz="320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&amp; </a:t>
            </a:r>
            <a:r>
              <a:rPr lang="en-US" sz="32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_______ hearts</a:t>
            </a: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endParaRPr lang="en-US" sz="3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70174" y="1178878"/>
            <a:ext cx="1654635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i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kingdom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02652" y="1675823"/>
            <a:ext cx="1493521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i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healing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8533" y="1675823"/>
            <a:ext cx="1547949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i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freedom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53644" y="2267726"/>
            <a:ext cx="1423852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i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object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69976" y="2761849"/>
            <a:ext cx="1472835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i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sinners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78734" y="2761849"/>
            <a:ext cx="1136466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i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whole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06739" y="3893725"/>
            <a:ext cx="1611088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i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hearing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15394" y="3893725"/>
            <a:ext cx="1611088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humble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8650" y="4457461"/>
            <a:ext cx="7886700" cy="1077218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5</a:t>
            </a: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32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Jesus overpowers </a:t>
            </a:r>
            <a:r>
              <a:rPr lang="en-US" sz="32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_______, </a:t>
            </a:r>
            <a:r>
              <a:rPr lang="en-US" sz="32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demons, sickness, and </a:t>
            </a:r>
            <a:r>
              <a:rPr lang="en-US" sz="32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_______</a:t>
            </a: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endParaRPr lang="en-US" sz="3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DF16E59A-0C33-2FBD-B353-572A40C1FB2A}"/>
              </a:ext>
            </a:extLst>
          </p:cNvPr>
          <p:cNvSpPr txBox="1"/>
          <p:nvPr/>
        </p:nvSpPr>
        <p:spPr>
          <a:xfrm>
            <a:off x="628650" y="5559806"/>
            <a:ext cx="7886700" cy="1077218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6</a:t>
            </a:r>
            <a:r>
              <a:rPr lang="en-US" sz="3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320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Jesus continually shows His </a:t>
            </a:r>
            <a:r>
              <a:rPr lang="en-US" sz="32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____________ and </a:t>
            </a:r>
            <a:r>
              <a:rPr lang="en-US" sz="320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willingness to teach</a:t>
            </a:r>
            <a:endParaRPr lang="en-US" sz="3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54321" y="4483840"/>
            <a:ext cx="1417716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i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nature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00210" y="4970943"/>
            <a:ext cx="1417716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i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death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16868" y="6082611"/>
            <a:ext cx="2663033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i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compassion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82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Mark </a:t>
            </a:r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7:1 </a:t>
            </a:r>
            <a:r>
              <a:rPr lang="mr-IN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 9:1</a:t>
            </a:r>
            <a:endParaRPr lang="en-US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71155"/>
            <a:ext cx="7886700" cy="560396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Episodes:</a:t>
            </a: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Commandment v. tradition 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(7:1-13)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What defiles a man (7:14-23)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err="1" smtClean="0">
                <a:latin typeface="Arial" charset="0"/>
                <a:ea typeface="Arial" charset="0"/>
                <a:cs typeface="Arial" charset="0"/>
              </a:rPr>
              <a:t>Syrophoenician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 woman (7:24-30)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Deaf &amp; mute man (7:31-37)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Feeding of 4,000 (8:1-10)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Asking for sign 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(8:11-13)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Rebuke in the boat 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(8:14-21)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Blind man healed (8:22-26)</a:t>
            </a: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Conversation with disciples (8:27-33)</a:t>
            </a: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If anyone wishes to come (8:34 </a:t>
            </a:r>
            <a:r>
              <a:rPr lang="mr-IN" sz="3200" dirty="0" smtClean="0"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 9:1)</a:t>
            </a:r>
            <a:endParaRPr lang="en-US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88825" y="2343715"/>
            <a:ext cx="3226525" cy="224676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What are the stitches connecting these episodes? </a:t>
            </a:r>
            <a:r>
              <a:rPr lang="en-US" sz="28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(talk for a few minutes)</a:t>
            </a:r>
            <a:endParaRPr lang="en-US" sz="2800" i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95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Two-Stage Healing (8:22-26)</a:t>
            </a:r>
            <a:endParaRPr lang="en-US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7726"/>
            <a:ext cx="7886700" cy="5329644"/>
          </a:xfrm>
        </p:spPr>
        <p:txBody>
          <a:bodyPr>
            <a:noAutofit/>
          </a:bodyPr>
          <a:lstStyle/>
          <a:p>
            <a:pPr marL="349250" indent="-349250"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Why did it take two touches? </a:t>
            </a:r>
          </a:p>
          <a:p>
            <a:pPr marL="806450" lvl="1" indent="-349250"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Jesus’ lack of ability? </a:t>
            </a:r>
          </a:p>
          <a:p>
            <a:pPr marL="806450" lvl="1" indent="-349250"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Man’s lack of faith? </a:t>
            </a:r>
          </a:p>
          <a:p>
            <a:pPr marL="806450" lvl="1" indent="-349250"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Jesus meant to do it this way?</a:t>
            </a:r>
          </a:p>
          <a:p>
            <a:pPr marL="349250" indent="-349250">
              <a:spcBef>
                <a:spcPts val="180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Are there other people in Mark 7-8 who can see, but have ‘blurry vision’?</a:t>
            </a:r>
          </a:p>
          <a:p>
            <a:pPr marL="806450" lvl="1" indent="-349250"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Pharisees (7:1-13)</a:t>
            </a:r>
          </a:p>
          <a:p>
            <a:pPr marL="806450" lvl="1" indent="-349250"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Disciples (7:17-18)</a:t>
            </a:r>
          </a:p>
          <a:p>
            <a:pPr marL="806450" lvl="1" indent="-349250"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Disciples (7:4)</a:t>
            </a:r>
          </a:p>
          <a:p>
            <a:pPr marL="806450" lvl="1" indent="-349250"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Pharisees (7:11)</a:t>
            </a:r>
          </a:p>
          <a:p>
            <a:pPr marL="806450" lvl="1" indent="-349250"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Disciples (7:14-21)</a:t>
            </a:r>
          </a:p>
          <a:p>
            <a:pPr marL="806450" lvl="1" indent="-349250"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Peter (7:29-33)</a:t>
            </a:r>
            <a:endParaRPr lang="en-US" sz="28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33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83035" y="3574870"/>
            <a:ext cx="3911507" cy="3949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83034" y="4245429"/>
            <a:ext cx="3911507" cy="6792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83033" y="4928520"/>
            <a:ext cx="3911507" cy="37064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6801" y="4579959"/>
            <a:ext cx="3911507" cy="6792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48362" y="104503"/>
            <a:ext cx="3812721" cy="11190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“Seeing, they may see and not perceive, and hearing, they may hear and not understand.”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24252" y="5325292"/>
            <a:ext cx="3851910" cy="11234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“‘Who do </a:t>
            </a:r>
            <a:r>
              <a:rPr lang="en-US" sz="2400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you say that I am?’ Peter said, ‘You are the Christ.’” (8:27-30)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675" y="1249681"/>
            <a:ext cx="8423910" cy="5412375"/>
          </a:xfrm>
        </p:spPr>
        <p:txBody>
          <a:bodyPr numCol="2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400" b="1" u="sng" dirty="0" smtClean="0">
                <a:latin typeface="Arial" charset="0"/>
                <a:ea typeface="Arial" charset="0"/>
                <a:cs typeface="Arial" charset="0"/>
              </a:rPr>
              <a:t>Mark 1-8: Who is Jesus??</a:t>
            </a:r>
          </a:p>
          <a:p>
            <a:pPr marL="349250" indent="-349250">
              <a:spcBef>
                <a:spcPts val="0"/>
              </a:spcBef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Cast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out demon, rebukes leaders (1:21-28)</a:t>
            </a:r>
          </a:p>
          <a:p>
            <a:pPr marL="349250" indent="-349250">
              <a:spcBef>
                <a:spcPts val="0"/>
              </a:spcBef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More healings (1:29-34)</a:t>
            </a:r>
          </a:p>
          <a:p>
            <a:pPr marL="349250" indent="-349250">
              <a:spcBef>
                <a:spcPts val="0"/>
              </a:spcBef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Cleanses leper (1:40-45)</a:t>
            </a:r>
          </a:p>
          <a:p>
            <a:pPr marL="349250" indent="-349250">
              <a:spcBef>
                <a:spcPts val="0"/>
              </a:spcBef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Heals paralytic (2:1-12)</a:t>
            </a:r>
          </a:p>
          <a:p>
            <a:pPr marL="349250" indent="-349250">
              <a:spcBef>
                <a:spcPts val="0"/>
              </a:spcBef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Heals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man, rebukes Pharisees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(2:15 - 3:12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marL="349250" indent="-349250">
              <a:spcBef>
                <a:spcPts val="0"/>
              </a:spcBef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Chooses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12 (3:13-19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marL="349250" indent="-349250">
              <a:spcBef>
                <a:spcPts val="0"/>
              </a:spcBef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Rebukes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Phar...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(3:20-30)</a:t>
            </a:r>
          </a:p>
          <a:p>
            <a:pPr marL="349250" indent="-349250">
              <a:spcBef>
                <a:spcPts val="0"/>
              </a:spcBef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Parables about the kingdom (4:1-33)</a:t>
            </a:r>
          </a:p>
          <a:p>
            <a:pPr marL="349250" indent="-349250">
              <a:spcBef>
                <a:spcPts val="0"/>
              </a:spcBef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Calms the sea (4:35-41)</a:t>
            </a:r>
          </a:p>
          <a:p>
            <a:pPr marL="349250" indent="-349250">
              <a:spcBef>
                <a:spcPts val="0"/>
              </a:spcBef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Casts out demons (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5:1ff)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349250" indent="-349250">
              <a:spcBef>
                <a:spcPts val="0"/>
              </a:spcBef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Raises girl and heals woman (5:21-43)</a:t>
            </a:r>
          </a:p>
          <a:p>
            <a:pPr marL="349250" indent="-349250">
              <a:spcBef>
                <a:spcPts val="0"/>
              </a:spcBef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5,000 fed (6:33-44)</a:t>
            </a:r>
          </a:p>
          <a:p>
            <a:pPr marL="349250" indent="-349250">
              <a:spcBef>
                <a:spcPts val="0"/>
              </a:spcBef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Walks on water (6:45-52)</a:t>
            </a:r>
          </a:p>
          <a:p>
            <a:pPr marL="349250" indent="-349250">
              <a:spcBef>
                <a:spcPts val="0"/>
              </a:spcBef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Heals many (6:53-56)</a:t>
            </a:r>
          </a:p>
          <a:p>
            <a:pPr marL="349250" indent="-349250">
              <a:spcBef>
                <a:spcPts val="0"/>
              </a:spcBef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Teaching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against 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Pharisees (7:1-23)</a:t>
            </a:r>
          </a:p>
          <a:p>
            <a:pPr marL="349250" indent="-349250">
              <a:spcBef>
                <a:spcPts val="0"/>
              </a:spcBef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Heals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Syro-Phoenecian’s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daughter (7:24-30)</a:t>
            </a:r>
          </a:p>
          <a:p>
            <a:pPr marL="349250" indent="-349250">
              <a:spcBef>
                <a:spcPts val="0"/>
              </a:spcBef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Heals dumb/deaf (7:31ff)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349250" indent="-349250">
              <a:spcBef>
                <a:spcPts val="0"/>
              </a:spcBef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4,000 fed (8:1-10)</a:t>
            </a:r>
          </a:p>
          <a:p>
            <a:pPr marL="349250" indent="-349250">
              <a:spcBef>
                <a:spcPts val="0"/>
              </a:spcBef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Jesus warns disciples of Pharisees (8:11-21)</a:t>
            </a:r>
          </a:p>
          <a:p>
            <a:pPr marL="349250" indent="-349250">
              <a:spcBef>
                <a:spcPts val="0"/>
              </a:spcBef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Heals blind man (8:22ff)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083" y="130629"/>
            <a:ext cx="3851910" cy="1123406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“The </a:t>
            </a:r>
            <a:r>
              <a:rPr lang="en-US" sz="2400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beginning of the gospel of Jesus the Christ, the Son of God.” (1:1)</a:t>
            </a:r>
          </a:p>
        </p:txBody>
      </p:sp>
    </p:spTree>
    <p:extLst>
      <p:ext uri="{BB962C8B-B14F-4D97-AF65-F5344CB8AC3E}">
        <p14:creationId xmlns:p14="http://schemas.microsoft.com/office/powerpoint/2010/main" val="79216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5" grpId="0" animBg="1"/>
      <p:bldP spid="6" grpId="0" animBg="1"/>
      <p:bldP spid="4" grpId="0"/>
      <p:bldP spid="3" grpId="0" uiExpand="1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20761"/>
            <a:ext cx="5426803" cy="994888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“The </a:t>
            </a:r>
            <a:r>
              <a:rPr lang="en-US" sz="2400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beginning of the gospel of Jesus the Christ, the Son of God.” (1:1)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2287428"/>
            <a:ext cx="5426802" cy="697502"/>
          </a:xfrm>
          <a:solidFill>
            <a:schemeClr val="accent2"/>
          </a:solidFill>
          <a:ln>
            <a:noFill/>
          </a:ln>
        </p:spPr>
        <p:txBody>
          <a:bodyPr numCol="1" anchor="ctr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1-8: Who is Jesus?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1" y="3056709"/>
            <a:ext cx="5426802" cy="910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“‘Who do </a:t>
            </a:r>
            <a:r>
              <a:rPr lang="en-US" sz="2400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you say that I am?’ Peter said, ‘You are the Christ.’” (8:27-30)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28651" y="4039422"/>
            <a:ext cx="5426802" cy="114980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8:31-33 </a:t>
            </a:r>
            <a:r>
              <a:rPr lang="mr-IN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Jesus predicts His suffering and death</a:t>
            </a:r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28651" y="5221819"/>
            <a:ext cx="5426802" cy="130960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8:31-33 </a:t>
            </a:r>
            <a:r>
              <a:rPr lang="mr-IN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If anyone wishes to come after me, He must deny Himself, take up His cross</a:t>
            </a:r>
            <a:r>
              <a:rPr lang="mr-IN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28650" y="365127"/>
            <a:ext cx="7886700" cy="706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Flow of Mark </a:t>
            </a:r>
            <a:r>
              <a:rPr lang="en-US" sz="4000" i="1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(so far)</a:t>
            </a:r>
            <a:endParaRPr lang="en-US" sz="4000" i="1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542177" y="2984930"/>
            <a:ext cx="1973173" cy="114980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What does that mean?</a:t>
            </a:r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4167051" y="3566162"/>
            <a:ext cx="2375126" cy="267554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396343" y="3833716"/>
            <a:ext cx="770708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1665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Turn </a:t>
            </a:r>
            <a:r>
              <a:rPr lang="en-US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(Mark </a:t>
            </a:r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7:1 - 9:1)</a:t>
            </a:r>
            <a:endParaRPr lang="en-US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2411"/>
            <a:ext cx="7886700" cy="5342709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What do we learn about Jesus?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mr-IN" sz="3600" dirty="0" smtClean="0"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 about following Jesus?</a:t>
            </a:r>
          </a:p>
          <a:p>
            <a:pPr marL="296863" indent="-296863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tx1"/>
              </a:buClr>
            </a:pPr>
            <a:r>
              <a:rPr lang="en-US" sz="3200" i="1" dirty="0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Jesus is </a:t>
            </a:r>
            <a:r>
              <a:rPr lang="en-US" sz="3200" i="1" dirty="0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not what we think. 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He is Lord, King, Creator, and Savior, so He tells us who He is and what He is going to do. 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  <a:p>
            <a:pPr marL="296863" indent="-2968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US" sz="3200" i="1" dirty="0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We need </a:t>
            </a:r>
            <a:r>
              <a:rPr lang="en-US" sz="3200" i="1" dirty="0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our ears and eyes opened. 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Our vision is often blurry, usually because we focus more on the outside than inside. 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4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The Gospel </a:t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according to Mark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Next Wednesday (October </a:t>
            </a: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18)</a:t>
            </a:r>
            <a:endParaRPr lang="en-US" sz="3200" dirty="0" smtClean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4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Mark </a:t>
            </a:r>
            <a:r>
              <a:rPr lang="en-US" sz="4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9-10</a:t>
            </a:r>
            <a:endParaRPr lang="en-US" sz="4400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20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1430</TotalTime>
  <Words>619</Words>
  <Application>Microsoft Macintosh PowerPoint</Application>
  <PresentationFormat>On-screen Show (4:3)</PresentationFormat>
  <Paragraphs>85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Office Theme</vt:lpstr>
      <vt:lpstr>The Gospel  according to Mark</vt:lpstr>
      <vt:lpstr>Mark Chapters 1-6 (Review)</vt:lpstr>
      <vt:lpstr>Mark 7:1 - 9:1</vt:lpstr>
      <vt:lpstr>Two-Stage Healing (8:22-26)</vt:lpstr>
      <vt:lpstr>“The beginning of the gospel of Jesus the Christ, the Son of God.” (1:1)</vt:lpstr>
      <vt:lpstr>“The beginning of the gospel of Jesus the Christ, the Son of God.” (1:1)</vt:lpstr>
      <vt:lpstr>The Turn (Mark 7:1 - 9:1)</vt:lpstr>
      <vt:lpstr>The Gospel  according to Mark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 according to Mark</dc:title>
  <dc:creator>Microsoft Office User</dc:creator>
  <cp:lastModifiedBy>Microsoft Office User</cp:lastModifiedBy>
  <cp:revision>71</cp:revision>
  <cp:lastPrinted>2023-09-27T21:42:48Z</cp:lastPrinted>
  <dcterms:created xsi:type="dcterms:W3CDTF">2023-09-06T16:46:33Z</dcterms:created>
  <dcterms:modified xsi:type="dcterms:W3CDTF">2023-10-11T19:25:45Z</dcterms:modified>
</cp:coreProperties>
</file>