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handoutMasterIdLst>
    <p:handoutMasterId r:id="rId11"/>
  </p:handoutMasterIdLst>
  <p:sldIdLst>
    <p:sldId id="256" r:id="rId2"/>
    <p:sldId id="277" r:id="rId3"/>
    <p:sldId id="284" r:id="rId4"/>
    <p:sldId id="286" r:id="rId5"/>
    <p:sldId id="288" r:id="rId6"/>
    <p:sldId id="283" r:id="rId7"/>
    <p:sldId id="287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00"/>
    <a:srgbClr val="407742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352"/>
    <p:restoredTop sz="94666"/>
  </p:normalViewPr>
  <p:slideViewPr>
    <p:cSldViewPr snapToGrid="0" snapToObjects="1" showGuides="1">
      <p:cViewPr varScale="1">
        <p:scale>
          <a:sx n="82" d="100"/>
          <a:sy n="82" d="100"/>
        </p:scale>
        <p:origin x="184" y="512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5" d="100"/>
        <a:sy n="13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9CE32-4E41-5641-B820-4311E5CF69E0}" type="datetimeFigureOut">
              <a:rPr lang="en-US" smtClean="0"/>
              <a:t>11/8/23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F7CB1-C78D-D642-8C84-ACECB3BD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3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8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0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9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2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6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0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4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5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1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D328-46A4-1648-9B10-04C2FAA24708}" type="datetimeFigureOut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85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Bellaire Auditorium Class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Wednesday Nights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September to November 2023</a:t>
            </a:r>
            <a:endParaRPr lang="en-US" sz="32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740" y="818816"/>
            <a:ext cx="5472521" cy="721895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“The 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beginning of the gospel of Jesus the </a:t>
            </a:r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______, </a:t>
            </a:r>
            <a:r>
              <a:rPr lang="en-US" sz="240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40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____ ___ ____.” 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(1:1)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99" y="1731169"/>
            <a:ext cx="4325112" cy="3657450"/>
          </a:xfrm>
          <a:solidFill>
            <a:schemeClr val="accent2"/>
          </a:solidFill>
          <a:ln>
            <a:noFill/>
          </a:ln>
        </p:spPr>
        <p:txBody>
          <a:bodyPr numCol="1"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1-8: ____________?</a:t>
            </a: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healing the sick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casting out demons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teaching with authority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power over all elements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1" y="5506185"/>
            <a:ext cx="3811221" cy="10780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“‘Who do 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you say that I am?’ Peter said, ‘You are the </a:t>
            </a:r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______.’” 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(8:27-30)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83515" y="1731169"/>
            <a:ext cx="4326673" cy="36574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8-16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Wingdings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______________?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foretells suffering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teaching on sacrifice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into Jerusalem; betrayed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suffers, dies, raised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8650" y="64678"/>
            <a:ext cx="7886700" cy="706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in Two Halves</a:t>
            </a:r>
            <a:endParaRPr lang="en-US" sz="4000" i="1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11760" y="2233750"/>
            <a:ext cx="3577590" cy="148422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a voice came from heaven, “You are my beloved Son; with you I am well pleased</a:t>
            </a:r>
            <a:r>
              <a:rPr lang="en-US" sz="24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.” (1:11)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870785" y="2364380"/>
            <a:ext cx="3952132" cy="121908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mr-IN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voice came out of the cloud, “This is my beloved Son; listen to him.”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(9:7)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8135" y="1162935"/>
            <a:ext cx="1045029" cy="365760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Christ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04096" y="1162935"/>
            <a:ext cx="735808" cy="365760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Son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2967" y="1160154"/>
            <a:ext cx="514289" cy="365760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of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80319" y="1160153"/>
            <a:ext cx="849153" cy="365760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God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0818" y="1764691"/>
            <a:ext cx="2058406" cy="46166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Who is Jesus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63106" y="6166202"/>
            <a:ext cx="1045029" cy="365760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Christ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79634" y="1772797"/>
            <a:ext cx="2714093" cy="461665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Why did He come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32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0" grpId="0" uiExpand="1" build="p" animBg="1"/>
      <p:bldP spid="16" grpId="0" autoUpdateAnimBg="0"/>
      <p:bldP spid="17" grpId="0" autoUpdateAnimBg="0"/>
      <p:bldP spid="11" grpId="0" animBg="1"/>
      <p:bldP spid="13" grpId="0" animBg="1"/>
      <p:bldP spid="15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740" y="818816"/>
            <a:ext cx="5472521" cy="721895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“The 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beginning of the gospel of Jesus </a:t>
            </a:r>
            <a:r>
              <a:rPr lang="en-US" sz="240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40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Christ, the Son of God.” (1:1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99" y="1731168"/>
            <a:ext cx="4301873" cy="4029551"/>
          </a:xfrm>
          <a:solidFill>
            <a:schemeClr val="accent2"/>
          </a:solidFill>
          <a:ln>
            <a:noFill/>
          </a:ln>
        </p:spPr>
        <p:txBody>
          <a:bodyPr numCol="1"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Act 1 (chapters 1-8) Who is Jesus?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healing the sick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casting out demons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teaching with authority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power over all elements</a:t>
            </a: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3324" y="4448091"/>
            <a:ext cx="3811221" cy="10780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“‘Who do </a:t>
            </a:r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you say that I am?’ Peter said, ‘You are the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Christ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.” (8:27-30</a:t>
            </a:r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728754" y="1731169"/>
            <a:ext cx="4281434" cy="21746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Act 2</a:t>
            </a:r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(chapters 8-10) What does it mean for Jesus to be the Christ?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foretells suffering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teaching on sacrifice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8650" y="64678"/>
            <a:ext cx="7886700" cy="706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in Three Acts</a:t>
            </a:r>
            <a:endParaRPr lang="en-US" sz="4000" i="1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728754" y="4096252"/>
            <a:ext cx="4281434" cy="16644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Act 3 (chapters 11-16) Jesus Becomes King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Jerusalem; betrayed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suffers, dies, raised</a:t>
            </a:r>
          </a:p>
        </p:txBody>
      </p:sp>
    </p:spTree>
    <p:extLst>
      <p:ext uri="{BB962C8B-B14F-4D97-AF65-F5344CB8AC3E}">
        <p14:creationId xmlns:p14="http://schemas.microsoft.com/office/powerpoint/2010/main" val="113132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14:1-52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53589"/>
            <a:ext cx="7886700" cy="572153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Episodes:</a:t>
            </a: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Chief priests’ plot (1-2)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Anointing at Bethany (3-9)</a:t>
            </a: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Judas plots with chief priests (10-11)</a:t>
            </a: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Preparing the Passover (12-16)</a:t>
            </a: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One of you will betray (17-21)</a:t>
            </a: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Establishing Lord’s Supper (22-26)</a:t>
            </a: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You will all fall away (27-31)</a:t>
            </a: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Praying in Gethsemane (32-42)</a:t>
            </a: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Jesus arrested (43-50)</a:t>
            </a: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Young man flees (51-52)</a:t>
            </a: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03376" y="2448481"/>
            <a:ext cx="2811974" cy="107721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What 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are </a:t>
            </a:r>
            <a:r>
              <a:rPr lang="en-US" sz="32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the stitches? </a:t>
            </a:r>
            <a:endParaRPr lang="en-US" sz="32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4924" y="4018646"/>
            <a:ext cx="248887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Talk </a:t>
            </a:r>
            <a:r>
              <a:rPr lang="en-US" sz="28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sz="28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groups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4923" y="4530244"/>
            <a:ext cx="2488875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Share 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out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4925" y="3514077"/>
            <a:ext cx="2488875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Look </a:t>
            </a:r>
            <a:r>
              <a:rPr lang="en-US" sz="28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&amp; </a:t>
            </a:r>
            <a:r>
              <a:rPr lang="en-US" sz="28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think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3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Betrayal &amp; Arrest </a:t>
            </a:r>
            <a:r>
              <a:rPr lang="en-US" sz="40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(Mark 14:1-52)</a:t>
            </a:r>
            <a:endParaRPr lang="en-US" sz="40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8353"/>
            <a:ext cx="7886700" cy="4409267"/>
          </a:xfrm>
        </p:spPr>
        <p:txBody>
          <a:bodyPr>
            <a:noAutofit/>
          </a:bodyPr>
          <a:lstStyle/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Generosity v. Greed (3-9 v. 10-11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Betraying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, Forsaking, Denying, Failing (10, 18, 27, 30, 37, 44, 50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Preparation: Control (1,8-9,11,12,18,25, 28,30,41,49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Preparation: Strength (19,29-31,36-38)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3003" y="5143579"/>
            <a:ext cx="7197994" cy="107721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Contrast between Jesus’ faithfulness and disciples’ unfaithfulness</a:t>
            </a:r>
            <a:endParaRPr lang="en-US" sz="32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30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>
            <a:noAutofit/>
          </a:bodyPr>
          <a:lstStyle/>
          <a:p>
            <a:pPr algn="ctr"/>
            <a:r>
              <a:rPr lang="en-US" sz="38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Jesus’ Faithfulness (Mark 14:1-52) </a:t>
            </a:r>
            <a:endParaRPr lang="en-US" sz="38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398" y="1267097"/>
            <a:ext cx="7992836" cy="5460273"/>
          </a:xfrm>
        </p:spPr>
        <p:txBody>
          <a:bodyPr>
            <a:noAutofit/>
          </a:bodyPr>
          <a:lstStyle/>
          <a:p>
            <a:pPr marL="349250" indent="-349250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Awareness of the “long view”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“as it is written” (21, 27, 49)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“burial</a:t>
            </a:r>
            <a:r>
              <a:rPr lang="mr-IN" sz="2800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gospel is proclaimed” (8-9)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drink it new</a:t>
            </a:r>
            <a:r>
              <a:rPr lang="mr-IN" sz="2800" dirty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after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I’m raised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” (25, 28)</a:t>
            </a:r>
          </a:p>
          <a:p>
            <a:pPr marL="349250" indent="-349250">
              <a:lnSpc>
                <a:spcPct val="100000"/>
              </a:lnSpc>
              <a:spcBef>
                <a:spcPts val="240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Proactively prepared Himself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Time with His disciples (17-18, 25)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Keeping the God-ordained feast (12)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Singing a hymn (26)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Confessing of weakness (34)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Prayer (35-39)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>
            <a:normAutofit/>
          </a:bodyPr>
          <a:lstStyle/>
          <a:p>
            <a:pPr algn="ctr"/>
            <a:r>
              <a:rPr lang="en-US" sz="3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Disciples</a:t>
            </a:r>
            <a:r>
              <a:rPr lang="en-US" sz="340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’ Unfaithfulness (Mark </a:t>
            </a:r>
            <a:r>
              <a:rPr lang="en-US" sz="3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14:1-52) </a:t>
            </a:r>
            <a:endParaRPr lang="en-US" sz="34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398" y="1425843"/>
            <a:ext cx="7992836" cy="4680488"/>
          </a:xfrm>
        </p:spPr>
        <p:txBody>
          <a:bodyPr>
            <a:noAutofit/>
          </a:bodyPr>
          <a:lstStyle/>
          <a:p>
            <a:pPr marL="349250" indent="-349250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Unaware of the moment / danger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“do not always have me” (5-7)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“surely not I?” (19)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“I will not [fall away, deny]” (29-31)</a:t>
            </a:r>
          </a:p>
          <a:p>
            <a:pPr marL="349250" indent="-349250">
              <a:lnSpc>
                <a:spcPct val="100000"/>
              </a:lnSpc>
              <a:spcBef>
                <a:spcPts val="240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Did what was easy in the moment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promised him money” (11)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“found them sleeping” (37-40)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“drew his sword” (47)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“all left him and fled” (50)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77532" y="3841719"/>
            <a:ext cx="4291702" cy="95410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mr-IN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the spirit is willing, but the flesh is weak.” (38)</a:t>
            </a:r>
            <a:endParaRPr lang="en-US" sz="28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4313" y="2500154"/>
            <a:ext cx="4291702" cy="138499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“Keep watching and praying that you may not come into temptation</a:t>
            </a:r>
            <a:r>
              <a:rPr lang="mr-IN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28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6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 animBg="1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Betrayal &amp; Arrest </a:t>
            </a:r>
            <a:r>
              <a:rPr lang="en-US" sz="40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(Mark 14:1-52) 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2411"/>
            <a:ext cx="7886700" cy="534270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What do we learn about Jesus?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mr-IN" sz="3600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about following Jesus?</a:t>
            </a:r>
          </a:p>
          <a:p>
            <a:pPr marL="296863" indent="-296863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</a:pP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Jesus </a:t>
            </a: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is faithful.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Despite disappointment, betrayal, fear, pain, etc. He trusted God and walked faithfully to the cross.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296863" indent="-2968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We </a:t>
            </a: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need to stay awake,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realize the urgency and the danger, and put our eternal purpose over momentary desires. 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Next Wednesday (November </a:t>
            </a: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15)</a:t>
            </a:r>
            <a:endParaRPr lang="en-US" sz="3200" dirty="0" smtClean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14:53 </a:t>
            </a:r>
            <a:r>
              <a:rPr lang="mr-IN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 15:39</a:t>
            </a:r>
            <a:endParaRPr lang="en-US" sz="44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0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3775</TotalTime>
  <Words>673</Words>
  <Application>Microsoft Macintosh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Wingdings</vt:lpstr>
      <vt:lpstr>Arial</vt:lpstr>
      <vt:lpstr>Office Theme</vt:lpstr>
      <vt:lpstr>The Gospel  according to Mark</vt:lpstr>
      <vt:lpstr>“The beginning of the gospel of Jesus the ______, the ____ ___ ____.” (1:1)</vt:lpstr>
      <vt:lpstr>“The beginning of the gospel of Jesus the Christ, the Son of God.” (1:1)</vt:lpstr>
      <vt:lpstr>Mark 14:1-52</vt:lpstr>
      <vt:lpstr>Betrayal &amp; Arrest (Mark 14:1-52)</vt:lpstr>
      <vt:lpstr>Jesus’ Faithfulness (Mark 14:1-52) </vt:lpstr>
      <vt:lpstr>Disciples’ Unfaithfulness (Mark 14:1-52) </vt:lpstr>
      <vt:lpstr>Betrayal &amp; Arrest (Mark 14:1-52) </vt:lpstr>
      <vt:lpstr>The Gospel  according to Mark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 according to Mark</dc:title>
  <dc:creator>Microsoft Office User</dc:creator>
  <cp:lastModifiedBy>Microsoft Office User</cp:lastModifiedBy>
  <cp:revision>153</cp:revision>
  <cp:lastPrinted>2023-11-08T18:30:44Z</cp:lastPrinted>
  <dcterms:created xsi:type="dcterms:W3CDTF">2023-09-06T16:46:33Z</dcterms:created>
  <dcterms:modified xsi:type="dcterms:W3CDTF">2023-11-08T19:30:11Z</dcterms:modified>
</cp:coreProperties>
</file>