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8"/>
  </p:notesMasterIdLst>
  <p:handoutMasterIdLst>
    <p:handoutMasterId r:id="rId9"/>
  </p:handoutMasterIdLst>
  <p:sldIdLst>
    <p:sldId id="267" r:id="rId2"/>
    <p:sldId id="272" r:id="rId3"/>
    <p:sldId id="261" r:id="rId4"/>
    <p:sldId id="270" r:id="rId5"/>
    <p:sldId id="259" r:id="rId6"/>
    <p:sldId id="27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11"/>
    <p:restoredTop sz="82882"/>
  </p:normalViewPr>
  <p:slideViewPr>
    <p:cSldViewPr snapToGrid="0" snapToObjects="1" showGuides="1">
      <p:cViewPr>
        <p:scale>
          <a:sx n="87" d="100"/>
          <a:sy n="87" d="100"/>
        </p:scale>
        <p:origin x="536" y="144"/>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3850BDA1-8F4E-7E44-8ABF-A734EC7859CA}" type="datetimeFigureOut">
              <a:rPr lang="en-US" smtClean="0"/>
              <a:t>11/26/23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8363D4-7C56-804D-AD99-BA8AF94CE48F}" type="slidenum">
              <a:rPr lang="en-US" smtClean="0"/>
              <a:t>‹#›</a:t>
            </a:fld>
            <a:endParaRPr lang="en-US"/>
          </a:p>
        </p:txBody>
      </p:sp>
    </p:spTree>
    <p:extLst>
      <p:ext uri="{BB962C8B-B14F-4D97-AF65-F5344CB8AC3E}">
        <p14:creationId xmlns:p14="http://schemas.microsoft.com/office/powerpoint/2010/main" val="156621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3233B01-70DF-EE42-9D20-9F6379667E07}" type="datetimeFigureOut">
              <a:rPr lang="en-US" smtClean="0"/>
              <a:t>11/26/23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7E10C-1233-B24A-BF3C-87E0EC3193CC}" type="slidenum">
              <a:rPr lang="en-US" smtClean="0"/>
              <a:t>‹#›</a:t>
            </a:fld>
            <a:endParaRPr lang="en-US"/>
          </a:p>
        </p:txBody>
      </p:sp>
    </p:spTree>
    <p:extLst>
      <p:ext uri="{BB962C8B-B14F-4D97-AF65-F5344CB8AC3E}">
        <p14:creationId xmlns:p14="http://schemas.microsoft.com/office/powerpoint/2010/main" val="118826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Turn to Titus 2</a:t>
            </a:r>
          </a:p>
          <a:p>
            <a:pPr marL="171450" indent="-171450">
              <a:buFont typeface="Arial" charset="0"/>
              <a:buChar char="•"/>
            </a:pPr>
            <a:r>
              <a:rPr lang="en-US" dirty="0" smtClean="0"/>
              <a:t>Good to be back</a:t>
            </a:r>
          </a:p>
          <a:p>
            <a:pPr marL="171450" indent="-171450">
              <a:buFont typeface="Arial" charset="0"/>
              <a:buChar char="•"/>
            </a:pPr>
            <a:r>
              <a:rPr lang="en-US" dirty="0" smtClean="0"/>
              <a:t>Welcome</a:t>
            </a:r>
            <a:r>
              <a:rPr lang="en-US" baseline="0" dirty="0" smtClean="0"/>
              <a:t> visitors</a:t>
            </a:r>
            <a:endParaRPr lang="en-US" dirty="0"/>
          </a:p>
        </p:txBody>
      </p:sp>
      <p:sp>
        <p:nvSpPr>
          <p:cNvPr id="4" name="Slide Number Placeholder 3"/>
          <p:cNvSpPr>
            <a:spLocks noGrp="1"/>
          </p:cNvSpPr>
          <p:nvPr>
            <p:ph type="sldNum" sz="quarter" idx="10"/>
          </p:nvPr>
        </p:nvSpPr>
        <p:spPr/>
        <p:txBody>
          <a:bodyPr/>
          <a:lstStyle/>
          <a:p>
            <a:fld id="{4B573CD8-B6A0-C142-9378-734BAA35295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52961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New classes start a week from today</a:t>
            </a:r>
          </a:p>
          <a:p>
            <a:pPr marL="171450" indent="-171450">
              <a:buFont typeface="Arial" charset="0"/>
              <a:buChar char="•"/>
            </a:pPr>
            <a:r>
              <a:rPr lang="en-US" dirty="0" smtClean="0"/>
              <a:t>New kids classes, teachers</a:t>
            </a:r>
            <a:r>
              <a:rPr lang="en-US" baseline="0" dirty="0" smtClean="0"/>
              <a:t> work hard, bring your kid</a:t>
            </a:r>
            <a:endParaRPr lang="en-US" dirty="0" smtClean="0"/>
          </a:p>
          <a:p>
            <a:pPr marL="171450" indent="-171450">
              <a:buFont typeface="Arial" charset="0"/>
              <a:buChar char="•"/>
            </a:pPr>
            <a:r>
              <a:rPr lang="en-US" dirty="0" smtClean="0"/>
              <a:t>Sunday auditorium starts study of Pentateuch</a:t>
            </a:r>
          </a:p>
          <a:p>
            <a:pPr marL="171450" indent="-171450">
              <a:buFont typeface="Arial" charset="0"/>
              <a:buChar char="•"/>
            </a:pPr>
            <a:r>
              <a:rPr lang="en-US" dirty="0" smtClean="0"/>
              <a:t>Back</a:t>
            </a:r>
            <a:r>
              <a:rPr lang="en-US" baseline="0" dirty="0" smtClean="0"/>
              <a:t> class (young adults or anyone) studying Daniel</a:t>
            </a:r>
          </a:p>
          <a:p>
            <a:pPr marL="171450" indent="-171450">
              <a:buFont typeface="Arial" charset="0"/>
              <a:buChar char="•"/>
            </a:pPr>
            <a:r>
              <a:rPr lang="en-US" baseline="0" dirty="0" smtClean="0"/>
              <a:t>Wednesday auditorium Rick’s Hebrews class</a:t>
            </a:r>
          </a:p>
          <a:p>
            <a:pPr marL="171450" indent="-171450">
              <a:buFont typeface="Arial" charset="0"/>
              <a:buChar char="•"/>
            </a:pPr>
            <a:r>
              <a:rPr lang="en-US" baseline="0" dirty="0" smtClean="0"/>
              <a:t>Back class my Revelation class </a:t>
            </a:r>
          </a:p>
          <a:p>
            <a:pPr marL="171450" indent="-171450">
              <a:buFont typeface="Arial" charset="0"/>
              <a:buChar char="•"/>
            </a:pPr>
            <a:r>
              <a:rPr lang="en-US" baseline="0" dirty="0" smtClean="0"/>
              <a:t>Good teachers, take advantage and do your part</a:t>
            </a:r>
            <a:endParaRPr lang="en-US" dirty="0"/>
          </a:p>
        </p:txBody>
      </p:sp>
      <p:sp>
        <p:nvSpPr>
          <p:cNvPr id="4" name="Slide Number Placeholder 3"/>
          <p:cNvSpPr>
            <a:spLocks noGrp="1"/>
          </p:cNvSpPr>
          <p:nvPr>
            <p:ph type="sldNum" sz="quarter" idx="10"/>
          </p:nvPr>
        </p:nvSpPr>
        <p:spPr/>
        <p:txBody>
          <a:bodyPr/>
          <a:lstStyle/>
          <a:p>
            <a:fld id="{36C7E10C-1233-B24A-BF3C-87E0EC3193CC}" type="slidenum">
              <a:rPr lang="en-US" smtClean="0"/>
              <a:t>2</a:t>
            </a:fld>
            <a:endParaRPr lang="en-US"/>
          </a:p>
        </p:txBody>
      </p:sp>
    </p:spTree>
    <p:extLst>
      <p:ext uri="{BB962C8B-B14F-4D97-AF65-F5344CB8AC3E}">
        <p14:creationId xmlns:p14="http://schemas.microsoft.com/office/powerpoint/2010/main" val="605893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Titus 2:11-14</a:t>
            </a:r>
          </a:p>
          <a:p>
            <a:pPr marL="171450" indent="-171450">
              <a:buFont typeface="Arial" charset="0"/>
              <a:buChar char="•"/>
            </a:pPr>
            <a:r>
              <a:rPr lang="en-US" dirty="0" smtClean="0"/>
              <a:t>Read the passage well</a:t>
            </a:r>
            <a:endParaRPr lang="en-US" dirty="0"/>
          </a:p>
        </p:txBody>
      </p:sp>
      <p:sp>
        <p:nvSpPr>
          <p:cNvPr id="4" name="Slide Number Placeholder 3"/>
          <p:cNvSpPr>
            <a:spLocks noGrp="1"/>
          </p:cNvSpPr>
          <p:nvPr>
            <p:ph type="sldNum" sz="quarter" idx="10"/>
          </p:nvPr>
        </p:nvSpPr>
        <p:spPr/>
        <p:txBody>
          <a:bodyPr/>
          <a:lstStyle/>
          <a:p>
            <a:fld id="{36C7E10C-1233-B24A-BF3C-87E0EC3193CC}" type="slidenum">
              <a:rPr lang="en-US" smtClean="0"/>
              <a:t>3</a:t>
            </a:fld>
            <a:endParaRPr lang="en-US"/>
          </a:p>
        </p:txBody>
      </p:sp>
    </p:spTree>
    <p:extLst>
      <p:ext uri="{BB962C8B-B14F-4D97-AF65-F5344CB8AC3E}">
        <p14:creationId xmlns:p14="http://schemas.microsoft.com/office/powerpoint/2010/main" val="47637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We’ve said the message of the book encapsulated</a:t>
            </a:r>
            <a:r>
              <a:rPr lang="en-US" baseline="0" dirty="0" smtClean="0"/>
              <a:t> here</a:t>
            </a:r>
          </a:p>
          <a:p>
            <a:pPr marL="171450" indent="-171450">
              <a:buFont typeface="Arial" charset="0"/>
              <a:buChar char="•"/>
            </a:pPr>
            <a:r>
              <a:rPr lang="en-US" baseline="0" dirty="0" smtClean="0"/>
              <a:t>Hopefully you can see Paul summarizing what he’s talked about</a:t>
            </a:r>
          </a:p>
          <a:p>
            <a:pPr marL="628650" lvl="1" indent="-171450">
              <a:buFont typeface="Arial" charset="0"/>
              <a:buChar char="•"/>
            </a:pPr>
            <a:r>
              <a:rPr lang="en-US" baseline="0" dirty="0" smtClean="0"/>
              <a:t>”The present age” </a:t>
            </a:r>
            <a:r>
              <a:rPr lang="mr-IN" baseline="0" dirty="0" smtClean="0"/>
              <a:t>–</a:t>
            </a:r>
            <a:r>
              <a:rPr lang="en-US" baseline="0" dirty="0" smtClean="0"/>
              <a:t> Titus living in Crete, as are we, and it gets into the church</a:t>
            </a:r>
          </a:p>
          <a:p>
            <a:pPr marL="628650" lvl="1" indent="-171450">
              <a:buFont typeface="Arial" charset="0"/>
              <a:buChar char="•"/>
            </a:pPr>
            <a:r>
              <a:rPr lang="en-US" baseline="0" dirty="0" smtClean="0"/>
              <a:t>“denying ungodliness</a:t>
            </a:r>
            <a:r>
              <a:rPr lang="mr-IN" baseline="0" dirty="0" smtClean="0"/>
              <a:t>…</a:t>
            </a:r>
            <a:r>
              <a:rPr lang="en-US" baseline="0" dirty="0" smtClean="0"/>
              <a:t>we should live” </a:t>
            </a:r>
            <a:r>
              <a:rPr lang="mr-IN" baseline="0" dirty="0" smtClean="0"/>
              <a:t>–</a:t>
            </a:r>
            <a:r>
              <a:rPr lang="en-US" baseline="0" dirty="0" smtClean="0"/>
              <a:t> all of us called to rise above and live the way God expects</a:t>
            </a:r>
          </a:p>
          <a:p>
            <a:pPr marL="628650" lvl="1" indent="-171450">
              <a:buFont typeface="Arial" charset="0"/>
              <a:buChar char="•"/>
            </a:pPr>
            <a:r>
              <a:rPr lang="en-US" baseline="0" dirty="0" smtClean="0"/>
              <a:t>“instructing us” </a:t>
            </a:r>
            <a:r>
              <a:rPr lang="mr-IN" baseline="0" dirty="0" smtClean="0"/>
              <a:t>–</a:t>
            </a:r>
            <a:r>
              <a:rPr lang="en-US" baseline="0" dirty="0" smtClean="0"/>
              <a:t> our godly living rooted in right instruction (sound teaching), what Titus was charged to do</a:t>
            </a:r>
          </a:p>
          <a:p>
            <a:pPr marL="171450" lvl="0" indent="-171450">
              <a:buFont typeface="Arial" charset="0"/>
              <a:buChar char="•"/>
            </a:pPr>
            <a:r>
              <a:rPr lang="en-US" baseline="0" dirty="0" smtClean="0"/>
              <a:t>But notice the first word of this paragraph</a:t>
            </a:r>
            <a:r>
              <a:rPr lang="mr-IN" baseline="0" dirty="0" smtClean="0"/>
              <a:t>…</a:t>
            </a:r>
            <a:r>
              <a:rPr lang="en-US" baseline="0" dirty="0" smtClean="0"/>
              <a:t> “For” (in the sense of ‘because’)</a:t>
            </a:r>
          </a:p>
          <a:p>
            <a:pPr marL="628650" lvl="1" indent="-171450">
              <a:buFont typeface="Arial" charset="0"/>
              <a:buChar char="•"/>
            </a:pPr>
            <a:r>
              <a:rPr lang="en-US" baseline="0" dirty="0" smtClean="0"/>
              <a:t>What Paul is giving us here is the </a:t>
            </a:r>
            <a:r>
              <a:rPr lang="en-US" i="1" baseline="0" dirty="0" smtClean="0"/>
              <a:t>why</a:t>
            </a:r>
            <a:r>
              <a:rPr lang="en-US" baseline="0" dirty="0" smtClean="0"/>
              <a:t>.</a:t>
            </a:r>
          </a:p>
          <a:p>
            <a:pPr marL="628650" lvl="1" indent="-171450">
              <a:buFont typeface="Arial" charset="0"/>
              <a:buChar char="•"/>
            </a:pPr>
            <a:r>
              <a:rPr lang="en-US" baseline="0" dirty="0" smtClean="0"/>
              <a:t>Why do we resist the world’s call? </a:t>
            </a:r>
          </a:p>
          <a:p>
            <a:pPr marL="628650" lvl="1" indent="-171450">
              <a:buFont typeface="Arial" charset="0"/>
              <a:buChar char="•"/>
            </a:pPr>
            <a:r>
              <a:rPr lang="en-US" baseline="0" dirty="0" smtClean="0"/>
              <a:t>Why do we pay close attention to the teaching? </a:t>
            </a:r>
          </a:p>
          <a:p>
            <a:pPr marL="628650" lvl="1" indent="-171450">
              <a:buFont typeface="Arial" charset="0"/>
              <a:buChar char="•"/>
            </a:pPr>
            <a:r>
              <a:rPr lang="en-US" baseline="0" dirty="0" smtClean="0"/>
              <a:t>Why do we work hard to live in these certain ways? </a:t>
            </a:r>
          </a:p>
          <a:p>
            <a:pPr marL="171450" lvl="0" indent="-171450">
              <a:buFont typeface="Arial" charset="0"/>
              <a:buChar char="•"/>
            </a:pPr>
            <a:r>
              <a:rPr lang="en-US" baseline="0" dirty="0" smtClean="0"/>
              <a:t>Because</a:t>
            </a:r>
            <a:r>
              <a:rPr lang="mr-IN" baseline="0" dirty="0" smtClean="0"/>
              <a:t>…</a:t>
            </a:r>
            <a:r>
              <a:rPr lang="en-US" baseline="0" dirty="0" smtClean="0"/>
              <a:t>the grace of God has appeared, bringing salvation to all.</a:t>
            </a:r>
          </a:p>
          <a:p>
            <a:pPr marL="628650" lvl="1" indent="-171450">
              <a:buFont typeface="Arial" charset="0"/>
              <a:buChar char="•"/>
            </a:pPr>
            <a:r>
              <a:rPr lang="en-US" baseline="0" dirty="0" smtClean="0"/>
              <a:t>Everything we teach, everything we do, is because of God’s grace</a:t>
            </a:r>
          </a:p>
          <a:p>
            <a:pPr marL="628650" lvl="1" indent="-171450">
              <a:buFont typeface="Arial" charset="0"/>
              <a:buChar char="•"/>
            </a:pPr>
            <a:r>
              <a:rPr lang="en-US" baseline="0" dirty="0" smtClean="0"/>
              <a:t>His favor, His gift of blessing to us</a:t>
            </a:r>
          </a:p>
          <a:p>
            <a:pPr marL="628650" lvl="1" indent="-171450">
              <a:buFont typeface="Arial" charset="0"/>
              <a:buChar char="•"/>
            </a:pPr>
            <a:r>
              <a:rPr lang="en-US" baseline="0" dirty="0" smtClean="0"/>
              <a:t>In particular, because the grace of God has appeared (Jesus)</a:t>
            </a:r>
          </a:p>
          <a:p>
            <a:pPr marL="628650" lvl="1" indent="-171450">
              <a:buFont typeface="Arial" charset="0"/>
              <a:buChar char="•"/>
            </a:pPr>
            <a:r>
              <a:rPr lang="en-US" baseline="0" dirty="0" smtClean="0"/>
              <a:t>God’s grace embodied in Jesus, who brought salvation</a:t>
            </a:r>
          </a:p>
          <a:p>
            <a:pPr marL="628650" lvl="1" indent="-171450">
              <a:buFont typeface="Arial" charset="0"/>
              <a:buChar char="•"/>
            </a:pPr>
            <a:r>
              <a:rPr lang="en-US" baseline="0" dirty="0" smtClean="0"/>
              <a:t>That grace instructs us, trains us to live godly lives. How? </a:t>
            </a:r>
          </a:p>
        </p:txBody>
      </p:sp>
      <p:sp>
        <p:nvSpPr>
          <p:cNvPr id="4" name="Slide Number Placeholder 3"/>
          <p:cNvSpPr>
            <a:spLocks noGrp="1"/>
          </p:cNvSpPr>
          <p:nvPr>
            <p:ph type="sldNum" sz="quarter" idx="10"/>
          </p:nvPr>
        </p:nvSpPr>
        <p:spPr/>
        <p:txBody>
          <a:bodyPr/>
          <a:lstStyle/>
          <a:p>
            <a:fld id="{4B573CD8-B6A0-C142-9378-734BAA35295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21145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Next couple verses help unpack this idea: </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How does God’s grace train us? Discipline us? Strengthen our character?</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Why is God’s gift of favor and blessing not an excuse, or a crutch? </a:t>
            </a:r>
          </a:p>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Look at verses 13 and 14 and think about what Paul says about our salvation by God’s grace</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t>
            </a:r>
            <a:r>
              <a:rPr lang="en-US" sz="1400" i="1" baseline="0" dirty="0" smtClean="0"/>
              <a:t>gave Himself</a:t>
            </a:r>
            <a:r>
              <a:rPr lang="mr-IN" sz="1400" i="1" baseline="0" dirty="0" smtClean="0"/>
              <a:t>…</a:t>
            </a:r>
            <a:r>
              <a:rPr lang="en-US" sz="1400" i="1" baseline="0" dirty="0" smtClean="0"/>
              <a:t>redeem us from all lawlessness</a:t>
            </a:r>
            <a:r>
              <a:rPr lang="en-US" sz="1400" baseline="0" dirty="0" smtClean="0"/>
              <a:t>”</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OT language of redemption </a:t>
            </a:r>
            <a:r>
              <a:rPr lang="mr-IN" sz="1400" baseline="0" dirty="0" smtClean="0"/>
              <a:t>–</a:t>
            </a:r>
            <a:r>
              <a:rPr lang="en-US" sz="1400" baseline="0" dirty="0" smtClean="0"/>
              <a:t> buying something back (land, or slave)</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Jesus redeemed us </a:t>
            </a:r>
            <a:r>
              <a:rPr lang="mr-IN" sz="1400" baseline="0" dirty="0" smtClean="0"/>
              <a:t>–</a:t>
            </a:r>
            <a:r>
              <a:rPr lang="en-US" sz="1400" baseline="0" dirty="0" smtClean="0"/>
              <a:t> bought us back.</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From what? Lawlessness. we were slaves to sin</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What payment? He gave Himself</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What Jesus says in Mark 10:45 “</a:t>
            </a:r>
            <a:r>
              <a:rPr lang="en-US" sz="1400" i="1" baseline="0" dirty="0" smtClean="0"/>
              <a:t>give His life a ransom for many</a:t>
            </a:r>
            <a:r>
              <a:rPr lang="en-US" sz="1400" baseline="0" dirty="0" smtClean="0"/>
              <a:t>”</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Moves us beyond mere forgiveness (slate wiped clean) to our being purchased by Jesus</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no longer slaves to sin, we deny ungodliness and resist its pressure</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Now belong to Jesus, so we humbly and gratefully live His instructions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t>
            </a:r>
            <a:r>
              <a:rPr lang="en-US" sz="1400" i="1" baseline="0" dirty="0" smtClean="0"/>
              <a:t>purify for Himself a people for His own possession</a:t>
            </a:r>
            <a:r>
              <a:rPr lang="en-US" sz="1400" baseline="0" dirty="0" smtClean="0"/>
              <a:t>”</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another OT sounding phrase </a:t>
            </a:r>
            <a:r>
              <a:rPr lang="mr-IN" sz="1400" baseline="0" dirty="0" smtClean="0"/>
              <a:t>–</a:t>
            </a:r>
            <a:r>
              <a:rPr lang="en-US" sz="1400" baseline="0" dirty="0" smtClean="0"/>
              <a:t> God called Israel “His own possession” (Ex19:5)</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because of that, they were to be pure and holy as God is holy (Lev20:26 </a:t>
            </a:r>
            <a:r>
              <a:rPr lang="mr-IN" sz="1400" baseline="0" dirty="0" smtClean="0"/>
              <a:t>–</a:t>
            </a:r>
            <a:r>
              <a:rPr lang="en-US" sz="1400" baseline="0" dirty="0" smtClean="0"/>
              <a:t> you shall be holy to me, for I the Lord am holy; and I have separated you from the peoples to be mine.” </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that’s us </a:t>
            </a:r>
            <a:r>
              <a:rPr lang="mr-IN" sz="1400" baseline="0" dirty="0" smtClean="0"/>
              <a:t>–</a:t>
            </a:r>
            <a:r>
              <a:rPr lang="en-US" sz="1400" baseline="0" dirty="0" smtClean="0"/>
              <a:t> separated from the world to be Christ’s, therefore required to be holy and pure</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contrast with false teachers of ch.1 who claimed purity because of their Jewish customs, but Paul says in 1:15 that their mind and conscience are defiled</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we can’t just claim purity as God’s people, we must purify our hearts, thoughts, words, and lives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t>
            </a:r>
            <a:r>
              <a:rPr lang="en-US" sz="1400" i="1" baseline="0" dirty="0" smtClean="0"/>
              <a:t>zealous for good works</a:t>
            </a:r>
            <a:r>
              <a:rPr lang="en-US" sz="1400" baseline="0" dirty="0" smtClean="0"/>
              <a:t>”</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the people God wants for Himself are not just pure, but pure for the purpose of doing good.</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back in 1:15-16, the defiled men were unfit for good works</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instead, God wants us to be pure so that we can be used by Him</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Paul says in Eph2:8-10, “By grace you have been saved through faith, not of yourselves, it is the gift of God, not of works that no man may boast. For we are His workmanship, created in Christ Jesus for good works, which God created beforehand so that we would walk in them.”</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Same idea here </a:t>
            </a:r>
            <a:r>
              <a:rPr lang="mr-IN" sz="1400" baseline="0" dirty="0" smtClean="0"/>
              <a:t>–</a:t>
            </a:r>
            <a:r>
              <a:rPr lang="en-US" sz="1400" baseline="0" dirty="0" smtClean="0"/>
              <a:t> God’s grace has been poured out on us freely because He wants a people that will be busy doing the good works He created us for! </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What are good works?</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John 10:32 / Acts 10:38 </a:t>
            </a:r>
            <a:r>
              <a:rPr lang="mr-IN" sz="1400" baseline="0" dirty="0" smtClean="0"/>
              <a:t>–</a:t>
            </a:r>
            <a:r>
              <a:rPr lang="en-US" sz="1400" baseline="0" dirty="0" smtClean="0"/>
              <a:t> what Jesus did</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Acts 9:36 </a:t>
            </a:r>
            <a:r>
              <a:rPr lang="mr-IN" sz="1400" baseline="0" dirty="0" smtClean="0"/>
              <a:t>–</a:t>
            </a:r>
            <a:r>
              <a:rPr lang="en-US" sz="1400" baseline="0" dirty="0" smtClean="0"/>
              <a:t> Tabitha, garments for widows</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1 Tim 5:10 </a:t>
            </a:r>
            <a:r>
              <a:rPr lang="mr-IN" sz="1400" baseline="0" dirty="0" smtClean="0"/>
              <a:t>–</a:t>
            </a:r>
            <a:r>
              <a:rPr lang="en-US" sz="1400" baseline="0" dirty="0" smtClean="0"/>
              <a:t> widow “has brought up children, if she has shown hospitality to strangers, if she has washed the saints' feet, if she has assisted those in affliction, if she has devoted herself to every good work”</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1 Tim 6:18 </a:t>
            </a:r>
            <a:r>
              <a:rPr lang="mr-IN" sz="1400" baseline="0" dirty="0" smtClean="0"/>
              <a:t>–</a:t>
            </a:r>
            <a:r>
              <a:rPr lang="en-US" sz="1400" baseline="0" dirty="0" smtClean="0"/>
              <a:t> rich in good works, generous and ready to share</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Titus 3:4 </a:t>
            </a:r>
            <a:r>
              <a:rPr lang="mr-IN" sz="1400" baseline="0" dirty="0" smtClean="0"/>
              <a:t>–</a:t>
            </a:r>
            <a:r>
              <a:rPr lang="en-US" sz="1400" baseline="0" dirty="0" smtClean="0"/>
              <a:t> meet pressing needs</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We are to be zealous for all this</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we think of that as bad, ridicule others for their zeal</a:t>
            </a:r>
          </a:p>
          <a:p>
            <a:pPr marL="1543050" marR="0" lvl="3"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this is the energy, passion, ‘obsession’ we are to have</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t>
            </a:r>
            <a:r>
              <a:rPr lang="en-US" sz="1400" i="1" baseline="0" dirty="0" smtClean="0"/>
              <a:t>looking for the blessed hope and the appearing of the glory of our great God and Savior Jesus Christ</a:t>
            </a:r>
            <a:r>
              <a:rPr lang="en-US" sz="1400" baseline="0" dirty="0" smtClean="0"/>
              <a:t>”</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we are not just shaped by Jesus 1st appearing, but His 2</a:t>
            </a:r>
            <a:r>
              <a:rPr lang="en-US" sz="1400" baseline="30000" dirty="0" smtClean="0"/>
              <a:t>nd</a:t>
            </a:r>
            <a:endParaRPr lang="en-US" sz="1400" baseline="0" dirty="0" smtClean="0"/>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Think about the parables Jesus told about the master returning to find either his servants ready and busy about His work, or squandering their possessions, responsibility, and opportunity</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If we were really waiting eagerly, the denial, the character, the good works would come</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Partly because we would be aware of our accountability to His judgment</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but also because we are aware that our eternal reality is one of serving the Lord in the eternal kingdom, and that has already begun now in this present age in Jesus Christ </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So I live as the kingdom has already come, because it has</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I live as if eternal life has already begun, because it has</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I live as if the King is currently reigning, because He is</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And I can’t wait to see Him when He comes, and I want to be busy about His work until that day</a:t>
            </a:r>
          </a:p>
        </p:txBody>
      </p:sp>
      <p:sp>
        <p:nvSpPr>
          <p:cNvPr id="4" name="Slide Number Placeholder 3"/>
          <p:cNvSpPr>
            <a:spLocks noGrp="1"/>
          </p:cNvSpPr>
          <p:nvPr>
            <p:ph type="sldNum" sz="quarter" idx="10"/>
          </p:nvPr>
        </p:nvSpPr>
        <p:spPr/>
        <p:txBody>
          <a:bodyPr/>
          <a:lstStyle/>
          <a:p>
            <a:fld id="{36C7E10C-1233-B24A-BF3C-87E0EC3193CC}" type="slidenum">
              <a:rPr lang="en-US" smtClean="0"/>
              <a:t>5</a:t>
            </a:fld>
            <a:endParaRPr lang="en-US"/>
          </a:p>
        </p:txBody>
      </p:sp>
    </p:spTree>
    <p:extLst>
      <p:ext uri="{BB962C8B-B14F-4D97-AF65-F5344CB8AC3E}">
        <p14:creationId xmlns:p14="http://schemas.microsoft.com/office/powerpoint/2010/main" val="674060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7E10C-1233-B24A-BF3C-87E0EC3193C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98127516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11/26/23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98758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7E33E-8B18-4087-B112-809917729534}" type="datetimeFigureOut">
              <a:rPr lang="en-US" smtClean="0"/>
              <a:t>11/26/23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841837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FFE419-2371-464F-8239-3959401C3561}" type="datetimeFigureOut">
              <a:rPr lang="en-US" smtClean="0"/>
              <a:t>11/26/23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314217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D162C4-EDD9-4389-A98B-B87ECEA2A816}" type="datetimeFigureOut">
              <a:rPr lang="en-US" smtClean="0"/>
              <a:t>11/26/23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544684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3E5059C3-6A89-4494-99FF-5A4D6FFD50EB}" type="datetimeFigureOut">
              <a:rPr lang="en-US" smtClean="0"/>
              <a:t>11/26/23</a:t>
            </a:fld>
            <a:endParaRPr lang="en-US" dirty="0"/>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r>
              <a:rPr lang="en-US" smtClean="0"/>
              <a:t>
              </a:t>
            </a:r>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727436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11/26/23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55695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11/26/23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6908509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FAF3416-4057-4DAA-829D-4CA07428D088}" type="datetimeFigureOut">
              <a:rPr lang="en-US" smtClean="0"/>
              <a:t>11/26/23</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566008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11/26/23</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2994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37D525BB-DA17-4BA0-B3C8-3AC3ABC827E6}" type="datetimeFigureOut">
              <a:rPr lang="en-US" smtClean="0"/>
              <a:t>11/26/23</a:t>
            </a:fld>
            <a:endParaRPr lang="en-US" dirty="0"/>
          </a:p>
        </p:txBody>
      </p:sp>
      <p:sp>
        <p:nvSpPr>
          <p:cNvPr id="10" name="Footer Placeholder 9"/>
          <p:cNvSpPr>
            <a:spLocks noGrp="1"/>
          </p:cNvSpPr>
          <p:nvPr>
            <p:ph type="ftr" sz="quarter" idx="11"/>
          </p:nvPr>
        </p:nvSpPr>
        <p:spPr/>
        <p:txBody>
          <a:bodyPr/>
          <a:lstStyle/>
          <a:p>
            <a:r>
              <a:rPr lang="en-US" smtClean="0"/>
              <a:t>
              </a:t>
            </a:r>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856741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B16C4C9A-3960-41CF-A4E9-2A8FB932454B}" type="datetimeFigureOut">
              <a:rPr lang="en-US" smtClean="0"/>
              <a:t>11/26/23</a:t>
            </a:fld>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097507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CBC1C18-307B-4F68-A007-B5B542270E8D}" type="datetimeFigureOut">
              <a:rPr lang="en-US" smtClean="0"/>
              <a:t>11/26/23</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009200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fade/>
  </p:transition>
  <p:hf sldNum="0" hdr="0" ft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Instructed by Grace</a:t>
            </a:r>
            <a:endParaRPr lang="en-US" sz="5400" dirty="0"/>
          </a:p>
        </p:txBody>
      </p:sp>
      <p:sp>
        <p:nvSpPr>
          <p:cNvPr id="3" name="Subtitle 2"/>
          <p:cNvSpPr>
            <a:spLocks noGrp="1"/>
          </p:cNvSpPr>
          <p:nvPr>
            <p:ph type="subTitle" idx="1"/>
          </p:nvPr>
        </p:nvSpPr>
        <p:spPr>
          <a:xfrm>
            <a:off x="802386" y="4468030"/>
            <a:ext cx="5918454" cy="990937"/>
          </a:xfrm>
        </p:spPr>
        <p:txBody>
          <a:bodyPr>
            <a:normAutofit/>
          </a:bodyPr>
          <a:lstStyle/>
          <a:p>
            <a:r>
              <a:rPr lang="en-US" sz="3600" dirty="0" smtClean="0">
                <a:solidFill>
                  <a:schemeClr val="bg1">
                    <a:lumMod val="85000"/>
                  </a:schemeClr>
                </a:solidFill>
                <a:latin typeface="Georgia" charset="0"/>
                <a:ea typeface="Georgia" charset="0"/>
                <a:cs typeface="Georgia" charset="0"/>
              </a:rPr>
              <a:t>A Study of the Book of Titus</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46668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Arial" charset="0"/>
                <a:ea typeface="Arial" charset="0"/>
                <a:cs typeface="Arial" charset="0"/>
              </a:rPr>
              <a:t>Winter Bible Classes</a:t>
            </a:r>
            <a:br>
              <a:rPr lang="en-US" dirty="0" smtClean="0">
                <a:solidFill>
                  <a:schemeClr val="bg1"/>
                </a:solidFill>
                <a:latin typeface="Arial" charset="0"/>
                <a:ea typeface="Arial" charset="0"/>
                <a:cs typeface="Arial" charset="0"/>
              </a:rPr>
            </a:br>
            <a:r>
              <a:rPr lang="en-US" b="0" i="1" dirty="0" smtClean="0">
                <a:solidFill>
                  <a:schemeClr val="bg1"/>
                </a:solidFill>
                <a:latin typeface="Arial" charset="0"/>
                <a:ea typeface="Arial" charset="0"/>
                <a:cs typeface="Arial" charset="0"/>
              </a:rPr>
              <a:t>starting Sunday (12/3)</a:t>
            </a:r>
            <a:endParaRPr lang="en-US" b="0" i="1" dirty="0">
              <a:solidFill>
                <a:schemeClr val="bg1"/>
              </a:solidFill>
              <a:latin typeface="Arial" charset="0"/>
              <a:ea typeface="Arial" charset="0"/>
              <a:cs typeface="Arial" charset="0"/>
            </a:endParaRPr>
          </a:p>
        </p:txBody>
      </p:sp>
      <p:sp>
        <p:nvSpPr>
          <p:cNvPr id="3" name="Content Placeholder 2"/>
          <p:cNvSpPr>
            <a:spLocks noGrp="1"/>
          </p:cNvSpPr>
          <p:nvPr>
            <p:ph idx="1"/>
          </p:nvPr>
        </p:nvSpPr>
        <p:spPr/>
        <p:txBody>
          <a:bodyPr>
            <a:normAutofit/>
          </a:bodyPr>
          <a:lstStyle/>
          <a:p>
            <a:pPr marL="290513" indent="-290513">
              <a:lnSpc>
                <a:spcPct val="100000"/>
              </a:lnSpc>
            </a:pPr>
            <a:r>
              <a:rPr lang="en-US" sz="3600" b="1" dirty="0" smtClean="0">
                <a:solidFill>
                  <a:schemeClr val="bg1"/>
                </a:solidFill>
                <a:latin typeface="Arial" charset="0"/>
                <a:ea typeface="Arial" charset="0"/>
                <a:cs typeface="Arial" charset="0"/>
              </a:rPr>
              <a:t>Sundays</a:t>
            </a:r>
          </a:p>
          <a:p>
            <a:pPr marL="564833" lvl="2" indent="-290513">
              <a:lnSpc>
                <a:spcPct val="100000"/>
              </a:lnSpc>
            </a:pPr>
            <a:r>
              <a:rPr lang="en-US" sz="3200" dirty="0" smtClean="0">
                <a:solidFill>
                  <a:schemeClr val="bg1"/>
                </a:solidFill>
                <a:latin typeface="Arial" charset="0"/>
                <a:ea typeface="Arial" charset="0"/>
                <a:cs typeface="Arial" charset="0"/>
              </a:rPr>
              <a:t>Auditorium: Genesis (David &amp; Doug)</a:t>
            </a:r>
          </a:p>
          <a:p>
            <a:pPr marL="564833" lvl="2" indent="-290513">
              <a:lnSpc>
                <a:spcPct val="100000"/>
              </a:lnSpc>
            </a:pPr>
            <a:r>
              <a:rPr lang="en-US" sz="3200" dirty="0" smtClean="0">
                <a:solidFill>
                  <a:schemeClr val="bg1"/>
                </a:solidFill>
                <a:latin typeface="Arial" charset="0"/>
                <a:ea typeface="Arial" charset="0"/>
                <a:cs typeface="Arial" charset="0"/>
              </a:rPr>
              <a:t>Back: Book of Daniel (Robert &amp; H.E.)</a:t>
            </a:r>
          </a:p>
          <a:p>
            <a:pPr marL="290513" indent="-290513">
              <a:lnSpc>
                <a:spcPct val="100000"/>
              </a:lnSpc>
              <a:spcBef>
                <a:spcPts val="2400"/>
              </a:spcBef>
            </a:pPr>
            <a:r>
              <a:rPr lang="en-US" sz="3600" b="1" dirty="0" smtClean="0">
                <a:solidFill>
                  <a:schemeClr val="bg1"/>
                </a:solidFill>
                <a:latin typeface="Arial" charset="0"/>
                <a:ea typeface="Arial" charset="0"/>
                <a:cs typeface="Arial" charset="0"/>
              </a:rPr>
              <a:t>Wednesdays</a:t>
            </a:r>
          </a:p>
          <a:p>
            <a:pPr marL="564833" lvl="2" indent="-290513">
              <a:lnSpc>
                <a:spcPct val="100000"/>
              </a:lnSpc>
            </a:pPr>
            <a:r>
              <a:rPr lang="en-US" sz="3200" dirty="0" smtClean="0">
                <a:solidFill>
                  <a:schemeClr val="bg1"/>
                </a:solidFill>
                <a:latin typeface="Arial" charset="0"/>
                <a:ea typeface="Arial" charset="0"/>
                <a:cs typeface="Arial" charset="0"/>
              </a:rPr>
              <a:t>Auditorium: Hebrews (Rick)</a:t>
            </a:r>
          </a:p>
          <a:p>
            <a:pPr marL="564833" lvl="2" indent="-290513">
              <a:lnSpc>
                <a:spcPct val="100000"/>
              </a:lnSpc>
            </a:pPr>
            <a:r>
              <a:rPr lang="en-US" sz="3200" dirty="0" smtClean="0">
                <a:solidFill>
                  <a:schemeClr val="bg1"/>
                </a:solidFill>
                <a:latin typeface="Arial" charset="0"/>
                <a:ea typeface="Arial" charset="0"/>
                <a:cs typeface="Arial" charset="0"/>
              </a:rPr>
              <a:t>Back: Revelation (Daniel)</a:t>
            </a:r>
            <a:endParaRPr lang="en-US" sz="32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398270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500" dirty="0" smtClean="0"/>
              <a:t>Zealous for Good Works</a:t>
            </a:r>
            <a:endParaRPr lang="en-US" sz="4500" dirty="0"/>
          </a:p>
        </p:txBody>
      </p:sp>
      <p:sp>
        <p:nvSpPr>
          <p:cNvPr id="3" name="Subtitle 2"/>
          <p:cNvSpPr>
            <a:spLocks noGrp="1"/>
          </p:cNvSpPr>
          <p:nvPr>
            <p:ph type="subTitle" idx="1"/>
          </p:nvPr>
        </p:nvSpPr>
        <p:spPr>
          <a:xfrm>
            <a:off x="802386" y="4468030"/>
            <a:ext cx="6129356" cy="1184625"/>
          </a:xfrm>
        </p:spPr>
        <p:txBody>
          <a:bodyPr>
            <a:normAutofit/>
          </a:bodyPr>
          <a:lstStyle/>
          <a:p>
            <a:r>
              <a:rPr lang="en-US" sz="3600" dirty="0" smtClean="0">
                <a:solidFill>
                  <a:schemeClr val="bg1">
                    <a:lumMod val="85000"/>
                  </a:schemeClr>
                </a:solidFill>
                <a:latin typeface="Georgia" charset="0"/>
                <a:ea typeface="Georgia" charset="0"/>
                <a:cs typeface="Georgia" charset="0"/>
              </a:rPr>
              <a:t>A People Trained by the Grace of God (Titus 2:11-14)</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1855295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4479"/>
        </a:solidFill>
        <a:effectLst/>
      </p:bgPr>
    </p:bg>
    <p:spTree>
      <p:nvGrpSpPr>
        <p:cNvPr id="1" name=""/>
        <p:cNvGrpSpPr/>
        <p:nvPr/>
      </p:nvGrpSpPr>
      <p:grpSpPr>
        <a:xfrm>
          <a:off x="0" y="0"/>
          <a:ext cx="0" cy="0"/>
          <a:chOff x="0" y="0"/>
          <a:chExt cx="0" cy="0"/>
        </a:xfrm>
      </p:grpSpPr>
      <p:sp>
        <p:nvSpPr>
          <p:cNvPr id="4" name="TextBox 3"/>
          <p:cNvSpPr txBox="1"/>
          <p:nvPr/>
        </p:nvSpPr>
        <p:spPr>
          <a:xfrm>
            <a:off x="626808" y="1820661"/>
            <a:ext cx="7897761" cy="3416320"/>
          </a:xfrm>
          <a:prstGeom prst="rect">
            <a:avLst/>
          </a:prstGeom>
          <a:noFill/>
        </p:spPr>
        <p:txBody>
          <a:bodyPr wrap="square" rtlCol="0">
            <a:spAutoFit/>
          </a:bodyPr>
          <a:lstStyle/>
          <a:p>
            <a:pPr algn="ctr"/>
            <a:r>
              <a:rPr lang="en-US" sz="3600" baseline="30000" dirty="0" smtClean="0">
                <a:solidFill>
                  <a:prstClr val="white"/>
                </a:solidFill>
                <a:latin typeface="Georgia" charset="0"/>
                <a:ea typeface="Georgia" charset="0"/>
                <a:cs typeface="Georgia" charset="0"/>
              </a:rPr>
              <a:t>2:11</a:t>
            </a:r>
            <a:r>
              <a:rPr lang="en-US" sz="3600" dirty="0" smtClean="0">
                <a:solidFill>
                  <a:prstClr val="white"/>
                </a:solidFill>
                <a:latin typeface="Georgia" charset="0"/>
                <a:ea typeface="Georgia" charset="0"/>
                <a:cs typeface="Georgia" charset="0"/>
              </a:rPr>
              <a:t> For </a:t>
            </a:r>
            <a:r>
              <a:rPr lang="en-US" sz="3600" dirty="0">
                <a:solidFill>
                  <a:prstClr val="white"/>
                </a:solidFill>
                <a:latin typeface="Georgia" charset="0"/>
                <a:ea typeface="Georgia" charset="0"/>
                <a:cs typeface="Georgia" charset="0"/>
              </a:rPr>
              <a:t>the grace of God has appeared, </a:t>
            </a:r>
            <a:r>
              <a:rPr lang="en-US" sz="3600" dirty="0" smtClean="0">
                <a:solidFill>
                  <a:prstClr val="white"/>
                </a:solidFill>
                <a:latin typeface="Georgia" charset="0"/>
                <a:ea typeface="Georgia" charset="0"/>
                <a:cs typeface="Georgia" charset="0"/>
              </a:rPr>
              <a:t>bringing salvation </a:t>
            </a:r>
            <a:r>
              <a:rPr lang="en-US" sz="3600" dirty="0">
                <a:solidFill>
                  <a:prstClr val="white"/>
                </a:solidFill>
                <a:latin typeface="Georgia" charset="0"/>
                <a:ea typeface="Georgia" charset="0"/>
                <a:cs typeface="Georgia" charset="0"/>
              </a:rPr>
              <a:t>to all men</a:t>
            </a:r>
            <a:r>
              <a:rPr lang="en-US" sz="3600" dirty="0" smtClean="0">
                <a:solidFill>
                  <a:prstClr val="white"/>
                </a:solidFill>
                <a:latin typeface="Georgia" charset="0"/>
                <a:ea typeface="Georgia" charset="0"/>
                <a:cs typeface="Georgia" charset="0"/>
              </a:rPr>
              <a:t>, </a:t>
            </a:r>
          </a:p>
          <a:p>
            <a:pPr algn="ctr"/>
            <a:r>
              <a:rPr lang="en-US" sz="3600" baseline="30000" dirty="0" smtClean="0">
                <a:solidFill>
                  <a:prstClr val="white"/>
                </a:solidFill>
                <a:latin typeface="Georgia" charset="0"/>
                <a:ea typeface="Georgia" charset="0"/>
                <a:cs typeface="Georgia" charset="0"/>
              </a:rPr>
              <a:t>12</a:t>
            </a:r>
            <a:r>
              <a:rPr lang="en-US" sz="3600" dirty="0" smtClean="0">
                <a:solidFill>
                  <a:prstClr val="white"/>
                </a:solidFill>
                <a:latin typeface="Georgia" charset="0"/>
                <a:ea typeface="Georgia" charset="0"/>
                <a:cs typeface="Georgia" charset="0"/>
              </a:rPr>
              <a:t> instructing us that, denying ungodliness and worldly desires, we should live sensibly, righteously, and godly in the present age. </a:t>
            </a:r>
          </a:p>
        </p:txBody>
      </p:sp>
      <p:sp>
        <p:nvSpPr>
          <p:cNvPr id="5" name="Title 1"/>
          <p:cNvSpPr txBox="1">
            <a:spLocks/>
          </p:cNvSpPr>
          <p:nvPr/>
        </p:nvSpPr>
        <p:spPr>
          <a:xfrm>
            <a:off x="685800" y="660349"/>
            <a:ext cx="7772400" cy="10062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4000" dirty="0" smtClean="0">
                <a:solidFill>
                  <a:schemeClr val="bg1"/>
                </a:solidFill>
              </a:rPr>
              <a:t>Message of Titus</a:t>
            </a:r>
            <a:endParaRPr lang="en-US" sz="4000" dirty="0">
              <a:solidFill>
                <a:schemeClr val="bg1"/>
              </a:solidFill>
            </a:endParaRPr>
          </a:p>
        </p:txBody>
      </p:sp>
      <p:cxnSp>
        <p:nvCxnSpPr>
          <p:cNvPr id="3" name="Straight Connector 2"/>
          <p:cNvCxnSpPr/>
          <p:nvPr/>
        </p:nvCxnSpPr>
        <p:spPr>
          <a:xfrm flipV="1">
            <a:off x="2231210" y="2433482"/>
            <a:ext cx="6027887"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326643" y="1835409"/>
            <a:ext cx="797126" cy="657067"/>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2035281" y="3487992"/>
            <a:ext cx="268806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94775" y="4584291"/>
            <a:ext cx="2458063" cy="245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268169" y="5184820"/>
            <a:ext cx="370781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2085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18363"/>
            <a:ext cx="7772400" cy="1385739"/>
          </a:xfrm>
        </p:spPr>
        <p:txBody>
          <a:bodyPr>
            <a:normAutofit/>
          </a:bodyPr>
          <a:lstStyle/>
          <a:p>
            <a:pPr algn="ctr">
              <a:lnSpc>
                <a:spcPct val="100000"/>
              </a:lnSpc>
            </a:pPr>
            <a:r>
              <a:rPr lang="en-US" sz="4000" dirty="0" smtClean="0">
                <a:solidFill>
                  <a:schemeClr val="bg1"/>
                </a:solidFill>
              </a:rPr>
              <a:t>Trained by Grace</a:t>
            </a:r>
            <a:br>
              <a:rPr lang="en-US" sz="4000" dirty="0" smtClean="0">
                <a:solidFill>
                  <a:schemeClr val="bg1"/>
                </a:solidFill>
              </a:rPr>
            </a:br>
            <a:r>
              <a:rPr lang="en-US" sz="3600" b="0" i="1" dirty="0" smtClean="0">
                <a:solidFill>
                  <a:schemeClr val="bg1"/>
                </a:solidFill>
              </a:rPr>
              <a:t>Titus 2:11-14</a:t>
            </a:r>
            <a:endParaRPr lang="en-US" sz="3600" b="0" i="1" dirty="0">
              <a:solidFill>
                <a:schemeClr val="bg1"/>
              </a:solidFill>
            </a:endParaRPr>
          </a:p>
        </p:txBody>
      </p:sp>
      <p:sp>
        <p:nvSpPr>
          <p:cNvPr id="3" name="Content Placeholder 2"/>
          <p:cNvSpPr>
            <a:spLocks noGrp="1"/>
          </p:cNvSpPr>
          <p:nvPr>
            <p:ph idx="1"/>
          </p:nvPr>
        </p:nvSpPr>
        <p:spPr>
          <a:xfrm>
            <a:off x="685800" y="1704103"/>
            <a:ext cx="7772400" cy="4197936"/>
          </a:xfrm>
        </p:spPr>
        <p:txBody>
          <a:bodyPr anchor="ctr">
            <a:normAutofit/>
          </a:bodyPr>
          <a:lstStyle/>
          <a:p>
            <a:pPr marL="0" indent="0">
              <a:spcBef>
                <a:spcPts val="0"/>
              </a:spcBef>
              <a:spcAft>
                <a:spcPts val="2400"/>
              </a:spcAft>
              <a:buNone/>
            </a:pPr>
            <a:r>
              <a:rPr lang="en-US" sz="3200" dirty="0" smtClean="0">
                <a:solidFill>
                  <a:schemeClr val="bg1"/>
                </a:solidFill>
                <a:latin typeface="Georgia" charset="0"/>
                <a:ea typeface="Georgia" charset="0"/>
                <a:cs typeface="Georgia" charset="0"/>
              </a:rPr>
              <a:t>We deny sin and live right because we are:</a:t>
            </a:r>
          </a:p>
          <a:p>
            <a:pPr marL="344488" indent="-344488">
              <a:spcBef>
                <a:spcPts val="0"/>
              </a:spcBef>
              <a:spcAft>
                <a:spcPts val="1200"/>
              </a:spcAft>
            </a:pPr>
            <a:r>
              <a:rPr lang="en-US" sz="4000" dirty="0" smtClean="0">
                <a:solidFill>
                  <a:schemeClr val="bg1"/>
                </a:solidFill>
                <a:latin typeface="Georgia" charset="0"/>
                <a:ea typeface="Georgia" charset="0"/>
                <a:cs typeface="Georgia" charset="0"/>
              </a:rPr>
              <a:t>Purchased by His sacrifice (14)</a:t>
            </a:r>
          </a:p>
          <a:p>
            <a:pPr marL="344488" indent="-344488">
              <a:spcBef>
                <a:spcPts val="0"/>
              </a:spcBef>
              <a:spcAft>
                <a:spcPts val="1200"/>
              </a:spcAft>
            </a:pPr>
            <a:r>
              <a:rPr lang="en-US" sz="4000" dirty="0" smtClean="0">
                <a:solidFill>
                  <a:schemeClr val="bg1"/>
                </a:solidFill>
                <a:latin typeface="Georgia" charset="0"/>
                <a:ea typeface="Georgia" charset="0"/>
                <a:cs typeface="Georgia" charset="0"/>
              </a:rPr>
              <a:t>Purified to belong to Him (14)</a:t>
            </a:r>
          </a:p>
          <a:p>
            <a:pPr marL="344488" indent="-344488">
              <a:spcBef>
                <a:spcPts val="0"/>
              </a:spcBef>
              <a:spcAft>
                <a:spcPts val="1200"/>
              </a:spcAft>
            </a:pPr>
            <a:r>
              <a:rPr lang="en-US" sz="4000" dirty="0" smtClean="0">
                <a:solidFill>
                  <a:schemeClr val="bg1"/>
                </a:solidFill>
                <a:latin typeface="Georgia" charset="0"/>
                <a:ea typeface="Georgia" charset="0"/>
                <a:cs typeface="Georgia" charset="0"/>
              </a:rPr>
              <a:t>Zealous for good works (14)</a:t>
            </a:r>
          </a:p>
          <a:p>
            <a:pPr marL="344488" indent="-344488">
              <a:spcBef>
                <a:spcPts val="0"/>
              </a:spcBef>
              <a:spcAft>
                <a:spcPts val="1200"/>
              </a:spcAft>
            </a:pPr>
            <a:r>
              <a:rPr lang="en-US" sz="4000" dirty="0" smtClean="0">
                <a:solidFill>
                  <a:schemeClr val="bg1"/>
                </a:solidFill>
                <a:latin typeface="Georgia" charset="0"/>
                <a:ea typeface="Georgia" charset="0"/>
                <a:cs typeface="Georgia" charset="0"/>
              </a:rPr>
              <a:t>Eagerly waiting for Him (13)</a:t>
            </a:r>
          </a:p>
        </p:txBody>
      </p:sp>
    </p:spTree>
    <p:extLst>
      <p:ext uri="{BB962C8B-B14F-4D97-AF65-F5344CB8AC3E}">
        <p14:creationId xmlns:p14="http://schemas.microsoft.com/office/powerpoint/2010/main" val="52528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500" dirty="0" smtClean="0"/>
              <a:t>Zealous for Good Works</a:t>
            </a:r>
            <a:endParaRPr lang="en-US" sz="4500" dirty="0"/>
          </a:p>
        </p:txBody>
      </p:sp>
      <p:sp>
        <p:nvSpPr>
          <p:cNvPr id="3" name="Subtitle 2"/>
          <p:cNvSpPr>
            <a:spLocks noGrp="1"/>
          </p:cNvSpPr>
          <p:nvPr>
            <p:ph type="subTitle" idx="1"/>
          </p:nvPr>
        </p:nvSpPr>
        <p:spPr>
          <a:xfrm>
            <a:off x="802386" y="4468030"/>
            <a:ext cx="6129356" cy="1184625"/>
          </a:xfrm>
        </p:spPr>
        <p:txBody>
          <a:bodyPr>
            <a:normAutofit/>
          </a:bodyPr>
          <a:lstStyle/>
          <a:p>
            <a:r>
              <a:rPr lang="en-US" sz="3600" dirty="0" smtClean="0">
                <a:solidFill>
                  <a:schemeClr val="bg1">
                    <a:lumMod val="85000"/>
                  </a:schemeClr>
                </a:solidFill>
                <a:latin typeface="Georgia" charset="0"/>
                <a:ea typeface="Georgia" charset="0"/>
                <a:cs typeface="Georgia" charset="0"/>
              </a:rPr>
              <a:t>“For the Grace of God has appeared, bringing salvation”</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180346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14360</TotalTime>
  <Words>1210</Words>
  <Application>Microsoft Macintosh PowerPoint</Application>
  <PresentationFormat>On-screen Show (4:3)</PresentationFormat>
  <Paragraphs>100</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Georgia</vt:lpstr>
      <vt:lpstr>Mangal</vt:lpstr>
      <vt:lpstr>Rockwell Extra Bold</vt:lpstr>
      <vt:lpstr>Trebuchet MS</vt:lpstr>
      <vt:lpstr>Wingdings</vt:lpstr>
      <vt:lpstr>Wood Type</vt:lpstr>
      <vt:lpstr>Instructed by Grace</vt:lpstr>
      <vt:lpstr>Winter Bible Classes starting Sunday (12/3)</vt:lpstr>
      <vt:lpstr>Zealous for Good Works</vt:lpstr>
      <vt:lpstr>PowerPoint Presentation</vt:lpstr>
      <vt:lpstr>Trained by Grace Titus 2:11-14</vt:lpstr>
      <vt:lpstr>Zealous for Good Works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98</cp:revision>
  <cp:lastPrinted>2023-11-26T04:49:30Z</cp:lastPrinted>
  <dcterms:created xsi:type="dcterms:W3CDTF">2023-10-19T17:46:37Z</dcterms:created>
  <dcterms:modified xsi:type="dcterms:W3CDTF">2023-11-26T13:56:52Z</dcterms:modified>
</cp:coreProperties>
</file>