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82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92" d="100"/>
          <a:sy n="92"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FB852D-2F58-C644-A863-9D09C1D37BDB}"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413802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B852D-2F58-C644-A863-9D09C1D37BDB}"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290167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B852D-2F58-C644-A863-9D09C1D37BDB}"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290062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B852D-2F58-C644-A863-9D09C1D37BDB}"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72838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FB852D-2F58-C644-A863-9D09C1D37BDB}"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357904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B852D-2F58-C644-A863-9D09C1D37BDB}"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114953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FB852D-2F58-C644-A863-9D09C1D37BDB}" type="datetimeFigureOut">
              <a:rPr lang="en-US" smtClean="0"/>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411267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FB852D-2F58-C644-A863-9D09C1D37BDB}" type="datetimeFigureOut">
              <a:rPr lang="en-US" smtClean="0"/>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1495305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B852D-2F58-C644-A863-9D09C1D37BDB}" type="datetimeFigureOut">
              <a:rPr lang="en-US" smtClean="0"/>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13007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FB852D-2F58-C644-A863-9D09C1D37BDB}"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80844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FB852D-2F58-C644-A863-9D09C1D37BDB}"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677FC-40AC-0A45-9826-B78DAA130998}" type="slidenum">
              <a:rPr lang="en-US" smtClean="0"/>
              <a:t>‹#›</a:t>
            </a:fld>
            <a:endParaRPr lang="en-US"/>
          </a:p>
        </p:txBody>
      </p:sp>
    </p:spTree>
    <p:extLst>
      <p:ext uri="{BB962C8B-B14F-4D97-AF65-F5344CB8AC3E}">
        <p14:creationId xmlns:p14="http://schemas.microsoft.com/office/powerpoint/2010/main" val="103316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B852D-2F58-C644-A863-9D09C1D37BDB}" type="datetimeFigureOut">
              <a:rPr lang="en-US" smtClean="0"/>
              <a:t>11/12/2023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677FC-40AC-0A45-9826-B78DAA130998}" type="slidenum">
              <a:rPr lang="en-US" smtClean="0"/>
              <a:t>‹#›</a:t>
            </a:fld>
            <a:endParaRPr lang="en-US"/>
          </a:p>
        </p:txBody>
      </p:sp>
    </p:spTree>
    <p:extLst>
      <p:ext uri="{BB962C8B-B14F-4D97-AF65-F5344CB8AC3E}">
        <p14:creationId xmlns:p14="http://schemas.microsoft.com/office/powerpoint/2010/main" val="1023223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D918-F85B-65A8-DE6B-0824424F1544}"/>
              </a:ext>
            </a:extLst>
          </p:cNvPr>
          <p:cNvSpPr>
            <a:spLocks noGrp="1"/>
          </p:cNvSpPr>
          <p:nvPr>
            <p:ph type="title"/>
          </p:nvPr>
        </p:nvSpPr>
        <p:spPr>
          <a:xfrm>
            <a:off x="205483" y="1002124"/>
            <a:ext cx="8733034" cy="1325563"/>
          </a:xfrm>
        </p:spPr>
        <p:txBody>
          <a:bodyPr>
            <a:noAutofit/>
          </a:bodyPr>
          <a:lstStyle/>
          <a:p>
            <a:pPr algn="ctr"/>
            <a:r>
              <a:rPr lang="en-US" sz="7200" dirty="0">
                <a:solidFill>
                  <a:srgbClr val="24827A"/>
                </a:solidFill>
                <a:latin typeface="Verdana" panose="020B0604030504040204" pitchFamily="34" charset="0"/>
                <a:ea typeface="Verdana" panose="020B0604030504040204" pitchFamily="34" charset="0"/>
                <a:cs typeface="Verdana" panose="020B0604030504040204" pitchFamily="34" charset="0"/>
              </a:rPr>
              <a:t>Making A</a:t>
            </a:r>
          </a:p>
        </p:txBody>
      </p:sp>
      <p:pic>
        <p:nvPicPr>
          <p:cNvPr id="5" name="Content Placeholder 4" descr="A white text on a blue background&#10;&#10;Description automatically generated">
            <a:extLst>
              <a:ext uri="{FF2B5EF4-FFF2-40B4-BE49-F238E27FC236}">
                <a16:creationId xmlns:a16="http://schemas.microsoft.com/office/drawing/2014/main" id="{E4C89542-0612-6565-3400-7404885C5D8A}"/>
              </a:ext>
            </a:extLst>
          </p:cNvPr>
          <p:cNvPicPr>
            <a:picLocks noGrp="1" noChangeAspect="1"/>
          </p:cNvPicPr>
          <p:nvPr>
            <p:ph idx="1"/>
          </p:nvPr>
        </p:nvPicPr>
        <p:blipFill>
          <a:blip r:embed="rId2"/>
          <a:stretch>
            <a:fillRect/>
          </a:stretch>
        </p:blipFill>
        <p:spPr>
          <a:xfrm>
            <a:off x="154112" y="2616709"/>
            <a:ext cx="8835776" cy="2931336"/>
          </a:xfrm>
        </p:spPr>
      </p:pic>
    </p:spTree>
    <p:extLst>
      <p:ext uri="{BB962C8B-B14F-4D97-AF65-F5344CB8AC3E}">
        <p14:creationId xmlns:p14="http://schemas.microsoft.com/office/powerpoint/2010/main" val="193688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399CCE-473B-B11B-5450-621A74C0980E}"/>
              </a:ext>
            </a:extLst>
          </p:cNvPr>
          <p:cNvSpPr>
            <a:spLocks noGrp="1"/>
          </p:cNvSpPr>
          <p:nvPr>
            <p:ph idx="1"/>
          </p:nvPr>
        </p:nvSpPr>
        <p:spPr>
          <a:xfrm>
            <a:off x="226031" y="184935"/>
            <a:ext cx="8681663" cy="6524090"/>
          </a:xfrm>
        </p:spPr>
        <p:txBody>
          <a:bodyPr/>
          <a:lstStyle/>
          <a:p>
            <a:pPr marL="0" marR="0" indent="0">
              <a:spcBef>
                <a:spcPts val="0"/>
              </a:spcBef>
              <a:spcAft>
                <a:spcPts val="0"/>
              </a:spcAft>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3000" kern="100" dirty="0">
                <a:effectLst/>
                <a:latin typeface="Arial" panose="020B0604020202020204" pitchFamily="34" charset="0"/>
                <a:ea typeface="Calibri" panose="020F0502020204030204" pitchFamily="34" charset="0"/>
                <a:cs typeface="Arial" panose="020B0604020202020204" pitchFamily="34" charset="0"/>
              </a:rPr>
              <a:t>1 Those who make things happen on the field, </a:t>
            </a:r>
          </a:p>
          <a:p>
            <a:pPr marL="0" marR="0" indent="0">
              <a:spcBef>
                <a:spcPts val="0"/>
              </a:spcBef>
              <a:spcAft>
                <a:spcPts val="0"/>
              </a:spcAft>
              <a:buNone/>
            </a:pPr>
            <a:r>
              <a:rPr lang="en-US" sz="3000" kern="100" dirty="0">
                <a:effectLst/>
                <a:latin typeface="Arial" panose="020B0604020202020204" pitchFamily="34" charset="0"/>
                <a:ea typeface="Calibri" panose="020F0502020204030204" pitchFamily="34" charset="0"/>
                <a:cs typeface="Arial" panose="020B0604020202020204" pitchFamily="34" charset="0"/>
              </a:rPr>
              <a:t>2 Those who watch things happen in the stands, </a:t>
            </a:r>
          </a:p>
          <a:p>
            <a:pPr marL="0" marR="0" indent="0">
              <a:spcBef>
                <a:spcPts val="0"/>
              </a:spcBef>
              <a:spcAft>
                <a:spcPts val="0"/>
              </a:spcAft>
              <a:buNone/>
            </a:pPr>
            <a:r>
              <a:rPr lang="en-US" sz="3000" kern="100" dirty="0">
                <a:effectLst/>
                <a:latin typeface="Arial" panose="020B0604020202020204" pitchFamily="34" charset="0"/>
                <a:ea typeface="Calibri" panose="020F0502020204030204" pitchFamily="34" charset="0"/>
                <a:cs typeface="Arial" panose="020B0604020202020204" pitchFamily="34" charset="0"/>
              </a:rPr>
              <a:t>3 Those who don’t know what’s happening. </a:t>
            </a:r>
          </a:p>
          <a:p>
            <a:pPr marL="0" marR="0" indent="0">
              <a:spcBef>
                <a:spcPts val="0"/>
              </a:spcBef>
              <a:spcAft>
                <a:spcPts val="0"/>
              </a:spcAft>
              <a:buNone/>
            </a:pPr>
            <a:endParaRPr lang="en-US" sz="3000" kern="1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3000" kern="100" dirty="0">
                <a:effectLst/>
                <a:latin typeface="Arial" panose="020B0604020202020204" pitchFamily="34" charset="0"/>
                <a:ea typeface="Calibri" panose="020F0502020204030204" pitchFamily="34" charset="0"/>
                <a:cs typeface="Arial" panose="020B0604020202020204" pitchFamily="34" charset="0"/>
              </a:rPr>
              <a:t>As each has received a gift, use it to serve one another, as good stewards of God’s varied grace: whoever speaks, as one who speaks oracles of God; whoever serves, as one who serves by the strength that God supplies—in order that in everything God may be glorified through Jesus Christ. To him belong glory and dominion forever and ever. Amen. (1 Peter 4:10-11)</a:t>
            </a:r>
          </a:p>
          <a:p>
            <a:pPr marL="0" marR="0" indent="0">
              <a:spcBef>
                <a:spcPts val="0"/>
              </a:spcBef>
              <a:spcAft>
                <a:spcPts val="0"/>
              </a:spcAft>
              <a:buNone/>
            </a:pPr>
            <a:endParaRPr lang="en-US" kern="1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6226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399CCE-473B-B11B-5450-621A74C0980E}"/>
              </a:ext>
            </a:extLst>
          </p:cNvPr>
          <p:cNvSpPr>
            <a:spLocks noGrp="1"/>
          </p:cNvSpPr>
          <p:nvPr>
            <p:ph idx="1"/>
          </p:nvPr>
        </p:nvSpPr>
        <p:spPr>
          <a:xfrm>
            <a:off x="226031" y="184935"/>
            <a:ext cx="8681663" cy="6524090"/>
          </a:xfrm>
        </p:spPr>
        <p:txBody>
          <a:bodyPr>
            <a:normAutofit/>
          </a:bodyPr>
          <a:lstStyle/>
          <a:p>
            <a:pPr marL="0" marR="0" indent="0">
              <a:spcBef>
                <a:spcPts val="0"/>
              </a:spcBef>
              <a:spcAft>
                <a:spcPts val="0"/>
              </a:spcAft>
              <a:buNone/>
            </a:pPr>
            <a:r>
              <a:rPr lang="en-US" sz="3200" kern="100" dirty="0">
                <a:effectLst/>
                <a:latin typeface="Arial" panose="020B0604020202020204" pitchFamily="34" charset="0"/>
                <a:ea typeface="Calibri" panose="020F0502020204030204" pitchFamily="34" charset="0"/>
                <a:cs typeface="Arial" panose="020B0604020202020204" pitchFamily="34" charset="0"/>
              </a:rPr>
              <a:t>Your time is short - Think clearly, </a:t>
            </a:r>
          </a:p>
          <a:p>
            <a:pPr marL="0" marR="0" indent="0">
              <a:spcBef>
                <a:spcPts val="0"/>
              </a:spcBef>
              <a:spcAft>
                <a:spcPts val="0"/>
              </a:spcAft>
              <a:buNone/>
            </a:pPr>
            <a:r>
              <a:rPr lang="en-US" sz="3200" kern="100" dirty="0">
                <a:effectLst/>
                <a:latin typeface="Arial" panose="020B0604020202020204" pitchFamily="34" charset="0"/>
                <a:ea typeface="Calibri" panose="020F0502020204030204" pitchFamily="34" charset="0"/>
                <a:cs typeface="Arial" panose="020B0604020202020204" pitchFamily="34" charset="0"/>
              </a:rPr>
              <a:t>Don’t panic – Have an eternal perspective, </a:t>
            </a:r>
          </a:p>
          <a:p>
            <a:pPr marL="0" marR="0" indent="0">
              <a:spcBef>
                <a:spcPts val="0"/>
              </a:spcBef>
              <a:spcAft>
                <a:spcPts val="0"/>
              </a:spcAft>
              <a:buNone/>
            </a:pPr>
            <a:r>
              <a:rPr lang="en-US" sz="3200" kern="100" dirty="0">
                <a:effectLst/>
                <a:latin typeface="Arial" panose="020B0604020202020204" pitchFamily="34" charset="0"/>
                <a:ea typeface="Calibri" panose="020F0502020204030204" pitchFamily="34" charset="0"/>
                <a:cs typeface="Arial" panose="020B0604020202020204" pitchFamily="34" charset="0"/>
              </a:rPr>
              <a:t>Give yourself to prayer, </a:t>
            </a:r>
          </a:p>
          <a:p>
            <a:pPr marL="0" marR="0" indent="0">
              <a:spcBef>
                <a:spcPts val="0"/>
              </a:spcBef>
              <a:spcAft>
                <a:spcPts val="0"/>
              </a:spcAft>
              <a:buNone/>
            </a:pPr>
            <a:r>
              <a:rPr lang="en-US" sz="3200" kern="100" dirty="0">
                <a:effectLst/>
                <a:latin typeface="Arial" panose="020B0604020202020204" pitchFamily="34" charset="0"/>
                <a:ea typeface="Calibri" panose="020F0502020204030204" pitchFamily="34" charset="0"/>
                <a:cs typeface="Arial" panose="020B0604020202020204" pitchFamily="34" charset="0"/>
              </a:rPr>
              <a:t>Work at your love for one another, </a:t>
            </a:r>
          </a:p>
          <a:p>
            <a:pPr marL="0" marR="0" indent="0">
              <a:spcBef>
                <a:spcPts val="0"/>
              </a:spcBef>
              <a:spcAft>
                <a:spcPts val="0"/>
              </a:spcAft>
              <a:buNone/>
            </a:pPr>
            <a:r>
              <a:rPr lang="en-US" sz="3200" kern="100" dirty="0">
                <a:effectLst/>
                <a:latin typeface="Arial" panose="020B0604020202020204" pitchFamily="34" charset="0"/>
                <a:ea typeface="Calibri" panose="020F0502020204030204" pitchFamily="34" charset="0"/>
                <a:cs typeface="Arial" panose="020B0604020202020204" pitchFamily="34" charset="0"/>
              </a:rPr>
              <a:t>Show Christ’s love to others. </a:t>
            </a:r>
          </a:p>
          <a:p>
            <a:pPr marL="0" marR="0" indent="0">
              <a:spcBef>
                <a:spcPts val="0"/>
              </a:spcBef>
              <a:spcAft>
                <a:spcPts val="0"/>
              </a:spcAft>
              <a:buNone/>
            </a:pPr>
            <a:endParaRPr lang="en-US" sz="1400" kern="1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000" b="1" dirty="0">
                <a:latin typeface="Arial" panose="020B0604020202020204" pitchFamily="34" charset="0"/>
                <a:cs typeface="Arial" panose="020B0604020202020204" pitchFamily="34" charset="0"/>
              </a:rPr>
              <a:t>The IMPORTANCE Of Serving with Your Gifts (vs. 10)</a:t>
            </a:r>
          </a:p>
          <a:p>
            <a:pPr marL="0" indent="0">
              <a:buNone/>
            </a:pPr>
            <a:r>
              <a:rPr lang="en-US" sz="3000" b="1" dirty="0">
                <a:latin typeface="Arial" panose="020B0604020202020204" pitchFamily="34" charset="0"/>
                <a:cs typeface="Arial" panose="020B0604020202020204" pitchFamily="34" charset="0"/>
              </a:rPr>
              <a:t>“As each one has received a special gift.”</a:t>
            </a:r>
            <a:endParaRPr lang="en-US" sz="3000" dirty="0">
              <a:latin typeface="Arial" panose="020B0604020202020204" pitchFamily="34" charset="0"/>
              <a:cs typeface="Arial" panose="020B0604020202020204" pitchFamily="34" charset="0"/>
            </a:endParaRPr>
          </a:p>
          <a:p>
            <a:pPr marL="0" indent="0">
              <a:buNone/>
            </a:pPr>
            <a:endParaRPr lang="en-US" sz="1400" b="1" dirty="0">
              <a:latin typeface="Arial" panose="020B0604020202020204" pitchFamily="34" charset="0"/>
              <a:cs typeface="Arial" panose="020B0604020202020204" pitchFamily="34" charset="0"/>
            </a:endParaRPr>
          </a:p>
          <a:p>
            <a:pPr marL="0" indent="0">
              <a:buNone/>
            </a:pPr>
            <a:r>
              <a:rPr lang="en-US" sz="2900" b="1" dirty="0">
                <a:solidFill>
                  <a:schemeClr val="accent1"/>
                </a:solidFill>
                <a:latin typeface="Arial" panose="020B0604020202020204" pitchFamily="34" charset="0"/>
                <a:cs typeface="Arial" panose="020B0604020202020204" pitchFamily="34" charset="0"/>
              </a:rPr>
              <a:t>1. Serving with your gifts is CRUCIAL.</a:t>
            </a:r>
          </a:p>
          <a:p>
            <a:pPr marL="0" indent="0">
              <a:buNone/>
            </a:pPr>
            <a:r>
              <a:rPr lang="en-US" sz="2900" b="1" dirty="0">
                <a:solidFill>
                  <a:schemeClr val="accent1"/>
                </a:solidFill>
                <a:latin typeface="Arial" panose="020B0604020202020204" pitchFamily="34" charset="0"/>
                <a:cs typeface="Arial" panose="020B0604020202020204" pitchFamily="34" charset="0"/>
              </a:rPr>
              <a:t>2. Serving with your gifts is a PRIVILEGE</a:t>
            </a:r>
          </a:p>
          <a:p>
            <a:pPr marL="0" indent="0">
              <a:buNone/>
            </a:pPr>
            <a:r>
              <a:rPr lang="en-US" sz="2900" b="1" dirty="0">
                <a:solidFill>
                  <a:schemeClr val="accent1"/>
                </a:solidFill>
                <a:latin typeface="Arial" panose="020B0604020202020204" pitchFamily="34" charset="0"/>
                <a:cs typeface="Arial" panose="020B0604020202020204" pitchFamily="34" charset="0"/>
              </a:rPr>
              <a:t>3. Your gift is accompanied by RESPONSIBILITY</a:t>
            </a:r>
            <a:endParaRPr lang="en-US" sz="2900" dirty="0">
              <a:solidFill>
                <a:schemeClr val="accent1"/>
              </a:solidFill>
              <a:latin typeface="Arial" panose="020B0604020202020204" pitchFamily="34" charset="0"/>
              <a:cs typeface="Arial" panose="020B0604020202020204" pitchFamily="34" charset="0"/>
            </a:endParaRPr>
          </a:p>
          <a:p>
            <a:pPr marL="0" indent="0">
              <a:buNone/>
            </a:pPr>
            <a:endParaRPr lang="en-US" sz="3200" dirty="0">
              <a:solidFill>
                <a:schemeClr val="accent1"/>
              </a:solidFill>
              <a:latin typeface="Arial" panose="020B0604020202020204" pitchFamily="34" charset="0"/>
              <a:cs typeface="Arial" panose="020B0604020202020204" pitchFamily="34" charset="0"/>
            </a:endParaRPr>
          </a:p>
          <a:p>
            <a:pPr marL="0" indent="0">
              <a:buNone/>
            </a:pPr>
            <a:endParaRPr lang="en-US" sz="3200" b="1" dirty="0">
              <a:solidFill>
                <a:schemeClr val="accent1"/>
              </a:solidFill>
              <a:latin typeface="Arial" panose="020B0604020202020204" pitchFamily="34" charset="0"/>
              <a:cs typeface="Arial" panose="020B0604020202020204" pitchFamily="34" charset="0"/>
            </a:endParaRPr>
          </a:p>
          <a:p>
            <a:pPr marL="0" indent="0">
              <a:buNone/>
            </a:pPr>
            <a:endParaRPr lang="en-US" sz="3200" dirty="0">
              <a:solidFill>
                <a:schemeClr val="accent1"/>
              </a:solidFill>
              <a:latin typeface="Arial" panose="020B0604020202020204" pitchFamily="34" charset="0"/>
              <a:cs typeface="Arial" panose="020B0604020202020204" pitchFamily="34" charset="0"/>
            </a:endParaRPr>
          </a:p>
          <a:p>
            <a:pPr marL="0" marR="0" indent="0">
              <a:spcBef>
                <a:spcPts val="0"/>
              </a:spcBef>
              <a:spcAft>
                <a:spcPts val="0"/>
              </a:spcAft>
              <a:buNone/>
            </a:pPr>
            <a:endParaRPr lang="en-US" sz="3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2999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399CCE-473B-B11B-5450-621A74C0980E}"/>
              </a:ext>
            </a:extLst>
          </p:cNvPr>
          <p:cNvSpPr>
            <a:spLocks noGrp="1"/>
          </p:cNvSpPr>
          <p:nvPr>
            <p:ph idx="1"/>
          </p:nvPr>
        </p:nvSpPr>
        <p:spPr>
          <a:xfrm>
            <a:off x="226031" y="184935"/>
            <a:ext cx="8681663" cy="6524090"/>
          </a:xfrm>
        </p:spPr>
        <p:txBody>
          <a:bodyPr/>
          <a:lstStyle/>
          <a:p>
            <a:pPr marL="0" indent="0">
              <a:buNone/>
            </a:pPr>
            <a:endParaRPr lang="en-US" sz="3000" b="1" dirty="0">
              <a:solidFill>
                <a:schemeClr val="accent1"/>
              </a:solidFill>
              <a:latin typeface="Arial" panose="020B0604020202020204" pitchFamily="34" charset="0"/>
              <a:cs typeface="Arial" panose="020B0604020202020204" pitchFamily="34" charset="0"/>
            </a:endParaRPr>
          </a:p>
          <a:p>
            <a:pPr marL="0" indent="0">
              <a:buNone/>
            </a:pPr>
            <a:r>
              <a:rPr lang="en-US" sz="3000" b="1" dirty="0">
                <a:solidFill>
                  <a:schemeClr val="accent1"/>
                </a:solidFill>
                <a:latin typeface="Arial" panose="020B0604020202020204" pitchFamily="34" charset="0"/>
                <a:cs typeface="Arial" panose="020B0604020202020204" pitchFamily="34" charset="0"/>
              </a:rPr>
              <a:t>1. Stewardship is a responsibility. </a:t>
            </a:r>
            <a:endParaRPr lang="en-US" sz="3000" dirty="0">
              <a:solidFill>
                <a:schemeClr val="accent1"/>
              </a:solidFill>
              <a:latin typeface="Arial" panose="020B0604020202020204" pitchFamily="34" charset="0"/>
              <a:cs typeface="Arial" panose="020B0604020202020204" pitchFamily="34" charset="0"/>
            </a:endParaRPr>
          </a:p>
          <a:p>
            <a:pPr marL="0" indent="0">
              <a:buNone/>
            </a:pPr>
            <a:r>
              <a:rPr lang="en-US" sz="3000" b="1" dirty="0">
                <a:solidFill>
                  <a:srgbClr val="4472C4"/>
                </a:solidFill>
                <a:latin typeface="Arial" panose="020B0604020202020204" pitchFamily="34" charset="0"/>
                <a:ea typeface="Calibri" panose="020F0502020204030204" pitchFamily="34" charset="0"/>
                <a:cs typeface="Arial" panose="020B0604020202020204" pitchFamily="34" charset="0"/>
              </a:rPr>
              <a:t>2</a:t>
            </a:r>
            <a:r>
              <a:rPr lang="en-US" sz="3000" b="1" dirty="0">
                <a:solidFill>
                  <a:srgbClr val="4472C4"/>
                </a:solidFill>
                <a:effectLst/>
                <a:latin typeface="Arial" panose="020B0604020202020204" pitchFamily="34" charset="0"/>
                <a:ea typeface="Calibri" panose="020F0502020204030204" pitchFamily="34" charset="0"/>
                <a:cs typeface="Arial" panose="020B0604020202020204" pitchFamily="34" charset="0"/>
              </a:rPr>
              <a:t>. Stewardship starts with LITTLE things</a:t>
            </a:r>
            <a:r>
              <a:rPr lang="en-US" sz="3000" b="1" dirty="0">
                <a:solidFill>
                  <a:srgbClr val="4472C4"/>
                </a:solidFill>
                <a:latin typeface="Arial" panose="020B0604020202020204" pitchFamily="34" charset="0"/>
                <a:ea typeface="Calibri" panose="020F0502020204030204" pitchFamily="34" charset="0"/>
                <a:cs typeface="Arial" panose="020B0604020202020204" pitchFamily="34" charset="0"/>
              </a:rPr>
              <a:t>.</a:t>
            </a:r>
          </a:p>
          <a:p>
            <a:pPr marL="0" indent="0">
              <a:buNone/>
            </a:pPr>
            <a:r>
              <a:rPr lang="en-US" sz="3000" b="1" kern="100" dirty="0">
                <a:solidFill>
                  <a:srgbClr val="4472C4"/>
                </a:solidFill>
                <a:latin typeface="Arial" panose="020B0604020202020204" pitchFamily="34" charset="0"/>
                <a:ea typeface="Calibri" panose="020F0502020204030204" pitchFamily="34" charset="0"/>
                <a:cs typeface="Arial" panose="020B0604020202020204" pitchFamily="34" charset="0"/>
              </a:rPr>
              <a:t>3</a:t>
            </a:r>
            <a:r>
              <a:rPr lang="en-US" sz="3000" b="1" kern="100" dirty="0">
                <a:solidFill>
                  <a:srgbClr val="4472C4"/>
                </a:solidFill>
                <a:effectLst/>
                <a:latin typeface="Arial" panose="020B0604020202020204" pitchFamily="34" charset="0"/>
                <a:ea typeface="Calibri" panose="020F0502020204030204" pitchFamily="34" charset="0"/>
                <a:cs typeface="Arial" panose="020B0604020202020204" pitchFamily="34" charset="0"/>
              </a:rPr>
              <a:t>. Reward means getting a BIGGER job.         </a:t>
            </a:r>
          </a:p>
          <a:p>
            <a:pPr marL="0" indent="0">
              <a:buNone/>
            </a:pPr>
            <a:r>
              <a:rPr lang="en-US" sz="3000" kern="100" dirty="0">
                <a:effectLst/>
                <a:latin typeface="Arial" panose="020B0604020202020204" pitchFamily="34" charset="0"/>
                <a:ea typeface="Calibri" panose="020F0502020204030204" pitchFamily="34" charset="0"/>
                <a:cs typeface="Arial" panose="020B0604020202020204" pitchFamily="34" charset="0"/>
              </a:rPr>
              <a:t>Jesus said in verse 17, “If you’re faithful in little things, then I’ll give you authority over ten cities”. </a:t>
            </a:r>
          </a:p>
          <a:p>
            <a:pPr marL="0" indent="0">
              <a:buNone/>
            </a:pPr>
            <a:r>
              <a:rPr lang="en-US" sz="3000" kern="100" dirty="0">
                <a:effectLst/>
                <a:latin typeface="Arial" panose="020B0604020202020204" pitchFamily="34" charset="0"/>
                <a:ea typeface="Calibri" panose="020F0502020204030204" pitchFamily="34" charset="0"/>
                <a:cs typeface="Arial" panose="020B0604020202020204" pitchFamily="34" charset="0"/>
              </a:rPr>
              <a:t>“And another slave came saying, ‘Master, behold your mina, which I kept put away in a handkerchief.” </a:t>
            </a:r>
          </a:p>
          <a:p>
            <a:pPr marL="0" marR="0" indent="0">
              <a:spcBef>
                <a:spcPts val="0"/>
              </a:spcBef>
              <a:spcAft>
                <a:spcPts val="0"/>
              </a:spcAft>
              <a:buNone/>
            </a:pPr>
            <a:endParaRPr lang="en-US" sz="3000" kern="1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3000" b="1" kern="100" dirty="0">
                <a:solidFill>
                  <a:srgbClr val="4472C4"/>
                </a:solidFill>
                <a:latin typeface="Arial" panose="020B0604020202020204" pitchFamily="34" charset="0"/>
                <a:ea typeface="Calibri" panose="020F0502020204030204" pitchFamily="34" charset="0"/>
                <a:cs typeface="Arial" panose="020B0604020202020204" pitchFamily="34" charset="0"/>
              </a:rPr>
              <a:t>4</a:t>
            </a:r>
            <a:r>
              <a:rPr lang="en-US" sz="3000" b="1" kern="100" dirty="0">
                <a:solidFill>
                  <a:srgbClr val="4472C4"/>
                </a:solidFill>
                <a:effectLst/>
                <a:latin typeface="Arial" panose="020B0604020202020204" pitchFamily="34" charset="0"/>
                <a:ea typeface="Calibri" panose="020F0502020204030204" pitchFamily="34" charset="0"/>
                <a:cs typeface="Arial" panose="020B0604020202020204" pitchFamily="34" charset="0"/>
              </a:rPr>
              <a:t>. The danger of BYSTANDER attendance</a:t>
            </a:r>
          </a:p>
          <a:p>
            <a:pPr marL="0" marR="0" indent="0">
              <a:spcBef>
                <a:spcPts val="0"/>
              </a:spcBef>
              <a:spcAft>
                <a:spcPts val="0"/>
              </a:spcAft>
              <a:buNone/>
            </a:pPr>
            <a:endParaRPr lang="en-US" sz="3000" b="1" kern="100" dirty="0">
              <a:solidFill>
                <a:srgbClr val="4472C4"/>
              </a:solidFill>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US" sz="3000" b="1" kern="100" dirty="0">
                <a:solidFill>
                  <a:srgbClr val="4472C4"/>
                </a:solidFill>
                <a:latin typeface="Arial" panose="020B0604020202020204" pitchFamily="34" charset="0"/>
                <a:ea typeface="Calibri" panose="020F0502020204030204" pitchFamily="34" charset="0"/>
                <a:cs typeface="Arial" panose="020B0604020202020204" pitchFamily="34" charset="0"/>
              </a:rPr>
              <a:t>5</a:t>
            </a:r>
            <a:r>
              <a:rPr lang="en-US" sz="3000" b="1" kern="100" dirty="0">
                <a:solidFill>
                  <a:srgbClr val="4472C4"/>
                </a:solidFill>
                <a:effectLst/>
                <a:latin typeface="Arial" panose="020B0604020202020204" pitchFamily="34" charset="0"/>
                <a:ea typeface="Calibri" panose="020F0502020204030204" pitchFamily="34" charset="0"/>
                <a:cs typeface="Arial" panose="020B0604020202020204" pitchFamily="34" charset="0"/>
              </a:rPr>
              <a:t>. Serving with your gift is UNIQUE</a:t>
            </a:r>
            <a:endParaRPr lang="en-US" sz="3000" kern="1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317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399CCE-473B-B11B-5450-621A74C0980E}"/>
              </a:ext>
            </a:extLst>
          </p:cNvPr>
          <p:cNvSpPr>
            <a:spLocks noGrp="1"/>
          </p:cNvSpPr>
          <p:nvPr>
            <p:ph idx="1"/>
          </p:nvPr>
        </p:nvSpPr>
        <p:spPr>
          <a:xfrm>
            <a:off x="226031" y="184935"/>
            <a:ext cx="8681663" cy="6524090"/>
          </a:xfrm>
        </p:spPr>
        <p:txBody>
          <a:bodyPr>
            <a:normAutofit fontScale="92500" lnSpcReduction="10000"/>
          </a:bodyPr>
          <a:lstStyle/>
          <a:p>
            <a:pPr marL="0" marR="0" indent="0">
              <a:spcBef>
                <a:spcPts val="0"/>
              </a:spcBef>
              <a:spcAft>
                <a:spcPts val="0"/>
              </a:spcAft>
              <a:buNone/>
            </a:pPr>
            <a:r>
              <a:rPr lang="en-US" sz="2900" kern="100" dirty="0">
                <a:effectLst/>
                <a:latin typeface="Arial" panose="020B0604020202020204" pitchFamily="34" charset="0"/>
                <a:ea typeface="Calibri" panose="020F0502020204030204" pitchFamily="34" charset="0"/>
                <a:cs typeface="Arial" panose="020B0604020202020204" pitchFamily="34" charset="0"/>
              </a:rPr>
              <a:t>The </a:t>
            </a: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sign gifts (miracles) </a:t>
            </a:r>
            <a:r>
              <a:rPr lang="en-US" sz="2900" kern="100" dirty="0">
                <a:effectLst/>
                <a:latin typeface="Arial" panose="020B0604020202020204" pitchFamily="34" charset="0"/>
                <a:ea typeface="Calibri" panose="020F0502020204030204" pitchFamily="34" charset="0"/>
                <a:cs typeface="Arial" panose="020B0604020202020204" pitchFamily="34" charset="0"/>
              </a:rPr>
              <a:t>in 1 Cor. 12 belong only to the apostles. </a:t>
            </a:r>
          </a:p>
          <a:p>
            <a:pPr marL="0" marR="0" indent="0">
              <a:spcBef>
                <a:spcPts val="0"/>
              </a:spcBef>
              <a:spcAft>
                <a:spcPts val="0"/>
              </a:spcAft>
              <a:buNone/>
            </a:pPr>
            <a:r>
              <a:rPr lang="en-US" sz="2900" kern="100" dirty="0">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2900" kern="100" dirty="0">
                <a:effectLst/>
                <a:latin typeface="Arial" panose="020B0604020202020204" pitchFamily="34" charset="0"/>
                <a:ea typeface="Calibri" panose="020F0502020204030204" pitchFamily="34" charset="0"/>
                <a:cs typeface="Arial" panose="020B0604020202020204" pitchFamily="34" charset="0"/>
              </a:rPr>
              <a:t>The </a:t>
            </a: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permanent gifts </a:t>
            </a:r>
            <a:r>
              <a:rPr lang="en-US" sz="2900" kern="100" dirty="0">
                <a:effectLst/>
                <a:latin typeface="Arial" panose="020B0604020202020204" pitchFamily="34" charset="0"/>
                <a:ea typeface="Calibri" panose="020F0502020204030204" pitchFamily="34" charset="0"/>
                <a:cs typeface="Arial" panose="020B0604020202020204" pitchFamily="34" charset="0"/>
              </a:rPr>
              <a:t>(Rom. 12:3-8) are evangelist, exhorting, faith, giving, helping, serving, leading, administrating, mercy, preaching, teaching, and discernment.                                                             </a:t>
            </a:r>
          </a:p>
          <a:p>
            <a:pPr marL="0" marR="0" indent="0">
              <a:spcBef>
                <a:spcPts val="0"/>
              </a:spcBef>
              <a:spcAft>
                <a:spcPts val="0"/>
              </a:spcAft>
              <a:buNone/>
            </a:pPr>
            <a:endParaRPr lang="en-US" sz="2900" kern="1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You are unique, only you can accomplish the work God has given you to do. </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Now Go do your God given work.</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Make something happen that is positive and productive for Christ!</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Don’t just observe from the stands – the pew!</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29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You are not clueless!</a:t>
            </a:r>
          </a:p>
          <a:p>
            <a:pPr marL="0" marR="0" indent="0">
              <a:spcBef>
                <a:spcPts val="0"/>
              </a:spcBef>
              <a:spcAft>
                <a:spcPts val="0"/>
              </a:spcAft>
              <a:buNone/>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1898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D918-F85B-65A8-DE6B-0824424F1544}"/>
              </a:ext>
            </a:extLst>
          </p:cNvPr>
          <p:cNvSpPr>
            <a:spLocks noGrp="1"/>
          </p:cNvSpPr>
          <p:nvPr>
            <p:ph type="title"/>
          </p:nvPr>
        </p:nvSpPr>
        <p:spPr>
          <a:xfrm>
            <a:off x="205483" y="1002124"/>
            <a:ext cx="8733034" cy="1325563"/>
          </a:xfrm>
        </p:spPr>
        <p:txBody>
          <a:bodyPr>
            <a:noAutofit/>
          </a:bodyPr>
          <a:lstStyle/>
          <a:p>
            <a:pPr algn="ctr"/>
            <a:r>
              <a:rPr lang="en-US" sz="7200" dirty="0">
                <a:solidFill>
                  <a:srgbClr val="24827A"/>
                </a:solidFill>
                <a:latin typeface="Verdana" panose="020B0604030504040204" pitchFamily="34" charset="0"/>
                <a:ea typeface="Verdana" panose="020B0604030504040204" pitchFamily="34" charset="0"/>
                <a:cs typeface="Verdana" panose="020B0604030504040204" pitchFamily="34" charset="0"/>
              </a:rPr>
              <a:t>Making A</a:t>
            </a:r>
          </a:p>
        </p:txBody>
      </p:sp>
      <p:pic>
        <p:nvPicPr>
          <p:cNvPr id="5" name="Content Placeholder 4" descr="A white text on a blue background&#10;&#10;Description automatically generated">
            <a:extLst>
              <a:ext uri="{FF2B5EF4-FFF2-40B4-BE49-F238E27FC236}">
                <a16:creationId xmlns:a16="http://schemas.microsoft.com/office/drawing/2014/main" id="{E4C89542-0612-6565-3400-7404885C5D8A}"/>
              </a:ext>
            </a:extLst>
          </p:cNvPr>
          <p:cNvPicPr>
            <a:picLocks noGrp="1" noChangeAspect="1"/>
          </p:cNvPicPr>
          <p:nvPr>
            <p:ph idx="1"/>
          </p:nvPr>
        </p:nvPicPr>
        <p:blipFill>
          <a:blip r:embed="rId2"/>
          <a:stretch>
            <a:fillRect/>
          </a:stretch>
        </p:blipFill>
        <p:spPr>
          <a:xfrm>
            <a:off x="154112" y="2616709"/>
            <a:ext cx="8835776" cy="2931336"/>
          </a:xfrm>
        </p:spPr>
      </p:pic>
    </p:spTree>
    <p:extLst>
      <p:ext uri="{BB962C8B-B14F-4D97-AF65-F5344CB8AC3E}">
        <p14:creationId xmlns:p14="http://schemas.microsoft.com/office/powerpoint/2010/main" val="22408017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TotalTime>
  <Words>384</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Making A</vt:lpstr>
      <vt:lpstr>PowerPoint Presentation</vt:lpstr>
      <vt:lpstr>PowerPoint Presentation</vt:lpstr>
      <vt:lpstr>PowerPoint Presentation</vt:lpstr>
      <vt:lpstr>PowerPoint Presentation</vt:lpstr>
      <vt:lpstr>Making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dc:title>
  <dc:creator>Stephen Garrett</dc:creator>
  <cp:lastModifiedBy>Robert McDonald</cp:lastModifiedBy>
  <cp:revision>6</cp:revision>
  <dcterms:created xsi:type="dcterms:W3CDTF">2023-11-12T11:43:12Z</dcterms:created>
  <dcterms:modified xsi:type="dcterms:W3CDTF">2023-11-12T15:05:34Z</dcterms:modified>
</cp:coreProperties>
</file>