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notesMasterIdLst>
    <p:notesMasterId r:id="rId9"/>
  </p:notesMasterIdLst>
  <p:handoutMasterIdLst>
    <p:handoutMasterId r:id="rId10"/>
  </p:handoutMasterIdLst>
  <p:sldIdLst>
    <p:sldId id="267" r:id="rId2"/>
    <p:sldId id="272" r:id="rId3"/>
    <p:sldId id="261" r:id="rId4"/>
    <p:sldId id="259" r:id="rId5"/>
    <p:sldId id="270" r:id="rId6"/>
    <p:sldId id="273" r:id="rId7"/>
    <p:sldId id="27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4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64"/>
    <p:restoredTop sz="84156"/>
  </p:normalViewPr>
  <p:slideViewPr>
    <p:cSldViewPr snapToGrid="0" snapToObjects="1" showGuides="1">
      <p:cViewPr>
        <p:scale>
          <a:sx n="87" d="100"/>
          <a:sy n="87" d="100"/>
        </p:scale>
        <p:origin x="720" y="160"/>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3850BDA1-8F4E-7E44-8ABF-A734EC7859CA}" type="datetimeFigureOut">
              <a:rPr lang="en-US" smtClean="0"/>
              <a:t>12/1/23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8363D4-7C56-804D-AD99-BA8AF94CE48F}" type="slidenum">
              <a:rPr lang="en-US" smtClean="0"/>
              <a:t>‹#›</a:t>
            </a:fld>
            <a:endParaRPr lang="en-US"/>
          </a:p>
        </p:txBody>
      </p:sp>
    </p:spTree>
    <p:extLst>
      <p:ext uri="{BB962C8B-B14F-4D97-AF65-F5344CB8AC3E}">
        <p14:creationId xmlns:p14="http://schemas.microsoft.com/office/powerpoint/2010/main" val="1566215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03233B01-70DF-EE42-9D20-9F6379667E07}" type="datetimeFigureOut">
              <a:rPr lang="en-US" smtClean="0"/>
              <a:t>12/1/23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C7E10C-1233-B24A-BF3C-87E0EC3193CC}" type="slidenum">
              <a:rPr lang="en-US" smtClean="0"/>
              <a:t>‹#›</a:t>
            </a:fld>
            <a:endParaRPr lang="en-US"/>
          </a:p>
        </p:txBody>
      </p:sp>
    </p:spTree>
    <p:extLst>
      <p:ext uri="{BB962C8B-B14F-4D97-AF65-F5344CB8AC3E}">
        <p14:creationId xmlns:p14="http://schemas.microsoft.com/office/powerpoint/2010/main" val="1188264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400" dirty="0" smtClean="0"/>
              <a:t>Turn to Titus 2</a:t>
            </a:r>
          </a:p>
          <a:p>
            <a:pPr marL="171450" indent="-171450">
              <a:buFont typeface="Arial" charset="0"/>
              <a:buChar char="•"/>
            </a:pPr>
            <a:r>
              <a:rPr lang="en-US" sz="1400" dirty="0" smtClean="0"/>
              <a:t>Big Weekend</a:t>
            </a:r>
          </a:p>
          <a:p>
            <a:pPr marL="628650" lvl="1" indent="-171450">
              <a:buFont typeface="Arial" charset="0"/>
              <a:buChar char="•"/>
            </a:pPr>
            <a:r>
              <a:rPr lang="en-US" sz="1400" dirty="0" smtClean="0"/>
              <a:t>Work</a:t>
            </a:r>
            <a:r>
              <a:rPr lang="en-US" sz="1400" baseline="0" dirty="0" smtClean="0"/>
              <a:t>days </a:t>
            </a:r>
            <a:r>
              <a:rPr lang="mr-IN" sz="1400" baseline="0" dirty="0" smtClean="0"/>
              <a:t>–</a:t>
            </a:r>
            <a:r>
              <a:rPr lang="en-US" sz="1400" baseline="0" dirty="0" smtClean="0"/>
              <a:t> Illustrative of the work of the body</a:t>
            </a:r>
          </a:p>
          <a:p>
            <a:pPr marL="628650" lvl="1" indent="-171450">
              <a:buFont typeface="Arial" charset="0"/>
              <a:buChar char="•"/>
            </a:pPr>
            <a:r>
              <a:rPr lang="en-US" sz="1400" baseline="0" dirty="0" smtClean="0"/>
              <a:t>New Classes </a:t>
            </a:r>
            <a:r>
              <a:rPr lang="mr-IN" sz="1400" baseline="0" dirty="0" smtClean="0"/>
              <a:t>–</a:t>
            </a:r>
            <a:r>
              <a:rPr lang="en-US" sz="1400" baseline="0" dirty="0" smtClean="0"/>
              <a:t> Let’s show the same engagement</a:t>
            </a:r>
          </a:p>
          <a:p>
            <a:pPr marL="628650" lvl="1" indent="-171450">
              <a:buFont typeface="Arial" charset="0"/>
              <a:buChar char="•"/>
            </a:pPr>
            <a:r>
              <a:rPr lang="en-US" sz="1400" baseline="0" dirty="0" smtClean="0"/>
              <a:t>Teacher Training </a:t>
            </a:r>
            <a:r>
              <a:rPr lang="mr-IN" sz="1400" baseline="0" dirty="0" smtClean="0"/>
              <a:t>–</a:t>
            </a:r>
            <a:r>
              <a:rPr lang="en-US" sz="1400" baseline="0" dirty="0" smtClean="0"/>
              <a:t> tangible growth in important role</a:t>
            </a:r>
          </a:p>
          <a:p>
            <a:pPr marL="628650" lvl="1" indent="-171450">
              <a:buFont typeface="Arial" charset="0"/>
              <a:buChar char="•"/>
            </a:pPr>
            <a:r>
              <a:rPr lang="en-US" sz="1400" baseline="0" dirty="0" smtClean="0"/>
              <a:t>Thankful for the work going on here</a:t>
            </a:r>
          </a:p>
          <a:p>
            <a:pPr marL="171450" lvl="0" indent="-171450">
              <a:buFont typeface="Arial" charset="0"/>
              <a:buChar char="•"/>
            </a:pPr>
            <a:r>
              <a:rPr lang="en-US" sz="1400" baseline="0" dirty="0" smtClean="0"/>
              <a:t>Continuing a study of Titus</a:t>
            </a:r>
          </a:p>
          <a:p>
            <a:pPr marL="171450" lvl="0" indent="-171450">
              <a:buFont typeface="Arial" charset="0"/>
              <a:buChar char="•"/>
            </a:pPr>
            <a:r>
              <a:rPr lang="en-US" sz="1400" baseline="0" dirty="0" smtClean="0"/>
              <a:t>Heart of the book’s message is 2:11-14</a:t>
            </a:r>
          </a:p>
          <a:p>
            <a:pPr marL="628650" lvl="1" indent="-171450">
              <a:buFont typeface="Arial" charset="0"/>
              <a:buChar char="•"/>
            </a:pPr>
            <a:r>
              <a:rPr lang="en-US" sz="1400" baseline="0" dirty="0" smtClean="0"/>
              <a:t>Read the passage well</a:t>
            </a:r>
          </a:p>
          <a:p>
            <a:pPr marL="171450" lvl="0" indent="-171450">
              <a:buFont typeface="Arial" charset="0"/>
              <a:buChar char="•"/>
            </a:pPr>
            <a:r>
              <a:rPr lang="en-US" sz="1400" baseline="0" dirty="0" smtClean="0"/>
              <a:t>Notice the follow up in 2:15 (Read well)</a:t>
            </a:r>
          </a:p>
        </p:txBody>
      </p:sp>
      <p:sp>
        <p:nvSpPr>
          <p:cNvPr id="4" name="Slide Number Placeholder 3"/>
          <p:cNvSpPr>
            <a:spLocks noGrp="1"/>
          </p:cNvSpPr>
          <p:nvPr>
            <p:ph type="sldNum" sz="quarter" idx="10"/>
          </p:nvPr>
        </p:nvSpPr>
        <p:spPr/>
        <p:txBody>
          <a:bodyPr/>
          <a:lstStyle/>
          <a:p>
            <a:fld id="{4B573CD8-B6A0-C142-9378-734BAA35295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529612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Arial" charset="0"/>
              <a:buChar char="•"/>
            </a:pPr>
            <a:r>
              <a:rPr lang="en-US" sz="1400" baseline="0" dirty="0" smtClean="0"/>
              <a:t>Speak (declaration); Exhort (charge, challenge); Reprove (correct)</a:t>
            </a:r>
          </a:p>
          <a:p>
            <a:pPr marL="228600" lvl="0" indent="-228600">
              <a:buFont typeface="Arial" charset="0"/>
              <a:buChar char="•"/>
            </a:pPr>
            <a:r>
              <a:rPr lang="en-US" sz="1400" baseline="0" dirty="0" smtClean="0"/>
              <a:t>Sounds like Titus needs to steel himself and stand firm in his message</a:t>
            </a:r>
          </a:p>
          <a:p>
            <a:pPr marL="228600" lvl="0" indent="-228600">
              <a:buFont typeface="Arial" charset="0"/>
              <a:buChar char="•"/>
            </a:pPr>
            <a:r>
              <a:rPr lang="en-US" sz="1400" baseline="0" dirty="0" smtClean="0"/>
              <a:t>Almost as if he’s going to be facing opposition</a:t>
            </a:r>
          </a:p>
          <a:p>
            <a:pPr marL="685800" lvl="1" indent="-228600">
              <a:buFont typeface="Arial" charset="0"/>
              <a:buChar char="•"/>
            </a:pPr>
            <a:r>
              <a:rPr lang="en-US" sz="1400" baseline="0" dirty="0" smtClean="0"/>
              <a:t>But who would oppose a message of Grace and Salvation? </a:t>
            </a:r>
          </a:p>
          <a:p>
            <a:pPr marL="228600" lvl="0" indent="-228600">
              <a:buFont typeface="Arial" charset="0"/>
              <a:buChar char="•"/>
            </a:pPr>
            <a:r>
              <a:rPr lang="en-US" sz="1400" baseline="0" dirty="0" smtClean="0"/>
              <a:t>In reality, Paul has made clear in the book that teaching and living his message means standing apart and in contrast to others:</a:t>
            </a:r>
          </a:p>
          <a:p>
            <a:pPr marL="685800" lvl="1" indent="-228600">
              <a:buFont typeface="Arial" charset="0"/>
              <a:buChar char="•"/>
            </a:pPr>
            <a:r>
              <a:rPr lang="en-US" sz="1400" baseline="0" dirty="0" smtClean="0"/>
              <a:t>Counter-cultural (description of Cretan people)</a:t>
            </a:r>
          </a:p>
          <a:p>
            <a:pPr marL="685800" lvl="1" indent="-228600">
              <a:buFont typeface="Arial" charset="0"/>
              <a:buChar char="•"/>
            </a:pPr>
            <a:r>
              <a:rPr lang="en-US" sz="1400" baseline="0" dirty="0" smtClean="0"/>
              <a:t>Direct rebuke and correction to teachers in the church (living and teaching wrong)</a:t>
            </a:r>
          </a:p>
          <a:p>
            <a:pPr marL="685800" lvl="1" indent="-228600">
              <a:buFont typeface="Arial" charset="0"/>
              <a:buChar char="•"/>
            </a:pPr>
            <a:r>
              <a:rPr lang="en-US" sz="1400" baseline="0" dirty="0" smtClean="0"/>
              <a:t>Reality of opposition from the outside (those who would slander Christians)</a:t>
            </a:r>
          </a:p>
          <a:p>
            <a:pPr marL="228600" lvl="0" indent="-228600">
              <a:buFont typeface="Arial" charset="0"/>
              <a:buChar char="•"/>
            </a:pPr>
            <a:r>
              <a:rPr lang="en-US" sz="1400" baseline="0" dirty="0" smtClean="0"/>
              <a:t>So, how are we as Christians supposed to live in interaction with the world as people who are so different? </a:t>
            </a:r>
          </a:p>
          <a:p>
            <a:pPr marL="685800" lvl="1" indent="-228600">
              <a:buFont typeface="Arial" charset="0"/>
              <a:buChar char="•"/>
            </a:pPr>
            <a:r>
              <a:rPr lang="en-US" sz="1400" baseline="0" dirty="0" smtClean="0"/>
              <a:t>KJV says in 2:14 ”a peculiar people” - Not quite the meaning</a:t>
            </a:r>
          </a:p>
          <a:p>
            <a:pPr marL="685800" lvl="1" indent="-228600">
              <a:buFont typeface="Arial" charset="0"/>
              <a:buChar char="•"/>
            </a:pPr>
            <a:r>
              <a:rPr lang="en-US" sz="1400" baseline="0" dirty="0" smtClean="0"/>
              <a:t>But it is true, we are peculiar in the world</a:t>
            </a:r>
          </a:p>
          <a:p>
            <a:pPr marL="685800" lvl="1" indent="-228600">
              <a:buFont typeface="Arial" charset="0"/>
              <a:buChar char="•"/>
            </a:pPr>
            <a:r>
              <a:rPr lang="en-US" sz="1400" baseline="0" dirty="0" smtClean="0"/>
              <a:t>So what does that interaction look like?</a:t>
            </a:r>
            <a:endParaRPr lang="en-US" sz="1400" baseline="0" dirty="0" smtClean="0"/>
          </a:p>
          <a:p>
            <a:pPr marL="1143000" lvl="2" indent="-228600">
              <a:buFont typeface="Arial" charset="0"/>
              <a:buChar char="•"/>
            </a:pPr>
            <a:endParaRPr lang="en-US" baseline="0" dirty="0" smtClean="0"/>
          </a:p>
        </p:txBody>
      </p:sp>
      <p:sp>
        <p:nvSpPr>
          <p:cNvPr id="4" name="Slide Number Placeholder 3"/>
          <p:cNvSpPr>
            <a:spLocks noGrp="1"/>
          </p:cNvSpPr>
          <p:nvPr>
            <p:ph type="sldNum" sz="quarter" idx="10"/>
          </p:nvPr>
        </p:nvSpPr>
        <p:spPr/>
        <p:txBody>
          <a:bodyPr/>
          <a:lstStyle/>
          <a:p>
            <a:fld id="{36C7E10C-1233-B24A-BF3C-87E0EC3193CC}"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8166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400" dirty="0" smtClean="0"/>
              <a:t>Read</a:t>
            </a:r>
            <a:r>
              <a:rPr lang="en-US" sz="1400" baseline="0" dirty="0" smtClean="0"/>
              <a:t> Titus 3:1-7</a:t>
            </a:r>
          </a:p>
          <a:p>
            <a:pPr marL="171450" indent="-171450">
              <a:buFont typeface="Arial" charset="0"/>
              <a:buChar char="•"/>
            </a:pPr>
            <a:r>
              <a:rPr lang="en-US" sz="1400" baseline="0" dirty="0" smtClean="0"/>
              <a:t>As it turns out, our relationship with the world around us is perhaps surprising</a:t>
            </a:r>
          </a:p>
        </p:txBody>
      </p:sp>
      <p:sp>
        <p:nvSpPr>
          <p:cNvPr id="4" name="Slide Number Placeholder 3"/>
          <p:cNvSpPr>
            <a:spLocks noGrp="1"/>
          </p:cNvSpPr>
          <p:nvPr>
            <p:ph type="sldNum" sz="quarter" idx="10"/>
          </p:nvPr>
        </p:nvSpPr>
        <p:spPr/>
        <p:txBody>
          <a:bodyPr/>
          <a:lstStyle/>
          <a:p>
            <a:fld id="{36C7E10C-1233-B24A-BF3C-87E0EC3193CC}" type="slidenum">
              <a:rPr lang="en-US" smtClean="0"/>
              <a:t>3</a:t>
            </a:fld>
            <a:endParaRPr lang="en-US"/>
          </a:p>
        </p:txBody>
      </p:sp>
    </p:spTree>
    <p:extLst>
      <p:ext uri="{BB962C8B-B14F-4D97-AF65-F5344CB8AC3E}">
        <p14:creationId xmlns:p14="http://schemas.microsoft.com/office/powerpoint/2010/main" val="47637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1" baseline="0" dirty="0" smtClean="0"/>
              <a:t>To governments, authorities, rulers</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We are to be obedient </a:t>
            </a:r>
            <a:r>
              <a:rPr lang="mr-IN" sz="1400" baseline="0" dirty="0" smtClean="0"/>
              <a:t>–</a:t>
            </a:r>
            <a:r>
              <a:rPr lang="en-US" sz="1400" baseline="0" dirty="0" smtClean="0"/>
              <a:t> in subjection</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This is a government of wicked people (Nero, Cretans)</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Yet like Jesus, Paul’s says Christians respect the authority</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NOT troublemakers, agitators, or trying to overthrow</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NOT even trying to work through government to expand God’s kingdom</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Like Jesus, we submit ourselves, recognizing God gave authority to governments, and that His kingdom “is not of this world.” So we can submit, not get worked up, because we are a part of something higher</a:t>
            </a:r>
          </a:p>
          <a:p>
            <a:pPr marL="228600" marR="0" lvl="0"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1" baseline="0" dirty="0" smtClean="0"/>
              <a:t>Instead, we are ready for good works</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Rather, our focus is on doing the Lord’s work</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Another mention (#4) of good works in Titus</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Again, use Acts as our template. What were the Christians doing? </a:t>
            </a:r>
          </a:p>
          <a:p>
            <a:pPr marL="1143000" marR="0" lvl="2"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Resisting the government? (only when tried to suppress gospel)</a:t>
            </a:r>
          </a:p>
          <a:p>
            <a:pPr marL="1143000" marR="0" lvl="2"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They kept the laws, and were seen as good citizens</a:t>
            </a:r>
          </a:p>
          <a:p>
            <a:pPr marL="1143000" marR="0" lvl="2"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They were just busy serving one another and teaching the word</a:t>
            </a:r>
          </a:p>
          <a:p>
            <a:pPr marL="228600" marR="0" lvl="0"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1" baseline="0" dirty="0" smtClean="0"/>
              <a:t>And we treat all with kindness and gentleness</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Slander (speak evil of) no one (political figures or neighbors)</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Make peace and be considerate of others</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Show ALL gentleness to ALL men</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No matter how we are treated, who they are</a:t>
            </a:r>
          </a:p>
          <a:p>
            <a:pPr marL="228600" marR="0" lvl="0"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Why do we face a world so hostile to Christ with such meekness? </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Read 3:3</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Seems exaggerated, but it’s all true</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Maybe we need an appreciation of sin</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Maybe we just need to have clearer, honest memories</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I was foolish, disobedient, deceived, enslaved, hating others, good for nothing</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Paul says when we remember this about ourselves, it changes the way we treat other people</a:t>
            </a:r>
          </a:p>
          <a:p>
            <a:pPr marL="228600" marR="0" lvl="0"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And, there’s more to our story (Read 3:4)</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As lost and broken as we were, God turned his kindness and affection to us</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We did nothing to earn that salvation, it was by His mercy</a:t>
            </a:r>
          </a:p>
          <a:p>
            <a:pPr marL="685800" marR="0" lvl="1" indent="-228600" algn="l" defTabSz="914400" rtl="0" eaLnBrk="1" fontAlgn="auto" latinLnBrk="0" hangingPunct="1">
              <a:lnSpc>
                <a:spcPct val="100000"/>
              </a:lnSpc>
              <a:spcBef>
                <a:spcPts val="0"/>
              </a:spcBef>
              <a:spcAft>
                <a:spcPts val="0"/>
              </a:spcAft>
              <a:buClrTx/>
              <a:buSzTx/>
              <a:buFont typeface="Arial" charset="0"/>
              <a:buChar char="•"/>
              <a:tabLst/>
              <a:defRPr/>
            </a:pPr>
            <a:r>
              <a:rPr lang="en-US" sz="1400" baseline="0" dirty="0" smtClean="0"/>
              <a:t>What does that teach us about how we ought to treat others? </a:t>
            </a:r>
          </a:p>
        </p:txBody>
      </p:sp>
      <p:sp>
        <p:nvSpPr>
          <p:cNvPr id="4" name="Slide Number Placeholder 3"/>
          <p:cNvSpPr>
            <a:spLocks noGrp="1"/>
          </p:cNvSpPr>
          <p:nvPr>
            <p:ph type="sldNum" sz="quarter" idx="10"/>
          </p:nvPr>
        </p:nvSpPr>
        <p:spPr/>
        <p:txBody>
          <a:bodyPr/>
          <a:lstStyle/>
          <a:p>
            <a:fld id="{36C7E10C-1233-B24A-BF3C-87E0EC3193CC}" type="slidenum">
              <a:rPr lang="en-US" smtClean="0"/>
              <a:t>4</a:t>
            </a:fld>
            <a:endParaRPr lang="en-US"/>
          </a:p>
        </p:txBody>
      </p:sp>
    </p:spTree>
    <p:extLst>
      <p:ext uri="{BB962C8B-B14F-4D97-AF65-F5344CB8AC3E}">
        <p14:creationId xmlns:p14="http://schemas.microsoft.com/office/powerpoint/2010/main" val="674060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400" baseline="0" dirty="0" smtClean="0"/>
              <a:t>3:4-7 could be another iteration of the Message of Titus</a:t>
            </a:r>
          </a:p>
          <a:p>
            <a:pPr marL="171450" indent="-171450">
              <a:buFont typeface="Arial" charset="0"/>
              <a:buChar char="•"/>
            </a:pPr>
            <a:r>
              <a:rPr lang="en-US" sz="1400" baseline="0" dirty="0" smtClean="0"/>
              <a:t>Kindness and affection appeared (same language as 2:11)</a:t>
            </a:r>
          </a:p>
          <a:p>
            <a:pPr marL="628650" lvl="1" indent="-171450">
              <a:buFont typeface="Arial" charset="0"/>
              <a:buChar char="•"/>
            </a:pPr>
            <a:r>
              <a:rPr lang="en-US" sz="1400" baseline="0" dirty="0" smtClean="0"/>
              <a:t>This is the Grace of God </a:t>
            </a:r>
            <a:r>
              <a:rPr lang="mr-IN" sz="1400" baseline="0" dirty="0" smtClean="0"/>
              <a:t>–</a:t>
            </a:r>
            <a:r>
              <a:rPr lang="en-US" sz="1400" baseline="0" dirty="0" smtClean="0"/>
              <a:t> in Jesus of Nazareth</a:t>
            </a:r>
          </a:p>
          <a:p>
            <a:pPr marL="628650" lvl="1" indent="-171450">
              <a:buFont typeface="Arial" charset="0"/>
              <a:buChar char="•"/>
            </a:pPr>
            <a:r>
              <a:rPr lang="en-US" sz="1400" baseline="0" dirty="0" smtClean="0"/>
              <a:t>”Saved us” (3:5) </a:t>
            </a:r>
            <a:r>
              <a:rPr lang="mr-IN" sz="1400" baseline="0" dirty="0" smtClean="0"/>
              <a:t>–</a:t>
            </a:r>
            <a:r>
              <a:rPr lang="en-US" sz="1400" baseline="0" dirty="0" smtClean="0"/>
              <a:t> “brought salvation to all men”</a:t>
            </a:r>
          </a:p>
          <a:p>
            <a:pPr marL="628650" lvl="1" indent="-171450">
              <a:buFont typeface="Arial" charset="0"/>
              <a:buChar char="•"/>
            </a:pPr>
            <a:r>
              <a:rPr lang="en-US" sz="1400" baseline="0" dirty="0" smtClean="0"/>
              <a:t>It was God in Jesus, not our works or our righteousness</a:t>
            </a:r>
          </a:p>
          <a:p>
            <a:pPr marL="171450" lvl="0" indent="-171450">
              <a:buFont typeface="Arial" charset="0"/>
              <a:buChar char="•"/>
            </a:pPr>
            <a:r>
              <a:rPr lang="en-US" sz="1400" baseline="0" dirty="0" smtClean="0"/>
              <a:t>But, what has happened? (3:5) Washing of Regeneration and Renewal</a:t>
            </a:r>
          </a:p>
          <a:p>
            <a:pPr marL="628650" lvl="1" indent="-171450">
              <a:buFont typeface="Arial" charset="0"/>
              <a:buChar char="•"/>
            </a:pPr>
            <a:r>
              <a:rPr lang="en-US" sz="1400" baseline="0" dirty="0" smtClean="0"/>
              <a:t>Like the Grace instructing us to live godly (2:12), Paul says here salvation by God’s grace has implications that completely changes the way we see ourselves and live</a:t>
            </a:r>
          </a:p>
          <a:p>
            <a:pPr marL="628650" lvl="1" indent="-171450">
              <a:buFont typeface="Arial" charset="0"/>
              <a:buChar char="•"/>
            </a:pPr>
            <a:r>
              <a:rPr lang="en-US" sz="1400" baseline="0" dirty="0" smtClean="0"/>
              <a:t>Clearly a reference to baptism</a:t>
            </a:r>
          </a:p>
          <a:p>
            <a:pPr marL="628650" lvl="1" indent="-171450">
              <a:buFont typeface="Arial" charset="0"/>
              <a:buChar char="•"/>
            </a:pPr>
            <a:r>
              <a:rPr lang="en-US" sz="1400" baseline="0" dirty="0" smtClean="0"/>
              <a:t>In baptism, we are putting our faith in God’s power to save us</a:t>
            </a:r>
          </a:p>
          <a:p>
            <a:pPr marL="628650" lvl="1" indent="-171450">
              <a:buFont typeface="Arial" charset="0"/>
              <a:buChar char="•"/>
            </a:pPr>
            <a:r>
              <a:rPr lang="en-US" sz="1400" baseline="0" dirty="0" smtClean="0"/>
              <a:t>We are washed clean (Acts 22:16), but we are also made new</a:t>
            </a:r>
          </a:p>
          <a:p>
            <a:pPr marL="628650" lvl="1" indent="-171450">
              <a:buFont typeface="Arial" charset="0"/>
              <a:buChar char="•"/>
            </a:pPr>
            <a:r>
              <a:rPr lang="en-US" sz="1400" baseline="0" dirty="0" smtClean="0"/>
              <a:t>Romans 6:4 - </a:t>
            </a:r>
            <a:r>
              <a:rPr lang="en-US" sz="1400" i="1" baseline="0" dirty="0" smtClean="0"/>
              <a:t>Therefore we were buried with Him through baptism into death, so that as Christ was raised from the dead through the glory of the Father, so we too might walk in newness of life</a:t>
            </a:r>
            <a:r>
              <a:rPr lang="en-US" sz="1400" baseline="0" dirty="0" smtClean="0"/>
              <a:t>.</a:t>
            </a:r>
          </a:p>
          <a:p>
            <a:pPr marL="628650" lvl="1" indent="-171450">
              <a:buFont typeface="Arial" charset="0"/>
              <a:buChar char="•"/>
            </a:pPr>
            <a:r>
              <a:rPr lang="en-US" sz="1400" baseline="0" dirty="0" smtClean="0"/>
              <a:t>Colossians 2:12 - </a:t>
            </a:r>
            <a:r>
              <a:rPr lang="en-US" sz="1400" i="1" baseline="0" dirty="0" smtClean="0"/>
              <a:t>having been buried with Him in baptism, in which you were also raised up with Him through faith in the working of God, who raised Him from the dead</a:t>
            </a:r>
            <a:r>
              <a:rPr lang="en-US" sz="1400" baseline="0" dirty="0" smtClean="0"/>
              <a:t>.</a:t>
            </a:r>
          </a:p>
          <a:p>
            <a:pPr marL="171450" lvl="0" indent="-171450">
              <a:buFont typeface="Arial" charset="0"/>
              <a:buChar char="•"/>
            </a:pPr>
            <a:r>
              <a:rPr lang="en-US" sz="1400" baseline="0" dirty="0" smtClean="0"/>
              <a:t>The renewal is accomplished by the Holy Spirit </a:t>
            </a:r>
            <a:r>
              <a:rPr lang="mr-IN" sz="1400" baseline="0" dirty="0" smtClean="0"/>
              <a:t>–</a:t>
            </a:r>
            <a:r>
              <a:rPr lang="en-US" sz="1400" baseline="0" dirty="0" smtClean="0"/>
              <a:t> makes sense in the Bible context</a:t>
            </a:r>
          </a:p>
          <a:p>
            <a:pPr marL="628650" lvl="1" indent="-171450">
              <a:buFont typeface="Arial" charset="0"/>
              <a:buChar char="•"/>
            </a:pPr>
            <a:r>
              <a:rPr lang="en-US" sz="1400" baseline="0" dirty="0" smtClean="0"/>
              <a:t>Genesis 2 </a:t>
            </a:r>
            <a:r>
              <a:rPr lang="mr-IN" sz="1400" baseline="0" dirty="0" smtClean="0"/>
              <a:t>–</a:t>
            </a:r>
            <a:r>
              <a:rPr lang="en-US" sz="1400" baseline="0" dirty="0" smtClean="0"/>
              <a:t> breath (or Spirit) of God makes Adam a living being</a:t>
            </a:r>
          </a:p>
          <a:p>
            <a:pPr marL="628650" lvl="1" indent="-171450">
              <a:buFont typeface="Arial" charset="0"/>
              <a:buChar char="•"/>
            </a:pPr>
            <a:r>
              <a:rPr lang="en-US" sz="1400" baseline="0" dirty="0" smtClean="0"/>
              <a:t>Ezekiel 37 </a:t>
            </a:r>
            <a:r>
              <a:rPr lang="mr-IN" sz="1400" baseline="0" dirty="0" smtClean="0"/>
              <a:t>–</a:t>
            </a:r>
            <a:r>
              <a:rPr lang="en-US" sz="1400" baseline="0" dirty="0" smtClean="0"/>
              <a:t> dry bones revived by the Spirit of God</a:t>
            </a:r>
          </a:p>
          <a:p>
            <a:pPr marL="628650" lvl="1" indent="-171450">
              <a:buFont typeface="Arial" charset="0"/>
              <a:buChar char="•"/>
            </a:pPr>
            <a:r>
              <a:rPr lang="en-US" sz="1400" baseline="0" dirty="0" smtClean="0"/>
              <a:t>Romans 8 </a:t>
            </a:r>
            <a:r>
              <a:rPr lang="mr-IN" sz="1400" baseline="0" dirty="0" smtClean="0"/>
              <a:t>–</a:t>
            </a:r>
            <a:r>
              <a:rPr lang="en-US" sz="1400" baseline="0" dirty="0" smtClean="0"/>
              <a:t> Spirit raised Jesus from the dead</a:t>
            </a:r>
          </a:p>
          <a:p>
            <a:pPr marL="628650" lvl="1" indent="-171450">
              <a:buFont typeface="Arial" charset="0"/>
              <a:buChar char="•"/>
            </a:pPr>
            <a:r>
              <a:rPr lang="en-US" sz="1400" baseline="0" dirty="0" smtClean="0"/>
              <a:t>Acts 2 </a:t>
            </a:r>
            <a:r>
              <a:rPr lang="mr-IN" sz="1400" baseline="0" dirty="0" smtClean="0"/>
              <a:t>–</a:t>
            </a:r>
            <a:r>
              <a:rPr lang="en-US" sz="1400" baseline="0" dirty="0" smtClean="0"/>
              <a:t> spirit poured out for all who call on the name of the Lord</a:t>
            </a:r>
          </a:p>
          <a:p>
            <a:pPr marL="1085850" lvl="2" indent="-171450">
              <a:buFont typeface="Arial" charset="0"/>
              <a:buChar char="•"/>
            </a:pPr>
            <a:r>
              <a:rPr lang="en-US" sz="1400" baseline="0" dirty="0" smtClean="0"/>
              <a:t>Peter says be baptized, receive the gift of the Holy Spirit</a:t>
            </a:r>
          </a:p>
          <a:p>
            <a:pPr marL="171450" lvl="0" indent="-171450">
              <a:buFont typeface="Arial" charset="0"/>
              <a:buChar char="•"/>
            </a:pPr>
            <a:r>
              <a:rPr lang="en-US" sz="1400" baseline="0" dirty="0" smtClean="0"/>
              <a:t>By God’s grace we are saved, and by God’s Spirit we are made into new people</a:t>
            </a:r>
          </a:p>
          <a:p>
            <a:pPr marL="171450" lvl="0" indent="-171450">
              <a:buFont typeface="Arial" charset="0"/>
              <a:buChar char="•"/>
            </a:pPr>
            <a:r>
              <a:rPr lang="en-US" sz="1400" baseline="0" dirty="0" smtClean="0"/>
              <a:t>Same idea is 3:7</a:t>
            </a:r>
          </a:p>
          <a:p>
            <a:pPr marL="628650" lvl="1" indent="-171450">
              <a:buFont typeface="Arial" charset="0"/>
              <a:buChar char="•"/>
            </a:pPr>
            <a:r>
              <a:rPr lang="en-US" sz="1400" baseline="0" dirty="0" smtClean="0"/>
              <a:t>justified by grace</a:t>
            </a:r>
          </a:p>
          <a:p>
            <a:pPr marL="628650" lvl="1" indent="-171450">
              <a:buFont typeface="Arial" charset="0"/>
              <a:buChar char="•"/>
            </a:pPr>
            <a:r>
              <a:rPr lang="en-US" sz="1400" baseline="0" dirty="0" smtClean="0"/>
              <a:t>heirs of God with eternal hope</a:t>
            </a:r>
          </a:p>
          <a:p>
            <a:pPr marL="171450" lvl="0" indent="-171450">
              <a:buFont typeface="Arial" charset="0"/>
              <a:buChar char="•"/>
            </a:pPr>
            <a:r>
              <a:rPr lang="en-US" sz="1400" baseline="0" dirty="0" smtClean="0"/>
              <a:t>Praise God for saving sinners like us </a:t>
            </a:r>
            <a:r>
              <a:rPr lang="mr-IN" sz="1400" baseline="0" dirty="0" smtClean="0"/>
              <a:t>–</a:t>
            </a:r>
            <a:r>
              <a:rPr lang="en-US" sz="1400" baseline="0" dirty="0" smtClean="0"/>
              <a:t> and Thanks to God that He has made us into sons and daughters who can live a new life (free from sin, with purpose and fruitfulness) in the world</a:t>
            </a:r>
            <a:endParaRPr lang="en-US" sz="1400" baseline="0" dirty="0" smtClean="0"/>
          </a:p>
        </p:txBody>
      </p:sp>
      <p:sp>
        <p:nvSpPr>
          <p:cNvPr id="4" name="Slide Number Placeholder 3"/>
          <p:cNvSpPr>
            <a:spLocks noGrp="1"/>
          </p:cNvSpPr>
          <p:nvPr>
            <p:ph type="sldNum" sz="quarter" idx="10"/>
          </p:nvPr>
        </p:nvSpPr>
        <p:spPr/>
        <p:txBody>
          <a:bodyPr/>
          <a:lstStyle/>
          <a:p>
            <a:fld id="{4B573CD8-B6A0-C142-9378-734BAA35295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621145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400" dirty="0" smtClean="0"/>
              <a:t>Okay wrapping</a:t>
            </a:r>
            <a:r>
              <a:rPr lang="en-US" sz="1400" baseline="0" dirty="0" smtClean="0"/>
              <a:t> all this up. What do we take from this passage? </a:t>
            </a:r>
          </a:p>
          <a:p>
            <a:pPr marL="171450" indent="-171450">
              <a:buFont typeface="Arial" charset="0"/>
              <a:buChar char="•"/>
            </a:pPr>
            <a:r>
              <a:rPr lang="en-US" sz="1400" baseline="0" dirty="0" smtClean="0"/>
              <a:t>How are we to live in a world that so often opposes us and bothers us? </a:t>
            </a:r>
          </a:p>
          <a:p>
            <a:pPr marL="171450" indent="-171450">
              <a:buFont typeface="Arial" charset="0"/>
              <a:buChar char="•"/>
            </a:pPr>
            <a:r>
              <a:rPr lang="en-US" sz="1400" b="1" baseline="0" dirty="0" smtClean="0"/>
              <a:t>Remember who I was</a:t>
            </a:r>
          </a:p>
          <a:p>
            <a:pPr marL="628650" lvl="1" indent="-171450">
              <a:buFont typeface="Arial" charset="0"/>
              <a:buChar char="•"/>
            </a:pPr>
            <a:r>
              <a:rPr lang="en-US" sz="1400" baseline="0" dirty="0" smtClean="0"/>
              <a:t>Humility in remembering who I was (who I am) on my own</a:t>
            </a:r>
          </a:p>
          <a:p>
            <a:pPr marL="628650" lvl="1" indent="-171450">
              <a:buFont typeface="Arial" charset="0"/>
              <a:buChar char="•"/>
            </a:pPr>
            <a:r>
              <a:rPr lang="en-US" sz="1400" baseline="0" dirty="0" smtClean="0"/>
              <a:t>I have nothing to boast of, or look down my nose about</a:t>
            </a:r>
          </a:p>
          <a:p>
            <a:pPr marL="628650" lvl="1" indent="-171450">
              <a:buFont typeface="Arial" charset="0"/>
              <a:buChar char="•"/>
            </a:pPr>
            <a:r>
              <a:rPr lang="en-US" sz="1400" baseline="0" dirty="0" smtClean="0"/>
              <a:t>When we are tempted to slander people, be impatient, write people off</a:t>
            </a:r>
          </a:p>
          <a:p>
            <a:pPr marL="628650" lvl="1" indent="-171450">
              <a:buFont typeface="Arial" charset="0"/>
              <a:buChar char="•"/>
            </a:pPr>
            <a:r>
              <a:rPr lang="en-US" sz="1400" baseline="0" dirty="0" smtClean="0"/>
              <a:t>I was ignorant, deceived, enslaved myself</a:t>
            </a:r>
          </a:p>
          <a:p>
            <a:pPr marL="171450" lvl="0" indent="-171450">
              <a:buFont typeface="Arial" charset="0"/>
              <a:buChar char="•"/>
            </a:pPr>
            <a:r>
              <a:rPr lang="en-US" sz="1400" b="1" baseline="0" dirty="0" smtClean="0"/>
              <a:t>Appreciate who God has made me</a:t>
            </a:r>
          </a:p>
          <a:p>
            <a:pPr marL="628650" lvl="1" indent="-171450">
              <a:buFont typeface="Arial" charset="0"/>
              <a:buChar char="•"/>
            </a:pPr>
            <a:r>
              <a:rPr lang="en-US" sz="1400" baseline="0" dirty="0" smtClean="0"/>
              <a:t>I am that no longer </a:t>
            </a:r>
            <a:r>
              <a:rPr lang="mr-IN" sz="1400" baseline="0" dirty="0" smtClean="0"/>
              <a:t>–</a:t>
            </a:r>
            <a:r>
              <a:rPr lang="en-US" sz="1400" baseline="0" dirty="0" smtClean="0"/>
              <a:t> I’ve been born again</a:t>
            </a:r>
          </a:p>
          <a:p>
            <a:pPr marL="628650" lvl="1" indent="-171450">
              <a:buFont typeface="Arial" charset="0"/>
              <a:buChar char="•"/>
            </a:pPr>
            <a:r>
              <a:rPr lang="en-US" sz="1400" baseline="0" dirty="0" smtClean="0"/>
              <a:t>By God’s grace, I am not enslaved, deceived, or living with a messed up view of others</a:t>
            </a:r>
          </a:p>
          <a:p>
            <a:pPr marL="628650" lvl="1" indent="-171450">
              <a:buFont typeface="Arial" charset="0"/>
              <a:buChar char="•"/>
            </a:pPr>
            <a:r>
              <a:rPr lang="en-US" sz="1400" baseline="0" dirty="0" smtClean="0"/>
              <a:t>We’ve been washed, regenerated by the Holy Spirit</a:t>
            </a:r>
          </a:p>
          <a:p>
            <a:pPr marL="628650" lvl="1" indent="-171450">
              <a:buFont typeface="Arial" charset="0"/>
              <a:buChar char="•"/>
            </a:pPr>
            <a:r>
              <a:rPr lang="en-US" sz="1400" baseline="0" dirty="0" smtClean="0"/>
              <a:t>We are sons of God like Jesus</a:t>
            </a:r>
          </a:p>
          <a:p>
            <a:pPr marL="628650" lvl="1" indent="-171450">
              <a:buFont typeface="Arial" charset="0"/>
              <a:buChar char="•"/>
            </a:pPr>
            <a:r>
              <a:rPr lang="en-US" sz="1400" baseline="0" dirty="0" smtClean="0"/>
              <a:t>We are waiting to receive the eternal reward as heirs of God</a:t>
            </a:r>
          </a:p>
          <a:p>
            <a:pPr marL="628650" lvl="1" indent="-171450">
              <a:buFont typeface="Arial" charset="0"/>
              <a:buChar char="•"/>
            </a:pPr>
            <a:r>
              <a:rPr lang="en-US" sz="1400" baseline="0" dirty="0" smtClean="0"/>
              <a:t>A higher calling, a calling to a higher way of living </a:t>
            </a:r>
            <a:r>
              <a:rPr lang="mr-IN" sz="1400" baseline="0" dirty="0" smtClean="0"/>
              <a:t>–</a:t>
            </a:r>
            <a:r>
              <a:rPr lang="en-US" sz="1400" baseline="0" dirty="0" smtClean="0"/>
              <a:t> above the world</a:t>
            </a:r>
          </a:p>
          <a:p>
            <a:pPr marL="171450" lvl="0" indent="-171450">
              <a:buFont typeface="Arial" charset="0"/>
              <a:buChar char="•"/>
            </a:pPr>
            <a:r>
              <a:rPr lang="en-US" sz="1400" b="1" baseline="0" dirty="0" smtClean="0"/>
              <a:t>Treat others how God treated me in my brokenness</a:t>
            </a:r>
          </a:p>
          <a:p>
            <a:pPr marL="628650" lvl="1" indent="-171450">
              <a:buFont typeface="Arial" charset="0"/>
              <a:buChar char="•"/>
            </a:pPr>
            <a:r>
              <a:rPr lang="en-US" sz="1400" baseline="0" dirty="0" smtClean="0"/>
              <a:t>The higher way of living is the way of Jesus</a:t>
            </a:r>
          </a:p>
          <a:p>
            <a:pPr marL="628650" lvl="1" indent="-171450">
              <a:buFont typeface="Arial" charset="0"/>
              <a:buChar char="•"/>
            </a:pPr>
            <a:r>
              <a:rPr lang="en-US" sz="1400" baseline="0" dirty="0" smtClean="0"/>
              <a:t>When accused, did not revile in return</a:t>
            </a:r>
          </a:p>
          <a:p>
            <a:pPr marL="628650" lvl="1" indent="-171450">
              <a:buFont typeface="Arial" charset="0"/>
              <a:buChar char="•"/>
            </a:pPr>
            <a:r>
              <a:rPr lang="en-US" sz="1400" baseline="0" dirty="0" smtClean="0"/>
              <a:t>“Father forgive them</a:t>
            </a:r>
            <a:r>
              <a:rPr lang="mr-IN" sz="1400" baseline="0" dirty="0" smtClean="0"/>
              <a:t>…</a:t>
            </a:r>
            <a:r>
              <a:rPr lang="en-US" sz="1400" baseline="0" dirty="0" smtClean="0"/>
              <a:t>”</a:t>
            </a:r>
          </a:p>
          <a:p>
            <a:pPr marL="628650" lvl="1" indent="-171450">
              <a:buFont typeface="Arial" charset="0"/>
              <a:buChar char="•"/>
            </a:pPr>
            <a:r>
              <a:rPr lang="en-US" sz="1400" baseline="0" dirty="0" smtClean="0"/>
              <a:t>I seek for peace with others as God sought peace with me</a:t>
            </a:r>
          </a:p>
          <a:p>
            <a:pPr marL="628650" lvl="1" indent="-171450">
              <a:buFont typeface="Arial" charset="0"/>
              <a:buChar char="•"/>
            </a:pPr>
            <a:r>
              <a:rPr lang="en-US" sz="1400" baseline="0" dirty="0" smtClean="0"/>
              <a:t>I am gentle with others who oppose me because God was gentle with me</a:t>
            </a:r>
          </a:p>
          <a:p>
            <a:pPr marL="628650" lvl="1" indent="-171450">
              <a:buFont typeface="Arial" charset="0"/>
              <a:buChar char="•"/>
            </a:pPr>
            <a:r>
              <a:rPr lang="en-US" sz="1400" baseline="0" dirty="0" smtClean="0"/>
              <a:t>I am patient with others because God was patient (still is) with me</a:t>
            </a:r>
          </a:p>
          <a:p>
            <a:pPr marL="628650" lvl="1" indent="-171450">
              <a:buFont typeface="Arial" charset="0"/>
              <a:buChar char="•"/>
            </a:pPr>
            <a:r>
              <a:rPr lang="en-US" sz="1400" baseline="0" dirty="0" smtClean="0"/>
              <a:t>All of this is extremely difficult, even unnatural to our fleshly way of living</a:t>
            </a:r>
          </a:p>
          <a:p>
            <a:pPr marL="1085850" lvl="2" indent="-171450">
              <a:buFont typeface="Arial" charset="0"/>
              <a:buChar char="•"/>
            </a:pPr>
            <a:r>
              <a:rPr lang="en-US" sz="1400" baseline="0" dirty="0" smtClean="0"/>
              <a:t>But we are remade</a:t>
            </a:r>
          </a:p>
          <a:p>
            <a:pPr marL="628650" lvl="1" indent="-171450">
              <a:buFont typeface="Arial" charset="0"/>
              <a:buChar char="•"/>
            </a:pPr>
            <a:r>
              <a:rPr lang="en-US" sz="1400" baseline="0" dirty="0" smtClean="0"/>
              <a:t>All of this seems like we are forfeiting advantage</a:t>
            </a:r>
          </a:p>
          <a:p>
            <a:pPr marL="1085850" lvl="2" indent="-171450">
              <a:buFont typeface="Arial" charset="0"/>
              <a:buChar char="•"/>
            </a:pPr>
            <a:r>
              <a:rPr lang="en-US" sz="1400" baseline="0" dirty="0" smtClean="0"/>
              <a:t>But we are waiting to receive our inheritance when the King returns</a:t>
            </a:r>
          </a:p>
        </p:txBody>
      </p:sp>
      <p:sp>
        <p:nvSpPr>
          <p:cNvPr id="4" name="Slide Number Placeholder 3"/>
          <p:cNvSpPr>
            <a:spLocks noGrp="1"/>
          </p:cNvSpPr>
          <p:nvPr>
            <p:ph type="sldNum" sz="quarter" idx="10"/>
          </p:nvPr>
        </p:nvSpPr>
        <p:spPr/>
        <p:txBody>
          <a:bodyPr/>
          <a:lstStyle/>
          <a:p>
            <a:fld id="{36C7E10C-1233-B24A-BF3C-87E0EC3193C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612197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C7E10C-1233-B24A-BF3C-87E0EC3193CC}"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98127516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12/1/23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110987581"/>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57E33E-8B18-4087-B112-809917729534}" type="datetimeFigureOut">
              <a:rPr lang="en-US" smtClean="0"/>
              <a:t>12/1/23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8418373"/>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FFE419-2371-464F-8239-3959401C3561}" type="datetimeFigureOut">
              <a:rPr lang="en-US" smtClean="0"/>
              <a:t>12/1/23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314217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D162C4-EDD9-4389-A98B-B87ECEA2A816}" type="datetimeFigureOut">
              <a:rPr lang="en-US" smtClean="0"/>
              <a:t>12/1/23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5446849"/>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3E5059C3-6A89-4494-99FF-5A4D6FFD50EB}" type="datetimeFigureOut">
              <a:rPr lang="en-US" smtClean="0"/>
              <a:t>12/1/23</a:t>
            </a:fld>
            <a:endParaRPr lang="en-US" dirty="0"/>
          </a:p>
        </p:txBody>
      </p:sp>
      <p:sp>
        <p:nvSpPr>
          <p:cNvPr id="5" name="Footer Placeholder 4"/>
          <p:cNvSpPr>
            <a:spLocks noGrp="1"/>
          </p:cNvSpPr>
          <p:nvPr>
            <p:ph type="ftr" sz="quarter" idx="11"/>
          </p:nvPr>
        </p:nvSpPr>
        <p:spPr>
          <a:xfrm>
            <a:off x="1623376" y="6282268"/>
            <a:ext cx="4745736" cy="365125"/>
          </a:xfrm>
        </p:spPr>
        <p:txBody>
          <a:bodyPr/>
          <a:lstStyle>
            <a:lvl1pPr>
              <a:defRPr>
                <a:solidFill>
                  <a:schemeClr val="accent1">
                    <a:lumMod val="50000"/>
                  </a:schemeClr>
                </a:solidFill>
              </a:defRPr>
            </a:lvl1pPr>
          </a:lstStyle>
          <a:p>
            <a:r>
              <a:rPr lang="en-US" smtClean="0"/>
              <a:t>
              </a:t>
            </a:r>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27274366"/>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12/1/23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55695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12/1/23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26908509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1FAF3416-4057-4DAA-829D-4CA07428D088}" type="datetimeFigureOut">
              <a:rPr lang="en-US" smtClean="0"/>
              <a:t>12/1/23</a:t>
            </a:fld>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0566008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12/1/23</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42994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37D525BB-DA17-4BA0-B3C8-3AC3ABC827E6}" type="datetimeFigureOut">
              <a:rPr lang="en-US" smtClean="0"/>
              <a:t>12/1/23</a:t>
            </a:fld>
            <a:endParaRPr lang="en-US" dirty="0"/>
          </a:p>
        </p:txBody>
      </p:sp>
      <p:sp>
        <p:nvSpPr>
          <p:cNvPr id="10" name="Footer Placeholder 9"/>
          <p:cNvSpPr>
            <a:spLocks noGrp="1"/>
          </p:cNvSpPr>
          <p:nvPr>
            <p:ph type="ftr" sz="quarter" idx="11"/>
          </p:nvPr>
        </p:nvSpPr>
        <p:spPr/>
        <p:txBody>
          <a:bodyPr/>
          <a:lstStyle/>
          <a:p>
            <a:r>
              <a:rPr lang="en-US" smtClean="0"/>
              <a:t>
              </a:t>
            </a:r>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856741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B16C4C9A-3960-41CF-A4E9-2A8FB932454B}" type="datetimeFigureOut">
              <a:rPr lang="en-US" smtClean="0"/>
              <a:t>12/1/23</a:t>
            </a:fld>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097507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3CBC1C18-307B-4F68-A007-B5B542270E8D}" type="datetimeFigureOut">
              <a:rPr lang="en-US" smtClean="0"/>
              <a:t>12/1/23</a:t>
            </a:fld>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3009200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p:fade/>
  </p:transition>
  <p:hf sldNum="0" hdr="0" ftr="0" dt="0"/>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Instructed by Grace</a:t>
            </a:r>
            <a:endParaRPr lang="en-US" sz="5400" dirty="0"/>
          </a:p>
        </p:txBody>
      </p:sp>
      <p:sp>
        <p:nvSpPr>
          <p:cNvPr id="3" name="Subtitle 2"/>
          <p:cNvSpPr>
            <a:spLocks noGrp="1"/>
          </p:cNvSpPr>
          <p:nvPr>
            <p:ph type="subTitle" idx="1"/>
          </p:nvPr>
        </p:nvSpPr>
        <p:spPr>
          <a:xfrm>
            <a:off x="802386" y="4468030"/>
            <a:ext cx="5918454" cy="990937"/>
          </a:xfrm>
        </p:spPr>
        <p:txBody>
          <a:bodyPr>
            <a:normAutofit/>
          </a:bodyPr>
          <a:lstStyle/>
          <a:p>
            <a:r>
              <a:rPr lang="en-US" sz="3600" dirty="0" smtClean="0">
                <a:solidFill>
                  <a:schemeClr val="bg1">
                    <a:lumMod val="85000"/>
                  </a:schemeClr>
                </a:solidFill>
                <a:latin typeface="Georgia" charset="0"/>
                <a:ea typeface="Georgia" charset="0"/>
                <a:cs typeface="Georgia" charset="0"/>
              </a:rPr>
              <a:t>A Study of the Book of Titus</a:t>
            </a:r>
            <a:endParaRPr lang="en-US" sz="3600" dirty="0">
              <a:solidFill>
                <a:schemeClr val="bg1">
                  <a:lumMod val="85000"/>
                </a:schemeClr>
              </a:solidFill>
              <a:latin typeface="Georgia" charset="0"/>
              <a:ea typeface="Georgia" charset="0"/>
              <a:cs typeface="Georgia" charset="0"/>
            </a:endParaRPr>
          </a:p>
        </p:txBody>
      </p:sp>
    </p:spTree>
    <p:extLst>
      <p:ext uri="{BB962C8B-B14F-4D97-AF65-F5344CB8AC3E}">
        <p14:creationId xmlns:p14="http://schemas.microsoft.com/office/powerpoint/2010/main" val="466687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18364"/>
            <a:ext cx="7772400" cy="1316464"/>
          </a:xfrm>
        </p:spPr>
        <p:txBody>
          <a:bodyPr>
            <a:normAutofit/>
          </a:bodyPr>
          <a:lstStyle/>
          <a:p>
            <a:pPr algn="ctr">
              <a:lnSpc>
                <a:spcPct val="100000"/>
              </a:lnSpc>
            </a:pPr>
            <a:r>
              <a:rPr lang="en-US" sz="4000" dirty="0" smtClean="0">
                <a:solidFill>
                  <a:schemeClr val="bg1"/>
                </a:solidFill>
              </a:rPr>
              <a:t>Speak, Exhort, Reprove </a:t>
            </a:r>
            <a:r>
              <a:rPr lang="en-US" sz="3600" b="0" dirty="0" smtClean="0">
                <a:solidFill>
                  <a:schemeClr val="bg1"/>
                </a:solidFill>
              </a:rPr>
              <a:t>(2:15)</a:t>
            </a:r>
            <a:endParaRPr lang="en-US" sz="3200" b="0" i="1" dirty="0">
              <a:solidFill>
                <a:schemeClr val="bg1"/>
              </a:solidFill>
            </a:endParaRPr>
          </a:p>
        </p:txBody>
      </p:sp>
      <p:sp>
        <p:nvSpPr>
          <p:cNvPr id="3" name="Content Placeholder 2"/>
          <p:cNvSpPr>
            <a:spLocks noGrp="1"/>
          </p:cNvSpPr>
          <p:nvPr>
            <p:ph idx="1"/>
          </p:nvPr>
        </p:nvSpPr>
        <p:spPr>
          <a:xfrm>
            <a:off x="685800" y="1704103"/>
            <a:ext cx="7772399" cy="2735162"/>
          </a:xfrm>
        </p:spPr>
        <p:txBody>
          <a:bodyPr anchor="ctr">
            <a:normAutofit/>
          </a:bodyPr>
          <a:lstStyle/>
          <a:p>
            <a:pPr marL="0" indent="0">
              <a:spcBef>
                <a:spcPts val="0"/>
              </a:spcBef>
              <a:spcAft>
                <a:spcPts val="1200"/>
              </a:spcAft>
              <a:buNone/>
            </a:pPr>
            <a:r>
              <a:rPr lang="en-US" sz="4000" dirty="0" smtClean="0">
                <a:solidFill>
                  <a:schemeClr val="bg1"/>
                </a:solidFill>
                <a:latin typeface="Georgia" charset="0"/>
                <a:ea typeface="Georgia" charset="0"/>
                <a:cs typeface="Georgia" charset="0"/>
              </a:rPr>
              <a:t>Paul’s message:</a:t>
            </a:r>
            <a:endParaRPr lang="en-US" sz="4000" dirty="0" smtClean="0">
              <a:solidFill>
                <a:schemeClr val="bg1"/>
              </a:solidFill>
              <a:latin typeface="Georgia" charset="0"/>
              <a:ea typeface="Georgia" charset="0"/>
              <a:cs typeface="Georgia" charset="0"/>
            </a:endParaRPr>
          </a:p>
          <a:p>
            <a:pPr marL="344488" indent="-344488">
              <a:spcBef>
                <a:spcPts val="0"/>
              </a:spcBef>
              <a:spcAft>
                <a:spcPts val="1200"/>
              </a:spcAft>
            </a:pPr>
            <a:r>
              <a:rPr lang="en-US" sz="3600" dirty="0" smtClean="0">
                <a:solidFill>
                  <a:schemeClr val="bg1"/>
                </a:solidFill>
                <a:latin typeface="Georgia" charset="0"/>
                <a:ea typeface="Georgia" charset="0"/>
                <a:cs typeface="Georgia" charset="0"/>
              </a:rPr>
              <a:t>Runs counter to culture (1:12)</a:t>
            </a:r>
            <a:endParaRPr lang="en-US" sz="3600" dirty="0" smtClean="0">
              <a:solidFill>
                <a:schemeClr val="bg1"/>
              </a:solidFill>
              <a:latin typeface="Georgia" charset="0"/>
              <a:ea typeface="Georgia" charset="0"/>
              <a:cs typeface="Georgia" charset="0"/>
            </a:endParaRPr>
          </a:p>
          <a:p>
            <a:pPr marL="344488" indent="-344488">
              <a:spcBef>
                <a:spcPts val="0"/>
              </a:spcBef>
              <a:spcAft>
                <a:spcPts val="1200"/>
              </a:spcAft>
            </a:pPr>
            <a:r>
              <a:rPr lang="en-US" sz="3600" dirty="0" smtClean="0">
                <a:solidFill>
                  <a:schemeClr val="bg1"/>
                </a:solidFill>
                <a:latin typeface="Georgia" charset="0"/>
                <a:ea typeface="Georgia" charset="0"/>
                <a:cs typeface="Georgia" charset="0"/>
              </a:rPr>
              <a:t>Corrects false teachers (1:9, 13)</a:t>
            </a:r>
            <a:endParaRPr lang="en-US" sz="3600" dirty="0" smtClean="0">
              <a:solidFill>
                <a:schemeClr val="bg1"/>
              </a:solidFill>
              <a:latin typeface="Georgia" charset="0"/>
              <a:ea typeface="Georgia" charset="0"/>
              <a:cs typeface="Georgia" charset="0"/>
            </a:endParaRPr>
          </a:p>
          <a:p>
            <a:pPr marL="344488" indent="-344488">
              <a:spcBef>
                <a:spcPts val="0"/>
              </a:spcBef>
              <a:spcAft>
                <a:spcPts val="1200"/>
              </a:spcAft>
            </a:pPr>
            <a:r>
              <a:rPr lang="en-US" sz="3600" dirty="0" smtClean="0">
                <a:solidFill>
                  <a:schemeClr val="bg1"/>
                </a:solidFill>
                <a:latin typeface="Georgia" charset="0"/>
                <a:ea typeface="Georgia" charset="0"/>
                <a:cs typeface="Georgia" charset="0"/>
              </a:rPr>
              <a:t>Silences opposition (2:5, 8)</a:t>
            </a:r>
            <a:endParaRPr lang="en-US" sz="3600" dirty="0" smtClean="0">
              <a:solidFill>
                <a:schemeClr val="bg1"/>
              </a:solidFill>
              <a:latin typeface="Georgia" charset="0"/>
              <a:ea typeface="Georgia" charset="0"/>
              <a:cs typeface="Georgia" charset="0"/>
            </a:endParaRPr>
          </a:p>
        </p:txBody>
      </p:sp>
      <p:sp>
        <p:nvSpPr>
          <p:cNvPr id="6" name="TextBox 5"/>
          <p:cNvSpPr txBox="1">
            <a:spLocks/>
          </p:cNvSpPr>
          <p:nvPr/>
        </p:nvSpPr>
        <p:spPr>
          <a:xfrm>
            <a:off x="1472995" y="4778482"/>
            <a:ext cx="6198009" cy="1280160"/>
          </a:xfrm>
          <a:prstGeom prst="rect">
            <a:avLst/>
          </a:prstGeom>
          <a:solidFill>
            <a:schemeClr val="accent2">
              <a:lumMod val="60000"/>
              <a:lumOff val="40000"/>
            </a:schemeClr>
          </a:solidFill>
          <a:ln w="12700">
            <a:noFill/>
          </a:ln>
        </p:spPr>
        <p:txBody>
          <a:bodyPr wrap="square" rtlCol="0" anchor="ctr">
            <a:spAutoFit/>
          </a:bodyPr>
          <a:lstStyle/>
          <a:p>
            <a:pPr algn="ctr"/>
            <a:r>
              <a:rPr lang="en-US" sz="3600" dirty="0" smtClean="0">
                <a:solidFill>
                  <a:prstClr val="black"/>
                </a:solidFill>
                <a:latin typeface="Georgia" charset="0"/>
                <a:ea typeface="Georgia" charset="0"/>
                <a:cs typeface="Georgia" charset="0"/>
              </a:rPr>
              <a:t>How are we to live </a:t>
            </a:r>
            <a:r>
              <a:rPr lang="en-US" sz="3600" smtClean="0">
                <a:solidFill>
                  <a:prstClr val="black"/>
                </a:solidFill>
                <a:latin typeface="Georgia" charset="0"/>
                <a:ea typeface="Georgia" charset="0"/>
                <a:cs typeface="Georgia" charset="0"/>
              </a:rPr>
              <a:t>in the world as “a peculiar people”?</a:t>
            </a:r>
            <a:endParaRPr lang="en-US" sz="3600" dirty="0" smtClean="0">
              <a:solidFill>
                <a:prstClr val="black"/>
              </a:solidFill>
              <a:latin typeface="Georgia" charset="0"/>
              <a:ea typeface="Georgia" charset="0"/>
              <a:cs typeface="Georgia" charset="0"/>
            </a:endParaRPr>
          </a:p>
        </p:txBody>
      </p:sp>
    </p:spTree>
    <p:extLst>
      <p:ext uri="{BB962C8B-B14F-4D97-AF65-F5344CB8AC3E}">
        <p14:creationId xmlns:p14="http://schemas.microsoft.com/office/powerpoint/2010/main" val="12109091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Washing of Regeneration</a:t>
            </a:r>
            <a:endParaRPr lang="en-US" sz="4400" dirty="0"/>
          </a:p>
        </p:txBody>
      </p:sp>
      <p:sp>
        <p:nvSpPr>
          <p:cNvPr id="3" name="Subtitle 2"/>
          <p:cNvSpPr>
            <a:spLocks noGrp="1"/>
          </p:cNvSpPr>
          <p:nvPr>
            <p:ph type="subTitle" idx="1"/>
          </p:nvPr>
        </p:nvSpPr>
        <p:spPr>
          <a:xfrm>
            <a:off x="802386" y="4468030"/>
            <a:ext cx="5229704" cy="1184625"/>
          </a:xfrm>
        </p:spPr>
        <p:txBody>
          <a:bodyPr>
            <a:normAutofit/>
          </a:bodyPr>
          <a:lstStyle/>
          <a:p>
            <a:r>
              <a:rPr lang="en-US" sz="3600" dirty="0" smtClean="0">
                <a:solidFill>
                  <a:schemeClr val="bg1">
                    <a:lumMod val="85000"/>
                  </a:schemeClr>
                </a:solidFill>
                <a:latin typeface="Georgia" charset="0"/>
                <a:ea typeface="Georgia" charset="0"/>
                <a:cs typeface="Georgia" charset="0"/>
              </a:rPr>
              <a:t>A New Way of Living in the World (Titus 3:1-7)</a:t>
            </a:r>
            <a:endParaRPr lang="en-US" sz="3600" dirty="0">
              <a:solidFill>
                <a:schemeClr val="bg1">
                  <a:lumMod val="85000"/>
                </a:schemeClr>
              </a:solidFill>
              <a:latin typeface="Georgia" charset="0"/>
              <a:ea typeface="Georgia" charset="0"/>
              <a:cs typeface="Georgia" charset="0"/>
            </a:endParaRPr>
          </a:p>
        </p:txBody>
      </p:sp>
    </p:spTree>
    <p:extLst>
      <p:ext uri="{BB962C8B-B14F-4D97-AF65-F5344CB8AC3E}">
        <p14:creationId xmlns:p14="http://schemas.microsoft.com/office/powerpoint/2010/main" val="1855295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18363"/>
            <a:ext cx="7772400" cy="1385739"/>
          </a:xfrm>
        </p:spPr>
        <p:txBody>
          <a:bodyPr>
            <a:normAutofit/>
          </a:bodyPr>
          <a:lstStyle/>
          <a:p>
            <a:pPr algn="ctr">
              <a:lnSpc>
                <a:spcPct val="100000"/>
              </a:lnSpc>
            </a:pPr>
            <a:r>
              <a:rPr lang="en-US" sz="4000" dirty="0" smtClean="0">
                <a:solidFill>
                  <a:schemeClr val="bg1"/>
                </a:solidFill>
              </a:rPr>
              <a:t>God’s People in the World</a:t>
            </a:r>
            <a:br>
              <a:rPr lang="en-US" sz="4000" dirty="0" smtClean="0">
                <a:solidFill>
                  <a:schemeClr val="bg1"/>
                </a:solidFill>
              </a:rPr>
            </a:br>
            <a:r>
              <a:rPr lang="en-US" sz="3600" b="0" i="1" dirty="0" smtClean="0">
                <a:solidFill>
                  <a:schemeClr val="bg1"/>
                </a:solidFill>
              </a:rPr>
              <a:t>Titus 3:1-7</a:t>
            </a:r>
            <a:endParaRPr lang="en-US" sz="3600" b="0" i="1" dirty="0">
              <a:solidFill>
                <a:schemeClr val="bg1"/>
              </a:solidFill>
            </a:endParaRPr>
          </a:p>
        </p:txBody>
      </p:sp>
      <p:sp>
        <p:nvSpPr>
          <p:cNvPr id="3" name="Content Placeholder 2"/>
          <p:cNvSpPr>
            <a:spLocks noGrp="1"/>
          </p:cNvSpPr>
          <p:nvPr>
            <p:ph idx="1"/>
          </p:nvPr>
        </p:nvSpPr>
        <p:spPr>
          <a:xfrm>
            <a:off x="685800" y="1600869"/>
            <a:ext cx="7772400" cy="2661420"/>
          </a:xfrm>
        </p:spPr>
        <p:txBody>
          <a:bodyPr anchor="ctr">
            <a:normAutofit/>
          </a:bodyPr>
          <a:lstStyle/>
          <a:p>
            <a:pPr marL="344488" indent="-344488">
              <a:spcBef>
                <a:spcPts val="0"/>
              </a:spcBef>
              <a:spcAft>
                <a:spcPts val="1200"/>
              </a:spcAft>
            </a:pPr>
            <a:r>
              <a:rPr lang="en-US" sz="4000" dirty="0" smtClean="0">
                <a:solidFill>
                  <a:schemeClr val="bg1"/>
                </a:solidFill>
                <a:latin typeface="Georgia" charset="0"/>
                <a:ea typeface="Georgia" charset="0"/>
                <a:cs typeface="Georgia" charset="0"/>
              </a:rPr>
              <a:t>We submit to authorities (3:1)</a:t>
            </a:r>
          </a:p>
          <a:p>
            <a:pPr marL="344488" indent="-344488">
              <a:spcBef>
                <a:spcPts val="0"/>
              </a:spcBef>
              <a:spcAft>
                <a:spcPts val="1200"/>
              </a:spcAft>
            </a:pPr>
            <a:r>
              <a:rPr lang="en-US" sz="4000" dirty="0" smtClean="0">
                <a:solidFill>
                  <a:schemeClr val="bg1"/>
                </a:solidFill>
                <a:latin typeface="Georgia" charset="0"/>
                <a:ea typeface="Georgia" charset="0"/>
                <a:cs typeface="Georgia" charset="0"/>
              </a:rPr>
              <a:t>We are busy in good works (3:1)</a:t>
            </a:r>
          </a:p>
          <a:p>
            <a:pPr marL="344488" indent="-344488">
              <a:spcBef>
                <a:spcPts val="0"/>
              </a:spcBef>
              <a:spcAft>
                <a:spcPts val="1200"/>
              </a:spcAft>
            </a:pPr>
            <a:r>
              <a:rPr lang="en-US" sz="4000" dirty="0" smtClean="0">
                <a:solidFill>
                  <a:schemeClr val="bg1"/>
                </a:solidFill>
                <a:latin typeface="Georgia" charset="0"/>
                <a:ea typeface="Georgia" charset="0"/>
                <a:cs typeface="Georgia" charset="0"/>
              </a:rPr>
              <a:t>We are gentle to everyone (3:2)</a:t>
            </a:r>
          </a:p>
        </p:txBody>
      </p:sp>
      <p:sp>
        <p:nvSpPr>
          <p:cNvPr id="4" name="TextBox 3"/>
          <p:cNvSpPr txBox="1">
            <a:spLocks/>
          </p:cNvSpPr>
          <p:nvPr/>
        </p:nvSpPr>
        <p:spPr>
          <a:xfrm>
            <a:off x="1928352" y="4306538"/>
            <a:ext cx="5287296" cy="1200329"/>
          </a:xfrm>
          <a:prstGeom prst="rect">
            <a:avLst/>
          </a:prstGeom>
          <a:solidFill>
            <a:schemeClr val="accent2">
              <a:lumMod val="60000"/>
              <a:lumOff val="40000"/>
            </a:schemeClr>
          </a:solidFill>
          <a:ln w="12700">
            <a:noFill/>
          </a:ln>
        </p:spPr>
        <p:txBody>
          <a:bodyPr wrap="square" rtlCol="0" anchor="ctr">
            <a:spAutoFit/>
          </a:bodyPr>
          <a:lstStyle/>
          <a:p>
            <a:pPr algn="ctr"/>
            <a:r>
              <a:rPr lang="en-US" sz="3600" dirty="0" smtClean="0">
                <a:solidFill>
                  <a:prstClr val="black"/>
                </a:solidFill>
                <a:latin typeface="Georgia" charset="0"/>
                <a:ea typeface="Georgia" charset="0"/>
                <a:cs typeface="Georgia" charset="0"/>
              </a:rPr>
              <a:t>“</a:t>
            </a:r>
            <a:r>
              <a:rPr lang="en-US" sz="3600" b="1" i="1" dirty="0" smtClean="0">
                <a:solidFill>
                  <a:prstClr val="black"/>
                </a:solidFill>
                <a:latin typeface="Georgia" charset="0"/>
                <a:ea typeface="Georgia" charset="0"/>
                <a:cs typeface="Georgia" charset="0"/>
              </a:rPr>
              <a:t>For</a:t>
            </a:r>
            <a:r>
              <a:rPr lang="en-US" sz="3600" dirty="0" smtClean="0">
                <a:solidFill>
                  <a:prstClr val="black"/>
                </a:solidFill>
                <a:latin typeface="Georgia" charset="0"/>
                <a:ea typeface="Georgia" charset="0"/>
                <a:cs typeface="Georgia" charset="0"/>
              </a:rPr>
              <a:t> we ourselves also once were</a:t>
            </a:r>
            <a:r>
              <a:rPr lang="mr-IN" sz="3600" dirty="0" smtClean="0">
                <a:solidFill>
                  <a:prstClr val="black"/>
                </a:solidFill>
                <a:latin typeface="Georgia" charset="0"/>
                <a:ea typeface="Georgia" charset="0"/>
                <a:cs typeface="Georgia" charset="0"/>
              </a:rPr>
              <a:t>…</a:t>
            </a:r>
            <a:r>
              <a:rPr lang="en-US" sz="3600" dirty="0" smtClean="0">
                <a:solidFill>
                  <a:prstClr val="black"/>
                </a:solidFill>
                <a:latin typeface="Georgia" charset="0"/>
                <a:ea typeface="Georgia" charset="0"/>
                <a:cs typeface="Georgia" charset="0"/>
              </a:rPr>
              <a:t>” (3:3)</a:t>
            </a:r>
          </a:p>
        </p:txBody>
      </p:sp>
      <p:sp>
        <p:nvSpPr>
          <p:cNvPr id="5" name="TextBox 4"/>
          <p:cNvSpPr txBox="1">
            <a:spLocks/>
          </p:cNvSpPr>
          <p:nvPr/>
        </p:nvSpPr>
        <p:spPr>
          <a:xfrm>
            <a:off x="3237885" y="5506867"/>
            <a:ext cx="2697725" cy="646331"/>
          </a:xfrm>
          <a:prstGeom prst="rect">
            <a:avLst/>
          </a:prstGeom>
          <a:solidFill>
            <a:schemeClr val="accent1"/>
          </a:solidFill>
          <a:ln w="12700">
            <a:noFill/>
          </a:ln>
        </p:spPr>
        <p:txBody>
          <a:bodyPr wrap="square" rtlCol="0" anchor="ctr">
            <a:spAutoFit/>
          </a:bodyPr>
          <a:lstStyle/>
          <a:p>
            <a:pPr algn="ctr"/>
            <a:r>
              <a:rPr lang="en-US" sz="3600" dirty="0" smtClean="0">
                <a:solidFill>
                  <a:prstClr val="black"/>
                </a:solidFill>
                <a:latin typeface="Georgia" charset="0"/>
                <a:ea typeface="Georgia" charset="0"/>
                <a:cs typeface="Georgia" charset="0"/>
              </a:rPr>
              <a:t>“</a:t>
            </a:r>
            <a:r>
              <a:rPr lang="en-US" sz="3600" b="1" i="1" dirty="0" smtClean="0">
                <a:solidFill>
                  <a:prstClr val="black"/>
                </a:solidFill>
                <a:latin typeface="Georgia" charset="0"/>
                <a:ea typeface="Georgia" charset="0"/>
                <a:cs typeface="Georgia" charset="0"/>
              </a:rPr>
              <a:t>But</a:t>
            </a:r>
            <a:r>
              <a:rPr lang="mr-IN" sz="3600" i="1" dirty="0" smtClean="0">
                <a:solidFill>
                  <a:prstClr val="black"/>
                </a:solidFill>
                <a:latin typeface="Georgia" charset="0"/>
                <a:ea typeface="Georgia" charset="0"/>
                <a:cs typeface="Georgia" charset="0"/>
              </a:rPr>
              <a:t>…</a:t>
            </a:r>
            <a:r>
              <a:rPr lang="en-US" sz="3600" dirty="0" smtClean="0">
                <a:solidFill>
                  <a:prstClr val="black"/>
                </a:solidFill>
                <a:latin typeface="Georgia" charset="0"/>
                <a:ea typeface="Georgia" charset="0"/>
                <a:cs typeface="Georgia" charset="0"/>
              </a:rPr>
              <a:t>(3:4)</a:t>
            </a:r>
            <a:endParaRPr lang="en-US" sz="3600" dirty="0" smtClean="0">
              <a:solidFill>
                <a:prstClr val="black"/>
              </a:solidFill>
              <a:latin typeface="Georgia" charset="0"/>
              <a:ea typeface="Georgia" charset="0"/>
              <a:cs typeface="Georgia" charset="0"/>
            </a:endParaRPr>
          </a:p>
        </p:txBody>
      </p:sp>
    </p:spTree>
    <p:extLst>
      <p:ext uri="{BB962C8B-B14F-4D97-AF65-F5344CB8AC3E}">
        <p14:creationId xmlns:p14="http://schemas.microsoft.com/office/powerpoint/2010/main" val="525283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4479"/>
        </a:solidFill>
        <a:effectLst/>
      </p:bgPr>
    </p:bg>
    <p:spTree>
      <p:nvGrpSpPr>
        <p:cNvPr id="1" name=""/>
        <p:cNvGrpSpPr/>
        <p:nvPr/>
      </p:nvGrpSpPr>
      <p:grpSpPr>
        <a:xfrm>
          <a:off x="0" y="0"/>
          <a:ext cx="0" cy="0"/>
          <a:chOff x="0" y="0"/>
          <a:chExt cx="0" cy="0"/>
        </a:xfrm>
      </p:grpSpPr>
      <p:sp>
        <p:nvSpPr>
          <p:cNvPr id="4" name="TextBox 3"/>
          <p:cNvSpPr txBox="1"/>
          <p:nvPr/>
        </p:nvSpPr>
        <p:spPr>
          <a:xfrm>
            <a:off x="243347" y="1766462"/>
            <a:ext cx="8657306" cy="4524315"/>
          </a:xfrm>
          <a:prstGeom prst="rect">
            <a:avLst/>
          </a:prstGeom>
          <a:noFill/>
        </p:spPr>
        <p:txBody>
          <a:bodyPr wrap="square" rtlCol="0">
            <a:spAutoFit/>
          </a:bodyPr>
          <a:lstStyle/>
          <a:p>
            <a:pPr algn="ctr"/>
            <a:r>
              <a:rPr lang="en-US" sz="3200" baseline="30000" dirty="0" smtClean="0">
                <a:solidFill>
                  <a:prstClr val="white"/>
                </a:solidFill>
                <a:latin typeface="Georgia" charset="0"/>
                <a:ea typeface="Georgia" charset="0"/>
                <a:cs typeface="Georgia" charset="0"/>
              </a:rPr>
              <a:t>3:4</a:t>
            </a:r>
            <a:r>
              <a:rPr lang="en-US" sz="3200" dirty="0" smtClean="0">
                <a:solidFill>
                  <a:prstClr val="white"/>
                </a:solidFill>
                <a:latin typeface="Georgia" charset="0"/>
                <a:ea typeface="Georgia" charset="0"/>
                <a:cs typeface="Georgia" charset="0"/>
              </a:rPr>
              <a:t> </a:t>
            </a:r>
            <a:r>
              <a:rPr lang="en-US" sz="3200" dirty="0">
                <a:solidFill>
                  <a:prstClr val="white"/>
                </a:solidFill>
                <a:latin typeface="Georgia" charset="0"/>
                <a:ea typeface="Georgia" charset="0"/>
                <a:cs typeface="Georgia" charset="0"/>
              </a:rPr>
              <a:t>But when the kindness and affection of God our Savior appeared, He saved us, not by works which we did in righteousness, but according to His mercy, through the washing of regeneration and renewing by the Holy Spirit, whom He poured out upon us richly through Jesus Christ our Savior, so that having been justified by His grace, we would become heirs according to the hope of eternal life. </a:t>
            </a:r>
            <a:endParaRPr lang="en-US" sz="3200" dirty="0" smtClean="0">
              <a:solidFill>
                <a:prstClr val="white"/>
              </a:solidFill>
              <a:latin typeface="Georgia" charset="0"/>
              <a:ea typeface="Georgia" charset="0"/>
              <a:cs typeface="Georgia" charset="0"/>
            </a:endParaRPr>
          </a:p>
        </p:txBody>
      </p:sp>
      <p:sp>
        <p:nvSpPr>
          <p:cNvPr id="5" name="Title 1"/>
          <p:cNvSpPr txBox="1">
            <a:spLocks/>
          </p:cNvSpPr>
          <p:nvPr/>
        </p:nvSpPr>
        <p:spPr>
          <a:xfrm>
            <a:off x="700548" y="380132"/>
            <a:ext cx="7772400" cy="7186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2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sz="4000" dirty="0" smtClean="0">
                <a:solidFill>
                  <a:schemeClr val="bg1"/>
                </a:solidFill>
              </a:rPr>
              <a:t>Message of Titus</a:t>
            </a:r>
            <a:endParaRPr lang="en-US" sz="4000" dirty="0">
              <a:solidFill>
                <a:schemeClr val="bg1"/>
              </a:solidFill>
            </a:endParaRPr>
          </a:p>
        </p:txBody>
      </p:sp>
      <p:cxnSp>
        <p:nvCxnSpPr>
          <p:cNvPr id="3" name="Straight Connector 2"/>
          <p:cNvCxnSpPr/>
          <p:nvPr/>
        </p:nvCxnSpPr>
        <p:spPr>
          <a:xfrm>
            <a:off x="2734937" y="2282885"/>
            <a:ext cx="5996108"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881718" y="3760838"/>
            <a:ext cx="367972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99655" y="4262284"/>
            <a:ext cx="536104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36874" y="2783794"/>
            <a:ext cx="3612742"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02576" y="5691403"/>
            <a:ext cx="3723972" cy="768"/>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71122" y="5690366"/>
            <a:ext cx="3090321" cy="103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316374" y="1101803"/>
            <a:ext cx="2155369" cy="5486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chemeClr val="tx1"/>
                </a:solidFill>
                <a:latin typeface="Georgia" charset="0"/>
                <a:ea typeface="Georgia" charset="0"/>
                <a:cs typeface="Georgia" charset="0"/>
              </a:rPr>
              <a:t>Grace</a:t>
            </a:r>
            <a:endParaRPr lang="en-US" sz="3600">
              <a:solidFill>
                <a:schemeClr val="tx1"/>
              </a:solidFill>
              <a:latin typeface="Georgia" charset="0"/>
              <a:ea typeface="Georgia" charset="0"/>
              <a:cs typeface="Georgia" charset="0"/>
            </a:endParaRPr>
          </a:p>
        </p:txBody>
      </p:sp>
      <p:sp>
        <p:nvSpPr>
          <p:cNvPr id="16" name="Rectangle 15"/>
          <p:cNvSpPr/>
          <p:nvPr/>
        </p:nvSpPr>
        <p:spPr>
          <a:xfrm>
            <a:off x="4694340" y="1101803"/>
            <a:ext cx="2451461"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chemeClr val="tx1"/>
                </a:solidFill>
                <a:latin typeface="Georgia" charset="0"/>
                <a:ea typeface="Georgia" charset="0"/>
                <a:cs typeface="Georgia" charset="0"/>
              </a:rPr>
              <a:t>Instruction</a:t>
            </a:r>
            <a:endParaRPr lang="en-US" sz="3600">
              <a:solidFill>
                <a:schemeClr val="tx1"/>
              </a:solidFill>
              <a:latin typeface="Georgia" charset="0"/>
              <a:ea typeface="Georgia" charset="0"/>
              <a:cs typeface="Georgia" charset="0"/>
            </a:endParaRPr>
          </a:p>
        </p:txBody>
      </p:sp>
      <p:cxnSp>
        <p:nvCxnSpPr>
          <p:cNvPr id="21" name="Straight Connector 20"/>
          <p:cNvCxnSpPr/>
          <p:nvPr/>
        </p:nvCxnSpPr>
        <p:spPr>
          <a:xfrm>
            <a:off x="848386" y="6178211"/>
            <a:ext cx="818183"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208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10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10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1000"/>
                                        <p:tgtEl>
                                          <p:spTgt spid="10"/>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10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1000"/>
                                        <p:tgtEl>
                                          <p:spTgt spid="17"/>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left)">
                                      <p:cBhvr>
                                        <p:cTn id="38"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18364"/>
            <a:ext cx="7772400" cy="1316464"/>
          </a:xfrm>
        </p:spPr>
        <p:txBody>
          <a:bodyPr/>
          <a:lstStyle/>
          <a:p>
            <a:pPr algn="ctr">
              <a:lnSpc>
                <a:spcPct val="100000"/>
              </a:lnSpc>
            </a:pPr>
            <a:r>
              <a:rPr lang="en-US" dirty="0" smtClean="0">
                <a:solidFill>
                  <a:schemeClr val="bg1"/>
                </a:solidFill>
              </a:rPr>
              <a:t>Living in the World</a:t>
            </a:r>
            <a:br>
              <a:rPr lang="en-US" dirty="0" smtClean="0">
                <a:solidFill>
                  <a:schemeClr val="bg1"/>
                </a:solidFill>
              </a:rPr>
            </a:br>
            <a:r>
              <a:rPr lang="en-US" sz="3600" i="1" dirty="0" smtClean="0">
                <a:solidFill>
                  <a:schemeClr val="bg1"/>
                </a:solidFill>
              </a:rPr>
              <a:t>Titus 3:1-7</a:t>
            </a:r>
            <a:endParaRPr lang="en-US" sz="3600" i="1" dirty="0">
              <a:solidFill>
                <a:schemeClr val="bg1"/>
              </a:solidFill>
            </a:endParaRPr>
          </a:p>
        </p:txBody>
      </p:sp>
      <p:sp>
        <p:nvSpPr>
          <p:cNvPr id="4" name="TextBox 3"/>
          <p:cNvSpPr txBox="1">
            <a:spLocks/>
          </p:cNvSpPr>
          <p:nvPr/>
        </p:nvSpPr>
        <p:spPr>
          <a:xfrm>
            <a:off x="1808939" y="2014878"/>
            <a:ext cx="5555617" cy="1200329"/>
          </a:xfrm>
          <a:prstGeom prst="rect">
            <a:avLst/>
          </a:prstGeom>
          <a:solidFill>
            <a:schemeClr val="accent2">
              <a:lumMod val="60000"/>
              <a:lumOff val="40000"/>
            </a:schemeClr>
          </a:solidFill>
          <a:ln w="12700">
            <a:solidFill>
              <a:schemeClr val="tx1"/>
            </a:solidFill>
          </a:ln>
        </p:spPr>
        <p:txBody>
          <a:bodyPr wrap="square" rtlCol="0" anchor="ctr">
            <a:spAutoFit/>
          </a:bodyPr>
          <a:lstStyle/>
          <a:p>
            <a:pPr algn="ctr"/>
            <a:r>
              <a:rPr lang="en-US" sz="3600" dirty="0" smtClean="0">
                <a:solidFill>
                  <a:prstClr val="black"/>
                </a:solidFill>
                <a:latin typeface="Georgia" charset="0"/>
                <a:ea typeface="Georgia" charset="0"/>
                <a:cs typeface="Georgia" charset="0"/>
              </a:rPr>
              <a:t>Remember who I was before Christ</a:t>
            </a:r>
          </a:p>
        </p:txBody>
      </p:sp>
      <p:sp>
        <p:nvSpPr>
          <p:cNvPr id="6" name="TextBox 5"/>
          <p:cNvSpPr txBox="1">
            <a:spLocks/>
          </p:cNvSpPr>
          <p:nvPr/>
        </p:nvSpPr>
        <p:spPr>
          <a:xfrm>
            <a:off x="1808938" y="3359726"/>
            <a:ext cx="5555617" cy="1200329"/>
          </a:xfrm>
          <a:prstGeom prst="rect">
            <a:avLst/>
          </a:prstGeom>
          <a:solidFill>
            <a:schemeClr val="accent2">
              <a:lumMod val="60000"/>
              <a:lumOff val="40000"/>
            </a:schemeClr>
          </a:solidFill>
          <a:ln w="12700">
            <a:solidFill>
              <a:schemeClr val="tx1"/>
            </a:solidFill>
          </a:ln>
        </p:spPr>
        <p:txBody>
          <a:bodyPr wrap="square" rtlCol="0" anchor="ctr">
            <a:spAutoFit/>
          </a:bodyPr>
          <a:lstStyle/>
          <a:p>
            <a:pPr algn="ctr"/>
            <a:r>
              <a:rPr lang="en-US" sz="3600" dirty="0" smtClean="0">
                <a:solidFill>
                  <a:prstClr val="black"/>
                </a:solidFill>
                <a:latin typeface="Georgia" charset="0"/>
                <a:ea typeface="Georgia" charset="0"/>
                <a:cs typeface="Georgia" charset="0"/>
              </a:rPr>
              <a:t>Appreciate my new birth as an heir of God</a:t>
            </a:r>
          </a:p>
        </p:txBody>
      </p:sp>
      <p:sp>
        <p:nvSpPr>
          <p:cNvPr id="5" name="TextBox 4"/>
          <p:cNvSpPr txBox="1">
            <a:spLocks/>
          </p:cNvSpPr>
          <p:nvPr/>
        </p:nvSpPr>
        <p:spPr>
          <a:xfrm>
            <a:off x="1808938" y="4704574"/>
            <a:ext cx="5555617" cy="1200329"/>
          </a:xfrm>
          <a:prstGeom prst="rect">
            <a:avLst/>
          </a:prstGeom>
          <a:solidFill>
            <a:schemeClr val="accent2">
              <a:lumMod val="60000"/>
              <a:lumOff val="40000"/>
            </a:schemeClr>
          </a:solidFill>
          <a:ln w="12700">
            <a:solidFill>
              <a:schemeClr val="tx1"/>
            </a:solidFill>
          </a:ln>
        </p:spPr>
        <p:txBody>
          <a:bodyPr wrap="square" rtlCol="0" anchor="ctr">
            <a:spAutoFit/>
          </a:bodyPr>
          <a:lstStyle/>
          <a:p>
            <a:pPr algn="ctr"/>
            <a:r>
              <a:rPr lang="en-US" sz="3600" dirty="0" smtClean="0">
                <a:solidFill>
                  <a:prstClr val="black"/>
                </a:solidFill>
                <a:latin typeface="Georgia" charset="0"/>
                <a:ea typeface="Georgia" charset="0"/>
                <a:cs typeface="Georgia" charset="0"/>
              </a:rPr>
              <a:t>Treat others how God treated me</a:t>
            </a:r>
          </a:p>
        </p:txBody>
      </p:sp>
    </p:spTree>
    <p:extLst>
      <p:ext uri="{BB962C8B-B14F-4D97-AF65-F5344CB8AC3E}">
        <p14:creationId xmlns:p14="http://schemas.microsoft.com/office/powerpoint/2010/main" val="1962632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447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Washing of Regeneration</a:t>
            </a:r>
            <a:endParaRPr lang="en-US" sz="4400" dirty="0"/>
          </a:p>
        </p:txBody>
      </p:sp>
      <p:sp>
        <p:nvSpPr>
          <p:cNvPr id="3" name="Subtitle 2"/>
          <p:cNvSpPr>
            <a:spLocks noGrp="1"/>
          </p:cNvSpPr>
          <p:nvPr>
            <p:ph type="subTitle" idx="1"/>
          </p:nvPr>
        </p:nvSpPr>
        <p:spPr>
          <a:xfrm>
            <a:off x="802386" y="4468030"/>
            <a:ext cx="6129356" cy="1184625"/>
          </a:xfrm>
        </p:spPr>
        <p:txBody>
          <a:bodyPr>
            <a:normAutofit/>
          </a:bodyPr>
          <a:lstStyle/>
          <a:p>
            <a:r>
              <a:rPr lang="en-US" sz="3600" dirty="0" smtClean="0">
                <a:solidFill>
                  <a:schemeClr val="bg1">
                    <a:lumMod val="85000"/>
                  </a:schemeClr>
                </a:solidFill>
                <a:latin typeface="Georgia" charset="0"/>
                <a:ea typeface="Georgia" charset="0"/>
                <a:cs typeface="Georgia" charset="0"/>
              </a:rPr>
              <a:t>“</a:t>
            </a:r>
            <a:r>
              <a:rPr lang="mr-IN" sz="3600" dirty="0" smtClean="0">
                <a:solidFill>
                  <a:schemeClr val="bg1">
                    <a:lumMod val="85000"/>
                  </a:schemeClr>
                </a:solidFill>
                <a:latin typeface="Georgia" charset="0"/>
                <a:ea typeface="Georgia" charset="0"/>
                <a:cs typeface="Georgia" charset="0"/>
              </a:rPr>
              <a:t>…</a:t>
            </a:r>
            <a:r>
              <a:rPr lang="en-US" sz="3600" dirty="0" smtClean="0">
                <a:solidFill>
                  <a:schemeClr val="bg1">
                    <a:lumMod val="85000"/>
                  </a:schemeClr>
                </a:solidFill>
                <a:latin typeface="Georgia" charset="0"/>
                <a:ea typeface="Georgia" charset="0"/>
                <a:cs typeface="Georgia" charset="0"/>
              </a:rPr>
              <a:t> heirs according to the hope of eternal life.”</a:t>
            </a:r>
            <a:endParaRPr lang="en-US" sz="3600" dirty="0">
              <a:solidFill>
                <a:schemeClr val="bg1">
                  <a:lumMod val="85000"/>
                </a:schemeClr>
              </a:solidFill>
              <a:latin typeface="Georgia" charset="0"/>
              <a:ea typeface="Georgia" charset="0"/>
              <a:cs typeface="Georgia" charset="0"/>
            </a:endParaRPr>
          </a:p>
        </p:txBody>
      </p:sp>
    </p:spTree>
    <p:extLst>
      <p:ext uri="{BB962C8B-B14F-4D97-AF65-F5344CB8AC3E}">
        <p14:creationId xmlns:p14="http://schemas.microsoft.com/office/powerpoint/2010/main" val="180346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16694</TotalTime>
  <Words>1474</Words>
  <Application>Microsoft Macintosh PowerPoint</Application>
  <PresentationFormat>On-screen Show (4:3)</PresentationFormat>
  <Paragraphs>135</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Calibri</vt:lpstr>
      <vt:lpstr>Georgia</vt:lpstr>
      <vt:lpstr>Mangal</vt:lpstr>
      <vt:lpstr>Rockwell Extra Bold</vt:lpstr>
      <vt:lpstr>Trebuchet MS</vt:lpstr>
      <vt:lpstr>Wingdings</vt:lpstr>
      <vt:lpstr>Arial</vt:lpstr>
      <vt:lpstr>Wood Type</vt:lpstr>
      <vt:lpstr>Instructed by Grace</vt:lpstr>
      <vt:lpstr>Speak, Exhort, Reprove (2:15)</vt:lpstr>
      <vt:lpstr>Washing of Regeneration</vt:lpstr>
      <vt:lpstr>God’s People in the World Titus 3:1-7</vt:lpstr>
      <vt:lpstr>PowerPoint Presentation</vt:lpstr>
      <vt:lpstr>Living in the World Titus 3:1-7</vt:lpstr>
      <vt:lpstr>Washing of Regeneration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124</cp:revision>
  <cp:lastPrinted>2023-12-03T04:41:44Z</cp:lastPrinted>
  <dcterms:created xsi:type="dcterms:W3CDTF">2023-10-19T17:46:37Z</dcterms:created>
  <dcterms:modified xsi:type="dcterms:W3CDTF">2023-12-03T05:23:16Z</dcterms:modified>
</cp:coreProperties>
</file>