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261" r:id="rId2"/>
    <p:sldId id="272" r:id="rId3"/>
    <p:sldId id="259" r:id="rId4"/>
    <p:sldId id="273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64"/>
    <p:restoredTop sz="84156"/>
  </p:normalViewPr>
  <p:slideViewPr>
    <p:cSldViewPr snapToGrid="0" snapToObjects="1" showGuides="1">
      <p:cViewPr>
        <p:scale>
          <a:sx n="87" d="100"/>
          <a:sy n="87" d="100"/>
        </p:scale>
        <p:origin x="72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632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0BDA1-8F4E-7E44-8ABF-A734EC7859CA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363D4-7C56-804D-AD99-BA8AF94CE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1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33B01-70DF-EE42-9D20-9F6379667E07}" type="datetimeFigureOut">
              <a:rPr lang="en-US" smtClean="0"/>
              <a:t>12/14/23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E10C-1233-B24A-BF3C-87E0EC319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4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sz="1400" dirty="0" smtClean="0"/>
              <a:t>Welcome</a:t>
            </a:r>
            <a:r>
              <a:rPr lang="en-US" sz="1400" baseline="0" dirty="0" smtClean="0"/>
              <a:t> / Greeting / Thanks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Finishing up the Book of Titus</a:t>
            </a:r>
            <a:endParaRPr lang="en-US" sz="1400" dirty="0" smtClean="0"/>
          </a:p>
          <a:p>
            <a:pPr marL="171450" indent="-171450">
              <a:buFont typeface="Arial" charset="0"/>
              <a:buChar char="•"/>
            </a:pPr>
            <a:r>
              <a:rPr lang="en-US" sz="1400" dirty="0" smtClean="0"/>
              <a:t>Read</a:t>
            </a:r>
            <a:r>
              <a:rPr lang="en-US" sz="1400" baseline="0" dirty="0" smtClean="0"/>
              <a:t> </a:t>
            </a:r>
            <a:r>
              <a:rPr lang="en-US" sz="1400" baseline="0" dirty="0" smtClean="0"/>
              <a:t>Titus </a:t>
            </a:r>
            <a:r>
              <a:rPr lang="en-US" sz="1400" baseline="0" dirty="0" smtClean="0"/>
              <a:t>3:8-15</a:t>
            </a:r>
          </a:p>
          <a:p>
            <a:pPr marL="0" indent="0">
              <a:buFont typeface="Arial" charset="0"/>
              <a:buNone/>
            </a:pPr>
            <a:endParaRPr lang="en-US" sz="1400" baseline="0" dirty="0" smtClean="0"/>
          </a:p>
          <a:p>
            <a:pPr marL="0" indent="0">
              <a:buFont typeface="Arial" charset="0"/>
              <a:buNone/>
            </a:pPr>
            <a:r>
              <a:rPr lang="en-US" sz="1400" baseline="0" dirty="0" smtClean="0"/>
              <a:t>For next slide: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These verses remind us that this is a letter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Helpful to keep in mind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Patterns even in our written correspondence, like this: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Start with hellos, how are </a:t>
            </a:r>
            <a:r>
              <a:rPr lang="en-US" baseline="0" dirty="0" err="1" smtClean="0"/>
              <a:t>yous</a:t>
            </a:r>
            <a:r>
              <a:rPr lang="en-US" baseline="0" dirty="0" smtClean="0"/>
              <a:t>, hope you are well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Jump into the reason for the writing, address the circumstance that you both are aware of or you want to make them aware of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The body / main part of the letter is the message you want to get across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Then may return to the situation at hand, offer / clarify instructions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End with goodbyes, personal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10C-1233-B24A-BF3C-87E0EC3193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8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Arial" charset="0"/>
              <a:buChar char="•"/>
            </a:pPr>
            <a:r>
              <a:rPr lang="en-US" baseline="0" dirty="0" smtClean="0"/>
              <a:t>Paul follows a similar pattern in this letter to Titus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Greeting, Introducing himself (1:1-4)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Immediately states the need for elders because of the presence of false teachers in the churches (1:5-16)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From there, though, heart of the letter is the positive message Titus is supposed to teach / live out (ch.2-3)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Here at the end of ch.3, returns to the problems Titus needs to confront, offering instructions (3:8-11)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Closes out with personal remarks (3:12-15)</a:t>
            </a:r>
          </a:p>
          <a:p>
            <a:pPr marL="228600" lvl="0" indent="-228600">
              <a:buFont typeface="Arial" charset="0"/>
              <a:buChar char="•"/>
            </a:pPr>
            <a:r>
              <a:rPr lang="en-US" baseline="0" dirty="0" smtClean="0"/>
              <a:t>The point of showing this (other than review)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Titus is dealing with sin and error </a:t>
            </a:r>
            <a:r>
              <a:rPr lang="mr-IN" baseline="0" dirty="0" smtClean="0"/>
              <a:t>–</a:t>
            </a:r>
            <a:r>
              <a:rPr lang="en-US" baseline="0" dirty="0" smtClean="0"/>
              <a:t> having to play defense (so to speak)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Appreciate the danger of false doctrine / bad behavior in the church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But the heart of Paul’s message is 1) what God has done for us and 2) our call to godliness and good works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That’s the solution, that the response, that’s the antidote even to the error Titus is facing</a:t>
            </a:r>
          </a:p>
          <a:p>
            <a:pPr marL="228600" lvl="0" indent="-228600">
              <a:buFont typeface="Arial" charset="0"/>
              <a:buChar char="•"/>
            </a:pPr>
            <a:r>
              <a:rPr lang="en-US" baseline="0" dirty="0" smtClean="0"/>
              <a:t>As Paul offers his final warnings and closing instructions at the end of ch.3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See how he is giving Titus instruction on getting the bad out</a:t>
            </a:r>
          </a:p>
          <a:p>
            <a:pPr marL="685800" lvl="1" indent="-228600">
              <a:buFont typeface="Arial" charset="0"/>
              <a:buChar char="•"/>
            </a:pPr>
            <a:r>
              <a:rPr lang="en-US" baseline="0" dirty="0" smtClean="0"/>
              <a:t>But notice how he is pointing to the substance / goal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10C-1233-B24A-BF3C-87E0EC3193C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6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Two commands in 3:9-10 that are “negative” or “defense” concepts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baseline="0" dirty="0" smtClean="0"/>
              <a:t>Avoid</a:t>
            </a:r>
            <a:r>
              <a:rPr lang="en-US" sz="1400" b="0" baseline="0" dirty="0" smtClean="0"/>
              <a:t> (9) </a:t>
            </a:r>
            <a:r>
              <a:rPr lang="mr-IN" sz="1400" b="0" baseline="0" dirty="0" smtClean="0"/>
              <a:t>–</a:t>
            </a:r>
            <a:r>
              <a:rPr lang="en-US" sz="1400" b="0" baseline="0" dirty="0" smtClean="0"/>
              <a:t> foolish controversies, genealogies, strife, conflicts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Things that aren’t certain (questions, speculations)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Things that are not priority (genealogies)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Don’t edify (1TIm1:4) so all they do is cause conflict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1" baseline="0" dirty="0" smtClean="0"/>
              <a:t>Reject</a:t>
            </a:r>
            <a:r>
              <a:rPr lang="en-US" sz="1400" b="0" baseline="0" dirty="0" smtClean="0"/>
              <a:t> (10) </a:t>
            </a:r>
            <a:r>
              <a:rPr lang="mr-IN" sz="1400" b="0" baseline="0" dirty="0" smtClean="0"/>
              <a:t>–</a:t>
            </a:r>
            <a:r>
              <a:rPr lang="en-US" sz="1400" b="0" baseline="0" dirty="0" smtClean="0"/>
              <a:t> factious man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Take action on the person(s) doing this ^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Warn a couple times, then reject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Make it clear there is no place for this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3:8, three actions that we should be about (positively)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Titus is to </a:t>
            </a:r>
            <a:r>
              <a:rPr lang="en-US" sz="1400" b="1" baseline="0" dirty="0" smtClean="0"/>
              <a:t>speak confidently </a:t>
            </a:r>
            <a:r>
              <a:rPr lang="en-US" sz="1400" b="0" baseline="0" dirty="0" smtClean="0"/>
              <a:t>“these things”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Referring to the main message of the letter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Constant drumbeat of grace and godliness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Message for those who </a:t>
            </a:r>
            <a:r>
              <a:rPr lang="en-US" sz="1400" b="1" baseline="0" dirty="0" smtClean="0"/>
              <a:t>believe God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Message is grace, so foundation is faith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Trust in Him (not us) prevents so many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10C-1233-B24A-BF3C-87E0EC3193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60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Goal is to “be intent to </a:t>
            </a:r>
            <a:r>
              <a:rPr lang="en-US" sz="1400" b="1" baseline="0" dirty="0" smtClean="0"/>
              <a:t>lead in good works</a:t>
            </a:r>
            <a:r>
              <a:rPr lang="en-US" sz="1400" b="0" baseline="0" dirty="0" smtClean="0"/>
              <a:t>”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Busy with “Good and profitable”, no room for other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Not leading in self-will, but in doing for others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400" b="0" baseline="0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="0" baseline="0" dirty="0" smtClean="0"/>
              <a:t>But what does it look like to “</a:t>
            </a:r>
            <a:r>
              <a:rPr lang="en-US" sz="1400" b="0" i="1" baseline="0" dirty="0" smtClean="0"/>
              <a:t>lead in good works</a:t>
            </a:r>
            <a:r>
              <a:rPr lang="en-US" sz="1400" b="0" baseline="0" dirty="0" smtClean="0"/>
              <a:t>”?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Very last verses of an epistle seem like throw-</a:t>
            </a:r>
            <a:r>
              <a:rPr lang="en-US" sz="1400" baseline="0" dirty="0" err="1" smtClean="0"/>
              <a:t>aways</a:t>
            </a:r>
            <a:r>
              <a:rPr lang="en-US" sz="1400" baseline="0" dirty="0" smtClean="0"/>
              <a:t>, not so fast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400" baseline="0" smtClean="0"/>
              <a:t>Paul’s </a:t>
            </a:r>
            <a:r>
              <a:rPr lang="en-US" sz="1400" baseline="0" dirty="0" smtClean="0"/>
              <a:t>instructions tell him how to do be a ”model of good works” (2:7)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He is to </a:t>
            </a:r>
            <a:r>
              <a:rPr lang="en-US" sz="1400" b="1" baseline="0" dirty="0" smtClean="0"/>
              <a:t>help those who are serving </a:t>
            </a:r>
            <a:r>
              <a:rPr lang="en-US" sz="1400" baseline="0" dirty="0" smtClean="0"/>
              <a:t>the Lord (3:12-13)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Paul (12) + </a:t>
            </a:r>
            <a:r>
              <a:rPr lang="en-US" sz="1400" baseline="0" dirty="0" err="1" smtClean="0"/>
              <a:t>Zenas</a:t>
            </a:r>
            <a:r>
              <a:rPr lang="en-US" sz="1400" baseline="0" dirty="0" smtClean="0"/>
              <a:t> and Apollos (13)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Who is doing good? How can I support? 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“Our people must ... </a:t>
            </a:r>
            <a:r>
              <a:rPr lang="en-US" sz="1400" b="1" baseline="0" dirty="0" smtClean="0"/>
              <a:t>meet pressing needs</a:t>
            </a:r>
            <a:r>
              <a:rPr lang="en-US" sz="1400" baseline="0" dirty="0" smtClean="0"/>
              <a:t>” (3:14)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“ready for every good work” in 3:1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What is happening right now? What can I do?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400" baseline="0" dirty="0" smtClean="0"/>
              <a:t>“Greet those who love us” </a:t>
            </a:r>
            <a:r>
              <a:rPr lang="mr-IN" sz="1400" baseline="0" dirty="0" smtClean="0"/>
              <a:t>–</a:t>
            </a:r>
            <a:r>
              <a:rPr lang="en-US" sz="1400" baseline="0" dirty="0" smtClean="0"/>
              <a:t> </a:t>
            </a:r>
            <a:r>
              <a:rPr lang="en-US" sz="1400" b="1" baseline="0" dirty="0" smtClean="0"/>
              <a:t>God’s family </a:t>
            </a:r>
            <a:r>
              <a:rPr lang="en-US" sz="1400" baseline="0" dirty="0" smtClean="0"/>
              <a:t>(3:15)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A family that we are a part of in the faith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400" baseline="0" dirty="0" smtClean="0"/>
              <a:t>How can I make the Lord’s people my people? </a:t>
            </a: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E10C-1233-B24A-BF3C-87E0EC3193C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97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sz="1400" dirty="0" smtClean="0"/>
              <a:t>What a blessing to be in God’s</a:t>
            </a:r>
            <a:r>
              <a:rPr lang="en-US" sz="1400" baseline="0" dirty="0" smtClean="0"/>
              <a:t> family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That blessing comes with a calling to be an active part of the family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That’s representative of a larger blessing and call </a:t>
            </a:r>
            <a:r>
              <a:rPr lang="mr-IN" sz="1400" baseline="0" dirty="0" smtClean="0"/>
              <a:t>–</a:t>
            </a:r>
            <a:r>
              <a:rPr lang="en-US" sz="1400" baseline="0" dirty="0" smtClean="0"/>
              <a:t> Message of Titus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“Grace of God </a:t>
            </a:r>
            <a:r>
              <a:rPr lang="mr-IN" sz="1400" baseline="0" dirty="0" smtClean="0"/>
              <a:t>…</a:t>
            </a:r>
            <a:r>
              <a:rPr lang="en-US" sz="1400" baseline="0" dirty="0" smtClean="0"/>
              <a:t> trains us to deny ... live godly </a:t>
            </a:r>
            <a:r>
              <a:rPr lang="mr-IN" sz="1400" baseline="0" dirty="0" smtClean="0"/>
              <a:t>…</a:t>
            </a:r>
            <a:r>
              <a:rPr lang="en-US" sz="1400" baseline="0" dirty="0" smtClean="0"/>
              <a:t> waiting for hope </a:t>
            </a:r>
            <a:r>
              <a:rPr lang="mr-IN" sz="1400" baseline="0" dirty="0" smtClean="0"/>
              <a:t>…</a:t>
            </a:r>
            <a:r>
              <a:rPr lang="en-US" sz="1400" baseline="0" dirty="0" smtClean="0"/>
              <a:t> redeemed us </a:t>
            </a:r>
            <a:r>
              <a:rPr lang="mr-IN" sz="1400" baseline="0" dirty="0" smtClean="0"/>
              <a:t>…</a:t>
            </a:r>
            <a:r>
              <a:rPr lang="en-US" sz="1400" baseline="0" dirty="0" smtClean="0"/>
              <a:t> people zealous for good works.”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400" baseline="0" dirty="0" smtClean="0"/>
              <a:t>Have you submitted to God’s grace and his instruction? </a:t>
            </a:r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73CD8-B6A0-C142-9378-734BAA35295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1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8758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1837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17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44684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7436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5695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8509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AF3416-4057-4DAA-829D-4CA07428D088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008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94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741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97507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9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fad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Avoid Foolish Controversies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468030"/>
            <a:ext cx="5672156" cy="11846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Good &amp; Profitable Lives Titus 3:8-15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9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8364"/>
            <a:ext cx="7772400" cy="131646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chemeClr val="bg1"/>
                </a:solidFill>
              </a:rPr>
              <a:t>The Letter to Titus</a:t>
            </a:r>
            <a:endParaRPr lang="en-US" sz="3200" b="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494" y="1531277"/>
            <a:ext cx="7883013" cy="4191097"/>
          </a:xfrm>
          <a:ln w="12700">
            <a:solidFill>
              <a:schemeClr val="bg1"/>
            </a:solidFill>
          </a:ln>
        </p:spPr>
        <p:txBody>
          <a:bodyPr anchor="ctr">
            <a:normAutofit lnSpcReduction="10000"/>
          </a:bodyPr>
          <a:lstStyle/>
          <a:p>
            <a:pPr marL="344488" indent="-344488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Greeting (1:1-4)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Elders &amp; False Teachers (1:5-16)</a:t>
            </a:r>
            <a:endParaRPr lang="en-US" sz="3600" dirty="0" smtClean="0">
              <a:solidFill>
                <a:schemeClr val="accent2">
                  <a:lumMod val="60000"/>
                  <a:lumOff val="4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  <a:p>
            <a:pPr marL="344488" indent="-344488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Lives of Godliness (2:1-10)</a:t>
            </a: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  <a:p>
            <a:pPr marL="685800" lvl="1" indent="-3444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Because of God’s Grace (2:11-15)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Lives of Good Works (3:1-2)</a:t>
            </a:r>
          </a:p>
          <a:p>
            <a:pPr marL="685800" lvl="1" indent="-3444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Because of God’s Kindness (3:3-7)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Handling False Teachers (3:8-11)</a:t>
            </a:r>
          </a:p>
          <a:p>
            <a:pPr marL="344488" indent="-344488"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rPr>
              <a:t>Personal Remarks (3:12-15)</a:t>
            </a:r>
            <a:endParaRPr lang="en-US" sz="3600" dirty="0" smtClean="0">
              <a:solidFill>
                <a:schemeClr val="bg1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1047134" y="2697414"/>
            <a:ext cx="606158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Bring up / Address the Situation</a:t>
            </a:r>
            <a:endParaRPr lang="en-US" sz="32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1047135" y="2073449"/>
            <a:ext cx="3185652" cy="5847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Hello / Greeting</a:t>
            </a:r>
            <a:endParaRPr lang="en-US" sz="32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047134" y="3339906"/>
            <a:ext cx="464574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Main Content / Message</a:t>
            </a:r>
            <a:endParaRPr lang="en-US" sz="32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1047135" y="3969319"/>
            <a:ext cx="6474542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Back to Situation / Offer Guidance</a:t>
            </a:r>
            <a:endParaRPr lang="en-US" sz="32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1047135" y="4597063"/>
            <a:ext cx="3510117" cy="584775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Closing / Goodbye</a:t>
            </a:r>
            <a:endParaRPr lang="en-US" sz="32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90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2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8363"/>
            <a:ext cx="7772400" cy="138573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>
                <a:solidFill>
                  <a:schemeClr val="bg1"/>
                </a:solidFill>
              </a:rPr>
              <a:t>Avoiding the Unprofitable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3600" b="0" i="1" dirty="0" smtClean="0">
                <a:solidFill>
                  <a:schemeClr val="bg1"/>
                </a:solidFill>
              </a:rPr>
              <a:t>Titus </a:t>
            </a:r>
            <a:r>
              <a:rPr lang="en-US" sz="3600" b="0" i="1" dirty="0" smtClean="0">
                <a:solidFill>
                  <a:schemeClr val="bg1"/>
                </a:solidFill>
              </a:rPr>
              <a:t>3:8-15</a:t>
            </a:r>
            <a:endParaRPr lang="en-US" sz="3600" b="0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17289"/>
            <a:ext cx="7772400" cy="1511711"/>
          </a:xfr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/>
          <a:p>
            <a:pPr marL="344488" indent="-344488"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Controversy &amp; Strife (3:9)</a:t>
            </a:r>
          </a:p>
          <a:p>
            <a:pPr marL="344488" indent="-344488">
              <a:spcBef>
                <a:spcPts val="0"/>
              </a:spcBef>
              <a:spcAft>
                <a:spcPts val="1200"/>
              </a:spcAft>
              <a:buClr>
                <a:schemeClr val="accent2">
                  <a:lumMod val="60000"/>
                  <a:lumOff val="40000"/>
                </a:schemeClr>
              </a:buClr>
            </a:pP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Factious, Sinful Men (3:10-11)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618269"/>
            <a:ext cx="7772400" cy="200086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4488" indent="-344488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Speak Confidently (3:8</a:t>
            </a: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)</a:t>
            </a:r>
          </a:p>
          <a:p>
            <a:pPr marL="344488" indent="-344488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Believe God (3:8)</a:t>
            </a:r>
          </a:p>
          <a:p>
            <a:pPr marL="344488" indent="-344488">
              <a:spcBef>
                <a:spcPts val="0"/>
              </a:spcBef>
              <a:spcAft>
                <a:spcPts val="1200"/>
              </a:spcAft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Lead in Good Works (3:8)</a:t>
            </a:r>
            <a:endParaRPr lang="en-US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8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 animBg="1"/>
      <p:bldP spid="6" grpId="0" uiExpand="1" build="p" bldLvl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8364"/>
            <a:ext cx="7772400" cy="131646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bg1"/>
                </a:solidFill>
              </a:rPr>
              <a:t>Lead in Good Works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i="1" dirty="0" smtClean="0">
                <a:solidFill>
                  <a:schemeClr val="bg1"/>
                </a:solidFill>
              </a:rPr>
              <a:t>Titus </a:t>
            </a:r>
            <a:r>
              <a:rPr lang="en-US" sz="3600" i="1" dirty="0" smtClean="0">
                <a:solidFill>
                  <a:schemeClr val="bg1"/>
                </a:solidFill>
              </a:rPr>
              <a:t>3:8-15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021327" y="2336385"/>
            <a:ext cx="7101347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Help God’s Servants (3:12-13)</a:t>
            </a:r>
            <a:endParaRPr lang="en-US" sz="40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1021327" y="3388961"/>
            <a:ext cx="7101347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Meet Pressing Needs (3:14)</a:t>
            </a:r>
            <a:endParaRPr lang="en-US" sz="40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1021327" y="4441537"/>
            <a:ext cx="7101347" cy="8229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mtClean="0">
                <a:solidFill>
                  <a:prstClr val="black"/>
                </a:solidFill>
                <a:latin typeface="Georgia" charset="0"/>
                <a:ea typeface="Georgia" charset="0"/>
                <a:cs typeface="Georgia" charset="0"/>
              </a:rPr>
              <a:t>Embrace God’s Family (3:15)</a:t>
            </a:r>
            <a:endParaRPr lang="en-US" sz="4000" dirty="0" smtClean="0">
              <a:solidFill>
                <a:prstClr val="black"/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63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Instructed by Grace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5" y="4468030"/>
            <a:ext cx="6453821" cy="125434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Georgia" charset="0"/>
                <a:ea typeface="Georgia" charset="0"/>
                <a:cs typeface="Georgia" charset="0"/>
              </a:rPr>
              <a:t>“Our people must learn to lead in good works” (Titus 3:14)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Georgia" charset="0"/>
              <a:ea typeface="Georgia" charset="0"/>
              <a:cs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18168</TotalTime>
  <Words>879</Words>
  <Application>Microsoft Macintosh PowerPoint</Application>
  <PresentationFormat>On-screen Show (4:3)</PresentationFormat>
  <Paragraphs>97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Georgia</vt:lpstr>
      <vt:lpstr>Mangal</vt:lpstr>
      <vt:lpstr>Rockwell Extra Bold</vt:lpstr>
      <vt:lpstr>Trebuchet MS</vt:lpstr>
      <vt:lpstr>Wingdings</vt:lpstr>
      <vt:lpstr>Arial</vt:lpstr>
      <vt:lpstr>Wood Type</vt:lpstr>
      <vt:lpstr>Avoid Foolish Controversies</vt:lpstr>
      <vt:lpstr>The Letter to Titus</vt:lpstr>
      <vt:lpstr>Avoiding the Unprofitable Titus 3:8-15</vt:lpstr>
      <vt:lpstr>Lead in Good Works Titus 3:8-15</vt:lpstr>
      <vt:lpstr>Instructed by Grace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146</cp:revision>
  <cp:lastPrinted>2023-12-15T18:08:26Z</cp:lastPrinted>
  <dcterms:created xsi:type="dcterms:W3CDTF">2023-10-19T17:46:37Z</dcterms:created>
  <dcterms:modified xsi:type="dcterms:W3CDTF">2023-12-15T18:08:29Z</dcterms:modified>
</cp:coreProperties>
</file>