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74" r:id="rId3"/>
    <p:sldId id="258" r:id="rId4"/>
    <p:sldId id="268" r:id="rId5"/>
    <p:sldId id="259" r:id="rId6"/>
    <p:sldId id="275" r:id="rId7"/>
    <p:sldId id="276" r:id="rId8"/>
    <p:sldId id="277" r:id="rId9"/>
    <p:sldId id="260" r:id="rId10"/>
    <p:sldId id="278" r:id="rId11"/>
    <p:sldId id="279" r:id="rId12"/>
    <p:sldId id="280" r:id="rId13"/>
    <p:sldId id="281" r:id="rId14"/>
    <p:sldId id="283" r:id="rId15"/>
    <p:sldId id="284" r:id="rId16"/>
    <p:sldId id="257" r:id="rId17"/>
    <p:sldId id="261" r:id="rId18"/>
    <p:sldId id="269" r:id="rId19"/>
    <p:sldId id="270" r:id="rId20"/>
    <p:sldId id="266" r:id="rId21"/>
    <p:sldId id="267" r:id="rId22"/>
    <p:sldId id="262" r:id="rId23"/>
    <p:sldId id="263" r:id="rId24"/>
    <p:sldId id="264" r:id="rId25"/>
    <p:sldId id="271" r:id="rId26"/>
    <p:sldId id="272" r:id="rId27"/>
    <p:sldId id="285" r:id="rId28"/>
    <p:sldId id="265" r:id="rId29"/>
    <p:sldId id="286" r:id="rId30"/>
    <p:sldId id="287" r:id="rId31"/>
    <p:sldId id="28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0" autoAdjust="0"/>
    <p:restoredTop sz="94681" autoAdjust="0"/>
  </p:normalViewPr>
  <p:slideViewPr>
    <p:cSldViewPr snapToGrid="0">
      <p:cViewPr varScale="1">
        <p:scale>
          <a:sx n="88" d="100"/>
          <a:sy n="88" d="100"/>
        </p:scale>
        <p:origin x="344"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B8AF83-1692-4C9A-B3D7-ED6D8200E656}" type="datetimeFigureOut">
              <a:rPr lang="en-US" smtClean="0"/>
              <a:t>12/17/2023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336F0F-EA11-4D09-B427-09146B15BB4D}" type="slidenum">
              <a:rPr lang="en-US" smtClean="0"/>
              <a:t>‹#›</a:t>
            </a:fld>
            <a:endParaRPr lang="en-US" dirty="0"/>
          </a:p>
        </p:txBody>
      </p:sp>
    </p:spTree>
    <p:extLst>
      <p:ext uri="{BB962C8B-B14F-4D97-AF65-F5344CB8AC3E}">
        <p14:creationId xmlns:p14="http://schemas.microsoft.com/office/powerpoint/2010/main" val="1675644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336F0F-EA11-4D09-B427-09146B15BB4D}" type="slidenum">
              <a:rPr lang="en-US" smtClean="0"/>
              <a:t>4</a:t>
            </a:fld>
            <a:endParaRPr lang="en-US" dirty="0"/>
          </a:p>
        </p:txBody>
      </p:sp>
    </p:spTree>
    <p:extLst>
      <p:ext uri="{BB962C8B-B14F-4D97-AF65-F5344CB8AC3E}">
        <p14:creationId xmlns:p14="http://schemas.microsoft.com/office/powerpoint/2010/main" val="149110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E7F43-F700-6A75-F124-7DA5C80084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C7ECB8-F9D5-629D-9F28-EF026D856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4B1C25-2BC6-9C8A-DF5D-37AF2ABC32E1}"/>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5" name="Footer Placeholder 4">
            <a:extLst>
              <a:ext uri="{FF2B5EF4-FFF2-40B4-BE49-F238E27FC236}">
                <a16:creationId xmlns:a16="http://schemas.microsoft.com/office/drawing/2014/main" id="{D052A496-9A29-0889-EE24-F062C37A29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BAED84-D18D-62BF-736A-8C5A79203381}"/>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124054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712E7-93F6-01F3-1872-DC0363C07B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73C37E-40D1-3EF8-0193-15C572229D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E1BB4-0930-4403-9123-897368E9610C}"/>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5" name="Footer Placeholder 4">
            <a:extLst>
              <a:ext uri="{FF2B5EF4-FFF2-40B4-BE49-F238E27FC236}">
                <a16:creationId xmlns:a16="http://schemas.microsoft.com/office/drawing/2014/main" id="{488A336C-8AF6-761A-5E64-EE0FBBE559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664D2E-2313-8EA5-91CE-9FDF41E6E32A}"/>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250526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48065-AC20-A813-B910-196290B7BC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A92DF1-AD6B-7F15-66F0-50726FAFA9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3165EB-7230-0644-9DDF-FC08E5362839}"/>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5" name="Footer Placeholder 4">
            <a:extLst>
              <a:ext uri="{FF2B5EF4-FFF2-40B4-BE49-F238E27FC236}">
                <a16:creationId xmlns:a16="http://schemas.microsoft.com/office/drawing/2014/main" id="{E4D5107B-EA66-29F7-953E-01561092B7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C2C42C-2D94-2863-3199-C7A099CA57C4}"/>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126539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A56A-782A-4A11-B7E4-18A16490F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F9B172-60B6-F67D-7FFE-ED4E627D56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7F0DF-96E0-BBA9-0E88-55A3A827868B}"/>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5" name="Footer Placeholder 4">
            <a:extLst>
              <a:ext uri="{FF2B5EF4-FFF2-40B4-BE49-F238E27FC236}">
                <a16:creationId xmlns:a16="http://schemas.microsoft.com/office/drawing/2014/main" id="{9DA99102-3530-578E-2267-E0DBEE5A75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CF43C71-9D49-65F9-DDB5-9C9211E648A2}"/>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215432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A3D98-CBA4-CCEE-0A86-21CE4E104A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F0B28C-D5EA-2236-E68C-223939275B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E9C371-C38D-4749-89E2-CED0BF9C18C9}"/>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5" name="Footer Placeholder 4">
            <a:extLst>
              <a:ext uri="{FF2B5EF4-FFF2-40B4-BE49-F238E27FC236}">
                <a16:creationId xmlns:a16="http://schemas.microsoft.com/office/drawing/2014/main" id="{0BBA7851-2CBD-B95B-5FE7-B0F128FEF6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DF5060-F9DB-68D9-3788-8AF2D08057FF}"/>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372848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09070-7D60-CECD-7DEB-37858D046B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8FED05-07A6-7813-C5C9-B43AB05A51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D6EBD-08C5-38E3-025E-FA0C623ACB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0152FE-A701-71B5-F535-8D905895EE08}"/>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6" name="Footer Placeholder 5">
            <a:extLst>
              <a:ext uri="{FF2B5EF4-FFF2-40B4-BE49-F238E27FC236}">
                <a16:creationId xmlns:a16="http://schemas.microsoft.com/office/drawing/2014/main" id="{D93C460C-7231-9A48-4C44-32F77C839F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9D02AC-6E97-16FF-857E-658E6203C6DE}"/>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387006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FBC9-D727-7ADB-41FA-F126F4CF75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8F7F4E-DF2C-5C08-B106-E77AEB76E2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2C909-3A4E-7A51-D37B-AC1524A5A6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6BD535-D441-58E7-3883-0511090118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80FE24-81E8-E1D2-5733-30C1F9B8FE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2019ED-4795-716C-2433-06B83A129DCD}"/>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8" name="Footer Placeholder 7">
            <a:extLst>
              <a:ext uri="{FF2B5EF4-FFF2-40B4-BE49-F238E27FC236}">
                <a16:creationId xmlns:a16="http://schemas.microsoft.com/office/drawing/2014/main" id="{AB4D2D65-B014-19DD-500A-0182B865A2F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6BE86BF-760B-6662-E7B5-3A9136DA925A}"/>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2502134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98D43-B3EF-D2AB-1BD2-9E9F884606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8860C9-B7DE-1D99-BCE6-DB50CFC11C50}"/>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4" name="Footer Placeholder 3">
            <a:extLst>
              <a:ext uri="{FF2B5EF4-FFF2-40B4-BE49-F238E27FC236}">
                <a16:creationId xmlns:a16="http://schemas.microsoft.com/office/drawing/2014/main" id="{D2D3F2C7-B68D-7885-AFED-3F003E44FEE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B5745AE-8E09-9ECC-1DF0-ACCAA7F00446}"/>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342483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25034C-8456-B36E-7197-C4B1FD5EC77E}"/>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3" name="Footer Placeholder 2">
            <a:extLst>
              <a:ext uri="{FF2B5EF4-FFF2-40B4-BE49-F238E27FC236}">
                <a16:creationId xmlns:a16="http://schemas.microsoft.com/office/drawing/2014/main" id="{A88C1B1E-543D-BB2B-E759-B493E46D2B1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245ADAB-45BF-7F87-E918-A5279774274E}"/>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94232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2B3F5-D375-D619-AA46-49F8AEA406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BFD366-1B37-1C95-AE95-838694354F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181597-1439-B249-B23E-CB467F1A4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A85CB5-90CE-0FBF-56EB-AE8442B1A500}"/>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6" name="Footer Placeholder 5">
            <a:extLst>
              <a:ext uri="{FF2B5EF4-FFF2-40B4-BE49-F238E27FC236}">
                <a16:creationId xmlns:a16="http://schemas.microsoft.com/office/drawing/2014/main" id="{3567500A-69B0-F227-7F40-E570EF6C73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1EE9A4-A184-AE11-5A59-41EE8B0FD1BB}"/>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229651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65849-BF26-F1C5-34E4-581F9E3E94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FBDBAA-FF9D-4E00-9209-5CD6EAFB58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0D46589-A11A-80A2-32F1-24BDBB5C1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67E301-D59A-15B7-BA8E-A47A40F9F405}"/>
              </a:ext>
            </a:extLst>
          </p:cNvPr>
          <p:cNvSpPr>
            <a:spLocks noGrp="1"/>
          </p:cNvSpPr>
          <p:nvPr>
            <p:ph type="dt" sz="half" idx="10"/>
          </p:nvPr>
        </p:nvSpPr>
        <p:spPr/>
        <p:txBody>
          <a:bodyPr/>
          <a:lstStyle/>
          <a:p>
            <a:fld id="{3304169A-2740-45E3-936A-4884150DAA2B}" type="datetimeFigureOut">
              <a:rPr lang="en-US" smtClean="0"/>
              <a:t>12/17/2023</a:t>
            </a:fld>
            <a:endParaRPr lang="en-US" dirty="0"/>
          </a:p>
        </p:txBody>
      </p:sp>
      <p:sp>
        <p:nvSpPr>
          <p:cNvPr id="6" name="Footer Placeholder 5">
            <a:extLst>
              <a:ext uri="{FF2B5EF4-FFF2-40B4-BE49-F238E27FC236}">
                <a16:creationId xmlns:a16="http://schemas.microsoft.com/office/drawing/2014/main" id="{8C1CAA34-F9C9-5C83-FE0E-127BA5373A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DEE68E-DF31-8EA8-E4F5-209B39C4ECB2}"/>
              </a:ext>
            </a:extLst>
          </p:cNvPr>
          <p:cNvSpPr>
            <a:spLocks noGrp="1"/>
          </p:cNvSpPr>
          <p:nvPr>
            <p:ph type="sldNum" sz="quarter" idx="12"/>
          </p:nvPr>
        </p:nvSpPr>
        <p:spPr/>
        <p:txBody>
          <a:bodyPr/>
          <a:lstStyle/>
          <a:p>
            <a:fld id="{8DD0CEA9-2334-4599-99FA-F6A4E03A19E4}" type="slidenum">
              <a:rPr lang="en-US" smtClean="0"/>
              <a:t>‹#›</a:t>
            </a:fld>
            <a:endParaRPr lang="en-US" dirty="0"/>
          </a:p>
        </p:txBody>
      </p:sp>
    </p:spTree>
    <p:extLst>
      <p:ext uri="{BB962C8B-B14F-4D97-AF65-F5344CB8AC3E}">
        <p14:creationId xmlns:p14="http://schemas.microsoft.com/office/powerpoint/2010/main" val="379571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60AA66-512B-5683-98CB-3094AA314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20AC5E-0642-EB1C-1B0C-F419B128BB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28211-56E8-453D-4F61-C85D0A8085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4169A-2740-45E3-936A-4884150DAA2B}" type="datetimeFigureOut">
              <a:rPr lang="en-US" smtClean="0"/>
              <a:t>12/17/2023</a:t>
            </a:fld>
            <a:endParaRPr lang="en-US" dirty="0"/>
          </a:p>
        </p:txBody>
      </p:sp>
      <p:sp>
        <p:nvSpPr>
          <p:cNvPr id="5" name="Footer Placeholder 4">
            <a:extLst>
              <a:ext uri="{FF2B5EF4-FFF2-40B4-BE49-F238E27FC236}">
                <a16:creationId xmlns:a16="http://schemas.microsoft.com/office/drawing/2014/main" id="{38036558-F4B1-E769-BA42-F63F1D1AE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94A926-3A18-E6A1-CE60-5EA284D5C3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0CEA9-2334-4599-99FA-F6A4E03A19E4}" type="slidenum">
              <a:rPr lang="en-US" smtClean="0"/>
              <a:t>‹#›</a:t>
            </a:fld>
            <a:endParaRPr lang="en-US" dirty="0"/>
          </a:p>
        </p:txBody>
      </p:sp>
    </p:spTree>
    <p:extLst>
      <p:ext uri="{BB962C8B-B14F-4D97-AF65-F5344CB8AC3E}">
        <p14:creationId xmlns:p14="http://schemas.microsoft.com/office/powerpoint/2010/main" val="336253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26232"/>
            <a:ext cx="10581314" cy="1238219"/>
          </a:xfrm>
        </p:spPr>
        <p:txBody>
          <a:bodyPr>
            <a:normAutofit/>
          </a:bodyPr>
          <a:lstStyle/>
          <a:p>
            <a:r>
              <a:rPr lang="en-US" dirty="0">
                <a:solidFill>
                  <a:srgbClr val="FFFF00"/>
                </a:solidFill>
              </a:rPr>
              <a:t>Cain and Abel</a:t>
            </a:r>
          </a:p>
        </p:txBody>
      </p:sp>
      <p:pic>
        <p:nvPicPr>
          <p:cNvPr id="6" name="Picture 5" descr="A painting of a person wrestling a person&#10;&#10;Description automatically generated">
            <a:extLst>
              <a:ext uri="{FF2B5EF4-FFF2-40B4-BE49-F238E27FC236}">
                <a16:creationId xmlns:a16="http://schemas.microsoft.com/office/drawing/2014/main" id="{13AF4C6F-7BF7-83AC-DB53-8C52641CEC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269" y="1459685"/>
            <a:ext cx="10772426" cy="4782030"/>
          </a:xfrm>
          <a:prstGeom prst="rect">
            <a:avLst/>
          </a:prstGeom>
        </p:spPr>
      </p:pic>
      <p:sp>
        <p:nvSpPr>
          <p:cNvPr id="7" name="TextBox 6">
            <a:extLst>
              <a:ext uri="{FF2B5EF4-FFF2-40B4-BE49-F238E27FC236}">
                <a16:creationId xmlns:a16="http://schemas.microsoft.com/office/drawing/2014/main" id="{1042C412-BD20-696C-9408-899ED19A6BE5}"/>
              </a:ext>
            </a:extLst>
          </p:cNvPr>
          <p:cNvSpPr txBox="1"/>
          <p:nvPr/>
        </p:nvSpPr>
        <p:spPr>
          <a:xfrm>
            <a:off x="2457974" y="6352668"/>
            <a:ext cx="1898277" cy="261610"/>
          </a:xfrm>
          <a:prstGeom prst="rect">
            <a:avLst/>
          </a:prstGeom>
          <a:noFill/>
        </p:spPr>
        <p:txBody>
          <a:bodyPr wrap="none" rtlCol="0">
            <a:spAutoFit/>
          </a:bodyPr>
          <a:lstStyle/>
          <a:p>
            <a:r>
              <a:rPr lang="en-US" sz="1100" dirty="0">
                <a:solidFill>
                  <a:schemeClr val="bg1"/>
                </a:solidFill>
              </a:rPr>
              <a:t>Gospel Images / Art Revisited </a:t>
            </a:r>
          </a:p>
        </p:txBody>
      </p:sp>
      <p:sp>
        <p:nvSpPr>
          <p:cNvPr id="5" name="TextBox 4">
            <a:extLst>
              <a:ext uri="{FF2B5EF4-FFF2-40B4-BE49-F238E27FC236}">
                <a16:creationId xmlns:a16="http://schemas.microsoft.com/office/drawing/2014/main" id="{7DCC8BE7-5DFB-4A09-69DF-503676240BB8}"/>
              </a:ext>
            </a:extLst>
          </p:cNvPr>
          <p:cNvSpPr txBox="1"/>
          <p:nvPr/>
        </p:nvSpPr>
        <p:spPr>
          <a:xfrm>
            <a:off x="11752427" y="6393544"/>
            <a:ext cx="301686" cy="369332"/>
          </a:xfrm>
          <a:prstGeom prst="rect">
            <a:avLst/>
          </a:prstGeom>
          <a:noFill/>
        </p:spPr>
        <p:txBody>
          <a:bodyPr wrap="none" rtlCol="0">
            <a:spAutoFit/>
          </a:bodyPr>
          <a:lstStyle/>
          <a:p>
            <a:r>
              <a:rPr lang="en-US" dirty="0">
                <a:solidFill>
                  <a:schemeClr val="bg1"/>
                </a:solidFill>
              </a:rPr>
              <a:t>1</a:t>
            </a:r>
          </a:p>
        </p:txBody>
      </p:sp>
    </p:spTree>
    <p:extLst>
      <p:ext uri="{BB962C8B-B14F-4D97-AF65-F5344CB8AC3E}">
        <p14:creationId xmlns:p14="http://schemas.microsoft.com/office/powerpoint/2010/main" val="1706280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42493"/>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166747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Was Cain religious?</a:t>
            </a:r>
          </a:p>
          <a:p>
            <a:pPr marL="571500" indent="-571500" algn="l">
              <a:buFont typeface="Arial" panose="020B0604020202020204" pitchFamily="34" charset="0"/>
              <a:buChar char="•"/>
            </a:pPr>
            <a:r>
              <a:rPr lang="en-US" sz="3600" dirty="0">
                <a:solidFill>
                  <a:srgbClr val="FFFF00"/>
                </a:solidFill>
              </a:rPr>
              <a:t>Why did God reject Cain’s sacrifice?</a:t>
            </a:r>
          </a:p>
          <a:p>
            <a:pPr marL="571500" indent="-571500" algn="l">
              <a:buFont typeface="Arial" panose="020B0604020202020204" pitchFamily="34" charset="0"/>
              <a:buChar char="•"/>
            </a:pPr>
            <a:r>
              <a:rPr lang="en-US" sz="3600" dirty="0">
                <a:solidFill>
                  <a:srgbClr val="FFFF00"/>
                </a:solidFill>
              </a:rPr>
              <a:t>Did God communicate a standard for sacrifices?</a:t>
            </a:r>
          </a:p>
          <a:p>
            <a:pPr marL="571500" indent="-571500" algn="l">
              <a:buFont typeface="Arial" panose="020B0604020202020204" pitchFamily="34" charset="0"/>
              <a:buChar char="•"/>
            </a:pPr>
            <a:r>
              <a:rPr lang="en-US" sz="3600" dirty="0">
                <a:solidFill>
                  <a:srgbClr val="FFFF00"/>
                </a:solidFill>
              </a:rPr>
              <a:t>Why did Cain offer what he offered?</a:t>
            </a:r>
          </a:p>
          <a:p>
            <a:pPr marL="571500" indent="-571500" algn="l">
              <a:buFont typeface="Arial" panose="020B0604020202020204" pitchFamily="34" charset="0"/>
              <a:buChar char="•"/>
            </a:pPr>
            <a:r>
              <a:rPr lang="en-US" sz="3600" dirty="0">
                <a:solidFill>
                  <a:srgbClr val="FFFF00"/>
                </a:solidFill>
              </a:rPr>
              <a:t>Was Cain disobedient to God?</a:t>
            </a:r>
          </a:p>
          <a:p>
            <a:pPr marL="571500" indent="-571500" algn="l">
              <a:buFont typeface="Arial" panose="020B0604020202020204" pitchFamily="34" charset="0"/>
              <a:buChar char="•"/>
            </a:pPr>
            <a:endParaRPr lang="en-US" sz="3600" dirty="0">
              <a:solidFill>
                <a:srgbClr val="FFFF00"/>
              </a:solidFill>
            </a:endParaRPr>
          </a:p>
        </p:txBody>
      </p:sp>
      <p:sp>
        <p:nvSpPr>
          <p:cNvPr id="3" name="TextBox 2">
            <a:extLst>
              <a:ext uri="{FF2B5EF4-FFF2-40B4-BE49-F238E27FC236}">
                <a16:creationId xmlns:a16="http://schemas.microsoft.com/office/drawing/2014/main" id="{998CEC6E-6D46-8880-2E56-EC51A3ECCE08}"/>
              </a:ext>
            </a:extLst>
          </p:cNvPr>
          <p:cNvSpPr txBox="1"/>
          <p:nvPr/>
        </p:nvSpPr>
        <p:spPr>
          <a:xfrm>
            <a:off x="11752427" y="6393544"/>
            <a:ext cx="418704" cy="369332"/>
          </a:xfrm>
          <a:prstGeom prst="rect">
            <a:avLst/>
          </a:prstGeom>
          <a:noFill/>
        </p:spPr>
        <p:txBody>
          <a:bodyPr wrap="none" rtlCol="0">
            <a:spAutoFit/>
          </a:bodyPr>
          <a:lstStyle/>
          <a:p>
            <a:r>
              <a:rPr lang="en-US" dirty="0">
                <a:solidFill>
                  <a:schemeClr val="bg1"/>
                </a:solidFill>
              </a:rPr>
              <a:t>10</a:t>
            </a:r>
          </a:p>
        </p:txBody>
      </p:sp>
    </p:spTree>
    <p:extLst>
      <p:ext uri="{BB962C8B-B14F-4D97-AF65-F5344CB8AC3E}">
        <p14:creationId xmlns:p14="http://schemas.microsoft.com/office/powerpoint/2010/main" val="2485439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42493"/>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166747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Was Cain religious?</a:t>
            </a:r>
          </a:p>
          <a:p>
            <a:pPr marL="571500" indent="-571500" algn="l">
              <a:buFont typeface="Arial" panose="020B0604020202020204" pitchFamily="34" charset="0"/>
              <a:buChar char="•"/>
            </a:pPr>
            <a:r>
              <a:rPr lang="en-US" sz="3600" dirty="0">
                <a:solidFill>
                  <a:srgbClr val="FFFF00"/>
                </a:solidFill>
              </a:rPr>
              <a:t>Why did God reject Cain’s sacrifice?</a:t>
            </a:r>
          </a:p>
          <a:p>
            <a:pPr marL="571500" indent="-571500" algn="l">
              <a:buFont typeface="Arial" panose="020B0604020202020204" pitchFamily="34" charset="0"/>
              <a:buChar char="•"/>
            </a:pPr>
            <a:r>
              <a:rPr lang="en-US" sz="3600" dirty="0">
                <a:solidFill>
                  <a:srgbClr val="FFFF00"/>
                </a:solidFill>
              </a:rPr>
              <a:t>Did God communicate a standard for sacrifices?</a:t>
            </a:r>
          </a:p>
          <a:p>
            <a:pPr marL="571500" indent="-571500" algn="l">
              <a:buFont typeface="Arial" panose="020B0604020202020204" pitchFamily="34" charset="0"/>
              <a:buChar char="•"/>
            </a:pPr>
            <a:r>
              <a:rPr lang="en-US" sz="3600" dirty="0">
                <a:solidFill>
                  <a:srgbClr val="FFFF00"/>
                </a:solidFill>
              </a:rPr>
              <a:t>Why did Cain offer what he offered?</a:t>
            </a:r>
          </a:p>
          <a:p>
            <a:pPr marL="571500" indent="-571500" algn="l">
              <a:buFont typeface="Arial" panose="020B0604020202020204" pitchFamily="34" charset="0"/>
              <a:buChar char="•"/>
            </a:pPr>
            <a:r>
              <a:rPr lang="en-US" sz="3600" dirty="0">
                <a:solidFill>
                  <a:srgbClr val="FFFF00"/>
                </a:solidFill>
              </a:rPr>
              <a:t>Was Cain disobedient to God?</a:t>
            </a:r>
          </a:p>
          <a:p>
            <a:pPr marL="571500" indent="-571500" algn="l">
              <a:buFont typeface="Arial" panose="020B0604020202020204" pitchFamily="34" charset="0"/>
              <a:buChar char="•"/>
            </a:pPr>
            <a:r>
              <a:rPr lang="en-US" sz="3600" dirty="0">
                <a:solidFill>
                  <a:srgbClr val="FFFF00"/>
                </a:solidFill>
              </a:rPr>
              <a:t>What did Cain and Abel talk about? (Gen. 4:8)</a:t>
            </a:r>
          </a:p>
        </p:txBody>
      </p:sp>
      <p:sp>
        <p:nvSpPr>
          <p:cNvPr id="3" name="TextBox 2">
            <a:extLst>
              <a:ext uri="{FF2B5EF4-FFF2-40B4-BE49-F238E27FC236}">
                <a16:creationId xmlns:a16="http://schemas.microsoft.com/office/drawing/2014/main" id="{998CEC6E-6D46-8880-2E56-EC51A3ECCE08}"/>
              </a:ext>
            </a:extLst>
          </p:cNvPr>
          <p:cNvSpPr txBox="1"/>
          <p:nvPr/>
        </p:nvSpPr>
        <p:spPr>
          <a:xfrm>
            <a:off x="11752427" y="6393544"/>
            <a:ext cx="418704" cy="369332"/>
          </a:xfrm>
          <a:prstGeom prst="rect">
            <a:avLst/>
          </a:prstGeom>
          <a:noFill/>
        </p:spPr>
        <p:txBody>
          <a:bodyPr wrap="none" rtlCol="0">
            <a:spAutoFit/>
          </a:bodyPr>
          <a:lstStyle/>
          <a:p>
            <a:r>
              <a:rPr lang="en-US" dirty="0">
                <a:solidFill>
                  <a:schemeClr val="bg1"/>
                </a:solidFill>
              </a:rPr>
              <a:t>11</a:t>
            </a:r>
          </a:p>
        </p:txBody>
      </p:sp>
    </p:spTree>
    <p:extLst>
      <p:ext uri="{BB962C8B-B14F-4D97-AF65-F5344CB8AC3E}">
        <p14:creationId xmlns:p14="http://schemas.microsoft.com/office/powerpoint/2010/main" val="2657066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42493"/>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166747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Was Cain religious?</a:t>
            </a:r>
          </a:p>
          <a:p>
            <a:pPr marL="571500" indent="-571500" algn="l">
              <a:buFont typeface="Arial" panose="020B0604020202020204" pitchFamily="34" charset="0"/>
              <a:buChar char="•"/>
            </a:pPr>
            <a:r>
              <a:rPr lang="en-US" sz="3600" dirty="0">
                <a:solidFill>
                  <a:srgbClr val="FFFF00"/>
                </a:solidFill>
              </a:rPr>
              <a:t>Why did God reject Cain’s sacrifice?</a:t>
            </a:r>
          </a:p>
          <a:p>
            <a:pPr marL="571500" indent="-571500" algn="l">
              <a:buFont typeface="Arial" panose="020B0604020202020204" pitchFamily="34" charset="0"/>
              <a:buChar char="•"/>
            </a:pPr>
            <a:r>
              <a:rPr lang="en-US" sz="3600" dirty="0">
                <a:solidFill>
                  <a:srgbClr val="FFFF00"/>
                </a:solidFill>
              </a:rPr>
              <a:t>Did God communicate a standard for sacrifices?</a:t>
            </a:r>
          </a:p>
          <a:p>
            <a:pPr marL="571500" indent="-571500" algn="l">
              <a:buFont typeface="Arial" panose="020B0604020202020204" pitchFamily="34" charset="0"/>
              <a:buChar char="•"/>
            </a:pPr>
            <a:r>
              <a:rPr lang="en-US" sz="3600" dirty="0">
                <a:solidFill>
                  <a:srgbClr val="FFFF00"/>
                </a:solidFill>
              </a:rPr>
              <a:t>Why did Cain offer what he offered?</a:t>
            </a:r>
          </a:p>
          <a:p>
            <a:pPr marL="571500" indent="-571500" algn="l">
              <a:buFont typeface="Arial" panose="020B0604020202020204" pitchFamily="34" charset="0"/>
              <a:buChar char="•"/>
            </a:pPr>
            <a:r>
              <a:rPr lang="en-US" sz="3600" dirty="0">
                <a:solidFill>
                  <a:srgbClr val="FFFF00"/>
                </a:solidFill>
              </a:rPr>
              <a:t>Was Cain disobedient to God?</a:t>
            </a:r>
          </a:p>
          <a:p>
            <a:pPr marL="571500" indent="-571500" algn="l">
              <a:buFont typeface="Arial" panose="020B0604020202020204" pitchFamily="34" charset="0"/>
              <a:buChar char="•"/>
            </a:pPr>
            <a:r>
              <a:rPr lang="en-US" sz="3600" dirty="0">
                <a:solidFill>
                  <a:srgbClr val="FFFF00"/>
                </a:solidFill>
              </a:rPr>
              <a:t>What did Cain and Abel talk about? (Gen. 4:8)</a:t>
            </a:r>
          </a:p>
          <a:p>
            <a:pPr marL="571500" indent="-571500" algn="l">
              <a:buFont typeface="Arial" panose="020B0604020202020204" pitchFamily="34" charset="0"/>
              <a:buChar char="•"/>
            </a:pPr>
            <a:r>
              <a:rPr lang="en-US" sz="3600" dirty="0">
                <a:solidFill>
                  <a:srgbClr val="FFFF00"/>
                </a:solidFill>
              </a:rPr>
              <a:t>Was God patient with Cain?</a:t>
            </a:r>
          </a:p>
          <a:p>
            <a:pPr marL="571500" indent="-571500" algn="l">
              <a:buFont typeface="Arial" panose="020B0604020202020204" pitchFamily="34" charset="0"/>
              <a:buChar char="•"/>
            </a:pPr>
            <a:endParaRPr lang="en-US" sz="3600" dirty="0">
              <a:solidFill>
                <a:srgbClr val="FFFF00"/>
              </a:solidFill>
            </a:endParaRPr>
          </a:p>
        </p:txBody>
      </p:sp>
      <p:sp>
        <p:nvSpPr>
          <p:cNvPr id="3" name="TextBox 2">
            <a:extLst>
              <a:ext uri="{FF2B5EF4-FFF2-40B4-BE49-F238E27FC236}">
                <a16:creationId xmlns:a16="http://schemas.microsoft.com/office/drawing/2014/main" id="{998CEC6E-6D46-8880-2E56-EC51A3ECCE08}"/>
              </a:ext>
            </a:extLst>
          </p:cNvPr>
          <p:cNvSpPr txBox="1"/>
          <p:nvPr/>
        </p:nvSpPr>
        <p:spPr>
          <a:xfrm>
            <a:off x="11752427" y="6393544"/>
            <a:ext cx="418704" cy="369332"/>
          </a:xfrm>
          <a:prstGeom prst="rect">
            <a:avLst/>
          </a:prstGeom>
          <a:noFill/>
        </p:spPr>
        <p:txBody>
          <a:bodyPr wrap="none" rtlCol="0">
            <a:spAutoFit/>
          </a:bodyPr>
          <a:lstStyle/>
          <a:p>
            <a:r>
              <a:rPr lang="en-US" dirty="0">
                <a:solidFill>
                  <a:schemeClr val="bg1"/>
                </a:solidFill>
              </a:rPr>
              <a:t>12</a:t>
            </a:r>
          </a:p>
        </p:txBody>
      </p:sp>
    </p:spTree>
    <p:extLst>
      <p:ext uri="{BB962C8B-B14F-4D97-AF65-F5344CB8AC3E}">
        <p14:creationId xmlns:p14="http://schemas.microsoft.com/office/powerpoint/2010/main" val="420430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42493"/>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166747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Was Cain religious?</a:t>
            </a:r>
          </a:p>
          <a:p>
            <a:pPr marL="571500" indent="-571500" algn="l">
              <a:buFont typeface="Arial" panose="020B0604020202020204" pitchFamily="34" charset="0"/>
              <a:buChar char="•"/>
            </a:pPr>
            <a:r>
              <a:rPr lang="en-US" sz="3600" dirty="0">
                <a:solidFill>
                  <a:srgbClr val="FFFF00"/>
                </a:solidFill>
              </a:rPr>
              <a:t>Why did God reject Cain’s sacrifice?</a:t>
            </a:r>
          </a:p>
          <a:p>
            <a:pPr marL="571500" indent="-571500" algn="l">
              <a:buFont typeface="Arial" panose="020B0604020202020204" pitchFamily="34" charset="0"/>
              <a:buChar char="•"/>
            </a:pPr>
            <a:r>
              <a:rPr lang="en-US" sz="3600" dirty="0">
                <a:solidFill>
                  <a:srgbClr val="FFFF00"/>
                </a:solidFill>
              </a:rPr>
              <a:t>Did God communicate a standard for sacrifices?</a:t>
            </a:r>
          </a:p>
          <a:p>
            <a:pPr marL="571500" indent="-571500" algn="l">
              <a:buFont typeface="Arial" panose="020B0604020202020204" pitchFamily="34" charset="0"/>
              <a:buChar char="•"/>
            </a:pPr>
            <a:r>
              <a:rPr lang="en-US" sz="3600" dirty="0">
                <a:solidFill>
                  <a:srgbClr val="FFFF00"/>
                </a:solidFill>
              </a:rPr>
              <a:t>Why did Cain offer what he offered?</a:t>
            </a:r>
          </a:p>
          <a:p>
            <a:pPr marL="571500" indent="-571500" algn="l">
              <a:buFont typeface="Arial" panose="020B0604020202020204" pitchFamily="34" charset="0"/>
              <a:buChar char="•"/>
            </a:pPr>
            <a:r>
              <a:rPr lang="en-US" sz="3600" dirty="0">
                <a:solidFill>
                  <a:srgbClr val="FFFF00"/>
                </a:solidFill>
              </a:rPr>
              <a:t>Was Cain disobedient to God?</a:t>
            </a:r>
          </a:p>
          <a:p>
            <a:pPr marL="571500" indent="-571500" algn="l">
              <a:buFont typeface="Arial" panose="020B0604020202020204" pitchFamily="34" charset="0"/>
              <a:buChar char="•"/>
            </a:pPr>
            <a:r>
              <a:rPr lang="en-US" sz="3600" dirty="0">
                <a:solidFill>
                  <a:srgbClr val="FFFF00"/>
                </a:solidFill>
              </a:rPr>
              <a:t>What did Cain and Abel talk about? (Gen. 4:8)</a:t>
            </a:r>
          </a:p>
          <a:p>
            <a:pPr marL="571500" indent="-571500" algn="l">
              <a:buFont typeface="Arial" panose="020B0604020202020204" pitchFamily="34" charset="0"/>
              <a:buChar char="•"/>
            </a:pPr>
            <a:r>
              <a:rPr lang="en-US" sz="3600" dirty="0">
                <a:solidFill>
                  <a:srgbClr val="FFFF00"/>
                </a:solidFill>
              </a:rPr>
              <a:t>Was God patient with Cain?</a:t>
            </a:r>
          </a:p>
          <a:p>
            <a:pPr marL="571500" indent="-571500" algn="l">
              <a:buFont typeface="Arial" panose="020B0604020202020204" pitchFamily="34" charset="0"/>
              <a:buChar char="•"/>
            </a:pPr>
            <a:r>
              <a:rPr lang="en-US" sz="3600" dirty="0">
                <a:solidFill>
                  <a:srgbClr val="FFFF00"/>
                </a:solidFill>
              </a:rPr>
              <a:t>Did Cain ever try to repent? Would it have mattered?</a:t>
            </a:r>
          </a:p>
        </p:txBody>
      </p:sp>
      <p:sp>
        <p:nvSpPr>
          <p:cNvPr id="3" name="TextBox 2">
            <a:extLst>
              <a:ext uri="{FF2B5EF4-FFF2-40B4-BE49-F238E27FC236}">
                <a16:creationId xmlns:a16="http://schemas.microsoft.com/office/drawing/2014/main" id="{998CEC6E-6D46-8880-2E56-EC51A3ECCE08}"/>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13</a:t>
            </a:r>
          </a:p>
        </p:txBody>
      </p:sp>
    </p:spTree>
    <p:extLst>
      <p:ext uri="{BB962C8B-B14F-4D97-AF65-F5344CB8AC3E}">
        <p14:creationId xmlns:p14="http://schemas.microsoft.com/office/powerpoint/2010/main" val="1091697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05343" y="290283"/>
            <a:ext cx="10581314" cy="1238219"/>
          </a:xfrm>
        </p:spPr>
        <p:txBody>
          <a:bodyPr>
            <a:normAutofit fontScale="90000"/>
          </a:bodyPr>
          <a:lstStyle/>
          <a:p>
            <a:r>
              <a:rPr lang="en-US" dirty="0">
                <a:solidFill>
                  <a:srgbClr val="FFFF00"/>
                </a:solidFill>
              </a:rPr>
              <a:t>What do we learn about God in the account of Cain and Abel?</a:t>
            </a:r>
          </a:p>
        </p:txBody>
      </p:sp>
      <p:sp>
        <p:nvSpPr>
          <p:cNvPr id="3" name="Subtitle 4">
            <a:extLst>
              <a:ext uri="{FF2B5EF4-FFF2-40B4-BE49-F238E27FC236}">
                <a16:creationId xmlns:a16="http://schemas.microsoft.com/office/drawing/2014/main" id="{2B6C1C5F-FFFC-E028-974B-7332074B0620}"/>
              </a:ext>
            </a:extLst>
          </p:cNvPr>
          <p:cNvSpPr txBox="1">
            <a:spLocks/>
          </p:cNvSpPr>
          <p:nvPr/>
        </p:nvSpPr>
        <p:spPr>
          <a:xfrm>
            <a:off x="715496" y="1608330"/>
            <a:ext cx="6933531" cy="29912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u="sng" dirty="0">
                <a:solidFill>
                  <a:srgbClr val="FFFF00"/>
                </a:solidFill>
              </a:rPr>
              <a:t>God</a:t>
            </a:r>
            <a:r>
              <a:rPr lang="en-US" sz="3600" dirty="0">
                <a:solidFill>
                  <a:srgbClr val="FFFF00"/>
                </a:solidFill>
              </a:rPr>
              <a:t>:</a:t>
            </a:r>
          </a:p>
          <a:p>
            <a:pPr marL="571500" indent="-571500" algn="l">
              <a:buFont typeface="Arial" panose="020B0604020202020204" pitchFamily="34" charset="0"/>
              <a:buChar char="•"/>
            </a:pPr>
            <a:endParaRPr lang="en-US" sz="3600" dirty="0">
              <a:solidFill>
                <a:srgbClr val="FFFF00"/>
              </a:solidFill>
            </a:endParaRPr>
          </a:p>
          <a:p>
            <a:pPr algn="l"/>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algn="l"/>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p:txBody>
      </p:sp>
      <p:sp>
        <p:nvSpPr>
          <p:cNvPr id="6" name="TextBox 5">
            <a:extLst>
              <a:ext uri="{FF2B5EF4-FFF2-40B4-BE49-F238E27FC236}">
                <a16:creationId xmlns:a16="http://schemas.microsoft.com/office/drawing/2014/main" id="{85BA6E79-55E3-9904-FEAA-5505A656CA0D}"/>
              </a:ext>
            </a:extLst>
          </p:cNvPr>
          <p:cNvSpPr txBox="1"/>
          <p:nvPr/>
        </p:nvSpPr>
        <p:spPr>
          <a:xfrm>
            <a:off x="11752427" y="6393544"/>
            <a:ext cx="418704" cy="369332"/>
          </a:xfrm>
          <a:prstGeom prst="rect">
            <a:avLst/>
          </a:prstGeom>
          <a:noFill/>
        </p:spPr>
        <p:txBody>
          <a:bodyPr wrap="none" rtlCol="0">
            <a:spAutoFit/>
          </a:bodyPr>
          <a:lstStyle/>
          <a:p>
            <a:r>
              <a:rPr lang="en-US" dirty="0">
                <a:solidFill>
                  <a:schemeClr val="bg1"/>
                </a:solidFill>
              </a:rPr>
              <a:t>14</a:t>
            </a:r>
          </a:p>
        </p:txBody>
      </p:sp>
    </p:spTree>
    <p:extLst>
      <p:ext uri="{BB962C8B-B14F-4D97-AF65-F5344CB8AC3E}">
        <p14:creationId xmlns:p14="http://schemas.microsoft.com/office/powerpoint/2010/main" val="2883199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05343" y="290283"/>
            <a:ext cx="10581314" cy="1238219"/>
          </a:xfrm>
        </p:spPr>
        <p:txBody>
          <a:bodyPr>
            <a:normAutofit fontScale="90000"/>
          </a:bodyPr>
          <a:lstStyle/>
          <a:p>
            <a:r>
              <a:rPr lang="en-US" dirty="0">
                <a:solidFill>
                  <a:srgbClr val="FFFF00"/>
                </a:solidFill>
              </a:rPr>
              <a:t>What do we learn about God in the account of Cain and Abel?</a:t>
            </a:r>
          </a:p>
        </p:txBody>
      </p:sp>
      <p:sp>
        <p:nvSpPr>
          <p:cNvPr id="3" name="Subtitle 4">
            <a:extLst>
              <a:ext uri="{FF2B5EF4-FFF2-40B4-BE49-F238E27FC236}">
                <a16:creationId xmlns:a16="http://schemas.microsoft.com/office/drawing/2014/main" id="{2B6C1C5F-FFFC-E028-974B-7332074B0620}"/>
              </a:ext>
            </a:extLst>
          </p:cNvPr>
          <p:cNvSpPr txBox="1">
            <a:spLocks/>
          </p:cNvSpPr>
          <p:nvPr/>
        </p:nvSpPr>
        <p:spPr>
          <a:xfrm>
            <a:off x="715496" y="1318046"/>
            <a:ext cx="6933531" cy="29912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u="sng" dirty="0">
                <a:solidFill>
                  <a:srgbClr val="FFFF00"/>
                </a:solidFill>
              </a:rPr>
              <a:t>God</a:t>
            </a:r>
            <a:r>
              <a:rPr lang="en-US" sz="3600" dirty="0">
                <a:solidFill>
                  <a:srgbClr val="FFFF00"/>
                </a:solidFill>
              </a:rPr>
              <a:t>:</a:t>
            </a:r>
          </a:p>
          <a:p>
            <a:pPr marL="571500" indent="-571500" algn="l">
              <a:buFont typeface="Arial" panose="020B0604020202020204" pitchFamily="34" charset="0"/>
              <a:buChar char="•"/>
            </a:pPr>
            <a:r>
              <a:rPr lang="en-US" sz="3600" dirty="0">
                <a:solidFill>
                  <a:srgbClr val="FFFF00"/>
                </a:solidFill>
              </a:rPr>
              <a:t>Patient/Kind/Caring/Loving </a:t>
            </a:r>
          </a:p>
          <a:p>
            <a:pPr marL="571500" indent="-571500" algn="l">
              <a:buFont typeface="Arial" panose="020B0604020202020204" pitchFamily="34" charset="0"/>
              <a:buChar char="•"/>
            </a:pPr>
            <a:r>
              <a:rPr lang="en-US" sz="3600" dirty="0">
                <a:solidFill>
                  <a:srgbClr val="FFFF00"/>
                </a:solidFill>
              </a:rPr>
              <a:t>Merciful/Fair</a:t>
            </a:r>
          </a:p>
          <a:p>
            <a:pPr marL="571500" indent="-571500" algn="l">
              <a:buFont typeface="Arial" panose="020B0604020202020204" pitchFamily="34" charset="0"/>
              <a:buChar char="•"/>
            </a:pPr>
            <a:r>
              <a:rPr lang="en-US" sz="3600" dirty="0">
                <a:solidFill>
                  <a:srgbClr val="FFFF00"/>
                </a:solidFill>
              </a:rPr>
              <a:t>He is watching</a:t>
            </a:r>
          </a:p>
          <a:p>
            <a:pPr marL="571500" indent="-571500" algn="l">
              <a:buFont typeface="Arial" panose="020B0604020202020204" pitchFamily="34" charset="0"/>
              <a:buChar char="•"/>
            </a:pPr>
            <a:r>
              <a:rPr lang="en-US" sz="3600" dirty="0">
                <a:solidFill>
                  <a:srgbClr val="FFFF00"/>
                </a:solidFill>
              </a:rPr>
              <a:t>Wishes all to repent</a:t>
            </a:r>
          </a:p>
          <a:p>
            <a:pPr marL="571500" indent="-571500" algn="l">
              <a:buFont typeface="Arial" panose="020B0604020202020204" pitchFamily="34" charset="0"/>
              <a:buChar char="•"/>
            </a:pPr>
            <a:r>
              <a:rPr lang="en-US" sz="3600" dirty="0">
                <a:solidFill>
                  <a:srgbClr val="FFFF00"/>
                </a:solidFill>
              </a:rPr>
              <a:t>Does what he says he will do</a:t>
            </a:r>
          </a:p>
          <a:p>
            <a:pPr marL="571500" indent="-571500" algn="l">
              <a:buFont typeface="Arial" panose="020B0604020202020204" pitchFamily="34" charset="0"/>
              <a:buChar char="•"/>
            </a:pPr>
            <a:r>
              <a:rPr lang="en-US" sz="3600" dirty="0">
                <a:solidFill>
                  <a:srgbClr val="FFFF00"/>
                </a:solidFill>
              </a:rPr>
              <a:t>He judges/He restores</a:t>
            </a:r>
          </a:p>
          <a:p>
            <a:pPr marL="571500" indent="-571500" algn="l">
              <a:buFont typeface="Arial" panose="020B0604020202020204" pitchFamily="34" charset="0"/>
              <a:buChar char="•"/>
            </a:pPr>
            <a:r>
              <a:rPr lang="en-US" sz="3600" dirty="0">
                <a:solidFill>
                  <a:srgbClr val="FFFF00"/>
                </a:solidFill>
              </a:rPr>
              <a:t>He remembers those in whom he finds favor</a:t>
            </a:r>
          </a:p>
          <a:p>
            <a:pPr marL="571500" indent="-571500" algn="l">
              <a:buFont typeface="Arial" panose="020B0604020202020204" pitchFamily="34" charset="0"/>
              <a:buChar char="•"/>
            </a:pPr>
            <a:endParaRPr lang="en-US" sz="3600" dirty="0">
              <a:solidFill>
                <a:srgbClr val="FFFF00"/>
              </a:solidFill>
            </a:endParaRPr>
          </a:p>
          <a:p>
            <a:pPr algn="l"/>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algn="l"/>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p:txBody>
      </p:sp>
      <p:sp>
        <p:nvSpPr>
          <p:cNvPr id="6" name="TextBox 5">
            <a:extLst>
              <a:ext uri="{FF2B5EF4-FFF2-40B4-BE49-F238E27FC236}">
                <a16:creationId xmlns:a16="http://schemas.microsoft.com/office/drawing/2014/main" id="{85BA6E79-55E3-9904-FEAA-5505A656CA0D}"/>
              </a:ext>
            </a:extLst>
          </p:cNvPr>
          <p:cNvSpPr txBox="1"/>
          <p:nvPr/>
        </p:nvSpPr>
        <p:spPr>
          <a:xfrm>
            <a:off x="11752427" y="6393544"/>
            <a:ext cx="418704" cy="369332"/>
          </a:xfrm>
          <a:prstGeom prst="rect">
            <a:avLst/>
          </a:prstGeom>
          <a:noFill/>
        </p:spPr>
        <p:txBody>
          <a:bodyPr wrap="none" rtlCol="0">
            <a:spAutoFit/>
          </a:bodyPr>
          <a:lstStyle/>
          <a:p>
            <a:r>
              <a:rPr lang="en-US" dirty="0">
                <a:solidFill>
                  <a:schemeClr val="bg1"/>
                </a:solidFill>
              </a:rPr>
              <a:t>15</a:t>
            </a:r>
          </a:p>
        </p:txBody>
      </p:sp>
    </p:spTree>
    <p:extLst>
      <p:ext uri="{BB962C8B-B14F-4D97-AF65-F5344CB8AC3E}">
        <p14:creationId xmlns:p14="http://schemas.microsoft.com/office/powerpoint/2010/main" val="2021631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fontScale="90000"/>
          </a:bodyPr>
          <a:lstStyle/>
          <a:p>
            <a:r>
              <a:rPr lang="en-US" dirty="0">
                <a:solidFill>
                  <a:srgbClr val="FFFF00"/>
                </a:solidFill>
              </a:rPr>
              <a:t>Questions from God</a:t>
            </a:r>
            <a:br>
              <a:rPr lang="en-US" dirty="0">
                <a:solidFill>
                  <a:srgbClr val="FFFF00"/>
                </a:solidFill>
              </a:rPr>
            </a:br>
            <a:r>
              <a:rPr lang="en-US" dirty="0">
                <a:solidFill>
                  <a:srgbClr val="FFFF00"/>
                </a:solidFill>
              </a:rPr>
              <a:t>Adam and Eve</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2790766"/>
            <a:ext cx="11034676" cy="2991268"/>
          </a:xfrm>
        </p:spPr>
        <p:txBody>
          <a:bodyPr>
            <a:noAutofit/>
          </a:bodyPr>
          <a:lstStyle/>
          <a:p>
            <a:pPr algn="l"/>
            <a:r>
              <a:rPr lang="en-US" sz="3600" dirty="0">
                <a:solidFill>
                  <a:srgbClr val="FFFF00"/>
                </a:solidFill>
              </a:rPr>
              <a:t>Genesis 3:9 – Where are you?</a:t>
            </a:r>
          </a:p>
          <a:p>
            <a:pPr algn="l"/>
            <a:r>
              <a:rPr lang="en-US" sz="3600" dirty="0">
                <a:solidFill>
                  <a:srgbClr val="FFFF00"/>
                </a:solidFill>
              </a:rPr>
              <a:t>Genesis 3:11 – Who told you that you were naked?</a:t>
            </a:r>
          </a:p>
          <a:p>
            <a:pPr algn="l"/>
            <a:r>
              <a:rPr lang="en-US" sz="3600" dirty="0">
                <a:solidFill>
                  <a:srgbClr val="FFFF00"/>
                </a:solidFill>
              </a:rPr>
              <a:t>Genesis 3:11 – Have you eaten of the tree of which I    			commanded you that you should not eat?</a:t>
            </a:r>
          </a:p>
          <a:p>
            <a:pPr algn="l"/>
            <a:r>
              <a:rPr lang="en-US" sz="3600" dirty="0">
                <a:solidFill>
                  <a:srgbClr val="FFFF00"/>
                </a:solidFill>
              </a:rPr>
              <a:t>Genesis 3:13 – What have you done?</a:t>
            </a:r>
          </a:p>
        </p:txBody>
      </p:sp>
      <p:sp>
        <p:nvSpPr>
          <p:cNvPr id="6" name="TextBox 5">
            <a:extLst>
              <a:ext uri="{FF2B5EF4-FFF2-40B4-BE49-F238E27FC236}">
                <a16:creationId xmlns:a16="http://schemas.microsoft.com/office/drawing/2014/main" id="{0655CF98-4904-4FB5-10AE-66B43BA384A5}"/>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16</a:t>
            </a:r>
          </a:p>
        </p:txBody>
      </p:sp>
    </p:spTree>
    <p:extLst>
      <p:ext uri="{BB962C8B-B14F-4D97-AF65-F5344CB8AC3E}">
        <p14:creationId xmlns:p14="http://schemas.microsoft.com/office/powerpoint/2010/main" val="1919639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fontScale="90000"/>
          </a:bodyPr>
          <a:lstStyle/>
          <a:p>
            <a:r>
              <a:rPr lang="en-US" dirty="0">
                <a:solidFill>
                  <a:srgbClr val="FFFF00"/>
                </a:solidFill>
              </a:rPr>
              <a:t>Questions from God</a:t>
            </a:r>
            <a:br>
              <a:rPr lang="en-US" dirty="0">
                <a:solidFill>
                  <a:srgbClr val="FFFF00"/>
                </a:solidFill>
              </a:rPr>
            </a:br>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2316378"/>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Why are you angry?</a:t>
            </a:r>
          </a:p>
        </p:txBody>
      </p:sp>
      <p:sp>
        <p:nvSpPr>
          <p:cNvPr id="3" name="TextBox 2">
            <a:extLst>
              <a:ext uri="{FF2B5EF4-FFF2-40B4-BE49-F238E27FC236}">
                <a16:creationId xmlns:a16="http://schemas.microsoft.com/office/drawing/2014/main" id="{79B2F56C-EE9F-55CA-8F75-3EE28E7E5CC0}"/>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17</a:t>
            </a:r>
          </a:p>
        </p:txBody>
      </p:sp>
    </p:spTree>
    <p:extLst>
      <p:ext uri="{BB962C8B-B14F-4D97-AF65-F5344CB8AC3E}">
        <p14:creationId xmlns:p14="http://schemas.microsoft.com/office/powerpoint/2010/main" val="4205650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fontScale="90000"/>
          </a:bodyPr>
          <a:lstStyle/>
          <a:p>
            <a:r>
              <a:rPr lang="en-US" dirty="0">
                <a:solidFill>
                  <a:srgbClr val="FFFF00"/>
                </a:solidFill>
              </a:rPr>
              <a:t>Questions from God</a:t>
            </a:r>
            <a:br>
              <a:rPr lang="en-US" dirty="0">
                <a:solidFill>
                  <a:srgbClr val="FFFF00"/>
                </a:solidFill>
              </a:rPr>
            </a:br>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2316378"/>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Why are you angry?</a:t>
            </a:r>
          </a:p>
          <a:p>
            <a:pPr marL="571500" indent="-571500" algn="l">
              <a:buFont typeface="Arial" panose="020B0604020202020204" pitchFamily="34" charset="0"/>
              <a:buChar char="•"/>
            </a:pPr>
            <a:r>
              <a:rPr lang="en-US" sz="3600" dirty="0">
                <a:solidFill>
                  <a:srgbClr val="FFFF00"/>
                </a:solidFill>
              </a:rPr>
              <a:t>Why has your countenance fallen?</a:t>
            </a:r>
          </a:p>
        </p:txBody>
      </p:sp>
      <p:sp>
        <p:nvSpPr>
          <p:cNvPr id="3" name="TextBox 2">
            <a:extLst>
              <a:ext uri="{FF2B5EF4-FFF2-40B4-BE49-F238E27FC236}">
                <a16:creationId xmlns:a16="http://schemas.microsoft.com/office/drawing/2014/main" id="{CA12FE01-16F5-FA9D-E97D-EE06CA89E589}"/>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18</a:t>
            </a:r>
          </a:p>
        </p:txBody>
      </p:sp>
    </p:spTree>
    <p:extLst>
      <p:ext uri="{BB962C8B-B14F-4D97-AF65-F5344CB8AC3E}">
        <p14:creationId xmlns:p14="http://schemas.microsoft.com/office/powerpoint/2010/main" val="4201264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fontScale="90000"/>
          </a:bodyPr>
          <a:lstStyle/>
          <a:p>
            <a:r>
              <a:rPr lang="en-US" dirty="0">
                <a:solidFill>
                  <a:srgbClr val="FFFF00"/>
                </a:solidFill>
              </a:rPr>
              <a:t>Questions from God</a:t>
            </a:r>
            <a:br>
              <a:rPr lang="en-US" dirty="0">
                <a:solidFill>
                  <a:srgbClr val="FFFF00"/>
                </a:solidFill>
              </a:rPr>
            </a:br>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2316378"/>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Why are you angry?</a:t>
            </a:r>
          </a:p>
          <a:p>
            <a:pPr marL="571500" indent="-571500" algn="l">
              <a:buFont typeface="Arial" panose="020B0604020202020204" pitchFamily="34" charset="0"/>
              <a:buChar char="•"/>
            </a:pPr>
            <a:r>
              <a:rPr lang="en-US" sz="3600" dirty="0">
                <a:solidFill>
                  <a:srgbClr val="FFFF00"/>
                </a:solidFill>
              </a:rPr>
              <a:t>Why has your countenance fallen?</a:t>
            </a:r>
          </a:p>
          <a:p>
            <a:pPr marL="571500" indent="-571500" algn="l">
              <a:buFont typeface="Arial" panose="020B0604020202020204" pitchFamily="34" charset="0"/>
              <a:buChar char="•"/>
            </a:pPr>
            <a:r>
              <a:rPr lang="en-US" sz="3600" dirty="0">
                <a:solidFill>
                  <a:srgbClr val="FFFF00"/>
                </a:solidFill>
              </a:rPr>
              <a:t>If thou doest well, shall thou not be accepted?</a:t>
            </a:r>
          </a:p>
          <a:p>
            <a:pPr marL="1028700" lvl="1" indent="-571500" algn="l">
              <a:buFont typeface="Arial" panose="020B0604020202020204" pitchFamily="34" charset="0"/>
              <a:buChar char="•"/>
            </a:pPr>
            <a:r>
              <a:rPr lang="en-US" sz="3200" dirty="0">
                <a:solidFill>
                  <a:srgbClr val="FFFF00"/>
                </a:solidFill>
              </a:rPr>
              <a:t>If you do not do well, sin crouches/lies/lurks at the door. And its desire is for you, but you should rule over it.</a:t>
            </a:r>
          </a:p>
        </p:txBody>
      </p:sp>
      <p:sp>
        <p:nvSpPr>
          <p:cNvPr id="3" name="TextBox 2">
            <a:extLst>
              <a:ext uri="{FF2B5EF4-FFF2-40B4-BE49-F238E27FC236}">
                <a16:creationId xmlns:a16="http://schemas.microsoft.com/office/drawing/2014/main" id="{85E842B2-CAB4-0278-D2FF-518BE6AD5AB6}"/>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19</a:t>
            </a:r>
          </a:p>
        </p:txBody>
      </p:sp>
    </p:spTree>
    <p:extLst>
      <p:ext uri="{BB962C8B-B14F-4D97-AF65-F5344CB8AC3E}">
        <p14:creationId xmlns:p14="http://schemas.microsoft.com/office/powerpoint/2010/main" val="236386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693727" y="434292"/>
            <a:ext cx="10581314" cy="1238219"/>
          </a:xfrm>
        </p:spPr>
        <p:txBody>
          <a:bodyPr>
            <a:normAutofit fontScale="90000"/>
          </a:bodyPr>
          <a:lstStyle/>
          <a:p>
            <a:r>
              <a:rPr lang="en-US" dirty="0">
                <a:solidFill>
                  <a:srgbClr val="FFFF00"/>
                </a:solidFill>
              </a:rPr>
              <a:t>Cain and Abel</a:t>
            </a:r>
            <a:br>
              <a:rPr lang="en-US" dirty="0">
                <a:solidFill>
                  <a:srgbClr val="FFFF00"/>
                </a:solidFill>
              </a:rPr>
            </a:br>
            <a:r>
              <a:rPr lang="en-US" sz="4000" dirty="0">
                <a:solidFill>
                  <a:schemeClr val="bg1"/>
                </a:solidFill>
              </a:rPr>
              <a:t>Genesis 4:1-15</a:t>
            </a:r>
            <a:endParaRPr lang="en-US" sz="4000" dirty="0">
              <a:solidFill>
                <a:srgbClr val="FFFF00"/>
              </a:solidFill>
            </a:endParaRPr>
          </a:p>
        </p:txBody>
      </p:sp>
      <p:sp>
        <p:nvSpPr>
          <p:cNvPr id="3" name="TextBox 2">
            <a:extLst>
              <a:ext uri="{FF2B5EF4-FFF2-40B4-BE49-F238E27FC236}">
                <a16:creationId xmlns:a16="http://schemas.microsoft.com/office/drawing/2014/main" id="{ECE47D13-4B9C-2D91-DBA5-14263F02DAFF}"/>
              </a:ext>
            </a:extLst>
          </p:cNvPr>
          <p:cNvSpPr txBox="1"/>
          <p:nvPr/>
        </p:nvSpPr>
        <p:spPr>
          <a:xfrm>
            <a:off x="955843" y="1850224"/>
            <a:ext cx="10095538" cy="4401205"/>
          </a:xfrm>
          <a:prstGeom prst="rect">
            <a:avLst/>
          </a:prstGeom>
          <a:noFill/>
        </p:spPr>
        <p:txBody>
          <a:bodyPr wrap="square" rtlCol="0">
            <a:spAutoFit/>
          </a:bodyPr>
          <a:lstStyle/>
          <a:p>
            <a:pPr algn="just"/>
            <a:r>
              <a:rPr lang="en-US" sz="4000" dirty="0">
                <a:solidFill>
                  <a:srgbClr val="FFFF00"/>
                </a:solidFill>
              </a:rPr>
              <a:t>Cain and Abel were brothers and were the first two children of Adam and Eve. They made offerings to God.  God respected Abel’s offering, but He did not respect Cain’s offering.  Cain killed Abel.  Cain was cursed from the earth, the ground would no longer yield its strength to him, and became a fugitive and a vagabond.  </a:t>
            </a:r>
          </a:p>
        </p:txBody>
      </p:sp>
      <p:sp>
        <p:nvSpPr>
          <p:cNvPr id="4" name="TextBox 3">
            <a:extLst>
              <a:ext uri="{FF2B5EF4-FFF2-40B4-BE49-F238E27FC236}">
                <a16:creationId xmlns:a16="http://schemas.microsoft.com/office/drawing/2014/main" id="{56D6ED06-5E92-01A8-8FB9-B27B62C73144}"/>
              </a:ext>
            </a:extLst>
          </p:cNvPr>
          <p:cNvSpPr txBox="1"/>
          <p:nvPr/>
        </p:nvSpPr>
        <p:spPr>
          <a:xfrm>
            <a:off x="11752427" y="6393544"/>
            <a:ext cx="301686" cy="369332"/>
          </a:xfrm>
          <a:prstGeom prst="rect">
            <a:avLst/>
          </a:prstGeom>
          <a:noFill/>
        </p:spPr>
        <p:txBody>
          <a:bodyPr wrap="none" rtlCol="0">
            <a:spAutoFit/>
          </a:bodyPr>
          <a:lstStyle/>
          <a:p>
            <a:r>
              <a:rPr lang="en-US" dirty="0">
                <a:solidFill>
                  <a:schemeClr val="bg1"/>
                </a:solidFill>
              </a:rPr>
              <a:t>2</a:t>
            </a:r>
          </a:p>
        </p:txBody>
      </p:sp>
    </p:spTree>
    <p:extLst>
      <p:ext uri="{BB962C8B-B14F-4D97-AF65-F5344CB8AC3E}">
        <p14:creationId xmlns:p14="http://schemas.microsoft.com/office/powerpoint/2010/main" val="518280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fontScale="90000"/>
          </a:bodyPr>
          <a:lstStyle/>
          <a:p>
            <a:r>
              <a:rPr lang="en-US" dirty="0">
                <a:solidFill>
                  <a:srgbClr val="FFFF00"/>
                </a:solidFill>
              </a:rPr>
              <a:t>Cain and Abel</a:t>
            </a:r>
            <a:br>
              <a:rPr lang="en-US" dirty="0">
                <a:solidFill>
                  <a:srgbClr val="FFFF00"/>
                </a:solidFill>
              </a:rPr>
            </a:br>
            <a:r>
              <a:rPr lang="en-US" sz="4000" dirty="0">
                <a:solidFill>
                  <a:srgbClr val="FFFF00"/>
                </a:solidFill>
              </a:rPr>
              <a:t>Sin crouching at the door</a:t>
            </a:r>
          </a:p>
        </p:txBody>
      </p:sp>
      <p:sp>
        <p:nvSpPr>
          <p:cNvPr id="3" name="AutoShape 2" descr="Amazing snap of lion about to pounce on a brave photographer just 10 FEET  from it - Mirror Online">
            <a:extLst>
              <a:ext uri="{FF2B5EF4-FFF2-40B4-BE49-F238E27FC236}">
                <a16:creationId xmlns:a16="http://schemas.microsoft.com/office/drawing/2014/main" id="{D5E6FC9A-41E6-8326-03B5-F1E267262C41}"/>
              </a:ext>
            </a:extLst>
          </p:cNvPr>
          <p:cNvSpPr>
            <a:spLocks noChangeAspect="1" noChangeArrowheads="1"/>
          </p:cNvSpPr>
          <p:nvPr/>
        </p:nvSpPr>
        <p:spPr bwMode="auto">
          <a:xfrm>
            <a:off x="5943600" y="3276600"/>
            <a:ext cx="13716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2" name="Picture 8" descr="Understanding Dog Body Language in Senior Dogs | BeChewy">
            <a:extLst>
              <a:ext uri="{FF2B5EF4-FFF2-40B4-BE49-F238E27FC236}">
                <a16:creationId xmlns:a16="http://schemas.microsoft.com/office/drawing/2014/main" id="{4582332D-C439-1A3E-D3F9-8E5A6E38FD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7734" y="3063496"/>
            <a:ext cx="5431731" cy="290470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BF5FFAB-6848-814C-ACF9-88E86A53CC48}"/>
              </a:ext>
            </a:extLst>
          </p:cNvPr>
          <p:cNvSpPr txBox="1"/>
          <p:nvPr/>
        </p:nvSpPr>
        <p:spPr>
          <a:xfrm>
            <a:off x="11682067" y="6379030"/>
            <a:ext cx="418704" cy="369332"/>
          </a:xfrm>
          <a:prstGeom prst="rect">
            <a:avLst/>
          </a:prstGeom>
          <a:noFill/>
        </p:spPr>
        <p:txBody>
          <a:bodyPr wrap="none" rtlCol="0">
            <a:spAutoFit/>
          </a:bodyPr>
          <a:lstStyle/>
          <a:p>
            <a:r>
              <a:rPr lang="en-US" dirty="0">
                <a:solidFill>
                  <a:schemeClr val="bg1"/>
                </a:solidFill>
              </a:rPr>
              <a:t>20</a:t>
            </a:r>
          </a:p>
        </p:txBody>
      </p:sp>
    </p:spTree>
    <p:extLst>
      <p:ext uri="{BB962C8B-B14F-4D97-AF65-F5344CB8AC3E}">
        <p14:creationId xmlns:p14="http://schemas.microsoft.com/office/powerpoint/2010/main" val="3336813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fontScale="90000"/>
          </a:bodyPr>
          <a:lstStyle/>
          <a:p>
            <a:r>
              <a:rPr lang="en-US" dirty="0">
                <a:solidFill>
                  <a:srgbClr val="FFFF00"/>
                </a:solidFill>
              </a:rPr>
              <a:t>Cain and Abel</a:t>
            </a:r>
            <a:br>
              <a:rPr lang="en-US" dirty="0">
                <a:solidFill>
                  <a:srgbClr val="FFFF00"/>
                </a:solidFill>
              </a:rPr>
            </a:br>
            <a:r>
              <a:rPr lang="en-US" sz="4000" dirty="0">
                <a:solidFill>
                  <a:srgbClr val="FFFF00"/>
                </a:solidFill>
              </a:rPr>
              <a:t>Sin crouching at the door</a:t>
            </a:r>
          </a:p>
        </p:txBody>
      </p:sp>
      <p:sp>
        <p:nvSpPr>
          <p:cNvPr id="3" name="AutoShape 2" descr="Amazing snap of lion about to pounce on a brave photographer just 10 FEET  from it - Mirror Online">
            <a:extLst>
              <a:ext uri="{FF2B5EF4-FFF2-40B4-BE49-F238E27FC236}">
                <a16:creationId xmlns:a16="http://schemas.microsoft.com/office/drawing/2014/main" id="{D5E6FC9A-41E6-8326-03B5-F1E267262C41}"/>
              </a:ext>
            </a:extLst>
          </p:cNvPr>
          <p:cNvSpPr>
            <a:spLocks noChangeAspect="1" noChangeArrowheads="1"/>
          </p:cNvSpPr>
          <p:nvPr/>
        </p:nvSpPr>
        <p:spPr bwMode="auto">
          <a:xfrm>
            <a:off x="5943600" y="3276600"/>
            <a:ext cx="13716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54" name="Picture 6" descr="Crouching Tiger Hidden Snack | triangle_man | Flickr">
            <a:extLst>
              <a:ext uri="{FF2B5EF4-FFF2-40B4-BE49-F238E27FC236}">
                <a16:creationId xmlns:a16="http://schemas.microsoft.com/office/drawing/2014/main" id="{CE5FA250-4678-B33C-96B3-503CB7269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0295" y="2712440"/>
            <a:ext cx="5162025" cy="387151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AFB8A41-70EA-424B-F7E3-7366A083D75D}"/>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21</a:t>
            </a:r>
          </a:p>
        </p:txBody>
      </p:sp>
    </p:spTree>
    <p:extLst>
      <p:ext uri="{BB962C8B-B14F-4D97-AF65-F5344CB8AC3E}">
        <p14:creationId xmlns:p14="http://schemas.microsoft.com/office/powerpoint/2010/main" val="1382549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274322"/>
            <a:ext cx="10581314" cy="1238219"/>
          </a:xfrm>
        </p:spPr>
        <p:txBody>
          <a:bodyPr>
            <a:normAutofit fontScale="90000"/>
          </a:bodyPr>
          <a:lstStyle/>
          <a:p>
            <a:br>
              <a:rPr lang="en-US" dirty="0">
                <a:solidFill>
                  <a:srgbClr val="FFFF00"/>
                </a:solidFill>
              </a:rPr>
            </a:br>
            <a:r>
              <a:rPr lang="en-US" dirty="0">
                <a:solidFill>
                  <a:srgbClr val="FFFF00"/>
                </a:solidFill>
              </a:rPr>
              <a:t>Progression of Sin</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488139" y="178011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Adam and Eve:</a:t>
            </a:r>
          </a:p>
          <a:p>
            <a:pPr marL="1028700" lvl="1" indent="-571500" algn="l">
              <a:buFont typeface="Arial" panose="020B0604020202020204" pitchFamily="34" charset="0"/>
              <a:buChar char="•"/>
            </a:pPr>
            <a:r>
              <a:rPr lang="en-US" sz="3200" dirty="0">
                <a:solidFill>
                  <a:srgbClr val="FFFF00"/>
                </a:solidFill>
              </a:rPr>
              <a:t>Talked about the tree with the serpent</a:t>
            </a:r>
          </a:p>
          <a:p>
            <a:pPr marL="1028700" lvl="1" indent="-571500" algn="l">
              <a:buFont typeface="Arial" panose="020B0604020202020204" pitchFamily="34" charset="0"/>
              <a:buChar char="•"/>
            </a:pPr>
            <a:r>
              <a:rPr lang="en-US" sz="3200" dirty="0">
                <a:solidFill>
                  <a:srgbClr val="FFFF00"/>
                </a:solidFill>
              </a:rPr>
              <a:t>Doubted God’s authority</a:t>
            </a:r>
          </a:p>
          <a:p>
            <a:pPr marL="1028700" lvl="1" indent="-571500" algn="l">
              <a:buFont typeface="Arial" panose="020B0604020202020204" pitchFamily="34" charset="0"/>
              <a:buChar char="•"/>
            </a:pPr>
            <a:r>
              <a:rPr lang="en-US" sz="3200" dirty="0">
                <a:solidFill>
                  <a:srgbClr val="FFFF00"/>
                </a:solidFill>
              </a:rPr>
              <a:t>Thought about the tree – good for food</a:t>
            </a:r>
          </a:p>
          <a:p>
            <a:pPr marL="1028700" lvl="1" indent="-571500" algn="l">
              <a:buFont typeface="Arial" panose="020B0604020202020204" pitchFamily="34" charset="0"/>
              <a:buChar char="•"/>
            </a:pPr>
            <a:r>
              <a:rPr lang="en-US" sz="3200" dirty="0">
                <a:solidFill>
                  <a:srgbClr val="FFFF00"/>
                </a:solidFill>
              </a:rPr>
              <a:t>Looked at the tree – pleasant to the sight </a:t>
            </a:r>
          </a:p>
          <a:p>
            <a:pPr marL="1028700" lvl="1" indent="-571500" algn="l">
              <a:buFont typeface="Arial" panose="020B0604020202020204" pitchFamily="34" charset="0"/>
              <a:buChar char="•"/>
            </a:pPr>
            <a:r>
              <a:rPr lang="en-US" sz="3200" dirty="0">
                <a:solidFill>
                  <a:srgbClr val="FFFF00"/>
                </a:solidFill>
              </a:rPr>
              <a:t>Got close to the tree  </a:t>
            </a:r>
          </a:p>
          <a:p>
            <a:pPr marL="1028700" lvl="1" indent="-571500" algn="l">
              <a:buFont typeface="Arial" panose="020B0604020202020204" pitchFamily="34" charset="0"/>
              <a:buChar char="•"/>
            </a:pPr>
            <a:r>
              <a:rPr lang="en-US" sz="3200" dirty="0">
                <a:solidFill>
                  <a:srgbClr val="FFFF00"/>
                </a:solidFill>
              </a:rPr>
              <a:t>Touched the fruit</a:t>
            </a:r>
          </a:p>
          <a:p>
            <a:pPr marL="1028700" lvl="1" indent="-571500" algn="l">
              <a:buFont typeface="Arial" panose="020B0604020202020204" pitchFamily="34" charset="0"/>
              <a:buChar char="•"/>
            </a:pPr>
            <a:r>
              <a:rPr lang="en-US" sz="3200" dirty="0">
                <a:solidFill>
                  <a:srgbClr val="FFFF00"/>
                </a:solidFill>
              </a:rPr>
              <a:t>Pick the fruit</a:t>
            </a:r>
          </a:p>
          <a:p>
            <a:pPr marL="1028700" lvl="1" indent="-571500" algn="l">
              <a:buFont typeface="Arial" panose="020B0604020202020204" pitchFamily="34" charset="0"/>
              <a:buChar char="•"/>
            </a:pPr>
            <a:r>
              <a:rPr lang="en-US" sz="3200" dirty="0">
                <a:solidFill>
                  <a:srgbClr val="FFFF00"/>
                </a:solidFill>
              </a:rPr>
              <a:t>Ate the fruit </a:t>
            </a:r>
          </a:p>
        </p:txBody>
      </p:sp>
      <p:sp>
        <p:nvSpPr>
          <p:cNvPr id="3" name="TextBox 2">
            <a:extLst>
              <a:ext uri="{FF2B5EF4-FFF2-40B4-BE49-F238E27FC236}">
                <a16:creationId xmlns:a16="http://schemas.microsoft.com/office/drawing/2014/main" id="{6A1E8FED-4240-15D6-2DD2-500AC89FCB3B}"/>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22</a:t>
            </a:r>
          </a:p>
        </p:txBody>
      </p:sp>
    </p:spTree>
    <p:extLst>
      <p:ext uri="{BB962C8B-B14F-4D97-AF65-F5344CB8AC3E}">
        <p14:creationId xmlns:p14="http://schemas.microsoft.com/office/powerpoint/2010/main" val="1268468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274322"/>
            <a:ext cx="10581314" cy="1238219"/>
          </a:xfrm>
        </p:spPr>
        <p:txBody>
          <a:bodyPr>
            <a:normAutofit fontScale="90000"/>
          </a:bodyPr>
          <a:lstStyle/>
          <a:p>
            <a:br>
              <a:rPr lang="en-US" dirty="0">
                <a:solidFill>
                  <a:srgbClr val="FFFF00"/>
                </a:solidFill>
              </a:rPr>
            </a:br>
            <a:r>
              <a:rPr lang="en-US" dirty="0">
                <a:solidFill>
                  <a:srgbClr val="FFFF00"/>
                </a:solidFill>
              </a:rPr>
              <a:t>Progression of Sin</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488139" y="176636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Cain:</a:t>
            </a:r>
          </a:p>
          <a:p>
            <a:pPr marL="1028700" lvl="1" indent="-571500" algn="l">
              <a:buFont typeface="Arial" panose="020B0604020202020204" pitchFamily="34" charset="0"/>
              <a:buChar char="•"/>
            </a:pPr>
            <a:r>
              <a:rPr lang="en-US" sz="3200" dirty="0">
                <a:solidFill>
                  <a:srgbClr val="FFFF00"/>
                </a:solidFill>
              </a:rPr>
              <a:t>Offered what he wanted </a:t>
            </a:r>
          </a:p>
          <a:p>
            <a:pPr marL="1028700" lvl="1" indent="-571500" algn="l">
              <a:buFont typeface="Arial" panose="020B0604020202020204" pitchFamily="34" charset="0"/>
              <a:buChar char="•"/>
            </a:pPr>
            <a:r>
              <a:rPr lang="en-US" sz="3200" dirty="0">
                <a:solidFill>
                  <a:srgbClr val="FFFF00"/>
                </a:solidFill>
              </a:rPr>
              <a:t>Disobeyed God</a:t>
            </a:r>
          </a:p>
          <a:p>
            <a:pPr marL="1028700" lvl="1" indent="-571500" algn="l">
              <a:buFont typeface="Arial" panose="020B0604020202020204" pitchFamily="34" charset="0"/>
              <a:buChar char="•"/>
            </a:pPr>
            <a:r>
              <a:rPr lang="en-US" sz="3200" dirty="0">
                <a:solidFill>
                  <a:srgbClr val="FFFF00"/>
                </a:solidFill>
              </a:rPr>
              <a:t>Became resentful</a:t>
            </a:r>
          </a:p>
          <a:p>
            <a:pPr marL="1028700" lvl="1" indent="-571500" algn="l">
              <a:buFont typeface="Arial" panose="020B0604020202020204" pitchFamily="34" charset="0"/>
              <a:buChar char="•"/>
            </a:pPr>
            <a:r>
              <a:rPr lang="en-US" sz="3200" dirty="0">
                <a:solidFill>
                  <a:srgbClr val="FFFF00"/>
                </a:solidFill>
              </a:rPr>
              <a:t>Resentfulness turned to envy</a:t>
            </a:r>
          </a:p>
          <a:p>
            <a:pPr marL="1028700" lvl="1" indent="-571500" algn="l">
              <a:buFont typeface="Arial" panose="020B0604020202020204" pitchFamily="34" charset="0"/>
              <a:buChar char="•"/>
            </a:pPr>
            <a:r>
              <a:rPr lang="en-US" sz="3200" dirty="0">
                <a:solidFill>
                  <a:srgbClr val="FFFF00"/>
                </a:solidFill>
              </a:rPr>
              <a:t>Envy turned to anger</a:t>
            </a:r>
          </a:p>
          <a:p>
            <a:pPr marL="1028700" lvl="1" indent="-571500" algn="l">
              <a:buFont typeface="Arial" panose="020B0604020202020204" pitchFamily="34" charset="0"/>
              <a:buChar char="•"/>
            </a:pPr>
            <a:r>
              <a:rPr lang="en-US" sz="3200" dirty="0">
                <a:solidFill>
                  <a:srgbClr val="FFFF00"/>
                </a:solidFill>
              </a:rPr>
              <a:t>Anger turned to hatred</a:t>
            </a:r>
          </a:p>
          <a:p>
            <a:pPr marL="1028700" lvl="1" indent="-571500" algn="l">
              <a:buFont typeface="Arial" panose="020B0604020202020204" pitchFamily="34" charset="0"/>
              <a:buChar char="•"/>
            </a:pPr>
            <a:r>
              <a:rPr lang="en-US" sz="3200" dirty="0">
                <a:solidFill>
                  <a:srgbClr val="FFFF00"/>
                </a:solidFill>
              </a:rPr>
              <a:t>Hatred turned to murder</a:t>
            </a:r>
          </a:p>
          <a:p>
            <a:pPr marL="1028700" lvl="1" indent="-571500" algn="l">
              <a:buFont typeface="Arial" panose="020B0604020202020204" pitchFamily="34" charset="0"/>
              <a:buChar char="•"/>
            </a:pPr>
            <a:r>
              <a:rPr lang="en-US" sz="3200" dirty="0">
                <a:solidFill>
                  <a:srgbClr val="FFFF00"/>
                </a:solidFill>
              </a:rPr>
              <a:t>Lied to cover the murder</a:t>
            </a:r>
          </a:p>
          <a:p>
            <a:pPr marL="1028700" lvl="1" indent="-571500" algn="l">
              <a:buFont typeface="Arial" panose="020B0604020202020204" pitchFamily="34" charset="0"/>
              <a:buChar char="•"/>
            </a:pPr>
            <a:endParaRPr lang="en-US" sz="3200" dirty="0">
              <a:solidFill>
                <a:srgbClr val="FFFF00"/>
              </a:solidFill>
            </a:endParaRPr>
          </a:p>
        </p:txBody>
      </p:sp>
      <p:sp>
        <p:nvSpPr>
          <p:cNvPr id="4" name="TextBox 3">
            <a:extLst>
              <a:ext uri="{FF2B5EF4-FFF2-40B4-BE49-F238E27FC236}">
                <a16:creationId xmlns:a16="http://schemas.microsoft.com/office/drawing/2014/main" id="{57557038-92ED-2CF3-D0C5-EA075EF7E802}"/>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23</a:t>
            </a:r>
          </a:p>
        </p:txBody>
      </p:sp>
    </p:spTree>
    <p:extLst>
      <p:ext uri="{BB962C8B-B14F-4D97-AF65-F5344CB8AC3E}">
        <p14:creationId xmlns:p14="http://schemas.microsoft.com/office/powerpoint/2010/main" val="1529683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274322"/>
            <a:ext cx="10581314" cy="1238219"/>
          </a:xfrm>
        </p:spPr>
        <p:txBody>
          <a:bodyPr>
            <a:normAutofit fontScale="90000"/>
          </a:bodyPr>
          <a:lstStyle/>
          <a:p>
            <a:br>
              <a:rPr lang="en-US" dirty="0">
                <a:solidFill>
                  <a:srgbClr val="FFFF00"/>
                </a:solidFill>
              </a:rPr>
            </a:br>
            <a:r>
              <a:rPr lang="en-US" dirty="0">
                <a:solidFill>
                  <a:srgbClr val="FFFF00"/>
                </a:solidFill>
              </a:rPr>
              <a:t>Progression of Sin</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178755" y="1766363"/>
            <a:ext cx="11949077" cy="2991268"/>
          </a:xfrm>
        </p:spPr>
        <p:txBody>
          <a:bodyPr>
            <a:noAutofit/>
          </a:bodyPr>
          <a:lstStyle/>
          <a:p>
            <a:pPr marL="571500" indent="-571500" algn="l">
              <a:buFont typeface="Arial" panose="020B0604020202020204" pitchFamily="34" charset="0"/>
              <a:buChar char="•"/>
            </a:pPr>
            <a:r>
              <a:rPr lang="en-US" sz="3600" dirty="0">
                <a:solidFill>
                  <a:srgbClr val="FFFF00"/>
                </a:solidFill>
              </a:rPr>
              <a:t>Peter:</a:t>
            </a:r>
          </a:p>
          <a:p>
            <a:pPr marL="1028700" lvl="1" indent="-571500" algn="l">
              <a:buFont typeface="Arial" panose="020B0604020202020204" pitchFamily="34" charset="0"/>
              <a:buChar char="•"/>
            </a:pPr>
            <a:r>
              <a:rPr lang="en-US" sz="3200" dirty="0">
                <a:solidFill>
                  <a:srgbClr val="FFFF00"/>
                </a:solidFill>
              </a:rPr>
              <a:t>Followed Christ from afar </a:t>
            </a:r>
          </a:p>
          <a:p>
            <a:pPr marL="1028700" lvl="1" indent="-571500" algn="l">
              <a:buFont typeface="Arial" panose="020B0604020202020204" pitchFamily="34" charset="0"/>
              <a:buChar char="•"/>
            </a:pPr>
            <a:r>
              <a:rPr lang="en-US" sz="3200" dirty="0">
                <a:solidFill>
                  <a:srgbClr val="FFFF00"/>
                </a:solidFill>
              </a:rPr>
              <a:t>Sat with the enemies of Christ and warmed himself by their fire</a:t>
            </a:r>
          </a:p>
          <a:p>
            <a:pPr marL="1028700" lvl="1" indent="-571500" algn="l">
              <a:buFont typeface="Arial" panose="020B0604020202020204" pitchFamily="34" charset="0"/>
              <a:buChar char="•"/>
            </a:pPr>
            <a:r>
              <a:rPr lang="en-US" sz="3200" dirty="0">
                <a:solidFill>
                  <a:srgbClr val="FFFF00"/>
                </a:solidFill>
              </a:rPr>
              <a:t>Denied Christ</a:t>
            </a:r>
          </a:p>
          <a:p>
            <a:pPr marL="1028700" lvl="1" indent="-571500" algn="l">
              <a:buFont typeface="Arial" panose="020B0604020202020204" pitchFamily="34" charset="0"/>
              <a:buChar char="•"/>
            </a:pPr>
            <a:r>
              <a:rPr lang="en-US" sz="3200" dirty="0">
                <a:solidFill>
                  <a:srgbClr val="FFFF00"/>
                </a:solidFill>
              </a:rPr>
              <a:t>Denied Christ with an oath</a:t>
            </a:r>
          </a:p>
          <a:p>
            <a:pPr marL="1028700" lvl="1" indent="-571500" algn="l">
              <a:buFont typeface="Arial" panose="020B0604020202020204" pitchFamily="34" charset="0"/>
              <a:buChar char="•"/>
            </a:pPr>
            <a:r>
              <a:rPr lang="en-US" sz="3200" dirty="0">
                <a:solidFill>
                  <a:srgbClr val="FFFF00"/>
                </a:solidFill>
              </a:rPr>
              <a:t>Cursed and swore</a:t>
            </a:r>
          </a:p>
          <a:p>
            <a:pPr marL="571500" indent="-571500" algn="l">
              <a:buFont typeface="Arial" panose="020B0604020202020204" pitchFamily="34" charset="0"/>
              <a:buChar char="•"/>
            </a:pPr>
            <a:r>
              <a:rPr lang="en-US" sz="3600" dirty="0">
                <a:solidFill>
                  <a:srgbClr val="FFFF00"/>
                </a:solidFill>
              </a:rPr>
              <a:t>King Saul</a:t>
            </a:r>
          </a:p>
          <a:p>
            <a:pPr marL="571500" indent="-571500" algn="l">
              <a:buFont typeface="Arial" panose="020B0604020202020204" pitchFamily="34" charset="0"/>
              <a:buChar char="•"/>
            </a:pPr>
            <a:r>
              <a:rPr lang="en-US" sz="3600" dirty="0">
                <a:solidFill>
                  <a:srgbClr val="FFFF00"/>
                </a:solidFill>
              </a:rPr>
              <a:t>King David</a:t>
            </a:r>
          </a:p>
          <a:p>
            <a:pPr marL="571500" indent="-571500" algn="l">
              <a:buFont typeface="Arial" panose="020B0604020202020204" pitchFamily="34" charset="0"/>
              <a:buChar char="•"/>
            </a:pPr>
            <a:r>
              <a:rPr lang="en-US" sz="3600" dirty="0">
                <a:solidFill>
                  <a:srgbClr val="FFFF00"/>
                </a:solidFill>
              </a:rPr>
              <a:t>Etc</a:t>
            </a:r>
          </a:p>
          <a:p>
            <a:pPr marL="1028700" lvl="1" indent="-571500" algn="l">
              <a:buFont typeface="Arial" panose="020B0604020202020204" pitchFamily="34" charset="0"/>
              <a:buChar char="•"/>
            </a:pPr>
            <a:endParaRPr lang="en-US" sz="3200" dirty="0">
              <a:solidFill>
                <a:srgbClr val="FFFF00"/>
              </a:solidFill>
            </a:endParaRPr>
          </a:p>
          <a:p>
            <a:pPr marL="1028700" lvl="1" indent="-571500" algn="l">
              <a:buFont typeface="Arial" panose="020B0604020202020204" pitchFamily="34" charset="0"/>
              <a:buChar char="•"/>
            </a:pPr>
            <a:endParaRPr lang="en-US" sz="3200" dirty="0">
              <a:solidFill>
                <a:srgbClr val="FFFF00"/>
              </a:solidFill>
            </a:endParaRPr>
          </a:p>
        </p:txBody>
      </p:sp>
      <p:sp>
        <p:nvSpPr>
          <p:cNvPr id="3" name="TextBox 2">
            <a:extLst>
              <a:ext uri="{FF2B5EF4-FFF2-40B4-BE49-F238E27FC236}">
                <a16:creationId xmlns:a16="http://schemas.microsoft.com/office/drawing/2014/main" id="{E03E960E-3F68-D9AD-80D1-C376C93D09E8}"/>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24</a:t>
            </a:r>
          </a:p>
        </p:txBody>
      </p:sp>
    </p:spTree>
    <p:extLst>
      <p:ext uri="{BB962C8B-B14F-4D97-AF65-F5344CB8AC3E}">
        <p14:creationId xmlns:p14="http://schemas.microsoft.com/office/powerpoint/2010/main" val="3777344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fontScale="90000"/>
          </a:bodyPr>
          <a:lstStyle/>
          <a:p>
            <a:r>
              <a:rPr lang="en-US" dirty="0">
                <a:solidFill>
                  <a:srgbClr val="FFFF00"/>
                </a:solidFill>
              </a:rPr>
              <a:t>Questions from God</a:t>
            </a:r>
            <a:br>
              <a:rPr lang="en-US" dirty="0">
                <a:solidFill>
                  <a:srgbClr val="FFFF00"/>
                </a:solidFill>
              </a:rPr>
            </a:br>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2316378"/>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Why are you angry?</a:t>
            </a:r>
          </a:p>
          <a:p>
            <a:pPr marL="571500" indent="-571500" algn="l">
              <a:buFont typeface="Arial" panose="020B0604020202020204" pitchFamily="34" charset="0"/>
              <a:buChar char="•"/>
            </a:pPr>
            <a:r>
              <a:rPr lang="en-US" sz="3600" dirty="0">
                <a:solidFill>
                  <a:srgbClr val="FFFF00"/>
                </a:solidFill>
              </a:rPr>
              <a:t>Why has your countenance fallen?</a:t>
            </a:r>
          </a:p>
          <a:p>
            <a:pPr marL="571500" indent="-571500" algn="l">
              <a:buFont typeface="Arial" panose="020B0604020202020204" pitchFamily="34" charset="0"/>
              <a:buChar char="•"/>
            </a:pPr>
            <a:r>
              <a:rPr lang="en-US" sz="3600" dirty="0">
                <a:solidFill>
                  <a:srgbClr val="FFFF00"/>
                </a:solidFill>
              </a:rPr>
              <a:t>If thou doest well, shall thou not be accepted?</a:t>
            </a:r>
          </a:p>
          <a:p>
            <a:pPr marL="1028700" lvl="1" indent="-571500" algn="l">
              <a:buFont typeface="Arial" panose="020B0604020202020204" pitchFamily="34" charset="0"/>
              <a:buChar char="•"/>
            </a:pPr>
            <a:r>
              <a:rPr lang="en-US" sz="3200" dirty="0">
                <a:solidFill>
                  <a:srgbClr val="FFFF00"/>
                </a:solidFill>
              </a:rPr>
              <a:t>If you do not, sin crouches/lies/lurks at the door. And its desire is for you, but you should rule over it</a:t>
            </a:r>
          </a:p>
          <a:p>
            <a:pPr marL="571500" indent="-571500" algn="l">
              <a:buFont typeface="Arial" panose="020B0604020202020204" pitchFamily="34" charset="0"/>
              <a:buChar char="•"/>
            </a:pPr>
            <a:r>
              <a:rPr lang="en-US" sz="3600" dirty="0">
                <a:solidFill>
                  <a:srgbClr val="FFFF00"/>
                </a:solidFill>
              </a:rPr>
              <a:t>Where is Abel thy brother?</a:t>
            </a:r>
          </a:p>
        </p:txBody>
      </p:sp>
      <p:sp>
        <p:nvSpPr>
          <p:cNvPr id="3" name="TextBox 2">
            <a:extLst>
              <a:ext uri="{FF2B5EF4-FFF2-40B4-BE49-F238E27FC236}">
                <a16:creationId xmlns:a16="http://schemas.microsoft.com/office/drawing/2014/main" id="{514C6C6F-B95B-4A94-2ECF-D8806FBA05AA}"/>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25</a:t>
            </a:r>
          </a:p>
        </p:txBody>
      </p:sp>
    </p:spTree>
    <p:extLst>
      <p:ext uri="{BB962C8B-B14F-4D97-AF65-F5344CB8AC3E}">
        <p14:creationId xmlns:p14="http://schemas.microsoft.com/office/powerpoint/2010/main" val="2887833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fontScale="90000"/>
          </a:bodyPr>
          <a:lstStyle/>
          <a:p>
            <a:r>
              <a:rPr lang="en-US" dirty="0">
                <a:solidFill>
                  <a:srgbClr val="FFFF00"/>
                </a:solidFill>
              </a:rPr>
              <a:t>Questions from God</a:t>
            </a:r>
            <a:br>
              <a:rPr lang="en-US" dirty="0">
                <a:solidFill>
                  <a:srgbClr val="FFFF00"/>
                </a:solidFill>
              </a:rPr>
            </a:br>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2316378"/>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Why are you angry?</a:t>
            </a:r>
          </a:p>
          <a:p>
            <a:pPr marL="571500" indent="-571500" algn="l">
              <a:buFont typeface="Arial" panose="020B0604020202020204" pitchFamily="34" charset="0"/>
              <a:buChar char="•"/>
            </a:pPr>
            <a:r>
              <a:rPr lang="en-US" sz="3600" dirty="0">
                <a:solidFill>
                  <a:srgbClr val="FFFF00"/>
                </a:solidFill>
              </a:rPr>
              <a:t>Why has your countenance fallen?</a:t>
            </a:r>
          </a:p>
          <a:p>
            <a:pPr marL="571500" indent="-571500" algn="l">
              <a:buFont typeface="Arial" panose="020B0604020202020204" pitchFamily="34" charset="0"/>
              <a:buChar char="•"/>
            </a:pPr>
            <a:r>
              <a:rPr lang="en-US" sz="3600" dirty="0">
                <a:solidFill>
                  <a:srgbClr val="FFFF00"/>
                </a:solidFill>
              </a:rPr>
              <a:t>If thou doest well, shall thou not be accepted?</a:t>
            </a:r>
          </a:p>
          <a:p>
            <a:pPr marL="1028700" lvl="1" indent="-571500" algn="l">
              <a:buFont typeface="Arial" panose="020B0604020202020204" pitchFamily="34" charset="0"/>
              <a:buChar char="•"/>
            </a:pPr>
            <a:r>
              <a:rPr lang="en-US" sz="3200" dirty="0">
                <a:solidFill>
                  <a:srgbClr val="FFFF00"/>
                </a:solidFill>
              </a:rPr>
              <a:t>If you do not, sin crouches/lies/lurks at the door. And its desire is for you, but you should rule over it</a:t>
            </a:r>
          </a:p>
          <a:p>
            <a:pPr marL="571500" indent="-571500" algn="l">
              <a:buFont typeface="Arial" panose="020B0604020202020204" pitchFamily="34" charset="0"/>
              <a:buChar char="•"/>
            </a:pPr>
            <a:r>
              <a:rPr lang="en-US" sz="3600" dirty="0">
                <a:solidFill>
                  <a:srgbClr val="FFFF00"/>
                </a:solidFill>
              </a:rPr>
              <a:t>Where is Abel thy brother?</a:t>
            </a:r>
          </a:p>
          <a:p>
            <a:pPr marL="571500" indent="-571500" algn="l">
              <a:buFont typeface="Arial" panose="020B0604020202020204" pitchFamily="34" charset="0"/>
              <a:buChar char="•"/>
            </a:pPr>
            <a:r>
              <a:rPr lang="en-US" sz="3600" dirty="0">
                <a:solidFill>
                  <a:srgbClr val="FFFF00"/>
                </a:solidFill>
              </a:rPr>
              <a:t>What has thou done?</a:t>
            </a:r>
          </a:p>
        </p:txBody>
      </p:sp>
      <p:sp>
        <p:nvSpPr>
          <p:cNvPr id="3" name="TextBox 2">
            <a:extLst>
              <a:ext uri="{FF2B5EF4-FFF2-40B4-BE49-F238E27FC236}">
                <a16:creationId xmlns:a16="http://schemas.microsoft.com/office/drawing/2014/main" id="{4C128271-658C-0ECB-4AD2-6B0021CFF664}"/>
              </a:ext>
            </a:extLst>
          </p:cNvPr>
          <p:cNvSpPr txBox="1"/>
          <p:nvPr/>
        </p:nvSpPr>
        <p:spPr>
          <a:xfrm>
            <a:off x="11725609" y="6379030"/>
            <a:ext cx="418704" cy="369332"/>
          </a:xfrm>
          <a:prstGeom prst="rect">
            <a:avLst/>
          </a:prstGeom>
          <a:noFill/>
        </p:spPr>
        <p:txBody>
          <a:bodyPr wrap="none" rtlCol="0">
            <a:spAutoFit/>
          </a:bodyPr>
          <a:lstStyle/>
          <a:p>
            <a:r>
              <a:rPr lang="en-US" dirty="0">
                <a:solidFill>
                  <a:schemeClr val="bg1"/>
                </a:solidFill>
              </a:rPr>
              <a:t>26</a:t>
            </a:r>
          </a:p>
        </p:txBody>
      </p:sp>
    </p:spTree>
    <p:extLst>
      <p:ext uri="{BB962C8B-B14F-4D97-AF65-F5344CB8AC3E}">
        <p14:creationId xmlns:p14="http://schemas.microsoft.com/office/powerpoint/2010/main" val="2723173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313663"/>
            <a:ext cx="10581314" cy="1238219"/>
          </a:xfrm>
        </p:spPr>
        <p:txBody>
          <a:bodyPr>
            <a:normAutofit/>
          </a:bodyPr>
          <a:lstStyle/>
          <a:p>
            <a:r>
              <a:rPr lang="en-US" dirty="0">
                <a:solidFill>
                  <a:srgbClr val="FFFF00"/>
                </a:solidFill>
              </a:rPr>
              <a:t>Cain’s Punishment </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63002" y="2011579"/>
            <a:ext cx="11034676" cy="2991268"/>
          </a:xfrm>
        </p:spPr>
        <p:txBody>
          <a:bodyPr>
            <a:noAutofit/>
          </a:bodyPr>
          <a:lstStyle/>
          <a:p>
            <a:pPr marL="571500" indent="-571500" algn="l">
              <a:lnSpc>
                <a:spcPct val="107000"/>
              </a:lnSpc>
              <a:spcBef>
                <a:spcPts val="0"/>
              </a:spcBef>
              <a:buFont typeface="Arial" panose="020B0604020202020204" pitchFamily="34" charset="0"/>
              <a:buChar char="•"/>
            </a:pPr>
            <a:r>
              <a:rPr lang="en-US" sz="36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Elicited sorrow, but not repentance</a:t>
            </a:r>
          </a:p>
          <a:p>
            <a:pPr marL="571500" indent="-571500" algn="l">
              <a:lnSpc>
                <a:spcPct val="107000"/>
              </a:lnSpc>
              <a:spcBef>
                <a:spcPts val="0"/>
              </a:spcBef>
              <a:buFont typeface="Arial" panose="020B0604020202020204" pitchFamily="34" charset="0"/>
              <a:buChar char="•"/>
            </a:pPr>
            <a:r>
              <a:rPr lang="en-US" sz="36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Punishment in Hebrew means iniquity</a:t>
            </a:r>
          </a:p>
          <a:p>
            <a:pPr marL="571500" indent="-571500" algn="l">
              <a:lnSpc>
                <a:spcPct val="107000"/>
              </a:lnSpc>
              <a:spcBef>
                <a:spcPts val="0"/>
              </a:spcBef>
              <a:buFont typeface="Arial" panose="020B0604020202020204" pitchFamily="34" charset="0"/>
              <a:buChar char="•"/>
            </a:pPr>
            <a:r>
              <a:rPr lang="en-US" sz="36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Cain recognized the enormity of his iniquity by his 	punishment</a:t>
            </a:r>
          </a:p>
          <a:p>
            <a:pPr marL="571500" indent="-571500" algn="l">
              <a:lnSpc>
                <a:spcPct val="107000"/>
              </a:lnSpc>
              <a:spcBef>
                <a:spcPts val="0"/>
              </a:spcBef>
              <a:buFont typeface="Arial" panose="020B0604020202020204" pitchFamily="34" charset="0"/>
              <a:buChar char="•"/>
            </a:pPr>
            <a:r>
              <a:rPr lang="en-US" sz="36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Cain never suggested his punishment was undeserved</a:t>
            </a:r>
          </a:p>
          <a:p>
            <a:pPr marL="571500" indent="-571500" algn="l">
              <a:lnSpc>
                <a:spcPct val="107000"/>
              </a:lnSpc>
              <a:spcBef>
                <a:spcPts val="0"/>
              </a:spcBef>
              <a:spcAft>
                <a:spcPts val="800"/>
              </a:spcAft>
              <a:buFont typeface="Arial" panose="020B0604020202020204" pitchFamily="34" charset="0"/>
              <a:buChar char="•"/>
            </a:pPr>
            <a:r>
              <a:rPr lang="en-US" sz="36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Mercy from God – placed a mark/sign on Cain 	protecting him from execution. </a:t>
            </a:r>
          </a:p>
          <a:p>
            <a:pPr marL="571500" indent="-571500" algn="l">
              <a:buFont typeface="Arial" panose="020B0604020202020204" pitchFamily="34" charset="0"/>
              <a:buChar char="•"/>
            </a:pPr>
            <a:endParaRPr lang="en-US" sz="3600" dirty="0">
              <a:solidFill>
                <a:srgbClr val="FFFF00"/>
              </a:solidFill>
            </a:endParaRPr>
          </a:p>
        </p:txBody>
      </p:sp>
      <p:sp>
        <p:nvSpPr>
          <p:cNvPr id="3" name="TextBox 2">
            <a:extLst>
              <a:ext uri="{FF2B5EF4-FFF2-40B4-BE49-F238E27FC236}">
                <a16:creationId xmlns:a16="http://schemas.microsoft.com/office/drawing/2014/main" id="{4C128271-658C-0ECB-4AD2-6B0021CFF664}"/>
              </a:ext>
            </a:extLst>
          </p:cNvPr>
          <p:cNvSpPr txBox="1"/>
          <p:nvPr/>
        </p:nvSpPr>
        <p:spPr>
          <a:xfrm>
            <a:off x="11725609" y="6379030"/>
            <a:ext cx="418704" cy="369332"/>
          </a:xfrm>
          <a:prstGeom prst="rect">
            <a:avLst/>
          </a:prstGeom>
          <a:noFill/>
        </p:spPr>
        <p:txBody>
          <a:bodyPr wrap="none" rtlCol="0">
            <a:spAutoFit/>
          </a:bodyPr>
          <a:lstStyle/>
          <a:p>
            <a:r>
              <a:rPr lang="en-US" dirty="0">
                <a:solidFill>
                  <a:schemeClr val="bg1"/>
                </a:solidFill>
              </a:rPr>
              <a:t>27</a:t>
            </a:r>
          </a:p>
        </p:txBody>
      </p:sp>
    </p:spTree>
    <p:extLst>
      <p:ext uri="{BB962C8B-B14F-4D97-AF65-F5344CB8AC3E}">
        <p14:creationId xmlns:p14="http://schemas.microsoft.com/office/powerpoint/2010/main" val="2907142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175777"/>
            <a:ext cx="10581314" cy="1238219"/>
          </a:xfrm>
        </p:spPr>
        <p:txBody>
          <a:bodyPr>
            <a:normAutofit/>
          </a:bodyPr>
          <a:lstStyle/>
          <a:p>
            <a:r>
              <a:rPr lang="en-US" dirty="0">
                <a:solidFill>
                  <a:srgbClr val="FFFF00"/>
                </a:solidFill>
              </a:rPr>
              <a:t>Adam/Eve versus Cain/Abel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2108597"/>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Compare and contrast Adam/Eve’s sin with Cain’s sin?</a:t>
            </a:r>
          </a:p>
          <a:p>
            <a:pPr marL="1028700" lvl="1" indent="-571500" algn="l">
              <a:buFont typeface="Arial" panose="020B0604020202020204" pitchFamily="34" charset="0"/>
              <a:buChar char="•"/>
            </a:pPr>
            <a:r>
              <a:rPr lang="en-US" sz="3200" dirty="0">
                <a:solidFill>
                  <a:srgbClr val="FFFF00"/>
                </a:solidFill>
              </a:rPr>
              <a:t>Adam/Eve followed someone else’s guidance and Cain followed his own guidance</a:t>
            </a:r>
          </a:p>
          <a:p>
            <a:pPr marL="1028700" lvl="1" indent="-571500" algn="l">
              <a:buFont typeface="Arial" panose="020B0604020202020204" pitchFamily="34" charset="0"/>
              <a:buChar char="•"/>
            </a:pPr>
            <a:r>
              <a:rPr lang="en-US" sz="3200" dirty="0">
                <a:solidFill>
                  <a:srgbClr val="FFFF00"/>
                </a:solidFill>
              </a:rPr>
              <a:t>Adam/Eve blamed others and Cain claimed ignorance</a:t>
            </a:r>
          </a:p>
          <a:p>
            <a:pPr marL="1028700" lvl="1" indent="-571500" algn="l">
              <a:buFont typeface="Arial" panose="020B0604020202020204" pitchFamily="34" charset="0"/>
              <a:buChar char="•"/>
            </a:pPr>
            <a:r>
              <a:rPr lang="en-US" sz="3200" dirty="0">
                <a:solidFill>
                  <a:srgbClr val="FFFF00"/>
                </a:solidFill>
              </a:rPr>
              <a:t>Both reflect an attitude of refusing to accept responsibility for one’s own behavior</a:t>
            </a:r>
          </a:p>
          <a:p>
            <a:pPr marL="1028700" lvl="1" indent="-571500" algn="l">
              <a:buFont typeface="Arial" panose="020B0604020202020204" pitchFamily="34" charset="0"/>
              <a:buChar char="•"/>
            </a:pPr>
            <a:r>
              <a:rPr lang="en-US" sz="3200" dirty="0">
                <a:solidFill>
                  <a:srgbClr val="FFFF00"/>
                </a:solidFill>
              </a:rPr>
              <a:t>True repentance is about accepting responsibility </a:t>
            </a:r>
            <a:r>
              <a:rPr lang="en-US" sz="3200">
                <a:solidFill>
                  <a:srgbClr val="FFFF00"/>
                </a:solidFill>
              </a:rPr>
              <a:t>for our behavior</a:t>
            </a:r>
            <a:r>
              <a:rPr lang="en-US" sz="3200" dirty="0">
                <a:solidFill>
                  <a:srgbClr val="FFFF00"/>
                </a:solidFill>
              </a:rPr>
              <a:t>.</a:t>
            </a:r>
          </a:p>
        </p:txBody>
      </p:sp>
      <p:sp>
        <p:nvSpPr>
          <p:cNvPr id="3" name="TextBox 2">
            <a:extLst>
              <a:ext uri="{FF2B5EF4-FFF2-40B4-BE49-F238E27FC236}">
                <a16:creationId xmlns:a16="http://schemas.microsoft.com/office/drawing/2014/main" id="{D2E201B7-4E29-EA1E-1CBA-155D69D93741}"/>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28</a:t>
            </a:r>
          </a:p>
        </p:txBody>
      </p:sp>
    </p:spTree>
    <p:extLst>
      <p:ext uri="{BB962C8B-B14F-4D97-AF65-F5344CB8AC3E}">
        <p14:creationId xmlns:p14="http://schemas.microsoft.com/office/powerpoint/2010/main" val="464601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201594"/>
            <a:ext cx="10581314" cy="1238219"/>
          </a:xfrm>
        </p:spPr>
        <p:txBody>
          <a:bodyPr>
            <a:normAutofit/>
          </a:bodyPr>
          <a:lstStyle/>
          <a:p>
            <a:r>
              <a:rPr lang="en-US" dirty="0">
                <a:solidFill>
                  <a:srgbClr val="FFFF00"/>
                </a:solidFill>
              </a:rPr>
              <a:t>Lessons Learned from Cain/Abel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188685" y="1295800"/>
            <a:ext cx="11565951" cy="2991268"/>
          </a:xfrm>
        </p:spPr>
        <p:txBody>
          <a:bodyPr>
            <a:noAutofit/>
          </a:bodyPr>
          <a:lstStyle/>
          <a:p>
            <a:pPr marL="571500" indent="-571500" algn="l">
              <a:buFont typeface="Arial" panose="020B0604020202020204" pitchFamily="34" charset="0"/>
              <a:buChar char="•"/>
            </a:pPr>
            <a:r>
              <a:rPr lang="en-US" sz="3600" dirty="0">
                <a:solidFill>
                  <a:srgbClr val="FFFF00"/>
                </a:solidFill>
              </a:rPr>
              <a:t>No perfect families</a:t>
            </a:r>
          </a:p>
          <a:p>
            <a:pPr marL="571500" indent="-571500" algn="l">
              <a:buFont typeface="Arial" panose="020B0604020202020204" pitchFamily="34" charset="0"/>
              <a:buChar char="•"/>
            </a:pPr>
            <a:r>
              <a:rPr lang="en-US" sz="3600" dirty="0">
                <a:solidFill>
                  <a:srgbClr val="FFFF00"/>
                </a:solidFill>
              </a:rPr>
              <a:t>Faithful people aren’t exempt from terrible circumstances</a:t>
            </a:r>
          </a:p>
          <a:p>
            <a:pPr marL="571500" indent="-571500" algn="l">
              <a:buFont typeface="Arial" panose="020B0604020202020204" pitchFamily="34" charset="0"/>
              <a:buChar char="•"/>
            </a:pPr>
            <a:r>
              <a:rPr lang="en-US" sz="3600" dirty="0">
                <a:solidFill>
                  <a:srgbClr val="FFFF00"/>
                </a:solidFill>
              </a:rPr>
              <a:t>Do well – live to find favor in God’s eyes</a:t>
            </a:r>
          </a:p>
          <a:p>
            <a:pPr marL="571500" indent="-571500" algn="l">
              <a:buFont typeface="Arial" panose="020B0604020202020204" pitchFamily="34" charset="0"/>
              <a:buChar char="•"/>
            </a:pPr>
            <a:r>
              <a:rPr lang="en-US" sz="3600" dirty="0">
                <a:solidFill>
                  <a:srgbClr val="FFFF00"/>
                </a:solidFill>
              </a:rPr>
              <a:t>Our acceptance by God is wholly dependent on doing well</a:t>
            </a:r>
          </a:p>
          <a:p>
            <a:pPr marL="571500" indent="-571500" algn="l">
              <a:buFont typeface="Arial" panose="020B0604020202020204" pitchFamily="34" charset="0"/>
              <a:buChar char="•"/>
            </a:pPr>
            <a:r>
              <a:rPr lang="en-US" sz="3600" dirty="0">
                <a:solidFill>
                  <a:srgbClr val="FFFF00"/>
                </a:solidFill>
              </a:rPr>
              <a:t>Being religious is not enough – faith/obedience required</a:t>
            </a:r>
          </a:p>
          <a:p>
            <a:pPr marL="571500" indent="-571500" algn="l">
              <a:buFont typeface="Arial" panose="020B0604020202020204" pitchFamily="34" charset="0"/>
              <a:buChar char="•"/>
            </a:pPr>
            <a:r>
              <a:rPr lang="en-US" sz="3600" dirty="0">
                <a:solidFill>
                  <a:srgbClr val="FFFF00"/>
                </a:solidFill>
              </a:rPr>
              <a:t>Our lives should be offered as living sacrifices today</a:t>
            </a:r>
          </a:p>
          <a:p>
            <a:pPr marL="571500" indent="-571500" algn="l">
              <a:buFont typeface="Arial" panose="020B0604020202020204" pitchFamily="34" charset="0"/>
              <a:buChar char="•"/>
            </a:pPr>
            <a:r>
              <a:rPr lang="en-US" sz="3600" dirty="0">
                <a:solidFill>
                  <a:srgbClr val="FFFF00"/>
                </a:solidFill>
              </a:rPr>
              <a:t>We may share similar emotions, but God is not like man</a:t>
            </a:r>
          </a:p>
          <a:p>
            <a:pPr marL="571500" indent="-571500" algn="l">
              <a:buFont typeface="Arial" panose="020B0604020202020204" pitchFamily="34" charset="0"/>
              <a:buChar char="•"/>
            </a:pPr>
            <a:r>
              <a:rPr lang="en-US" sz="3600" dirty="0">
                <a:solidFill>
                  <a:srgbClr val="FFFF00"/>
                </a:solidFill>
              </a:rPr>
              <a:t>Be honest with our brothers and sisters in Christ</a:t>
            </a:r>
          </a:p>
          <a:p>
            <a:pPr algn="l"/>
            <a:endParaRPr lang="en-US" sz="3200" dirty="0">
              <a:solidFill>
                <a:srgbClr val="FFFF00"/>
              </a:solidFill>
            </a:endParaRPr>
          </a:p>
        </p:txBody>
      </p:sp>
      <p:sp>
        <p:nvSpPr>
          <p:cNvPr id="3" name="TextBox 2">
            <a:extLst>
              <a:ext uri="{FF2B5EF4-FFF2-40B4-BE49-F238E27FC236}">
                <a16:creationId xmlns:a16="http://schemas.microsoft.com/office/drawing/2014/main" id="{D2E201B7-4E29-EA1E-1CBA-155D69D93741}"/>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29</a:t>
            </a:r>
          </a:p>
        </p:txBody>
      </p:sp>
    </p:spTree>
    <p:extLst>
      <p:ext uri="{BB962C8B-B14F-4D97-AF65-F5344CB8AC3E}">
        <p14:creationId xmlns:p14="http://schemas.microsoft.com/office/powerpoint/2010/main" val="425060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6861670" y="2195644"/>
            <a:ext cx="5259519" cy="2991268"/>
          </a:xfrm>
        </p:spPr>
        <p:txBody>
          <a:bodyPr>
            <a:noAutofit/>
          </a:bodyPr>
          <a:lstStyle/>
          <a:p>
            <a:pPr algn="l"/>
            <a:r>
              <a:rPr lang="en-US" sz="3600" u="sng" dirty="0">
                <a:solidFill>
                  <a:srgbClr val="FFFF00"/>
                </a:solidFill>
              </a:rPr>
              <a:t>Cain</a:t>
            </a:r>
            <a:r>
              <a:rPr lang="en-US" sz="3600" dirty="0">
                <a:solidFill>
                  <a:srgbClr val="FFFF00"/>
                </a:solidFill>
              </a:rPr>
              <a:t>:</a:t>
            </a:r>
          </a:p>
          <a:p>
            <a:pPr marL="571500" indent="-571500" algn="l">
              <a:buFont typeface="Arial" panose="020B0604020202020204" pitchFamily="34" charset="0"/>
              <a:buChar char="•"/>
            </a:pPr>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algn="l"/>
            <a:r>
              <a:rPr lang="en-US" sz="3600" dirty="0">
                <a:solidFill>
                  <a:srgbClr val="FFFF00"/>
                </a:solidFill>
              </a:rPr>
              <a:t> </a:t>
            </a:r>
          </a:p>
          <a:p>
            <a:pPr marL="571500" indent="-571500" algn="l">
              <a:buFont typeface="Arial" panose="020B0604020202020204" pitchFamily="34" charset="0"/>
              <a:buChar char="•"/>
            </a:pPr>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algn="l"/>
            <a:endParaRPr lang="en-US" sz="3600" dirty="0">
              <a:solidFill>
                <a:srgbClr val="FFFF00"/>
              </a:solidFill>
            </a:endParaRPr>
          </a:p>
        </p:txBody>
      </p:sp>
      <p:sp>
        <p:nvSpPr>
          <p:cNvPr id="3" name="Subtitle 4">
            <a:extLst>
              <a:ext uri="{FF2B5EF4-FFF2-40B4-BE49-F238E27FC236}">
                <a16:creationId xmlns:a16="http://schemas.microsoft.com/office/drawing/2014/main" id="{2B6C1C5F-FFFC-E028-974B-7332074B0620}"/>
              </a:ext>
            </a:extLst>
          </p:cNvPr>
          <p:cNvSpPr txBox="1">
            <a:spLocks/>
          </p:cNvSpPr>
          <p:nvPr/>
        </p:nvSpPr>
        <p:spPr>
          <a:xfrm>
            <a:off x="737269" y="2254306"/>
            <a:ext cx="5369522" cy="29912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u="sng" dirty="0">
                <a:solidFill>
                  <a:srgbClr val="FFFF00"/>
                </a:solidFill>
              </a:rPr>
              <a:t>Abel</a:t>
            </a:r>
            <a:r>
              <a:rPr lang="en-US" sz="3600" dirty="0">
                <a:solidFill>
                  <a:srgbClr val="FFFF00"/>
                </a:solidFill>
              </a:rPr>
              <a:t>:</a:t>
            </a:r>
          </a:p>
          <a:p>
            <a:pPr algn="l"/>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algn="l"/>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p:txBody>
      </p:sp>
      <p:sp>
        <p:nvSpPr>
          <p:cNvPr id="6" name="TextBox 5">
            <a:extLst>
              <a:ext uri="{FF2B5EF4-FFF2-40B4-BE49-F238E27FC236}">
                <a16:creationId xmlns:a16="http://schemas.microsoft.com/office/drawing/2014/main" id="{85BA6E79-55E3-9904-FEAA-5505A656CA0D}"/>
              </a:ext>
            </a:extLst>
          </p:cNvPr>
          <p:cNvSpPr txBox="1"/>
          <p:nvPr/>
        </p:nvSpPr>
        <p:spPr>
          <a:xfrm>
            <a:off x="11752427" y="6393544"/>
            <a:ext cx="301686" cy="369332"/>
          </a:xfrm>
          <a:prstGeom prst="rect">
            <a:avLst/>
          </a:prstGeom>
          <a:noFill/>
        </p:spPr>
        <p:txBody>
          <a:bodyPr wrap="none" rtlCol="0">
            <a:spAutoFit/>
          </a:bodyPr>
          <a:lstStyle/>
          <a:p>
            <a:r>
              <a:rPr lang="en-US" dirty="0">
                <a:solidFill>
                  <a:schemeClr val="bg1"/>
                </a:solidFill>
              </a:rPr>
              <a:t>3</a:t>
            </a:r>
          </a:p>
        </p:txBody>
      </p:sp>
    </p:spTree>
    <p:extLst>
      <p:ext uri="{BB962C8B-B14F-4D97-AF65-F5344CB8AC3E}">
        <p14:creationId xmlns:p14="http://schemas.microsoft.com/office/powerpoint/2010/main" val="4008228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201594"/>
            <a:ext cx="10581314" cy="1238219"/>
          </a:xfrm>
        </p:spPr>
        <p:txBody>
          <a:bodyPr>
            <a:normAutofit/>
          </a:bodyPr>
          <a:lstStyle/>
          <a:p>
            <a:r>
              <a:rPr lang="en-US" dirty="0">
                <a:solidFill>
                  <a:srgbClr val="FFFF00"/>
                </a:solidFill>
              </a:rPr>
              <a:t>Lessons Learned from Cain/Abel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137887" y="1295800"/>
            <a:ext cx="11836400" cy="2991268"/>
          </a:xfrm>
        </p:spPr>
        <p:txBody>
          <a:bodyPr>
            <a:noAutofit/>
          </a:bodyPr>
          <a:lstStyle/>
          <a:p>
            <a:pPr marL="571500" indent="-571500" algn="l">
              <a:buFont typeface="Arial" panose="020B0604020202020204" pitchFamily="34" charset="0"/>
              <a:buChar char="•"/>
            </a:pPr>
            <a:r>
              <a:rPr lang="en-US" sz="3600" dirty="0">
                <a:solidFill>
                  <a:srgbClr val="FFFF00"/>
                </a:solidFill>
              </a:rPr>
              <a:t>God is patient and merciful, but requires repentance</a:t>
            </a:r>
          </a:p>
          <a:p>
            <a:pPr marL="571500" indent="-571500" algn="l">
              <a:buFont typeface="Arial" panose="020B0604020202020204" pitchFamily="34" charset="0"/>
              <a:buChar char="•"/>
            </a:pPr>
            <a:r>
              <a:rPr lang="en-US" sz="3600" dirty="0">
                <a:solidFill>
                  <a:srgbClr val="FFFF00"/>
                </a:solidFill>
              </a:rPr>
              <a:t>Sin lies at the door of everyone – we should rule over it</a:t>
            </a:r>
          </a:p>
          <a:p>
            <a:pPr marL="571500" indent="-571500" algn="l">
              <a:buFont typeface="Arial" panose="020B0604020202020204" pitchFamily="34" charset="0"/>
              <a:buChar char="•"/>
            </a:pPr>
            <a:r>
              <a:rPr lang="en-US" sz="3600" dirty="0">
                <a:solidFill>
                  <a:srgbClr val="FFFF00"/>
                </a:solidFill>
              </a:rPr>
              <a:t>We have the choice to open the door to sin</a:t>
            </a:r>
          </a:p>
          <a:p>
            <a:pPr marL="571500" indent="-571500" algn="l">
              <a:buFont typeface="Arial" panose="020B0604020202020204" pitchFamily="34" charset="0"/>
              <a:buChar char="•"/>
            </a:pPr>
            <a:r>
              <a:rPr lang="en-US" sz="3600" dirty="0">
                <a:solidFill>
                  <a:srgbClr val="FFFF00"/>
                </a:solidFill>
              </a:rPr>
              <a:t>Sin follows a progression – identify it early</a:t>
            </a:r>
          </a:p>
          <a:p>
            <a:pPr marL="571500" indent="-571500" algn="l">
              <a:buFont typeface="Arial" panose="020B0604020202020204" pitchFamily="34" charset="0"/>
              <a:buChar char="•"/>
            </a:pPr>
            <a:r>
              <a:rPr lang="en-US" sz="3600" dirty="0">
                <a:solidFill>
                  <a:srgbClr val="FFFF00"/>
                </a:solidFill>
              </a:rPr>
              <a:t>We are our brother’s keeper</a:t>
            </a:r>
          </a:p>
          <a:p>
            <a:pPr marL="571500" indent="-571500" algn="l">
              <a:buFont typeface="Arial" panose="020B0604020202020204" pitchFamily="34" charset="0"/>
              <a:buChar char="•"/>
            </a:pPr>
            <a:r>
              <a:rPr lang="en-US" sz="3600" dirty="0">
                <a:solidFill>
                  <a:srgbClr val="FFFF00"/>
                </a:solidFill>
              </a:rPr>
              <a:t>We can’t hide from God or lie our way out</a:t>
            </a:r>
          </a:p>
          <a:p>
            <a:pPr marL="571500" indent="-571500" algn="l">
              <a:buFont typeface="Arial" panose="020B0604020202020204" pitchFamily="34" charset="0"/>
              <a:buChar char="•"/>
            </a:pPr>
            <a:r>
              <a:rPr lang="en-US" sz="3600" dirty="0">
                <a:solidFill>
                  <a:srgbClr val="FFFF00"/>
                </a:solidFill>
              </a:rPr>
              <a:t>God’s words warn us of the danger of sin – Authority </a:t>
            </a:r>
          </a:p>
          <a:p>
            <a:pPr marL="571500" indent="-571500" algn="l">
              <a:buFont typeface="Arial" panose="020B0604020202020204" pitchFamily="34" charset="0"/>
              <a:buChar char="•"/>
            </a:pPr>
            <a:r>
              <a:rPr lang="en-US" sz="3600" dirty="0">
                <a:solidFill>
                  <a:srgbClr val="FFFF00"/>
                </a:solidFill>
              </a:rPr>
              <a:t>Repentance is accepting responsibility for our  behavior</a:t>
            </a:r>
          </a:p>
          <a:p>
            <a:pPr algn="l"/>
            <a:endParaRPr lang="en-US" sz="3200" dirty="0">
              <a:solidFill>
                <a:srgbClr val="FFFF00"/>
              </a:solidFill>
            </a:endParaRPr>
          </a:p>
        </p:txBody>
      </p:sp>
      <p:sp>
        <p:nvSpPr>
          <p:cNvPr id="3" name="TextBox 2">
            <a:extLst>
              <a:ext uri="{FF2B5EF4-FFF2-40B4-BE49-F238E27FC236}">
                <a16:creationId xmlns:a16="http://schemas.microsoft.com/office/drawing/2014/main" id="{D2E201B7-4E29-EA1E-1CBA-155D69D93741}"/>
              </a:ext>
            </a:extLst>
          </p:cNvPr>
          <p:cNvSpPr txBox="1"/>
          <p:nvPr/>
        </p:nvSpPr>
        <p:spPr>
          <a:xfrm>
            <a:off x="11754637" y="6379030"/>
            <a:ext cx="418704" cy="369332"/>
          </a:xfrm>
          <a:prstGeom prst="rect">
            <a:avLst/>
          </a:prstGeom>
          <a:noFill/>
        </p:spPr>
        <p:txBody>
          <a:bodyPr wrap="none" rtlCol="0">
            <a:spAutoFit/>
          </a:bodyPr>
          <a:lstStyle/>
          <a:p>
            <a:r>
              <a:rPr lang="en-US" dirty="0">
                <a:solidFill>
                  <a:schemeClr val="bg1"/>
                </a:solidFill>
              </a:rPr>
              <a:t>30</a:t>
            </a:r>
          </a:p>
        </p:txBody>
      </p:sp>
    </p:spTree>
    <p:extLst>
      <p:ext uri="{BB962C8B-B14F-4D97-AF65-F5344CB8AC3E}">
        <p14:creationId xmlns:p14="http://schemas.microsoft.com/office/powerpoint/2010/main" val="2248967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393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6730835" y="2518041"/>
            <a:ext cx="5259519" cy="2991268"/>
          </a:xfrm>
        </p:spPr>
        <p:txBody>
          <a:bodyPr>
            <a:noAutofit/>
          </a:bodyPr>
          <a:lstStyle/>
          <a:p>
            <a:pPr algn="l"/>
            <a:r>
              <a:rPr lang="en-US" sz="3600" u="sng" dirty="0">
                <a:solidFill>
                  <a:srgbClr val="FFFF00"/>
                </a:solidFill>
              </a:rPr>
              <a:t>Cain</a:t>
            </a:r>
            <a:r>
              <a:rPr lang="en-US" sz="3600" dirty="0">
                <a:solidFill>
                  <a:srgbClr val="FFFF00"/>
                </a:solidFill>
              </a:rPr>
              <a:t>: </a:t>
            </a:r>
          </a:p>
          <a:p>
            <a:pPr marL="571500" indent="-571500" algn="l">
              <a:buFont typeface="Arial" panose="020B0604020202020204" pitchFamily="34" charset="0"/>
              <a:buChar char="•"/>
            </a:pPr>
            <a:r>
              <a:rPr lang="en-US" sz="3600" dirty="0">
                <a:solidFill>
                  <a:srgbClr val="FFFF00"/>
                </a:solidFill>
              </a:rPr>
              <a:t>Name means: Gotten</a:t>
            </a:r>
          </a:p>
          <a:p>
            <a:pPr marL="571500" indent="-571500" algn="l">
              <a:buFont typeface="Arial" panose="020B0604020202020204" pitchFamily="34" charset="0"/>
              <a:buChar char="•"/>
            </a:pPr>
            <a:r>
              <a:rPr lang="en-US" sz="3600" dirty="0">
                <a:solidFill>
                  <a:srgbClr val="FFFF00"/>
                </a:solidFill>
              </a:rPr>
              <a:t>Farmer</a:t>
            </a:r>
          </a:p>
          <a:p>
            <a:pPr marL="571500" indent="-571500" algn="l">
              <a:buFont typeface="Arial" panose="020B0604020202020204" pitchFamily="34" charset="0"/>
              <a:buChar char="•"/>
            </a:pPr>
            <a:r>
              <a:rPr lang="en-US" sz="3600" dirty="0">
                <a:solidFill>
                  <a:srgbClr val="FFFF00"/>
                </a:solidFill>
              </a:rPr>
              <a:t>Murderer</a:t>
            </a:r>
          </a:p>
          <a:p>
            <a:pPr marL="571500" indent="-571500" algn="l">
              <a:buFont typeface="Arial" panose="020B0604020202020204" pitchFamily="34" charset="0"/>
              <a:buChar char="•"/>
            </a:pPr>
            <a:r>
              <a:rPr lang="en-US" sz="3600" dirty="0">
                <a:solidFill>
                  <a:srgbClr val="FFFF00"/>
                </a:solidFill>
              </a:rPr>
              <a:t>Was of the wicked one 1 John 3:11 – 12</a:t>
            </a:r>
          </a:p>
          <a:p>
            <a:pPr marL="571500" indent="-571500" algn="l">
              <a:buFont typeface="Arial" panose="020B0604020202020204" pitchFamily="34" charset="0"/>
              <a:buChar char="•"/>
            </a:pPr>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algn="l"/>
            <a:endParaRPr lang="en-US" sz="3600" dirty="0">
              <a:solidFill>
                <a:srgbClr val="FFFF00"/>
              </a:solidFill>
            </a:endParaRPr>
          </a:p>
        </p:txBody>
      </p:sp>
      <p:sp>
        <p:nvSpPr>
          <p:cNvPr id="3" name="Subtitle 4">
            <a:extLst>
              <a:ext uri="{FF2B5EF4-FFF2-40B4-BE49-F238E27FC236}">
                <a16:creationId xmlns:a16="http://schemas.microsoft.com/office/drawing/2014/main" id="{2B6C1C5F-FFFC-E028-974B-7332074B0620}"/>
              </a:ext>
            </a:extLst>
          </p:cNvPr>
          <p:cNvSpPr txBox="1">
            <a:spLocks/>
          </p:cNvSpPr>
          <p:nvPr/>
        </p:nvSpPr>
        <p:spPr>
          <a:xfrm>
            <a:off x="512299" y="2534324"/>
            <a:ext cx="5879043" cy="29912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u="sng" dirty="0">
                <a:solidFill>
                  <a:srgbClr val="FFFF00"/>
                </a:solidFill>
              </a:rPr>
              <a:t>Abel</a:t>
            </a:r>
            <a:r>
              <a:rPr lang="en-US" sz="3600" dirty="0">
                <a:solidFill>
                  <a:srgbClr val="FFFF00"/>
                </a:solidFill>
              </a:rPr>
              <a:t>:</a:t>
            </a:r>
          </a:p>
          <a:p>
            <a:pPr marL="571500" indent="-571500" algn="l">
              <a:buFont typeface="Arial" panose="020B0604020202020204" pitchFamily="34" charset="0"/>
              <a:buChar char="•"/>
            </a:pPr>
            <a:r>
              <a:rPr lang="en-US" sz="3600" dirty="0">
                <a:solidFill>
                  <a:srgbClr val="FFFF00"/>
                </a:solidFill>
              </a:rPr>
              <a:t>Name means: Vapor/Vanity</a:t>
            </a:r>
          </a:p>
          <a:p>
            <a:pPr marL="571500" indent="-571500" algn="l">
              <a:buFont typeface="Arial" panose="020B0604020202020204" pitchFamily="34" charset="0"/>
              <a:buChar char="•"/>
            </a:pPr>
            <a:r>
              <a:rPr lang="en-US" sz="3600" dirty="0">
                <a:solidFill>
                  <a:srgbClr val="FFFF00"/>
                </a:solidFill>
              </a:rPr>
              <a:t>Shepherd</a:t>
            </a:r>
          </a:p>
          <a:p>
            <a:pPr marL="571500" indent="-571500" algn="l">
              <a:buFont typeface="Arial" panose="020B0604020202020204" pitchFamily="34" charset="0"/>
              <a:buChar char="•"/>
            </a:pPr>
            <a:r>
              <a:rPr lang="en-US" sz="3600" dirty="0">
                <a:solidFill>
                  <a:srgbClr val="FFFF00"/>
                </a:solidFill>
              </a:rPr>
              <a:t>Murdered</a:t>
            </a:r>
          </a:p>
          <a:p>
            <a:pPr marL="571500" indent="-571500" algn="l">
              <a:buFont typeface="Arial" panose="020B0604020202020204" pitchFamily="34" charset="0"/>
              <a:buChar char="•"/>
            </a:pPr>
            <a:r>
              <a:rPr lang="en-US" sz="3600" dirty="0">
                <a:solidFill>
                  <a:srgbClr val="FFFF00"/>
                </a:solidFill>
              </a:rPr>
              <a:t>Faithful - Heb 11:4</a:t>
            </a:r>
          </a:p>
          <a:p>
            <a:pPr marL="571500" indent="-571500" algn="l">
              <a:buFont typeface="Arial" panose="020B0604020202020204" pitchFamily="34" charset="0"/>
              <a:buChar char="•"/>
            </a:pPr>
            <a:r>
              <a:rPr lang="en-US" sz="3600" dirty="0">
                <a:solidFill>
                  <a:srgbClr val="FFFF00"/>
                </a:solidFill>
              </a:rPr>
              <a:t>Prophet? – Luke 11:50-51</a:t>
            </a:r>
          </a:p>
          <a:p>
            <a:pPr algn="l"/>
            <a:endParaRPr lang="en-US" sz="3600" dirty="0">
              <a:solidFill>
                <a:srgbClr val="FFFF00"/>
              </a:solidFill>
            </a:endParaRPr>
          </a:p>
          <a:p>
            <a:pPr algn="l"/>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a:p>
            <a:pPr algn="l"/>
            <a:endParaRPr lang="en-US" sz="3600" dirty="0">
              <a:solidFill>
                <a:srgbClr val="FFFF00"/>
              </a:solidFill>
            </a:endParaRPr>
          </a:p>
          <a:p>
            <a:pPr marL="571500" indent="-571500" algn="l">
              <a:buFont typeface="Arial" panose="020B0604020202020204" pitchFamily="34" charset="0"/>
              <a:buChar char="•"/>
            </a:pPr>
            <a:endParaRPr lang="en-US" sz="3600" dirty="0">
              <a:solidFill>
                <a:srgbClr val="FFFF00"/>
              </a:solidFill>
            </a:endParaRPr>
          </a:p>
        </p:txBody>
      </p:sp>
      <p:sp>
        <p:nvSpPr>
          <p:cNvPr id="4" name="TextBox 3">
            <a:extLst>
              <a:ext uri="{FF2B5EF4-FFF2-40B4-BE49-F238E27FC236}">
                <a16:creationId xmlns:a16="http://schemas.microsoft.com/office/drawing/2014/main" id="{EE6EF864-F96F-F361-6BB2-8AE182681575}"/>
              </a:ext>
            </a:extLst>
          </p:cNvPr>
          <p:cNvSpPr txBox="1"/>
          <p:nvPr/>
        </p:nvSpPr>
        <p:spPr>
          <a:xfrm>
            <a:off x="11752427" y="6393544"/>
            <a:ext cx="301686" cy="369332"/>
          </a:xfrm>
          <a:prstGeom prst="rect">
            <a:avLst/>
          </a:prstGeom>
          <a:noFill/>
        </p:spPr>
        <p:txBody>
          <a:bodyPr wrap="none" rtlCol="0">
            <a:spAutoFit/>
          </a:bodyPr>
          <a:lstStyle/>
          <a:p>
            <a:r>
              <a:rPr lang="en-US" dirty="0">
                <a:solidFill>
                  <a:schemeClr val="bg1"/>
                </a:solidFill>
              </a:rPr>
              <a:t>4</a:t>
            </a:r>
          </a:p>
        </p:txBody>
      </p:sp>
    </p:spTree>
    <p:extLst>
      <p:ext uri="{BB962C8B-B14F-4D97-AF65-F5344CB8AC3E}">
        <p14:creationId xmlns:p14="http://schemas.microsoft.com/office/powerpoint/2010/main" val="354810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42493"/>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166747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Was Cain religious?</a:t>
            </a:r>
          </a:p>
        </p:txBody>
      </p:sp>
      <p:sp>
        <p:nvSpPr>
          <p:cNvPr id="3" name="TextBox 2">
            <a:extLst>
              <a:ext uri="{FF2B5EF4-FFF2-40B4-BE49-F238E27FC236}">
                <a16:creationId xmlns:a16="http://schemas.microsoft.com/office/drawing/2014/main" id="{998CEC6E-6D46-8880-2E56-EC51A3ECCE08}"/>
              </a:ext>
            </a:extLst>
          </p:cNvPr>
          <p:cNvSpPr txBox="1"/>
          <p:nvPr/>
        </p:nvSpPr>
        <p:spPr>
          <a:xfrm>
            <a:off x="11752427" y="6393544"/>
            <a:ext cx="301686" cy="369332"/>
          </a:xfrm>
          <a:prstGeom prst="rect">
            <a:avLst/>
          </a:prstGeom>
          <a:noFill/>
        </p:spPr>
        <p:txBody>
          <a:bodyPr wrap="none" rtlCol="0">
            <a:spAutoFit/>
          </a:bodyPr>
          <a:lstStyle/>
          <a:p>
            <a:r>
              <a:rPr lang="en-US" dirty="0">
                <a:solidFill>
                  <a:schemeClr val="bg1"/>
                </a:solidFill>
              </a:rPr>
              <a:t>5</a:t>
            </a:r>
          </a:p>
        </p:txBody>
      </p:sp>
    </p:spTree>
    <p:extLst>
      <p:ext uri="{BB962C8B-B14F-4D97-AF65-F5344CB8AC3E}">
        <p14:creationId xmlns:p14="http://schemas.microsoft.com/office/powerpoint/2010/main" val="2239016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42493"/>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166747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Was Cain religious?</a:t>
            </a:r>
          </a:p>
          <a:p>
            <a:pPr marL="571500" indent="-571500" algn="l">
              <a:buFont typeface="Arial" panose="020B0604020202020204" pitchFamily="34" charset="0"/>
              <a:buChar char="•"/>
            </a:pPr>
            <a:r>
              <a:rPr lang="en-US" sz="3600" dirty="0">
                <a:solidFill>
                  <a:srgbClr val="FFFF00"/>
                </a:solidFill>
              </a:rPr>
              <a:t>Why did God reject Cain’s sacrifice?</a:t>
            </a:r>
          </a:p>
        </p:txBody>
      </p:sp>
      <p:sp>
        <p:nvSpPr>
          <p:cNvPr id="3" name="TextBox 2">
            <a:extLst>
              <a:ext uri="{FF2B5EF4-FFF2-40B4-BE49-F238E27FC236}">
                <a16:creationId xmlns:a16="http://schemas.microsoft.com/office/drawing/2014/main" id="{998CEC6E-6D46-8880-2E56-EC51A3ECCE08}"/>
              </a:ext>
            </a:extLst>
          </p:cNvPr>
          <p:cNvSpPr txBox="1"/>
          <p:nvPr/>
        </p:nvSpPr>
        <p:spPr>
          <a:xfrm>
            <a:off x="11752427" y="6393544"/>
            <a:ext cx="301686" cy="369332"/>
          </a:xfrm>
          <a:prstGeom prst="rect">
            <a:avLst/>
          </a:prstGeom>
          <a:noFill/>
        </p:spPr>
        <p:txBody>
          <a:bodyPr wrap="none" rtlCol="0">
            <a:spAutoFit/>
          </a:bodyPr>
          <a:lstStyle/>
          <a:p>
            <a:r>
              <a:rPr lang="en-US" dirty="0">
                <a:solidFill>
                  <a:schemeClr val="bg1"/>
                </a:solidFill>
              </a:rPr>
              <a:t>6</a:t>
            </a:r>
          </a:p>
        </p:txBody>
      </p:sp>
    </p:spTree>
    <p:extLst>
      <p:ext uri="{BB962C8B-B14F-4D97-AF65-F5344CB8AC3E}">
        <p14:creationId xmlns:p14="http://schemas.microsoft.com/office/powerpoint/2010/main" val="427692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42493"/>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166747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Was Cain religious?</a:t>
            </a:r>
          </a:p>
          <a:p>
            <a:pPr marL="571500" indent="-571500" algn="l">
              <a:buFont typeface="Arial" panose="020B0604020202020204" pitchFamily="34" charset="0"/>
              <a:buChar char="•"/>
            </a:pPr>
            <a:r>
              <a:rPr lang="en-US" sz="3600" dirty="0">
                <a:solidFill>
                  <a:srgbClr val="FFFF00"/>
                </a:solidFill>
              </a:rPr>
              <a:t>Why did God reject Cain’s sacrifice?</a:t>
            </a:r>
          </a:p>
          <a:p>
            <a:pPr marL="571500" indent="-571500" algn="l">
              <a:buFont typeface="Arial" panose="020B0604020202020204" pitchFamily="34" charset="0"/>
              <a:buChar char="•"/>
            </a:pPr>
            <a:r>
              <a:rPr lang="en-US" sz="3600" dirty="0">
                <a:solidFill>
                  <a:srgbClr val="FFFF00"/>
                </a:solidFill>
              </a:rPr>
              <a:t>Did God communicate a standard for sacrifices?</a:t>
            </a:r>
          </a:p>
        </p:txBody>
      </p:sp>
      <p:sp>
        <p:nvSpPr>
          <p:cNvPr id="3" name="TextBox 2">
            <a:extLst>
              <a:ext uri="{FF2B5EF4-FFF2-40B4-BE49-F238E27FC236}">
                <a16:creationId xmlns:a16="http://schemas.microsoft.com/office/drawing/2014/main" id="{998CEC6E-6D46-8880-2E56-EC51A3ECCE08}"/>
              </a:ext>
            </a:extLst>
          </p:cNvPr>
          <p:cNvSpPr txBox="1"/>
          <p:nvPr/>
        </p:nvSpPr>
        <p:spPr>
          <a:xfrm>
            <a:off x="11752427" y="6393544"/>
            <a:ext cx="301686" cy="369332"/>
          </a:xfrm>
          <a:prstGeom prst="rect">
            <a:avLst/>
          </a:prstGeom>
          <a:noFill/>
        </p:spPr>
        <p:txBody>
          <a:bodyPr wrap="none" rtlCol="0">
            <a:spAutoFit/>
          </a:bodyPr>
          <a:lstStyle/>
          <a:p>
            <a:r>
              <a:rPr lang="en-US" dirty="0">
                <a:solidFill>
                  <a:schemeClr val="bg1"/>
                </a:solidFill>
              </a:rPr>
              <a:t>7</a:t>
            </a:r>
          </a:p>
        </p:txBody>
      </p:sp>
    </p:spTree>
    <p:extLst>
      <p:ext uri="{BB962C8B-B14F-4D97-AF65-F5344CB8AC3E}">
        <p14:creationId xmlns:p14="http://schemas.microsoft.com/office/powerpoint/2010/main" val="250093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873149" y="42493"/>
            <a:ext cx="10581314" cy="1238219"/>
          </a:xfrm>
        </p:spPr>
        <p:txBody>
          <a:bodyPr>
            <a:normAutofit/>
          </a:bodyPr>
          <a:lstStyle/>
          <a:p>
            <a:r>
              <a:rPr lang="en-US" dirty="0">
                <a:solidFill>
                  <a:srgbClr val="FFFF00"/>
                </a:solidFill>
              </a:rPr>
              <a:t>Cain and Abel</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1667473"/>
            <a:ext cx="11034676" cy="2991268"/>
          </a:xfrm>
        </p:spPr>
        <p:txBody>
          <a:bodyPr>
            <a:noAutofit/>
          </a:bodyPr>
          <a:lstStyle/>
          <a:p>
            <a:pPr marL="571500" indent="-571500" algn="l">
              <a:buFont typeface="Arial" panose="020B0604020202020204" pitchFamily="34" charset="0"/>
              <a:buChar char="•"/>
            </a:pPr>
            <a:r>
              <a:rPr lang="en-US" sz="3600" dirty="0">
                <a:solidFill>
                  <a:srgbClr val="FFFF00"/>
                </a:solidFill>
              </a:rPr>
              <a:t>Was Cain religious?</a:t>
            </a:r>
          </a:p>
          <a:p>
            <a:pPr marL="571500" indent="-571500" algn="l">
              <a:buFont typeface="Arial" panose="020B0604020202020204" pitchFamily="34" charset="0"/>
              <a:buChar char="•"/>
            </a:pPr>
            <a:r>
              <a:rPr lang="en-US" sz="3600" dirty="0">
                <a:solidFill>
                  <a:srgbClr val="FFFF00"/>
                </a:solidFill>
              </a:rPr>
              <a:t>Why did God reject Cain’s sacrifice?</a:t>
            </a:r>
          </a:p>
          <a:p>
            <a:pPr marL="571500" indent="-571500" algn="l">
              <a:buFont typeface="Arial" panose="020B0604020202020204" pitchFamily="34" charset="0"/>
              <a:buChar char="•"/>
            </a:pPr>
            <a:r>
              <a:rPr lang="en-US" sz="3600" dirty="0">
                <a:solidFill>
                  <a:srgbClr val="FFFF00"/>
                </a:solidFill>
              </a:rPr>
              <a:t>Did God communicate a standard for sacrifices?</a:t>
            </a:r>
          </a:p>
          <a:p>
            <a:pPr marL="571500" indent="-571500" algn="l">
              <a:buFont typeface="Arial" panose="020B0604020202020204" pitchFamily="34" charset="0"/>
              <a:buChar char="•"/>
            </a:pPr>
            <a:r>
              <a:rPr lang="en-US" sz="3600" dirty="0">
                <a:solidFill>
                  <a:srgbClr val="FFFF00"/>
                </a:solidFill>
              </a:rPr>
              <a:t>Why did Cain offer what he offered?</a:t>
            </a:r>
          </a:p>
        </p:txBody>
      </p:sp>
      <p:sp>
        <p:nvSpPr>
          <p:cNvPr id="3" name="TextBox 2">
            <a:extLst>
              <a:ext uri="{FF2B5EF4-FFF2-40B4-BE49-F238E27FC236}">
                <a16:creationId xmlns:a16="http://schemas.microsoft.com/office/drawing/2014/main" id="{998CEC6E-6D46-8880-2E56-EC51A3ECCE08}"/>
              </a:ext>
            </a:extLst>
          </p:cNvPr>
          <p:cNvSpPr txBox="1"/>
          <p:nvPr/>
        </p:nvSpPr>
        <p:spPr>
          <a:xfrm>
            <a:off x="11752427" y="6393544"/>
            <a:ext cx="301686" cy="369332"/>
          </a:xfrm>
          <a:prstGeom prst="rect">
            <a:avLst/>
          </a:prstGeom>
          <a:noFill/>
        </p:spPr>
        <p:txBody>
          <a:bodyPr wrap="none" rtlCol="0">
            <a:spAutoFit/>
          </a:bodyPr>
          <a:lstStyle/>
          <a:p>
            <a:r>
              <a:rPr lang="en-US" dirty="0">
                <a:solidFill>
                  <a:schemeClr val="bg1"/>
                </a:solidFill>
              </a:rPr>
              <a:t>8</a:t>
            </a:r>
          </a:p>
        </p:txBody>
      </p:sp>
    </p:spTree>
    <p:extLst>
      <p:ext uri="{BB962C8B-B14F-4D97-AF65-F5344CB8AC3E}">
        <p14:creationId xmlns:p14="http://schemas.microsoft.com/office/powerpoint/2010/main" val="369317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8F86-D269-D56D-AD41-60F3A628C25B}"/>
              </a:ext>
            </a:extLst>
          </p:cNvPr>
          <p:cNvSpPr>
            <a:spLocks noGrp="1"/>
          </p:cNvSpPr>
          <p:nvPr>
            <p:ph type="ctrTitle"/>
          </p:nvPr>
        </p:nvSpPr>
        <p:spPr>
          <a:xfrm>
            <a:off x="737269" y="741834"/>
            <a:ext cx="10581314" cy="1238219"/>
          </a:xfrm>
        </p:spPr>
        <p:txBody>
          <a:bodyPr>
            <a:normAutofit/>
          </a:bodyPr>
          <a:lstStyle/>
          <a:p>
            <a:r>
              <a:rPr lang="en-US" dirty="0">
                <a:solidFill>
                  <a:srgbClr val="FFFF00"/>
                </a:solidFill>
              </a:rPr>
              <a:t>Sacrifices Today</a:t>
            </a:r>
          </a:p>
        </p:txBody>
      </p:sp>
      <p:sp>
        <p:nvSpPr>
          <p:cNvPr id="5" name="Subtitle 4">
            <a:extLst>
              <a:ext uri="{FF2B5EF4-FFF2-40B4-BE49-F238E27FC236}">
                <a16:creationId xmlns:a16="http://schemas.microsoft.com/office/drawing/2014/main" id="{A7775C28-73C3-E41B-216D-C5249CC6AF87}"/>
              </a:ext>
            </a:extLst>
          </p:cNvPr>
          <p:cNvSpPr>
            <a:spLocks noGrp="1"/>
          </p:cNvSpPr>
          <p:nvPr>
            <p:ph type="subTitle" idx="1"/>
          </p:nvPr>
        </p:nvSpPr>
        <p:spPr>
          <a:xfrm>
            <a:off x="577516" y="2790766"/>
            <a:ext cx="11034676" cy="2991268"/>
          </a:xfrm>
        </p:spPr>
        <p:txBody>
          <a:bodyPr>
            <a:noAutofit/>
          </a:bodyPr>
          <a:lstStyle/>
          <a:p>
            <a:pPr marL="571500" indent="-571500" algn="l">
              <a:lnSpc>
                <a:spcPct val="107000"/>
              </a:lnSpc>
              <a:spcBef>
                <a:spcPts val="0"/>
              </a:spcBef>
              <a:buFont typeface="Arial" panose="020B0604020202020204" pitchFamily="34" charset="0"/>
              <a:buChar char="•"/>
            </a:pPr>
            <a:r>
              <a:rPr lang="en-US" sz="42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Living Sacrifices: Romans 12:1 </a:t>
            </a:r>
          </a:p>
          <a:p>
            <a:pPr marL="571500" indent="-571500" algn="l">
              <a:lnSpc>
                <a:spcPct val="107000"/>
              </a:lnSpc>
              <a:spcBef>
                <a:spcPts val="0"/>
              </a:spcBef>
              <a:buFont typeface="Arial" panose="020B0604020202020204" pitchFamily="34" charset="0"/>
              <a:buChar char="•"/>
            </a:pPr>
            <a:r>
              <a:rPr lang="en-US" sz="42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Spiritual Sacrifices: 1 Peter 2:5</a:t>
            </a:r>
          </a:p>
          <a:p>
            <a:pPr marL="571500" indent="-571500" algn="l">
              <a:lnSpc>
                <a:spcPct val="107000"/>
              </a:lnSpc>
              <a:spcBef>
                <a:spcPts val="0"/>
              </a:spcBef>
              <a:spcAft>
                <a:spcPts val="800"/>
              </a:spcAft>
              <a:buFont typeface="Arial" panose="020B0604020202020204" pitchFamily="34" charset="0"/>
              <a:buChar char="•"/>
            </a:pPr>
            <a:r>
              <a:rPr lang="en-US" sz="42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Sacrifices of Praise: Hebrews 13:15-16 </a:t>
            </a:r>
          </a:p>
        </p:txBody>
      </p:sp>
      <p:sp>
        <p:nvSpPr>
          <p:cNvPr id="3" name="TextBox 2">
            <a:extLst>
              <a:ext uri="{FF2B5EF4-FFF2-40B4-BE49-F238E27FC236}">
                <a16:creationId xmlns:a16="http://schemas.microsoft.com/office/drawing/2014/main" id="{3F216C2C-3CF1-5135-3E8D-2E3494341144}"/>
              </a:ext>
            </a:extLst>
          </p:cNvPr>
          <p:cNvSpPr txBox="1"/>
          <p:nvPr/>
        </p:nvSpPr>
        <p:spPr>
          <a:xfrm>
            <a:off x="11754637" y="6379030"/>
            <a:ext cx="301686" cy="369332"/>
          </a:xfrm>
          <a:prstGeom prst="rect">
            <a:avLst/>
          </a:prstGeom>
          <a:noFill/>
        </p:spPr>
        <p:txBody>
          <a:bodyPr wrap="none" rtlCol="0">
            <a:spAutoFit/>
          </a:bodyPr>
          <a:lstStyle/>
          <a:p>
            <a:r>
              <a:rPr lang="en-US" dirty="0">
                <a:solidFill>
                  <a:schemeClr val="bg1"/>
                </a:solidFill>
              </a:rPr>
              <a:t>9</a:t>
            </a:r>
          </a:p>
        </p:txBody>
      </p:sp>
    </p:spTree>
    <p:extLst>
      <p:ext uri="{BB962C8B-B14F-4D97-AF65-F5344CB8AC3E}">
        <p14:creationId xmlns:p14="http://schemas.microsoft.com/office/powerpoint/2010/main" val="2524252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10388</TotalTime>
  <Words>1213</Words>
  <Application>Microsoft Office PowerPoint</Application>
  <PresentationFormat>Widescreen</PresentationFormat>
  <Paragraphs>218</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Cain and Abel</vt:lpstr>
      <vt:lpstr>Cain and Abel Genesis 4:1-15</vt:lpstr>
      <vt:lpstr>Cain and Abel</vt:lpstr>
      <vt:lpstr>Cain and Abel</vt:lpstr>
      <vt:lpstr>Cain and Abel</vt:lpstr>
      <vt:lpstr>Cain and Abel</vt:lpstr>
      <vt:lpstr>Cain and Abel</vt:lpstr>
      <vt:lpstr>Cain and Abel</vt:lpstr>
      <vt:lpstr>Sacrifices Today</vt:lpstr>
      <vt:lpstr>Cain and Abel</vt:lpstr>
      <vt:lpstr>Cain and Abel</vt:lpstr>
      <vt:lpstr>Cain and Abel</vt:lpstr>
      <vt:lpstr>Cain and Abel</vt:lpstr>
      <vt:lpstr>What do we learn about God in the account of Cain and Abel?</vt:lpstr>
      <vt:lpstr>What do we learn about God in the account of Cain and Abel?</vt:lpstr>
      <vt:lpstr>Questions from God Adam and Eve</vt:lpstr>
      <vt:lpstr>Questions from God Cain and Abel</vt:lpstr>
      <vt:lpstr>Questions from God Cain and Abel</vt:lpstr>
      <vt:lpstr>Questions from God Cain and Abel</vt:lpstr>
      <vt:lpstr>Cain and Abel Sin crouching at the door</vt:lpstr>
      <vt:lpstr>Cain and Abel Sin crouching at the door</vt:lpstr>
      <vt:lpstr> Progression of Sin</vt:lpstr>
      <vt:lpstr> Progression of Sin</vt:lpstr>
      <vt:lpstr> Progression of Sin</vt:lpstr>
      <vt:lpstr>Questions from God Cain and Abel</vt:lpstr>
      <vt:lpstr>Questions from God Cain and Abel</vt:lpstr>
      <vt:lpstr>Cain’s Punishment </vt:lpstr>
      <vt:lpstr>Adam/Eve versus Cain/Abel</vt:lpstr>
      <vt:lpstr>Lessons Learned from Cain/Abel</vt:lpstr>
      <vt:lpstr>Lessons Learned from Cain/Abel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12:2 – do not be conformed to this world, but be transformed by the renewing of your mind, that you may prove what is that good and acceptable will of God.</dc:title>
  <dc:creator>Austin Greer</dc:creator>
  <cp:lastModifiedBy>Austin Greer</cp:lastModifiedBy>
  <cp:revision>83</cp:revision>
  <cp:lastPrinted>2023-12-16T23:43:40Z</cp:lastPrinted>
  <dcterms:created xsi:type="dcterms:W3CDTF">2023-10-11T13:02:43Z</dcterms:created>
  <dcterms:modified xsi:type="dcterms:W3CDTF">2023-12-17T13:44:19Z</dcterms:modified>
</cp:coreProperties>
</file>