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4" r:id="rId2"/>
    <p:sldId id="315" r:id="rId3"/>
    <p:sldId id="276" r:id="rId4"/>
    <p:sldId id="260" r:id="rId5"/>
    <p:sldId id="325" r:id="rId6"/>
    <p:sldId id="327" r:id="rId7"/>
    <p:sldId id="258" r:id="rId8"/>
    <p:sldId id="280" r:id="rId9"/>
    <p:sldId id="256" r:id="rId10"/>
    <p:sldId id="277" r:id="rId11"/>
    <p:sldId id="311" r:id="rId12"/>
    <p:sldId id="326" r:id="rId13"/>
    <p:sldId id="305" r:id="rId14"/>
    <p:sldId id="278" r:id="rId15"/>
    <p:sldId id="307" r:id="rId16"/>
    <p:sldId id="268" r:id="rId17"/>
    <p:sldId id="312" r:id="rId18"/>
    <p:sldId id="275" r:id="rId19"/>
    <p:sldId id="313" r:id="rId20"/>
    <p:sldId id="308" r:id="rId21"/>
    <p:sldId id="259" r:id="rId22"/>
    <p:sldId id="314" r:id="rId23"/>
    <p:sldId id="324" r:id="rId24"/>
    <p:sldId id="257" r:id="rId25"/>
    <p:sldId id="309" r:id="rId26"/>
    <p:sldId id="321" r:id="rId27"/>
    <p:sldId id="323" r:id="rId28"/>
    <p:sldId id="322" r:id="rId29"/>
    <p:sldId id="261" r:id="rId30"/>
    <p:sldId id="303" r:id="rId31"/>
    <p:sldId id="310" r:id="rId32"/>
    <p:sldId id="269" r:id="rId33"/>
    <p:sldId id="270" r:id="rId34"/>
    <p:sldId id="306"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4681" autoAdjust="0"/>
  </p:normalViewPr>
  <p:slideViewPr>
    <p:cSldViewPr snapToGrid="0">
      <p:cViewPr varScale="1">
        <p:scale>
          <a:sx n="80" d="100"/>
          <a:sy n="80" d="100"/>
        </p:scale>
        <p:origin x="10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7DA49-1FF6-4E75-A51C-C829549AACA0}" type="datetimeFigureOut">
              <a:rPr lang="en-US" smtClean="0"/>
              <a:t>12/24/2023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E22C1-71E0-41D1-BD78-858C42FA2A39}" type="slidenum">
              <a:rPr lang="en-US" smtClean="0"/>
              <a:t>‹#›</a:t>
            </a:fld>
            <a:endParaRPr lang="en-US" dirty="0"/>
          </a:p>
        </p:txBody>
      </p:sp>
    </p:spTree>
    <p:extLst>
      <p:ext uri="{BB962C8B-B14F-4D97-AF65-F5344CB8AC3E}">
        <p14:creationId xmlns:p14="http://schemas.microsoft.com/office/powerpoint/2010/main" val="93510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E22C1-71E0-41D1-BD78-858C42FA2A39}" type="slidenum">
              <a:rPr lang="en-US" smtClean="0"/>
              <a:t>7</a:t>
            </a:fld>
            <a:endParaRPr lang="en-US" dirty="0"/>
          </a:p>
        </p:txBody>
      </p:sp>
    </p:spTree>
    <p:extLst>
      <p:ext uri="{BB962C8B-B14F-4D97-AF65-F5344CB8AC3E}">
        <p14:creationId xmlns:p14="http://schemas.microsoft.com/office/powerpoint/2010/main" val="101810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E22C1-71E0-41D1-BD78-858C42FA2A39}" type="slidenum">
              <a:rPr lang="en-US" smtClean="0"/>
              <a:t>8</a:t>
            </a:fld>
            <a:endParaRPr lang="en-US" dirty="0"/>
          </a:p>
        </p:txBody>
      </p:sp>
    </p:spTree>
    <p:extLst>
      <p:ext uri="{BB962C8B-B14F-4D97-AF65-F5344CB8AC3E}">
        <p14:creationId xmlns:p14="http://schemas.microsoft.com/office/powerpoint/2010/main" val="102379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E22C1-71E0-41D1-BD78-858C42FA2A39}" type="slidenum">
              <a:rPr lang="en-US" smtClean="0"/>
              <a:t>30</a:t>
            </a:fld>
            <a:endParaRPr lang="en-US" dirty="0"/>
          </a:p>
        </p:txBody>
      </p:sp>
    </p:spTree>
    <p:extLst>
      <p:ext uri="{BB962C8B-B14F-4D97-AF65-F5344CB8AC3E}">
        <p14:creationId xmlns:p14="http://schemas.microsoft.com/office/powerpoint/2010/main" val="339793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E22C1-71E0-41D1-BD78-858C42FA2A39}" type="slidenum">
              <a:rPr lang="en-US" smtClean="0"/>
              <a:t>31</a:t>
            </a:fld>
            <a:endParaRPr lang="en-US" dirty="0"/>
          </a:p>
        </p:txBody>
      </p:sp>
    </p:spTree>
    <p:extLst>
      <p:ext uri="{BB962C8B-B14F-4D97-AF65-F5344CB8AC3E}">
        <p14:creationId xmlns:p14="http://schemas.microsoft.com/office/powerpoint/2010/main" val="707566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7F43-F700-6A75-F124-7DA5C8008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C7ECB8-F9D5-629D-9F28-EF026D856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4B1C25-2BC6-9C8A-DF5D-37AF2ABC32E1}"/>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5" name="Footer Placeholder 4">
            <a:extLst>
              <a:ext uri="{FF2B5EF4-FFF2-40B4-BE49-F238E27FC236}">
                <a16:creationId xmlns:a16="http://schemas.microsoft.com/office/drawing/2014/main" id="{D052A496-9A29-0889-EE24-F062C37A29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AED84-D18D-62BF-736A-8C5A79203381}"/>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124054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12E7-93F6-01F3-1872-DC0363C07B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73C37E-40D1-3EF8-0193-15C572229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E1BB4-0930-4403-9123-897368E9610C}"/>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5" name="Footer Placeholder 4">
            <a:extLst>
              <a:ext uri="{FF2B5EF4-FFF2-40B4-BE49-F238E27FC236}">
                <a16:creationId xmlns:a16="http://schemas.microsoft.com/office/drawing/2014/main" id="{488A336C-8AF6-761A-5E64-EE0FBBE559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664D2E-2313-8EA5-91CE-9FDF41E6E32A}"/>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250526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48065-AC20-A813-B910-196290B7B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92DF1-AD6B-7F15-66F0-50726FAFA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65EB-7230-0644-9DDF-FC08E5362839}"/>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5" name="Footer Placeholder 4">
            <a:extLst>
              <a:ext uri="{FF2B5EF4-FFF2-40B4-BE49-F238E27FC236}">
                <a16:creationId xmlns:a16="http://schemas.microsoft.com/office/drawing/2014/main" id="{E4D5107B-EA66-29F7-953E-01561092B7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C2C42C-2D94-2863-3199-C7A099CA57C4}"/>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126539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A56A-782A-4A11-B7E4-18A16490F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9B172-60B6-F67D-7FFE-ED4E627D56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7F0DF-96E0-BBA9-0E88-55A3A827868B}"/>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5" name="Footer Placeholder 4">
            <a:extLst>
              <a:ext uri="{FF2B5EF4-FFF2-40B4-BE49-F238E27FC236}">
                <a16:creationId xmlns:a16="http://schemas.microsoft.com/office/drawing/2014/main" id="{9DA99102-3530-578E-2267-E0DBEE5A7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F43C71-9D49-65F9-DDB5-9C9211E648A2}"/>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215432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3D98-CBA4-CCEE-0A86-21CE4E104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0B28C-D5EA-2236-E68C-223939275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9C371-C38D-4749-89E2-CED0BF9C18C9}"/>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5" name="Footer Placeholder 4">
            <a:extLst>
              <a:ext uri="{FF2B5EF4-FFF2-40B4-BE49-F238E27FC236}">
                <a16:creationId xmlns:a16="http://schemas.microsoft.com/office/drawing/2014/main" id="{0BBA7851-2CBD-B95B-5FE7-B0F128FEF6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F5060-F9DB-68D9-3788-8AF2D08057FF}"/>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372848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9070-7D60-CECD-7DEB-37858D046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FED05-07A6-7813-C5C9-B43AB05A5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D6EBD-08C5-38E3-025E-FA0C623ACB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0152FE-A701-71B5-F535-8D905895EE08}"/>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6" name="Footer Placeholder 5">
            <a:extLst>
              <a:ext uri="{FF2B5EF4-FFF2-40B4-BE49-F238E27FC236}">
                <a16:creationId xmlns:a16="http://schemas.microsoft.com/office/drawing/2014/main" id="{D93C460C-7231-9A48-4C44-32F77C839F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9D02AC-6E97-16FF-857E-658E6203C6DE}"/>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387006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FBC9-D727-7ADB-41FA-F126F4CF75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8F7F4E-DF2C-5C08-B106-E77AEB76E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82C909-3A4E-7A51-D37B-AC1524A5A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BD535-D441-58E7-3883-051109011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0FE24-81E8-E1D2-5733-30C1F9B8F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2019ED-4795-716C-2433-06B83A129DCD}"/>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8" name="Footer Placeholder 7">
            <a:extLst>
              <a:ext uri="{FF2B5EF4-FFF2-40B4-BE49-F238E27FC236}">
                <a16:creationId xmlns:a16="http://schemas.microsoft.com/office/drawing/2014/main" id="{AB4D2D65-B014-19DD-500A-0182B865A2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BE86BF-760B-6662-E7B5-3A9136DA925A}"/>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250213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8D43-B3EF-D2AB-1BD2-9E9F884606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8860C9-B7DE-1D99-BCE6-DB50CFC11C50}"/>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4" name="Footer Placeholder 3">
            <a:extLst>
              <a:ext uri="{FF2B5EF4-FFF2-40B4-BE49-F238E27FC236}">
                <a16:creationId xmlns:a16="http://schemas.microsoft.com/office/drawing/2014/main" id="{D2D3F2C7-B68D-7885-AFED-3F003E44FE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5745AE-8E09-9ECC-1DF0-ACCAA7F00446}"/>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342483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25034C-8456-B36E-7197-C4B1FD5EC77E}"/>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3" name="Footer Placeholder 2">
            <a:extLst>
              <a:ext uri="{FF2B5EF4-FFF2-40B4-BE49-F238E27FC236}">
                <a16:creationId xmlns:a16="http://schemas.microsoft.com/office/drawing/2014/main" id="{A88C1B1E-543D-BB2B-E759-B493E46D2B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45ADAB-45BF-7F87-E918-A5279774274E}"/>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9423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B3F5-D375-D619-AA46-49F8AEA40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BFD366-1B37-1C95-AE95-838694354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81597-1439-B249-B23E-CB467F1A4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85CB5-90CE-0FBF-56EB-AE8442B1A500}"/>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6" name="Footer Placeholder 5">
            <a:extLst>
              <a:ext uri="{FF2B5EF4-FFF2-40B4-BE49-F238E27FC236}">
                <a16:creationId xmlns:a16="http://schemas.microsoft.com/office/drawing/2014/main" id="{3567500A-69B0-F227-7F40-E570EF6C73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1EE9A4-A184-AE11-5A59-41EE8B0FD1BB}"/>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229651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5849-BF26-F1C5-34E4-581F9E3E9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FBDBAA-FF9D-4E00-9209-5CD6EAFB5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0D46589-A11A-80A2-32F1-24BDBB5C1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E301-D59A-15B7-BA8E-A47A40F9F405}"/>
              </a:ext>
            </a:extLst>
          </p:cNvPr>
          <p:cNvSpPr>
            <a:spLocks noGrp="1"/>
          </p:cNvSpPr>
          <p:nvPr>
            <p:ph type="dt" sz="half" idx="10"/>
          </p:nvPr>
        </p:nvSpPr>
        <p:spPr/>
        <p:txBody>
          <a:bodyPr/>
          <a:lstStyle/>
          <a:p>
            <a:fld id="{3304169A-2740-45E3-936A-4884150DAA2B}" type="datetimeFigureOut">
              <a:rPr lang="en-US" smtClean="0"/>
              <a:t>12/24/2023</a:t>
            </a:fld>
            <a:endParaRPr lang="en-US" dirty="0"/>
          </a:p>
        </p:txBody>
      </p:sp>
      <p:sp>
        <p:nvSpPr>
          <p:cNvPr id="6" name="Footer Placeholder 5">
            <a:extLst>
              <a:ext uri="{FF2B5EF4-FFF2-40B4-BE49-F238E27FC236}">
                <a16:creationId xmlns:a16="http://schemas.microsoft.com/office/drawing/2014/main" id="{8C1CAA34-F9C9-5C83-FE0E-127BA5373A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DEE68E-DF31-8EA8-E4F5-209B39C4ECB2}"/>
              </a:ext>
            </a:extLst>
          </p:cNvPr>
          <p:cNvSpPr>
            <a:spLocks noGrp="1"/>
          </p:cNvSpPr>
          <p:nvPr>
            <p:ph type="sldNum" sz="quarter" idx="12"/>
          </p:nvPr>
        </p:nvSpPr>
        <p:spPr/>
        <p:txBody>
          <a:bodyPr/>
          <a:lstStyle/>
          <a:p>
            <a:fld id="{8DD0CEA9-2334-4599-99FA-F6A4E03A19E4}" type="slidenum">
              <a:rPr lang="en-US" smtClean="0"/>
              <a:t>‹#›</a:t>
            </a:fld>
            <a:endParaRPr lang="en-US" dirty="0"/>
          </a:p>
        </p:txBody>
      </p:sp>
    </p:spTree>
    <p:extLst>
      <p:ext uri="{BB962C8B-B14F-4D97-AF65-F5344CB8AC3E}">
        <p14:creationId xmlns:p14="http://schemas.microsoft.com/office/powerpoint/2010/main" val="379571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0AA66-512B-5683-98CB-3094AA314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0AC5E-0642-EB1C-1B0C-F419B128B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8211-56E8-453D-4F61-C85D0A808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4169A-2740-45E3-936A-4884150DAA2B}" type="datetimeFigureOut">
              <a:rPr lang="en-US" smtClean="0"/>
              <a:t>12/24/2023</a:t>
            </a:fld>
            <a:endParaRPr lang="en-US" dirty="0"/>
          </a:p>
        </p:txBody>
      </p:sp>
      <p:sp>
        <p:nvSpPr>
          <p:cNvPr id="5" name="Footer Placeholder 4">
            <a:extLst>
              <a:ext uri="{FF2B5EF4-FFF2-40B4-BE49-F238E27FC236}">
                <a16:creationId xmlns:a16="http://schemas.microsoft.com/office/drawing/2014/main" id="{38036558-F4B1-E769-BA42-F63F1D1A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94A926-3A18-E6A1-CE60-5EA284D5C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0CEA9-2334-4599-99FA-F6A4E03A19E4}" type="slidenum">
              <a:rPr lang="en-US" smtClean="0"/>
              <a:t>‹#›</a:t>
            </a:fld>
            <a:endParaRPr lang="en-US" dirty="0"/>
          </a:p>
        </p:txBody>
      </p:sp>
    </p:spTree>
    <p:extLst>
      <p:ext uri="{BB962C8B-B14F-4D97-AF65-F5344CB8AC3E}">
        <p14:creationId xmlns:p14="http://schemas.microsoft.com/office/powerpoint/2010/main" val="336253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11C203C8-262D-C795-47B4-CDBA859012F4}"/>
              </a:ext>
            </a:extLst>
          </p:cNvPr>
          <p:cNvSpPr txBox="1">
            <a:spLocks/>
          </p:cNvSpPr>
          <p:nvPr/>
        </p:nvSpPr>
        <p:spPr>
          <a:xfrm>
            <a:off x="334363" y="900201"/>
            <a:ext cx="3610691" cy="3326296"/>
          </a:xfrm>
          <a:prstGeom prst="rect">
            <a:avLst/>
          </a:prstGeom>
          <a:noFill/>
          <a:ln>
            <a:solidFill>
              <a:schemeClr val="tx1">
                <a:lumMod val="85000"/>
                <a:lumOff val="15000"/>
              </a:schemeClr>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rPr>
              <a:t>Genesis</a:t>
            </a:r>
            <a:br>
              <a:rPr lang="en-US" sz="4400" dirty="0">
                <a:solidFill>
                  <a:schemeClr val="bg1"/>
                </a:solidFill>
              </a:rPr>
            </a:br>
            <a:r>
              <a:rPr lang="en-US" sz="4400" dirty="0">
                <a:solidFill>
                  <a:schemeClr val="bg1"/>
                </a:solidFill>
              </a:rPr>
              <a:t>Class </a:t>
            </a:r>
          </a:p>
          <a:p>
            <a:r>
              <a:rPr lang="en-US" sz="4400" dirty="0">
                <a:solidFill>
                  <a:schemeClr val="bg1"/>
                </a:solidFill>
              </a:rPr>
              <a:t>Outline</a:t>
            </a:r>
          </a:p>
        </p:txBody>
      </p:sp>
      <p:graphicFrame>
        <p:nvGraphicFramePr>
          <p:cNvPr id="4" name="Table 7">
            <a:extLst>
              <a:ext uri="{FF2B5EF4-FFF2-40B4-BE49-F238E27FC236}">
                <a16:creationId xmlns:a16="http://schemas.microsoft.com/office/drawing/2014/main" id="{2CB7FD18-8F36-7190-3F68-A40F83169FB9}"/>
              </a:ext>
            </a:extLst>
          </p:cNvPr>
          <p:cNvGraphicFramePr>
            <a:graphicFrameLocks/>
          </p:cNvGraphicFramePr>
          <p:nvPr>
            <p:extLst>
              <p:ext uri="{D42A27DB-BD31-4B8C-83A1-F6EECF244321}">
                <p14:modId xmlns:p14="http://schemas.microsoft.com/office/powerpoint/2010/main" val="1258891945"/>
              </p:ext>
            </p:extLst>
          </p:nvPr>
        </p:nvGraphicFramePr>
        <p:xfrm>
          <a:off x="4767943" y="204462"/>
          <a:ext cx="6992100" cy="6308036"/>
        </p:xfrm>
        <a:graphic>
          <a:graphicData uri="http://schemas.openxmlformats.org/drawingml/2006/table">
            <a:tbl>
              <a:tblPr firstRow="1" bandRow="1">
                <a:tableStyleId>{21E4AEA4-8DFA-4A89-87EB-49C32662AFE0}</a:tableStyleId>
              </a:tblPr>
              <a:tblGrid>
                <a:gridCol w="1293665">
                  <a:extLst>
                    <a:ext uri="{9D8B030D-6E8A-4147-A177-3AD203B41FA5}">
                      <a16:colId xmlns:a16="http://schemas.microsoft.com/office/drawing/2014/main" val="1747787418"/>
                    </a:ext>
                  </a:extLst>
                </a:gridCol>
                <a:gridCol w="3896139">
                  <a:extLst>
                    <a:ext uri="{9D8B030D-6E8A-4147-A177-3AD203B41FA5}">
                      <a16:colId xmlns:a16="http://schemas.microsoft.com/office/drawing/2014/main" val="2253179348"/>
                    </a:ext>
                  </a:extLst>
                </a:gridCol>
                <a:gridCol w="1802296">
                  <a:extLst>
                    <a:ext uri="{9D8B030D-6E8A-4147-A177-3AD203B41FA5}">
                      <a16:colId xmlns:a16="http://schemas.microsoft.com/office/drawing/2014/main" val="1424140197"/>
                    </a:ext>
                  </a:extLst>
                </a:gridCol>
              </a:tblGrid>
              <a:tr h="450574">
                <a:tc>
                  <a:txBody>
                    <a:bodyPr/>
                    <a:lstStyle/>
                    <a:p>
                      <a:pPr algn="ctr"/>
                      <a:r>
                        <a:rPr lang="en-US" sz="1700" dirty="0">
                          <a:solidFill>
                            <a:schemeClr val="tx1"/>
                          </a:solidFill>
                        </a:rPr>
                        <a:t>Date </a:t>
                      </a:r>
                    </a:p>
                  </a:txBody>
                  <a:tcPr>
                    <a:solidFill>
                      <a:schemeClr val="accent6">
                        <a:lumMod val="60000"/>
                        <a:lumOff val="40000"/>
                      </a:schemeClr>
                    </a:solidFill>
                  </a:tcPr>
                </a:tc>
                <a:tc>
                  <a:txBody>
                    <a:bodyPr/>
                    <a:lstStyle/>
                    <a:p>
                      <a:pPr algn="ctr"/>
                      <a:r>
                        <a:rPr lang="en-US" sz="1700" dirty="0">
                          <a:solidFill>
                            <a:schemeClr val="tx1"/>
                          </a:solidFill>
                        </a:rPr>
                        <a:t>Topic </a:t>
                      </a:r>
                    </a:p>
                  </a:txBody>
                  <a:tcPr>
                    <a:solidFill>
                      <a:schemeClr val="accent6">
                        <a:lumMod val="60000"/>
                        <a:lumOff val="40000"/>
                      </a:schemeClr>
                    </a:solidFill>
                  </a:tcPr>
                </a:tc>
                <a:tc>
                  <a:txBody>
                    <a:bodyPr/>
                    <a:lstStyle/>
                    <a:p>
                      <a:pPr algn="ctr"/>
                      <a:r>
                        <a:rPr lang="en-US" sz="1700" dirty="0">
                          <a:solidFill>
                            <a:schemeClr val="tx1"/>
                          </a:solidFill>
                        </a:rPr>
                        <a:t>Teacher </a:t>
                      </a:r>
                    </a:p>
                  </a:txBody>
                  <a:tcPr>
                    <a:solidFill>
                      <a:schemeClr val="accent6">
                        <a:lumMod val="60000"/>
                        <a:lumOff val="40000"/>
                      </a:schemeClr>
                    </a:solidFill>
                  </a:tcPr>
                </a:tc>
                <a:extLst>
                  <a:ext uri="{0D108BD9-81ED-4DB2-BD59-A6C34878D82A}">
                    <a16:rowId xmlns:a16="http://schemas.microsoft.com/office/drawing/2014/main" val="658335767"/>
                  </a:ext>
                </a:extLst>
              </a:tr>
              <a:tr h="450574">
                <a:tc>
                  <a:txBody>
                    <a:bodyPr/>
                    <a:lstStyle/>
                    <a:p>
                      <a:pPr algn="ctr"/>
                      <a:r>
                        <a:rPr lang="en-US" sz="1700" dirty="0">
                          <a:solidFill>
                            <a:schemeClr val="tx1"/>
                          </a:solidFill>
                        </a:rPr>
                        <a:t>12/3/23</a:t>
                      </a:r>
                    </a:p>
                  </a:txBody>
                  <a:tcPr>
                    <a:solidFill>
                      <a:schemeClr val="accent6">
                        <a:lumMod val="20000"/>
                        <a:lumOff val="80000"/>
                      </a:schemeClr>
                    </a:solidFill>
                  </a:tcPr>
                </a:tc>
                <a:tc>
                  <a:txBody>
                    <a:bodyPr/>
                    <a:lstStyle/>
                    <a:p>
                      <a:pPr algn="ctr"/>
                      <a:r>
                        <a:rPr lang="en-US" sz="1700" dirty="0">
                          <a:solidFill>
                            <a:schemeClr val="tx1"/>
                          </a:solidFill>
                        </a:rPr>
                        <a:t>Introduction / Creation</a:t>
                      </a:r>
                    </a:p>
                  </a:txBody>
                  <a:tcPr>
                    <a:solidFill>
                      <a:schemeClr val="accent6">
                        <a:lumMod val="20000"/>
                        <a:lumOff val="80000"/>
                      </a:schemeClr>
                    </a:solidFill>
                  </a:tcPr>
                </a:tc>
                <a:tc>
                  <a:txBody>
                    <a:bodyPr/>
                    <a:lstStyle/>
                    <a:p>
                      <a:pPr algn="ctr"/>
                      <a:r>
                        <a:rPr lang="en-US" sz="1700" dirty="0">
                          <a:solidFill>
                            <a:schemeClr val="tx1"/>
                          </a:solidFill>
                        </a:rPr>
                        <a:t>David Haley </a:t>
                      </a:r>
                    </a:p>
                  </a:txBody>
                  <a:tcPr>
                    <a:solidFill>
                      <a:schemeClr val="accent6">
                        <a:lumMod val="20000"/>
                        <a:lumOff val="80000"/>
                      </a:schemeClr>
                    </a:solidFill>
                  </a:tcPr>
                </a:tc>
                <a:extLst>
                  <a:ext uri="{0D108BD9-81ED-4DB2-BD59-A6C34878D82A}">
                    <a16:rowId xmlns:a16="http://schemas.microsoft.com/office/drawing/2014/main" val="3049190989"/>
                  </a:ext>
                </a:extLst>
              </a:tr>
              <a:tr h="450574">
                <a:tc>
                  <a:txBody>
                    <a:bodyPr/>
                    <a:lstStyle/>
                    <a:p>
                      <a:pPr algn="ctr"/>
                      <a:r>
                        <a:rPr lang="en-US" sz="1700" dirty="0">
                          <a:solidFill>
                            <a:schemeClr val="tx1"/>
                          </a:solidFill>
                        </a:rPr>
                        <a:t>12/10/23</a:t>
                      </a:r>
                    </a:p>
                  </a:txBody>
                  <a:tcPr>
                    <a:solidFill>
                      <a:schemeClr val="accent6">
                        <a:lumMod val="60000"/>
                        <a:lumOff val="40000"/>
                      </a:schemeClr>
                    </a:solidFill>
                  </a:tcPr>
                </a:tc>
                <a:tc>
                  <a:txBody>
                    <a:bodyPr/>
                    <a:lstStyle/>
                    <a:p>
                      <a:pPr algn="ctr"/>
                      <a:r>
                        <a:rPr lang="en-US" sz="1700" dirty="0">
                          <a:solidFill>
                            <a:schemeClr val="tx1"/>
                          </a:solidFill>
                        </a:rPr>
                        <a:t>Creation / Fall of Man</a:t>
                      </a:r>
                    </a:p>
                  </a:txBody>
                  <a:tcPr>
                    <a:solidFill>
                      <a:schemeClr val="accent6">
                        <a:lumMod val="60000"/>
                        <a:lumOff val="40000"/>
                      </a:schemeClr>
                    </a:solidFill>
                  </a:tcPr>
                </a:tc>
                <a:tc>
                  <a:txBody>
                    <a:bodyPr/>
                    <a:lstStyle/>
                    <a:p>
                      <a:pPr algn="ctr"/>
                      <a:r>
                        <a:rPr lang="en-US" sz="1700" dirty="0">
                          <a:solidFill>
                            <a:schemeClr val="tx1"/>
                          </a:solidFill>
                        </a:rPr>
                        <a:t>David Haley </a:t>
                      </a:r>
                    </a:p>
                  </a:txBody>
                  <a:tcPr>
                    <a:solidFill>
                      <a:schemeClr val="accent6">
                        <a:lumMod val="60000"/>
                        <a:lumOff val="40000"/>
                      </a:schemeClr>
                    </a:solidFill>
                  </a:tcPr>
                </a:tc>
                <a:extLst>
                  <a:ext uri="{0D108BD9-81ED-4DB2-BD59-A6C34878D82A}">
                    <a16:rowId xmlns:a16="http://schemas.microsoft.com/office/drawing/2014/main" val="3019601156"/>
                  </a:ext>
                </a:extLst>
              </a:tr>
              <a:tr h="450574">
                <a:tc>
                  <a:txBody>
                    <a:bodyPr/>
                    <a:lstStyle/>
                    <a:p>
                      <a:pPr algn="ctr"/>
                      <a:r>
                        <a:rPr lang="en-US" sz="1700" dirty="0">
                          <a:solidFill>
                            <a:schemeClr val="tx1"/>
                          </a:solidFill>
                        </a:rPr>
                        <a:t>12/17/23</a:t>
                      </a:r>
                    </a:p>
                  </a:txBody>
                  <a:tcPr>
                    <a:solidFill>
                      <a:schemeClr val="accent6">
                        <a:lumMod val="20000"/>
                        <a:lumOff val="80000"/>
                      </a:schemeClr>
                    </a:solidFill>
                  </a:tcPr>
                </a:tc>
                <a:tc>
                  <a:txBody>
                    <a:bodyPr/>
                    <a:lstStyle/>
                    <a:p>
                      <a:pPr algn="ctr"/>
                      <a:r>
                        <a:rPr lang="en-US" sz="1700" dirty="0">
                          <a:solidFill>
                            <a:schemeClr val="tx1"/>
                          </a:solidFill>
                        </a:rPr>
                        <a:t>Cain &amp; Abel </a:t>
                      </a:r>
                    </a:p>
                  </a:txBody>
                  <a:tcPr>
                    <a:solidFill>
                      <a:schemeClr val="accent6">
                        <a:lumMod val="20000"/>
                        <a:lumOff val="80000"/>
                      </a:schemeClr>
                    </a:solidFill>
                  </a:tcPr>
                </a:tc>
                <a:tc>
                  <a:txBody>
                    <a:bodyPr/>
                    <a:lstStyle/>
                    <a:p>
                      <a:pPr algn="ctr"/>
                      <a:r>
                        <a:rPr lang="en-US" sz="1700" dirty="0">
                          <a:solidFill>
                            <a:schemeClr val="tx1"/>
                          </a:solidFill>
                        </a:rPr>
                        <a:t>Doug Greer </a:t>
                      </a:r>
                    </a:p>
                  </a:txBody>
                  <a:tcPr>
                    <a:solidFill>
                      <a:schemeClr val="accent6">
                        <a:lumMod val="20000"/>
                        <a:lumOff val="80000"/>
                      </a:schemeClr>
                    </a:solidFill>
                  </a:tcPr>
                </a:tc>
                <a:extLst>
                  <a:ext uri="{0D108BD9-81ED-4DB2-BD59-A6C34878D82A}">
                    <a16:rowId xmlns:a16="http://schemas.microsoft.com/office/drawing/2014/main" val="3927668423"/>
                  </a:ext>
                </a:extLst>
              </a:tr>
              <a:tr h="450574">
                <a:tc>
                  <a:txBody>
                    <a:bodyPr/>
                    <a:lstStyle/>
                    <a:p>
                      <a:pPr algn="ctr"/>
                      <a:r>
                        <a:rPr lang="en-US" sz="1700" dirty="0">
                          <a:solidFill>
                            <a:schemeClr val="tx1"/>
                          </a:solidFill>
                        </a:rPr>
                        <a:t>12/24/23</a:t>
                      </a:r>
                    </a:p>
                  </a:txBody>
                  <a:tcPr>
                    <a:solidFill>
                      <a:schemeClr val="accent6">
                        <a:lumMod val="60000"/>
                        <a:lumOff val="40000"/>
                      </a:schemeClr>
                    </a:solidFill>
                  </a:tcPr>
                </a:tc>
                <a:tc>
                  <a:txBody>
                    <a:bodyPr/>
                    <a:lstStyle/>
                    <a:p>
                      <a:pPr algn="ctr"/>
                      <a:r>
                        <a:rPr lang="en-US" sz="1700" dirty="0">
                          <a:solidFill>
                            <a:schemeClr val="tx1"/>
                          </a:solidFill>
                        </a:rPr>
                        <a:t>Noah &amp; The Flood </a:t>
                      </a:r>
                    </a:p>
                  </a:txBody>
                  <a:tcPr>
                    <a:solidFill>
                      <a:schemeClr val="accent6">
                        <a:lumMod val="60000"/>
                        <a:lumOff val="40000"/>
                      </a:schemeClr>
                    </a:solidFill>
                  </a:tcPr>
                </a:tc>
                <a:tc>
                  <a:txBody>
                    <a:bodyPr/>
                    <a:lstStyle/>
                    <a:p>
                      <a:pPr algn="ctr"/>
                      <a:r>
                        <a:rPr lang="en-US" sz="1700" dirty="0">
                          <a:solidFill>
                            <a:schemeClr val="tx1"/>
                          </a:solidFill>
                        </a:rPr>
                        <a:t>Doug Greer </a:t>
                      </a:r>
                    </a:p>
                  </a:txBody>
                  <a:tcPr>
                    <a:solidFill>
                      <a:schemeClr val="accent6">
                        <a:lumMod val="60000"/>
                        <a:lumOff val="40000"/>
                      </a:schemeClr>
                    </a:solidFill>
                  </a:tcPr>
                </a:tc>
                <a:extLst>
                  <a:ext uri="{0D108BD9-81ED-4DB2-BD59-A6C34878D82A}">
                    <a16:rowId xmlns:a16="http://schemas.microsoft.com/office/drawing/2014/main" val="1532175290"/>
                  </a:ext>
                </a:extLst>
              </a:tr>
              <a:tr h="450574">
                <a:tc>
                  <a:txBody>
                    <a:bodyPr/>
                    <a:lstStyle/>
                    <a:p>
                      <a:pPr algn="ctr"/>
                      <a:r>
                        <a:rPr lang="en-US" sz="1700" dirty="0">
                          <a:solidFill>
                            <a:schemeClr val="tx1"/>
                          </a:solidFill>
                        </a:rPr>
                        <a:t>12/31/23</a:t>
                      </a:r>
                    </a:p>
                  </a:txBody>
                  <a:tcPr>
                    <a:solidFill>
                      <a:schemeClr val="accent6">
                        <a:lumMod val="20000"/>
                        <a:lumOff val="80000"/>
                      </a:schemeClr>
                    </a:solidFill>
                  </a:tcPr>
                </a:tc>
                <a:tc>
                  <a:txBody>
                    <a:bodyPr/>
                    <a:lstStyle/>
                    <a:p>
                      <a:pPr algn="ctr"/>
                      <a:r>
                        <a:rPr lang="en-US" sz="1700" dirty="0">
                          <a:solidFill>
                            <a:schemeClr val="tx1"/>
                          </a:solidFill>
                        </a:rPr>
                        <a:t>Babel and Abrahams Call</a:t>
                      </a:r>
                    </a:p>
                  </a:txBody>
                  <a:tcPr>
                    <a:solidFill>
                      <a:schemeClr val="accent6">
                        <a:lumMod val="20000"/>
                        <a:lumOff val="80000"/>
                      </a:schemeClr>
                    </a:solidFill>
                  </a:tcPr>
                </a:tc>
                <a:tc>
                  <a:txBody>
                    <a:bodyPr/>
                    <a:lstStyle/>
                    <a:p>
                      <a:pPr algn="ctr"/>
                      <a:r>
                        <a:rPr lang="en-US" sz="1700" dirty="0">
                          <a:solidFill>
                            <a:schemeClr val="tx1"/>
                          </a:solidFill>
                        </a:rPr>
                        <a:t>David Haley </a:t>
                      </a:r>
                    </a:p>
                  </a:txBody>
                  <a:tcPr>
                    <a:solidFill>
                      <a:schemeClr val="accent6">
                        <a:lumMod val="20000"/>
                        <a:lumOff val="80000"/>
                      </a:schemeClr>
                    </a:solidFill>
                  </a:tcPr>
                </a:tc>
                <a:extLst>
                  <a:ext uri="{0D108BD9-81ED-4DB2-BD59-A6C34878D82A}">
                    <a16:rowId xmlns:a16="http://schemas.microsoft.com/office/drawing/2014/main" val="1663708073"/>
                  </a:ext>
                </a:extLst>
              </a:tr>
              <a:tr h="450574">
                <a:tc>
                  <a:txBody>
                    <a:bodyPr/>
                    <a:lstStyle/>
                    <a:p>
                      <a:pPr algn="ctr"/>
                      <a:r>
                        <a:rPr lang="en-US" sz="1700" dirty="0">
                          <a:solidFill>
                            <a:schemeClr val="tx1"/>
                          </a:solidFill>
                        </a:rPr>
                        <a:t>1/7/24</a:t>
                      </a:r>
                    </a:p>
                  </a:txBody>
                  <a:tcPr>
                    <a:solidFill>
                      <a:schemeClr val="accent6">
                        <a:lumMod val="60000"/>
                        <a:lumOff val="40000"/>
                      </a:schemeClr>
                    </a:solidFill>
                  </a:tcPr>
                </a:tc>
                <a:tc>
                  <a:txBody>
                    <a:bodyPr/>
                    <a:lstStyle/>
                    <a:p>
                      <a:pPr algn="ctr"/>
                      <a:r>
                        <a:rPr lang="en-US" sz="1700" dirty="0">
                          <a:solidFill>
                            <a:schemeClr val="tx1"/>
                          </a:solidFill>
                        </a:rPr>
                        <a:t>Abraham &amp; Sarah </a:t>
                      </a:r>
                    </a:p>
                  </a:txBody>
                  <a:tcPr>
                    <a:solidFill>
                      <a:schemeClr val="accent6">
                        <a:lumMod val="60000"/>
                        <a:lumOff val="40000"/>
                      </a:schemeClr>
                    </a:solidFill>
                  </a:tcPr>
                </a:tc>
                <a:tc>
                  <a:txBody>
                    <a:bodyPr/>
                    <a:lstStyle/>
                    <a:p>
                      <a:pPr algn="ctr"/>
                      <a:r>
                        <a:rPr lang="en-US" sz="1700" dirty="0">
                          <a:solidFill>
                            <a:schemeClr val="tx1"/>
                          </a:solidFill>
                        </a:rPr>
                        <a:t>Doug Greer </a:t>
                      </a:r>
                    </a:p>
                  </a:txBody>
                  <a:tcPr>
                    <a:solidFill>
                      <a:schemeClr val="accent6">
                        <a:lumMod val="60000"/>
                        <a:lumOff val="40000"/>
                      </a:schemeClr>
                    </a:solidFill>
                  </a:tcPr>
                </a:tc>
                <a:extLst>
                  <a:ext uri="{0D108BD9-81ED-4DB2-BD59-A6C34878D82A}">
                    <a16:rowId xmlns:a16="http://schemas.microsoft.com/office/drawing/2014/main" val="3598839685"/>
                  </a:ext>
                </a:extLst>
              </a:tr>
              <a:tr h="450574">
                <a:tc>
                  <a:txBody>
                    <a:bodyPr/>
                    <a:lstStyle/>
                    <a:p>
                      <a:pPr algn="ctr"/>
                      <a:r>
                        <a:rPr lang="en-US" sz="1700" dirty="0">
                          <a:solidFill>
                            <a:schemeClr val="tx1"/>
                          </a:solidFill>
                        </a:rPr>
                        <a:t>1/14/24</a:t>
                      </a:r>
                    </a:p>
                  </a:txBody>
                  <a:tcPr>
                    <a:solidFill>
                      <a:schemeClr val="accent6">
                        <a:lumMod val="20000"/>
                        <a:lumOff val="80000"/>
                      </a:schemeClr>
                    </a:solidFill>
                  </a:tcPr>
                </a:tc>
                <a:tc>
                  <a:txBody>
                    <a:bodyPr/>
                    <a:lstStyle/>
                    <a:p>
                      <a:pPr algn="ctr"/>
                      <a:r>
                        <a:rPr lang="en-US" sz="1700" dirty="0">
                          <a:solidFill>
                            <a:schemeClr val="tx1"/>
                          </a:solidFill>
                        </a:rPr>
                        <a:t>Abraham’s Test </a:t>
                      </a:r>
                    </a:p>
                  </a:txBody>
                  <a:tcPr>
                    <a:solidFill>
                      <a:schemeClr val="accent6">
                        <a:lumMod val="20000"/>
                        <a:lumOff val="80000"/>
                      </a:schemeClr>
                    </a:solidFill>
                  </a:tcPr>
                </a:tc>
                <a:tc>
                  <a:txBody>
                    <a:bodyPr/>
                    <a:lstStyle/>
                    <a:p>
                      <a:pPr algn="ctr"/>
                      <a:r>
                        <a:rPr lang="en-US" sz="1700" dirty="0">
                          <a:solidFill>
                            <a:schemeClr val="tx1"/>
                          </a:solidFill>
                        </a:rPr>
                        <a:t>David Haley </a:t>
                      </a:r>
                    </a:p>
                  </a:txBody>
                  <a:tcPr>
                    <a:solidFill>
                      <a:schemeClr val="accent6">
                        <a:lumMod val="20000"/>
                        <a:lumOff val="80000"/>
                      </a:schemeClr>
                    </a:solidFill>
                  </a:tcPr>
                </a:tc>
                <a:extLst>
                  <a:ext uri="{0D108BD9-81ED-4DB2-BD59-A6C34878D82A}">
                    <a16:rowId xmlns:a16="http://schemas.microsoft.com/office/drawing/2014/main" val="271072385"/>
                  </a:ext>
                </a:extLst>
              </a:tr>
              <a:tr h="450574">
                <a:tc>
                  <a:txBody>
                    <a:bodyPr/>
                    <a:lstStyle/>
                    <a:p>
                      <a:pPr algn="ctr"/>
                      <a:r>
                        <a:rPr lang="en-US" sz="1700" dirty="0">
                          <a:solidFill>
                            <a:schemeClr val="tx1"/>
                          </a:solidFill>
                        </a:rPr>
                        <a:t>1/21/24</a:t>
                      </a:r>
                    </a:p>
                  </a:txBody>
                  <a:tcPr>
                    <a:solidFill>
                      <a:schemeClr val="accent6">
                        <a:lumMod val="60000"/>
                        <a:lumOff val="40000"/>
                      </a:schemeClr>
                    </a:solidFill>
                  </a:tcPr>
                </a:tc>
                <a:tc>
                  <a:txBody>
                    <a:bodyPr/>
                    <a:lstStyle/>
                    <a:p>
                      <a:pPr algn="ctr"/>
                      <a:r>
                        <a:rPr lang="en-US" sz="1700" dirty="0">
                          <a:solidFill>
                            <a:schemeClr val="tx1"/>
                          </a:solidFill>
                        </a:rPr>
                        <a:t>Jacob &amp; Esau </a:t>
                      </a:r>
                    </a:p>
                  </a:txBody>
                  <a:tcPr>
                    <a:solidFill>
                      <a:schemeClr val="accent6">
                        <a:lumMod val="60000"/>
                        <a:lumOff val="40000"/>
                      </a:schemeClr>
                    </a:solidFill>
                  </a:tcPr>
                </a:tc>
                <a:tc>
                  <a:txBody>
                    <a:bodyPr/>
                    <a:lstStyle/>
                    <a:p>
                      <a:pPr algn="ctr"/>
                      <a:r>
                        <a:rPr lang="en-US" sz="1700" dirty="0">
                          <a:solidFill>
                            <a:schemeClr val="tx1"/>
                          </a:solidFill>
                        </a:rPr>
                        <a:t>Doug Greer </a:t>
                      </a:r>
                    </a:p>
                  </a:txBody>
                  <a:tcPr>
                    <a:solidFill>
                      <a:schemeClr val="accent6">
                        <a:lumMod val="60000"/>
                        <a:lumOff val="40000"/>
                      </a:schemeClr>
                    </a:solidFill>
                  </a:tcPr>
                </a:tc>
                <a:extLst>
                  <a:ext uri="{0D108BD9-81ED-4DB2-BD59-A6C34878D82A}">
                    <a16:rowId xmlns:a16="http://schemas.microsoft.com/office/drawing/2014/main" val="4135255468"/>
                  </a:ext>
                </a:extLst>
              </a:tr>
              <a:tr h="450574">
                <a:tc>
                  <a:txBody>
                    <a:bodyPr/>
                    <a:lstStyle/>
                    <a:p>
                      <a:pPr algn="ctr"/>
                      <a:r>
                        <a:rPr lang="en-US" sz="1700" dirty="0">
                          <a:solidFill>
                            <a:schemeClr val="tx1"/>
                          </a:solidFill>
                        </a:rPr>
                        <a:t>1/28/24</a:t>
                      </a:r>
                    </a:p>
                  </a:txBody>
                  <a:tcPr>
                    <a:solidFill>
                      <a:schemeClr val="accent6">
                        <a:lumMod val="20000"/>
                        <a:lumOff val="80000"/>
                      </a:schemeClr>
                    </a:solidFill>
                  </a:tcPr>
                </a:tc>
                <a:tc>
                  <a:txBody>
                    <a:bodyPr/>
                    <a:lstStyle/>
                    <a:p>
                      <a:pPr algn="ctr"/>
                      <a:r>
                        <a:rPr lang="en-US" sz="1700" dirty="0">
                          <a:solidFill>
                            <a:schemeClr val="tx1"/>
                          </a:solidFill>
                        </a:rPr>
                        <a:t>Jacob’s Dream &amp; Wrestling w/ God </a:t>
                      </a:r>
                    </a:p>
                  </a:txBody>
                  <a:tcPr>
                    <a:solidFill>
                      <a:schemeClr val="accent6">
                        <a:lumMod val="20000"/>
                        <a:lumOff val="80000"/>
                      </a:schemeClr>
                    </a:solidFill>
                  </a:tcPr>
                </a:tc>
                <a:tc>
                  <a:txBody>
                    <a:bodyPr/>
                    <a:lstStyle/>
                    <a:p>
                      <a:pPr algn="ctr"/>
                      <a:r>
                        <a:rPr lang="en-US" sz="1700" dirty="0">
                          <a:solidFill>
                            <a:schemeClr val="tx1"/>
                          </a:solidFill>
                        </a:rPr>
                        <a:t>David Haley </a:t>
                      </a:r>
                    </a:p>
                  </a:txBody>
                  <a:tcPr>
                    <a:solidFill>
                      <a:schemeClr val="accent6">
                        <a:lumMod val="20000"/>
                        <a:lumOff val="80000"/>
                      </a:schemeClr>
                    </a:solidFill>
                  </a:tcPr>
                </a:tc>
                <a:extLst>
                  <a:ext uri="{0D108BD9-81ED-4DB2-BD59-A6C34878D82A}">
                    <a16:rowId xmlns:a16="http://schemas.microsoft.com/office/drawing/2014/main" val="1989784425"/>
                  </a:ext>
                </a:extLst>
              </a:tr>
              <a:tr h="450574">
                <a:tc>
                  <a:txBody>
                    <a:bodyPr/>
                    <a:lstStyle/>
                    <a:p>
                      <a:pPr algn="ctr"/>
                      <a:r>
                        <a:rPr lang="en-US" sz="1700" dirty="0">
                          <a:solidFill>
                            <a:schemeClr val="tx1"/>
                          </a:solidFill>
                        </a:rPr>
                        <a:t>2/4/24</a:t>
                      </a:r>
                    </a:p>
                  </a:txBody>
                  <a:tcPr>
                    <a:solidFill>
                      <a:schemeClr val="accent6">
                        <a:lumMod val="60000"/>
                        <a:lumOff val="40000"/>
                      </a:schemeClr>
                    </a:solidFill>
                  </a:tcPr>
                </a:tc>
                <a:tc>
                  <a:txBody>
                    <a:bodyPr/>
                    <a:lstStyle/>
                    <a:p>
                      <a:pPr algn="ctr"/>
                      <a:r>
                        <a:rPr lang="en-US" sz="1700" dirty="0">
                          <a:solidFill>
                            <a:schemeClr val="tx1"/>
                          </a:solidFill>
                        </a:rPr>
                        <a:t>Joseph: Slave to Governor </a:t>
                      </a:r>
                    </a:p>
                  </a:txBody>
                  <a:tcPr>
                    <a:solidFill>
                      <a:schemeClr val="accent6">
                        <a:lumMod val="60000"/>
                        <a:lumOff val="40000"/>
                      </a:schemeClr>
                    </a:solidFill>
                  </a:tcPr>
                </a:tc>
                <a:tc>
                  <a:txBody>
                    <a:bodyPr/>
                    <a:lstStyle/>
                    <a:p>
                      <a:pPr algn="ctr"/>
                      <a:r>
                        <a:rPr lang="en-US" sz="1700" dirty="0">
                          <a:solidFill>
                            <a:schemeClr val="tx1"/>
                          </a:solidFill>
                        </a:rPr>
                        <a:t>Doug Greer </a:t>
                      </a:r>
                    </a:p>
                  </a:txBody>
                  <a:tcPr>
                    <a:solidFill>
                      <a:schemeClr val="accent6">
                        <a:lumMod val="60000"/>
                        <a:lumOff val="40000"/>
                      </a:schemeClr>
                    </a:solidFill>
                  </a:tcPr>
                </a:tc>
                <a:extLst>
                  <a:ext uri="{0D108BD9-81ED-4DB2-BD59-A6C34878D82A}">
                    <a16:rowId xmlns:a16="http://schemas.microsoft.com/office/drawing/2014/main" val="3110012075"/>
                  </a:ext>
                </a:extLst>
              </a:tr>
              <a:tr h="450574">
                <a:tc>
                  <a:txBody>
                    <a:bodyPr/>
                    <a:lstStyle/>
                    <a:p>
                      <a:pPr algn="ctr"/>
                      <a:r>
                        <a:rPr lang="en-US" sz="1700" dirty="0">
                          <a:solidFill>
                            <a:schemeClr val="tx1"/>
                          </a:solidFill>
                        </a:rPr>
                        <a:t>2/11/24</a:t>
                      </a:r>
                    </a:p>
                  </a:txBody>
                  <a:tcPr>
                    <a:solidFill>
                      <a:schemeClr val="accent6">
                        <a:lumMod val="20000"/>
                        <a:lumOff val="80000"/>
                      </a:schemeClr>
                    </a:solidFill>
                  </a:tcPr>
                </a:tc>
                <a:tc>
                  <a:txBody>
                    <a:bodyPr/>
                    <a:lstStyle/>
                    <a:p>
                      <a:pPr algn="ctr"/>
                      <a:r>
                        <a:rPr lang="en-US" sz="1700" dirty="0">
                          <a:solidFill>
                            <a:schemeClr val="tx1"/>
                          </a:solidFill>
                        </a:rPr>
                        <a:t>Joseph: Reconciliation w/ Brothers </a:t>
                      </a:r>
                    </a:p>
                  </a:txBody>
                  <a:tcPr>
                    <a:solidFill>
                      <a:schemeClr val="accent6">
                        <a:lumMod val="20000"/>
                        <a:lumOff val="80000"/>
                      </a:schemeClr>
                    </a:solidFill>
                  </a:tcPr>
                </a:tc>
                <a:tc>
                  <a:txBody>
                    <a:bodyPr/>
                    <a:lstStyle/>
                    <a:p>
                      <a:pPr algn="ctr"/>
                      <a:r>
                        <a:rPr lang="en-US" sz="1700" dirty="0">
                          <a:solidFill>
                            <a:schemeClr val="tx1"/>
                          </a:solidFill>
                        </a:rPr>
                        <a:t>David Haley </a:t>
                      </a:r>
                    </a:p>
                  </a:txBody>
                  <a:tcPr>
                    <a:solidFill>
                      <a:schemeClr val="accent6">
                        <a:lumMod val="20000"/>
                        <a:lumOff val="80000"/>
                      </a:schemeClr>
                    </a:solidFill>
                  </a:tcPr>
                </a:tc>
                <a:extLst>
                  <a:ext uri="{0D108BD9-81ED-4DB2-BD59-A6C34878D82A}">
                    <a16:rowId xmlns:a16="http://schemas.microsoft.com/office/drawing/2014/main" val="205617094"/>
                  </a:ext>
                </a:extLst>
              </a:tr>
              <a:tr h="450574">
                <a:tc>
                  <a:txBody>
                    <a:bodyPr/>
                    <a:lstStyle/>
                    <a:p>
                      <a:pPr algn="ctr"/>
                      <a:r>
                        <a:rPr lang="en-US" sz="1700" dirty="0"/>
                        <a:t>2/18/24</a:t>
                      </a:r>
                    </a:p>
                  </a:txBody>
                  <a:tcPr>
                    <a:solidFill>
                      <a:schemeClr val="accent6">
                        <a:lumMod val="60000"/>
                        <a:lumOff val="40000"/>
                      </a:schemeClr>
                    </a:solidFill>
                  </a:tcPr>
                </a:tc>
                <a:tc>
                  <a:txBody>
                    <a:bodyPr/>
                    <a:lstStyle/>
                    <a:p>
                      <a:pPr algn="ctr"/>
                      <a:r>
                        <a:rPr lang="en-US" sz="1700" dirty="0"/>
                        <a:t>Jacob: Blessing &amp; Genesis’ End </a:t>
                      </a:r>
                    </a:p>
                  </a:txBody>
                  <a:tcPr>
                    <a:solidFill>
                      <a:schemeClr val="accent6">
                        <a:lumMod val="60000"/>
                        <a:lumOff val="40000"/>
                      </a:schemeClr>
                    </a:solidFill>
                  </a:tcPr>
                </a:tc>
                <a:tc>
                  <a:txBody>
                    <a:bodyPr/>
                    <a:lstStyle/>
                    <a:p>
                      <a:pPr algn="ctr"/>
                      <a:r>
                        <a:rPr lang="en-US" sz="1700" dirty="0"/>
                        <a:t>Doug Greer </a:t>
                      </a:r>
                    </a:p>
                  </a:txBody>
                  <a:tcPr>
                    <a:solidFill>
                      <a:schemeClr val="accent6">
                        <a:lumMod val="60000"/>
                        <a:lumOff val="40000"/>
                      </a:schemeClr>
                    </a:solidFill>
                  </a:tcPr>
                </a:tc>
                <a:extLst>
                  <a:ext uri="{0D108BD9-81ED-4DB2-BD59-A6C34878D82A}">
                    <a16:rowId xmlns:a16="http://schemas.microsoft.com/office/drawing/2014/main" val="3392723889"/>
                  </a:ext>
                </a:extLst>
              </a:tr>
              <a:tr h="450574">
                <a:tc>
                  <a:txBody>
                    <a:bodyPr/>
                    <a:lstStyle/>
                    <a:p>
                      <a:pPr algn="ctr"/>
                      <a:r>
                        <a:rPr lang="en-US" sz="1700" dirty="0"/>
                        <a:t>2/25/24</a:t>
                      </a:r>
                    </a:p>
                  </a:txBody>
                  <a:tcPr>
                    <a:solidFill>
                      <a:schemeClr val="accent6">
                        <a:lumMod val="20000"/>
                        <a:lumOff val="80000"/>
                      </a:schemeClr>
                    </a:solidFill>
                  </a:tcPr>
                </a:tc>
                <a:tc>
                  <a:txBody>
                    <a:bodyPr/>
                    <a:lstStyle/>
                    <a:p>
                      <a:pPr algn="ctr"/>
                      <a:r>
                        <a:rPr lang="en-US" sz="1700" dirty="0"/>
                        <a:t>Conclusion / Review </a:t>
                      </a:r>
                    </a:p>
                  </a:txBody>
                  <a:tcPr>
                    <a:solidFill>
                      <a:schemeClr val="accent6">
                        <a:lumMod val="20000"/>
                        <a:lumOff val="80000"/>
                      </a:schemeClr>
                    </a:solidFill>
                  </a:tcPr>
                </a:tc>
                <a:tc>
                  <a:txBody>
                    <a:bodyPr/>
                    <a:lstStyle/>
                    <a:p>
                      <a:pPr algn="ctr"/>
                      <a:r>
                        <a:rPr lang="en-US" sz="1700" dirty="0"/>
                        <a:t>David Haley </a:t>
                      </a:r>
                    </a:p>
                  </a:txBody>
                  <a:tcPr>
                    <a:solidFill>
                      <a:schemeClr val="accent6">
                        <a:lumMod val="20000"/>
                        <a:lumOff val="80000"/>
                      </a:schemeClr>
                    </a:solidFill>
                  </a:tcPr>
                </a:tc>
                <a:extLst>
                  <a:ext uri="{0D108BD9-81ED-4DB2-BD59-A6C34878D82A}">
                    <a16:rowId xmlns:a16="http://schemas.microsoft.com/office/drawing/2014/main" val="635357736"/>
                  </a:ext>
                </a:extLst>
              </a:tr>
            </a:tbl>
          </a:graphicData>
        </a:graphic>
      </p:graphicFrame>
      <p:sp>
        <p:nvSpPr>
          <p:cNvPr id="2" name="TextBox 1">
            <a:extLst>
              <a:ext uri="{FF2B5EF4-FFF2-40B4-BE49-F238E27FC236}">
                <a16:creationId xmlns:a16="http://schemas.microsoft.com/office/drawing/2014/main" id="{171D220A-1A3E-31A4-E383-AA053492CF93}"/>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51828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96869"/>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1794F50-37CE-C4F5-916E-93DDFD1DDC54}"/>
              </a:ext>
            </a:extLst>
          </p:cNvPr>
          <p:cNvSpPr txBox="1"/>
          <p:nvPr/>
        </p:nvSpPr>
        <p:spPr>
          <a:xfrm>
            <a:off x="923516" y="2609601"/>
            <a:ext cx="10208820" cy="707886"/>
          </a:xfrm>
          <a:prstGeom prst="rect">
            <a:avLst/>
          </a:prstGeom>
          <a:noFill/>
        </p:spPr>
        <p:txBody>
          <a:bodyPr wrap="none" rtlCol="0">
            <a:spAutoFit/>
          </a:bodyPr>
          <a:lstStyle/>
          <a:p>
            <a:r>
              <a:rPr lang="en-US" sz="4000" dirty="0">
                <a:solidFill>
                  <a:srgbClr val="FFFF00"/>
                </a:solidFill>
              </a:rPr>
              <a:t>The world had become </a:t>
            </a:r>
            <a:r>
              <a:rPr lang="en-US" sz="4000" u="sng" dirty="0">
                <a:solidFill>
                  <a:srgbClr val="FFFF00"/>
                </a:solidFill>
              </a:rPr>
              <a:t>corrupt</a:t>
            </a:r>
            <a:r>
              <a:rPr lang="en-US" sz="4000" dirty="0">
                <a:solidFill>
                  <a:srgbClr val="FFFF00"/>
                </a:solidFill>
              </a:rPr>
              <a:t>: Genesis 6:11-12</a:t>
            </a:r>
            <a:endParaRPr lang="en-US" sz="4000" u="sng" dirty="0">
              <a:solidFill>
                <a:srgbClr val="FFFF00"/>
              </a:solidFill>
            </a:endParaRPr>
          </a:p>
        </p:txBody>
      </p:sp>
      <p:sp>
        <p:nvSpPr>
          <p:cNvPr id="4" name="TextBox 3">
            <a:extLst>
              <a:ext uri="{FF2B5EF4-FFF2-40B4-BE49-F238E27FC236}">
                <a16:creationId xmlns:a16="http://schemas.microsoft.com/office/drawing/2014/main" id="{54859EB6-C1CE-4054-73D2-A126254DA501}"/>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239729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120843"/>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1794F50-37CE-C4F5-916E-93DDFD1DDC54}"/>
              </a:ext>
            </a:extLst>
          </p:cNvPr>
          <p:cNvSpPr txBox="1"/>
          <p:nvPr/>
        </p:nvSpPr>
        <p:spPr>
          <a:xfrm>
            <a:off x="923516" y="2362860"/>
            <a:ext cx="10395067" cy="5016758"/>
          </a:xfrm>
          <a:prstGeom prst="rect">
            <a:avLst/>
          </a:prstGeom>
          <a:noFill/>
        </p:spPr>
        <p:txBody>
          <a:bodyPr wrap="square" rtlCol="0">
            <a:spAutoFit/>
          </a:bodyPr>
          <a:lstStyle/>
          <a:p>
            <a:r>
              <a:rPr lang="en-US" sz="4000" dirty="0">
                <a:solidFill>
                  <a:srgbClr val="FFFF00"/>
                </a:solidFill>
              </a:rPr>
              <a:t>The world had become </a:t>
            </a:r>
            <a:r>
              <a:rPr lang="en-US" sz="4000" u="sng" dirty="0">
                <a:solidFill>
                  <a:srgbClr val="FFFF00"/>
                </a:solidFill>
              </a:rPr>
              <a:t>corrupt</a:t>
            </a:r>
            <a:r>
              <a:rPr lang="en-US" sz="4000" dirty="0">
                <a:solidFill>
                  <a:srgbClr val="FFFF00"/>
                </a:solidFill>
              </a:rPr>
              <a:t>: Genesis 6:11-12</a:t>
            </a:r>
          </a:p>
          <a:p>
            <a:endParaRPr lang="en-US" sz="4000" u="sng" dirty="0">
              <a:solidFill>
                <a:srgbClr val="FFFF00"/>
              </a:solidFill>
            </a:endParaRPr>
          </a:p>
          <a:p>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Corrupt is from the Hebrew word “</a:t>
            </a:r>
            <a:r>
              <a:rPr lang="en-US" sz="4000" b="1" u="sng" kern="100"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shachath</a:t>
            </a:r>
            <a:r>
              <a:rPr lang="en-US" sz="4000" b="1"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which means to </a:t>
            </a:r>
            <a:r>
              <a:rPr lang="en-US" sz="4000"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destroy</a:t>
            </a: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or </a:t>
            </a:r>
            <a:r>
              <a:rPr lang="en-US" sz="4000"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ruin.</a:t>
            </a:r>
          </a:p>
          <a:p>
            <a:endParaRPr lang="en-US" sz="4000" u="sng" dirty="0">
              <a:solidFill>
                <a:srgbClr val="FFFF00"/>
              </a:solidFill>
            </a:endParaRPr>
          </a:p>
          <a:p>
            <a:r>
              <a:rPr lang="en-US" sz="4000" dirty="0">
                <a:solidFill>
                  <a:srgbClr val="FFFF00"/>
                </a:solidFill>
              </a:rPr>
              <a:t>How did Noah and his family escape corruption?</a:t>
            </a:r>
          </a:p>
          <a:p>
            <a:endParaRPr lang="en-US" sz="4000" dirty="0">
              <a:solidFill>
                <a:srgbClr val="FFFF00"/>
              </a:solidFill>
            </a:endParaRPr>
          </a:p>
          <a:p>
            <a:endParaRPr lang="en-US" sz="4000" dirty="0">
              <a:solidFill>
                <a:srgbClr val="FFFF00"/>
              </a:solidFill>
            </a:endParaRPr>
          </a:p>
        </p:txBody>
      </p:sp>
      <p:sp>
        <p:nvSpPr>
          <p:cNvPr id="4" name="TextBox 3">
            <a:extLst>
              <a:ext uri="{FF2B5EF4-FFF2-40B4-BE49-F238E27FC236}">
                <a16:creationId xmlns:a16="http://schemas.microsoft.com/office/drawing/2014/main" id="{54859EB6-C1CE-4054-73D2-A126254DA501}"/>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11</a:t>
            </a:r>
          </a:p>
        </p:txBody>
      </p:sp>
    </p:spTree>
    <p:extLst>
      <p:ext uri="{BB962C8B-B14F-4D97-AF65-F5344CB8AC3E}">
        <p14:creationId xmlns:p14="http://schemas.microsoft.com/office/powerpoint/2010/main" val="413005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96869"/>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1794F50-37CE-C4F5-916E-93DDFD1DDC54}"/>
              </a:ext>
            </a:extLst>
          </p:cNvPr>
          <p:cNvSpPr txBox="1"/>
          <p:nvPr/>
        </p:nvSpPr>
        <p:spPr>
          <a:xfrm>
            <a:off x="1487714" y="1966371"/>
            <a:ext cx="9830869" cy="1938992"/>
          </a:xfrm>
          <a:prstGeom prst="rect">
            <a:avLst/>
          </a:prstGeom>
          <a:noFill/>
        </p:spPr>
        <p:txBody>
          <a:bodyPr wrap="square" rtlCol="0">
            <a:spAutoFit/>
          </a:bodyPr>
          <a:lstStyle/>
          <a:p>
            <a:pPr algn="just"/>
            <a:r>
              <a:rPr lang="en-US" sz="4000" dirty="0">
                <a:solidFill>
                  <a:srgbClr val="FFFF00"/>
                </a:solidFill>
              </a:rPr>
              <a:t>Was the flood a miraculous event?</a:t>
            </a:r>
          </a:p>
          <a:p>
            <a:pPr algn="just"/>
            <a:endParaRPr lang="en-US" sz="4000" dirty="0">
              <a:solidFill>
                <a:srgbClr val="FFFF00"/>
              </a:solidFill>
            </a:endParaRPr>
          </a:p>
          <a:p>
            <a:pPr algn="just"/>
            <a:endParaRPr lang="en-US" sz="4000" dirty="0">
              <a:solidFill>
                <a:srgbClr val="FFFF00"/>
              </a:solidFill>
            </a:endParaRPr>
          </a:p>
        </p:txBody>
      </p:sp>
      <p:sp>
        <p:nvSpPr>
          <p:cNvPr id="4" name="TextBox 3">
            <a:extLst>
              <a:ext uri="{FF2B5EF4-FFF2-40B4-BE49-F238E27FC236}">
                <a16:creationId xmlns:a16="http://schemas.microsoft.com/office/drawing/2014/main" id="{DAD7229D-7CF1-75B7-FBA0-CEB5C77AC4BF}"/>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12</a:t>
            </a:r>
          </a:p>
        </p:txBody>
      </p:sp>
    </p:spTree>
    <p:extLst>
      <p:ext uri="{BB962C8B-B14F-4D97-AF65-F5344CB8AC3E}">
        <p14:creationId xmlns:p14="http://schemas.microsoft.com/office/powerpoint/2010/main" val="47133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96869"/>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1794F50-37CE-C4F5-916E-93DDFD1DDC54}"/>
              </a:ext>
            </a:extLst>
          </p:cNvPr>
          <p:cNvSpPr txBox="1"/>
          <p:nvPr/>
        </p:nvSpPr>
        <p:spPr>
          <a:xfrm>
            <a:off x="1487714" y="1966371"/>
            <a:ext cx="9830869" cy="3785652"/>
          </a:xfrm>
          <a:prstGeom prst="rect">
            <a:avLst/>
          </a:prstGeom>
          <a:noFill/>
        </p:spPr>
        <p:txBody>
          <a:bodyPr wrap="square" rtlCol="0">
            <a:spAutoFit/>
          </a:bodyPr>
          <a:lstStyle/>
          <a:p>
            <a:pPr algn="just"/>
            <a:r>
              <a:rPr lang="en-US" sz="4000" dirty="0">
                <a:solidFill>
                  <a:srgbClr val="FFFF00"/>
                </a:solidFill>
              </a:rPr>
              <a:t>Was the flood a miraculous event?</a:t>
            </a:r>
          </a:p>
          <a:p>
            <a:pPr algn="just"/>
            <a:endParaRPr lang="en-US" sz="4000" dirty="0">
              <a:solidFill>
                <a:srgbClr val="FFFF00"/>
              </a:solidFill>
            </a:endParaRPr>
          </a:p>
          <a:p>
            <a:pPr algn="just"/>
            <a:r>
              <a:rPr lang="en-US" sz="4000" dirty="0">
                <a:solidFill>
                  <a:srgbClr val="FFFF00"/>
                </a:solidFill>
              </a:rPr>
              <a:t>…the Great Promise, </a:t>
            </a:r>
            <a:r>
              <a:rPr lang="en-US" sz="4000" i="1" dirty="0">
                <a:solidFill>
                  <a:srgbClr val="FFFF00"/>
                </a:solidFill>
              </a:rPr>
              <a:t>the lodestar of their lives</a:t>
            </a:r>
            <a:r>
              <a:rPr lang="en-US" sz="4000" dirty="0">
                <a:solidFill>
                  <a:srgbClr val="FFFF00"/>
                </a:solidFill>
              </a:rPr>
              <a:t>, </a:t>
            </a:r>
          </a:p>
          <a:p>
            <a:pPr algn="just"/>
            <a:r>
              <a:rPr lang="en-US" sz="4000" u="sng" dirty="0">
                <a:solidFill>
                  <a:srgbClr val="FFFF00"/>
                </a:solidFill>
              </a:rPr>
              <a:t>must be fulfilled divinely and miraculously </a:t>
            </a:r>
          </a:p>
          <a:p>
            <a:pPr algn="just"/>
            <a:r>
              <a:rPr lang="en-US" sz="4000" u="sng" dirty="0">
                <a:solidFill>
                  <a:srgbClr val="FFFF00"/>
                </a:solidFill>
              </a:rPr>
              <a:t>or not at all</a:t>
            </a:r>
            <a:r>
              <a:rPr lang="en-US" sz="4000" dirty="0">
                <a:solidFill>
                  <a:srgbClr val="FFFF00"/>
                </a:solidFill>
              </a:rPr>
              <a:t>.  </a:t>
            </a:r>
          </a:p>
          <a:p>
            <a:pPr algn="just"/>
            <a:endParaRPr lang="en-US" sz="4000" dirty="0">
              <a:solidFill>
                <a:srgbClr val="FFFF00"/>
              </a:solidFill>
            </a:endParaRPr>
          </a:p>
        </p:txBody>
      </p:sp>
      <p:sp>
        <p:nvSpPr>
          <p:cNvPr id="4" name="TextBox 3">
            <a:extLst>
              <a:ext uri="{FF2B5EF4-FFF2-40B4-BE49-F238E27FC236}">
                <a16:creationId xmlns:a16="http://schemas.microsoft.com/office/drawing/2014/main" id="{DAD7229D-7CF1-75B7-FBA0-CEB5C77AC4BF}"/>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13</a:t>
            </a:r>
          </a:p>
        </p:txBody>
      </p:sp>
    </p:spTree>
    <p:extLst>
      <p:ext uri="{BB962C8B-B14F-4D97-AF65-F5344CB8AC3E}">
        <p14:creationId xmlns:p14="http://schemas.microsoft.com/office/powerpoint/2010/main" val="200068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46069"/>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1794F50-37CE-C4F5-916E-93DDFD1DDC54}"/>
              </a:ext>
            </a:extLst>
          </p:cNvPr>
          <p:cNvSpPr txBox="1"/>
          <p:nvPr/>
        </p:nvSpPr>
        <p:spPr>
          <a:xfrm>
            <a:off x="174170" y="1774361"/>
            <a:ext cx="11829143" cy="1938992"/>
          </a:xfrm>
          <a:prstGeom prst="rect">
            <a:avLst/>
          </a:prstGeom>
          <a:noFill/>
        </p:spPr>
        <p:txBody>
          <a:bodyPr wrap="square" rtlCol="0">
            <a:spAutoFit/>
          </a:bodyPr>
          <a:lstStyle/>
          <a:p>
            <a:r>
              <a:rPr lang="en-US" sz="4000" dirty="0">
                <a:solidFill>
                  <a:srgbClr val="FFFF00"/>
                </a:solidFill>
              </a:rPr>
              <a:t>How many miraculous events can be identified in the account of Noah and the flood? </a:t>
            </a:r>
          </a:p>
          <a:p>
            <a:endParaRPr lang="en-US" sz="4000" dirty="0">
              <a:solidFill>
                <a:srgbClr val="FFFF00"/>
              </a:solidFill>
            </a:endParaRPr>
          </a:p>
        </p:txBody>
      </p:sp>
      <p:sp>
        <p:nvSpPr>
          <p:cNvPr id="4" name="TextBox 3">
            <a:extLst>
              <a:ext uri="{FF2B5EF4-FFF2-40B4-BE49-F238E27FC236}">
                <a16:creationId xmlns:a16="http://schemas.microsoft.com/office/drawing/2014/main" id="{C1868590-3923-FC49-2471-B214552F915A}"/>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14</a:t>
            </a:r>
          </a:p>
        </p:txBody>
      </p:sp>
    </p:spTree>
    <p:extLst>
      <p:ext uri="{BB962C8B-B14F-4D97-AF65-F5344CB8AC3E}">
        <p14:creationId xmlns:p14="http://schemas.microsoft.com/office/powerpoint/2010/main" val="101084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249266"/>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1794F50-37CE-C4F5-916E-93DDFD1DDC54}"/>
              </a:ext>
            </a:extLst>
          </p:cNvPr>
          <p:cNvSpPr txBox="1"/>
          <p:nvPr/>
        </p:nvSpPr>
        <p:spPr>
          <a:xfrm>
            <a:off x="174170" y="903505"/>
            <a:ext cx="11829143" cy="6652077"/>
          </a:xfrm>
          <a:prstGeom prst="rect">
            <a:avLst/>
          </a:prstGeom>
          <a:noFill/>
        </p:spPr>
        <p:txBody>
          <a:bodyPr wrap="square" rtlCol="0">
            <a:spAutoFit/>
          </a:bodyPr>
          <a:lstStyle/>
          <a:p>
            <a:r>
              <a:rPr lang="en-US" sz="4000" dirty="0">
                <a:solidFill>
                  <a:srgbClr val="FFFF00"/>
                </a:solidFill>
              </a:rPr>
              <a:t>How many miraculous events can be identified in the account of Noah and the flood? </a:t>
            </a:r>
          </a:p>
          <a:p>
            <a:pPr marL="742950" marR="0" lvl="1" indent="-285750">
              <a:lnSpc>
                <a:spcPct val="107000"/>
              </a:lnSpc>
              <a:spcBef>
                <a:spcPts val="0"/>
              </a:spcBef>
              <a:spcAft>
                <a:spcPts val="0"/>
              </a:spcAft>
              <a:buFont typeface="+mj-lt"/>
              <a:buAutoNum type="alphaLcPeriod"/>
            </a:pP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Animals sought out Noah</a:t>
            </a:r>
          </a:p>
          <a:p>
            <a:pPr marL="742950" marR="0" lvl="1" indent="-285750">
              <a:lnSpc>
                <a:spcPct val="107000"/>
              </a:lnSpc>
              <a:spcBef>
                <a:spcPts val="0"/>
              </a:spcBef>
              <a:spcAft>
                <a:spcPts val="0"/>
              </a:spcAft>
              <a:buFont typeface="+mj-lt"/>
              <a:buAutoNum type="alphaLcPeriod"/>
            </a:pP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Orderly entered the ark two by two</a:t>
            </a:r>
          </a:p>
          <a:p>
            <a:pPr marL="742950" marR="0" lvl="1" indent="-285750">
              <a:lnSpc>
                <a:spcPct val="107000"/>
              </a:lnSpc>
              <a:spcBef>
                <a:spcPts val="0"/>
              </a:spcBef>
              <a:spcAft>
                <a:spcPts val="0"/>
              </a:spcAft>
              <a:buFont typeface="+mj-lt"/>
              <a:buAutoNum type="alphaLcPeriod"/>
            </a:pP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Opened the windows of the heavens</a:t>
            </a:r>
          </a:p>
          <a:p>
            <a:pPr marL="742950" marR="0" lvl="1" indent="-285750">
              <a:lnSpc>
                <a:spcPct val="107000"/>
              </a:lnSpc>
              <a:spcBef>
                <a:spcPts val="0"/>
              </a:spcBef>
              <a:spcAft>
                <a:spcPts val="0"/>
              </a:spcAft>
              <a:buFont typeface="+mj-lt"/>
              <a:buAutoNum type="alphaLcPeriod"/>
            </a:pP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Broke the fountains of the great deep</a:t>
            </a:r>
          </a:p>
          <a:p>
            <a:pPr marL="742950" marR="0" lvl="1" indent="-285750">
              <a:lnSpc>
                <a:spcPct val="107000"/>
              </a:lnSpc>
              <a:spcBef>
                <a:spcPts val="0"/>
              </a:spcBef>
              <a:spcAft>
                <a:spcPts val="0"/>
              </a:spcAft>
              <a:buFont typeface="+mj-lt"/>
              <a:buAutoNum type="alphaLcPeriod"/>
            </a:pP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Lord shut door of the ark </a:t>
            </a:r>
          </a:p>
          <a:p>
            <a:pPr marL="742950" marR="0" lvl="1" indent="-285750">
              <a:lnSpc>
                <a:spcPct val="107000"/>
              </a:lnSpc>
              <a:spcBef>
                <a:spcPts val="0"/>
              </a:spcBef>
              <a:spcAft>
                <a:spcPts val="800"/>
              </a:spcAft>
              <a:buFont typeface="+mj-lt"/>
              <a:buAutoNum type="alphaLcPeriod"/>
            </a:pP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Lord controlled the duration of the rain (40 days/40nights)</a:t>
            </a:r>
          </a:p>
          <a:p>
            <a:endParaRPr lang="en-US" sz="4000" dirty="0">
              <a:solidFill>
                <a:srgbClr val="FFFF00"/>
              </a:solidFill>
            </a:endParaRPr>
          </a:p>
        </p:txBody>
      </p:sp>
      <p:sp>
        <p:nvSpPr>
          <p:cNvPr id="4" name="TextBox 3">
            <a:extLst>
              <a:ext uri="{FF2B5EF4-FFF2-40B4-BE49-F238E27FC236}">
                <a16:creationId xmlns:a16="http://schemas.microsoft.com/office/drawing/2014/main" id="{B7A2CDB5-1CF3-F6CD-4CA6-91DED398DC67}"/>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15</a:t>
            </a:r>
          </a:p>
        </p:txBody>
      </p:sp>
    </p:spTree>
    <p:extLst>
      <p:ext uri="{BB962C8B-B14F-4D97-AF65-F5344CB8AC3E}">
        <p14:creationId xmlns:p14="http://schemas.microsoft.com/office/powerpoint/2010/main" val="357273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380791"/>
            <a:ext cx="10581314" cy="1238219"/>
          </a:xfrm>
        </p:spPr>
        <p:txBody>
          <a:bodyPr>
            <a:normAutofit/>
          </a:bodyPr>
          <a:lstStyle/>
          <a:p>
            <a:r>
              <a:rPr lang="en-US" dirty="0">
                <a:solidFill>
                  <a:srgbClr val="FFFF00"/>
                </a:solidFill>
              </a:rPr>
              <a:t>Significance of the Number 40</a:t>
            </a:r>
          </a:p>
        </p:txBody>
      </p:sp>
      <p:sp>
        <p:nvSpPr>
          <p:cNvPr id="3" name="TextBox 2">
            <a:extLst>
              <a:ext uri="{FF2B5EF4-FFF2-40B4-BE49-F238E27FC236}">
                <a16:creationId xmlns:a16="http://schemas.microsoft.com/office/drawing/2014/main" id="{0A128EE2-6E86-450E-4D8C-5E089C9FC5A9}"/>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16</a:t>
            </a:r>
          </a:p>
        </p:txBody>
      </p:sp>
    </p:spTree>
    <p:extLst>
      <p:ext uri="{BB962C8B-B14F-4D97-AF65-F5344CB8AC3E}">
        <p14:creationId xmlns:p14="http://schemas.microsoft.com/office/powerpoint/2010/main" val="354810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294123"/>
            <a:ext cx="10581314" cy="1238219"/>
          </a:xfrm>
        </p:spPr>
        <p:txBody>
          <a:bodyPr>
            <a:normAutofit/>
          </a:bodyPr>
          <a:lstStyle/>
          <a:p>
            <a:r>
              <a:rPr lang="en-US" dirty="0">
                <a:solidFill>
                  <a:srgbClr val="FFFF00"/>
                </a:solidFill>
              </a:rPr>
              <a:t>Significance of the Number 40</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482266" y="1299026"/>
            <a:ext cx="11395409" cy="3612433"/>
          </a:xfrm>
        </p:spPr>
        <p:txBody>
          <a:bodyPr>
            <a:noAutofit/>
          </a:bodyPr>
          <a:lstStyle/>
          <a:p>
            <a:pPr marL="571500" indent="-571500" algn="l">
              <a:buFont typeface="Arial" panose="020B0604020202020204" pitchFamily="34" charset="0"/>
              <a:buChar char="•"/>
            </a:pPr>
            <a:r>
              <a:rPr lang="en-US" sz="3200" dirty="0">
                <a:solidFill>
                  <a:srgbClr val="FFFF00"/>
                </a:solidFill>
              </a:rPr>
              <a:t>Rained for 40 days / 40 nights (Genesis 7:12)</a:t>
            </a:r>
          </a:p>
          <a:p>
            <a:pPr marL="571500" indent="-571500" algn="l">
              <a:buFont typeface="Arial" panose="020B0604020202020204" pitchFamily="34" charset="0"/>
              <a:buChar char="•"/>
            </a:pPr>
            <a:r>
              <a:rPr lang="en-US" sz="3200" dirty="0">
                <a:solidFill>
                  <a:srgbClr val="FFFF00"/>
                </a:solidFill>
              </a:rPr>
              <a:t>Israel wondered in the wilderness for 40 years (Joshua 5:6)</a:t>
            </a:r>
          </a:p>
          <a:p>
            <a:pPr marL="571500" indent="-571500" algn="l">
              <a:buFont typeface="Arial" panose="020B0604020202020204" pitchFamily="34" charset="0"/>
              <a:buChar char="•"/>
            </a:pPr>
            <a:r>
              <a:rPr lang="en-US" sz="3200" dirty="0">
                <a:solidFill>
                  <a:srgbClr val="FFFF00"/>
                </a:solidFill>
              </a:rPr>
              <a:t>Goliath presented himself for 40 days (1 Samuel 17:16)</a:t>
            </a:r>
          </a:p>
          <a:p>
            <a:pPr marL="571500" indent="-571500" algn="l">
              <a:buFont typeface="Arial" panose="020B0604020202020204" pitchFamily="34" charset="0"/>
              <a:buChar char="•"/>
            </a:pPr>
            <a:r>
              <a:rPr lang="en-US" sz="3200" dirty="0">
                <a:solidFill>
                  <a:srgbClr val="FFFF00"/>
                </a:solidFill>
              </a:rPr>
              <a:t>40 years I was grieved with that generation (Psalms 95:10) </a:t>
            </a:r>
          </a:p>
          <a:p>
            <a:pPr marL="571500" indent="-571500" algn="l">
              <a:buFont typeface="Arial" panose="020B0604020202020204" pitchFamily="34" charset="0"/>
              <a:buChar char="•"/>
            </a:pPr>
            <a:r>
              <a:rPr lang="en-US" sz="3200" dirty="0">
                <a:solidFill>
                  <a:srgbClr val="FFFF00"/>
                </a:solidFill>
              </a:rPr>
              <a:t>Ezekiel lays on his side for 40 days (Ezekiel 4:6)</a:t>
            </a:r>
          </a:p>
          <a:p>
            <a:pPr marL="571500" indent="-571500" algn="l">
              <a:buFont typeface="Arial" panose="020B0604020202020204" pitchFamily="34" charset="0"/>
              <a:buChar char="•"/>
            </a:pPr>
            <a:r>
              <a:rPr lang="en-US" sz="3200" dirty="0">
                <a:solidFill>
                  <a:srgbClr val="FFFF00"/>
                </a:solidFill>
              </a:rPr>
              <a:t>Egypt’s cities desolate for 40 years (Ezekiel 29:12)</a:t>
            </a:r>
          </a:p>
          <a:p>
            <a:pPr marL="571500" indent="-571500" algn="l">
              <a:buFont typeface="Arial" panose="020B0604020202020204" pitchFamily="34" charset="0"/>
              <a:buChar char="•"/>
            </a:pPr>
            <a:r>
              <a:rPr lang="en-US" sz="3200" dirty="0">
                <a:solidFill>
                  <a:srgbClr val="FFFF00"/>
                </a:solidFill>
              </a:rPr>
              <a:t>Jonah cries out in Nineveh for 40 days that it shall be overthrown (Jonah 3:4)</a:t>
            </a:r>
          </a:p>
          <a:p>
            <a:pPr marL="571500" indent="-571500" algn="l">
              <a:buFont typeface="Arial" panose="020B0604020202020204" pitchFamily="34" charset="0"/>
              <a:buChar char="•"/>
            </a:pPr>
            <a:r>
              <a:rPr lang="en-US" sz="3200" dirty="0">
                <a:solidFill>
                  <a:srgbClr val="FFFF00"/>
                </a:solidFill>
              </a:rPr>
              <a:t>Jesus fasted 40 days before being tempted by Satan (Matt 4:2)</a:t>
            </a:r>
          </a:p>
          <a:p>
            <a:pPr marL="571500" indent="-571500" algn="l">
              <a:buFont typeface="Arial" panose="020B0604020202020204" pitchFamily="34" charset="0"/>
              <a:buChar char="•"/>
            </a:pPr>
            <a:endParaRPr lang="en-US" sz="1600" dirty="0">
              <a:solidFill>
                <a:srgbClr val="FFFF00"/>
              </a:solidFill>
            </a:endParaRPr>
          </a:p>
          <a:p>
            <a:pPr marL="571500" indent="-571500" algn="l">
              <a:buFont typeface="Arial" panose="020B0604020202020204" pitchFamily="34" charset="0"/>
              <a:buChar char="•"/>
            </a:pPr>
            <a:endParaRPr lang="en-US" sz="1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3" name="TextBox 2">
            <a:extLst>
              <a:ext uri="{FF2B5EF4-FFF2-40B4-BE49-F238E27FC236}">
                <a16:creationId xmlns:a16="http://schemas.microsoft.com/office/drawing/2014/main" id="{0A128EE2-6E86-450E-4D8C-5E089C9FC5A9}"/>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17</a:t>
            </a:r>
          </a:p>
        </p:txBody>
      </p:sp>
    </p:spTree>
    <p:extLst>
      <p:ext uri="{BB962C8B-B14F-4D97-AF65-F5344CB8AC3E}">
        <p14:creationId xmlns:p14="http://schemas.microsoft.com/office/powerpoint/2010/main" val="374693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101600" y="275560"/>
            <a:ext cx="11981543" cy="1238219"/>
          </a:xfrm>
        </p:spPr>
        <p:txBody>
          <a:bodyPr>
            <a:normAutofit fontScale="90000"/>
          </a:bodyPr>
          <a:lstStyle/>
          <a:p>
            <a:r>
              <a:rPr lang="en-US" dirty="0">
                <a:solidFill>
                  <a:srgbClr val="FFFF00"/>
                </a:solidFill>
              </a:rPr>
              <a:t>What do we know about the flood waters?</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240966" y="1415821"/>
            <a:ext cx="11395409" cy="2991268"/>
          </a:xfrm>
        </p:spPr>
        <p:txBody>
          <a:bodyPr>
            <a:noAutofit/>
          </a:bodyPr>
          <a:lstStyle/>
          <a:p>
            <a:pPr algn="l"/>
            <a:endParaRPr lang="en-US" sz="2800" dirty="0">
              <a:solidFill>
                <a:srgbClr val="FFFF00"/>
              </a:solidFill>
            </a:endParaRPr>
          </a:p>
          <a:p>
            <a:pPr marL="571500" indent="-571500" algn="l">
              <a:buFont typeface="Arial" panose="020B0604020202020204" pitchFamily="34" charset="0"/>
              <a:buChar char="•"/>
            </a:pPr>
            <a:endParaRPr lang="en-US" sz="2000" dirty="0">
              <a:solidFill>
                <a:srgbClr val="FFFF00"/>
              </a:solidFill>
            </a:endParaRPr>
          </a:p>
          <a:p>
            <a:pPr marL="571500" indent="-571500" algn="l">
              <a:buFont typeface="Arial" panose="020B0604020202020204" pitchFamily="34" charset="0"/>
              <a:buChar char="•"/>
            </a:pPr>
            <a:endParaRPr lang="en-US" sz="20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3" name="Subtitle 4">
            <a:extLst>
              <a:ext uri="{FF2B5EF4-FFF2-40B4-BE49-F238E27FC236}">
                <a16:creationId xmlns:a16="http://schemas.microsoft.com/office/drawing/2014/main" id="{7F265381-97EC-BD27-5E99-2461E2B44141}"/>
              </a:ext>
            </a:extLst>
          </p:cNvPr>
          <p:cNvSpPr txBox="1">
            <a:spLocks/>
          </p:cNvSpPr>
          <p:nvPr/>
        </p:nvSpPr>
        <p:spPr>
          <a:xfrm>
            <a:off x="863600" y="2282546"/>
            <a:ext cx="11001829" cy="2991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u="sng" dirty="0">
                <a:solidFill>
                  <a:srgbClr val="FFFF00"/>
                </a:solidFill>
              </a:rPr>
              <a:t>Flood waters</a:t>
            </a:r>
            <a:r>
              <a:rPr lang="en-US" sz="3200" dirty="0">
                <a:solidFill>
                  <a:srgbClr val="FFFF00"/>
                </a:solidFill>
              </a:rPr>
              <a:t>:</a:t>
            </a: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p:txBody>
      </p:sp>
      <p:sp>
        <p:nvSpPr>
          <p:cNvPr id="4" name="TextBox 3">
            <a:extLst>
              <a:ext uri="{FF2B5EF4-FFF2-40B4-BE49-F238E27FC236}">
                <a16:creationId xmlns:a16="http://schemas.microsoft.com/office/drawing/2014/main" id="{48AF34E0-99C7-B532-353F-CC3D8BACC65D}"/>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18</a:t>
            </a:r>
          </a:p>
        </p:txBody>
      </p:sp>
    </p:spTree>
    <p:extLst>
      <p:ext uri="{BB962C8B-B14F-4D97-AF65-F5344CB8AC3E}">
        <p14:creationId xmlns:p14="http://schemas.microsoft.com/office/powerpoint/2010/main" val="196665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0" y="-159866"/>
            <a:ext cx="12083143" cy="1238219"/>
          </a:xfrm>
        </p:spPr>
        <p:txBody>
          <a:bodyPr>
            <a:normAutofit fontScale="90000"/>
          </a:bodyPr>
          <a:lstStyle/>
          <a:p>
            <a:r>
              <a:rPr lang="en-US" dirty="0">
                <a:solidFill>
                  <a:srgbClr val="FFFF00"/>
                </a:solidFill>
              </a:rPr>
              <a:t>What do we know about the flood waters?</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240966" y="1118279"/>
            <a:ext cx="11395409" cy="2991268"/>
          </a:xfrm>
        </p:spPr>
        <p:txBody>
          <a:bodyPr>
            <a:noAutofit/>
          </a:bodyPr>
          <a:lstStyle/>
          <a:p>
            <a:pPr algn="l"/>
            <a:endParaRPr lang="en-US" sz="2800" dirty="0">
              <a:solidFill>
                <a:srgbClr val="FFFF00"/>
              </a:solidFill>
            </a:endParaRPr>
          </a:p>
          <a:p>
            <a:pPr marL="571500" indent="-571500" algn="l">
              <a:buFont typeface="Arial" panose="020B0604020202020204" pitchFamily="34" charset="0"/>
              <a:buChar char="•"/>
            </a:pPr>
            <a:endParaRPr lang="en-US" sz="2000" dirty="0">
              <a:solidFill>
                <a:srgbClr val="FFFF00"/>
              </a:solidFill>
            </a:endParaRPr>
          </a:p>
          <a:p>
            <a:pPr marL="571500" indent="-571500" algn="l">
              <a:buFont typeface="Arial" panose="020B0604020202020204" pitchFamily="34" charset="0"/>
              <a:buChar char="•"/>
            </a:pPr>
            <a:endParaRPr lang="en-US" sz="20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3" name="Subtitle 4">
            <a:extLst>
              <a:ext uri="{FF2B5EF4-FFF2-40B4-BE49-F238E27FC236}">
                <a16:creationId xmlns:a16="http://schemas.microsoft.com/office/drawing/2014/main" id="{7F265381-97EC-BD27-5E99-2461E2B44141}"/>
              </a:ext>
            </a:extLst>
          </p:cNvPr>
          <p:cNvSpPr txBox="1">
            <a:spLocks/>
          </p:cNvSpPr>
          <p:nvPr/>
        </p:nvSpPr>
        <p:spPr>
          <a:xfrm>
            <a:off x="863600" y="1360890"/>
            <a:ext cx="11001829" cy="2991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u="sng" dirty="0">
                <a:solidFill>
                  <a:srgbClr val="FFFF00"/>
                </a:solidFill>
              </a:rPr>
              <a:t>Flood waters</a:t>
            </a:r>
            <a:r>
              <a:rPr lang="en-US" sz="3200" dirty="0">
                <a:solidFill>
                  <a:srgbClr val="FFFF00"/>
                </a:solidFill>
              </a:rPr>
              <a:t>:</a:t>
            </a:r>
          </a:p>
          <a:p>
            <a:pPr marL="571500" indent="-571500" algn="l">
              <a:buFont typeface="Arial" panose="020B0604020202020204" pitchFamily="34" charset="0"/>
              <a:buChar char="•"/>
            </a:pPr>
            <a:r>
              <a:rPr lang="en-US" sz="3200" dirty="0">
                <a:solidFill>
                  <a:srgbClr val="FFFF00"/>
                </a:solidFill>
              </a:rPr>
              <a:t>Fountains from the ground were broken up</a:t>
            </a:r>
          </a:p>
          <a:p>
            <a:pPr marL="571500" indent="-571500" algn="l">
              <a:buFont typeface="Arial" panose="020B0604020202020204" pitchFamily="34" charset="0"/>
              <a:buChar char="•"/>
            </a:pPr>
            <a:r>
              <a:rPr lang="en-US" sz="3200" dirty="0">
                <a:solidFill>
                  <a:srgbClr val="FFFF00"/>
                </a:solidFill>
              </a:rPr>
              <a:t>Windows from Heaven were opened</a:t>
            </a:r>
          </a:p>
          <a:p>
            <a:pPr marL="571500" indent="-571500" algn="l">
              <a:buFont typeface="Arial" panose="020B0604020202020204" pitchFamily="34" charset="0"/>
              <a:buChar char="•"/>
            </a:pPr>
            <a:r>
              <a:rPr lang="en-US" sz="3200" dirty="0">
                <a:solidFill>
                  <a:srgbClr val="FFFF00"/>
                </a:solidFill>
              </a:rPr>
              <a:t>15 cubits over any land</a:t>
            </a:r>
          </a:p>
          <a:p>
            <a:pPr marL="571500" indent="-571500" algn="l">
              <a:buFont typeface="Arial" panose="020B0604020202020204" pitchFamily="34" charset="0"/>
              <a:buChar char="•"/>
            </a:pPr>
            <a:r>
              <a:rPr lang="en-US" sz="3200" dirty="0">
                <a:solidFill>
                  <a:srgbClr val="FFFF00"/>
                </a:solidFill>
              </a:rPr>
              <a:t>40 days / 40 nights</a:t>
            </a:r>
          </a:p>
          <a:p>
            <a:pPr marL="571500" indent="-571500" algn="l">
              <a:buFont typeface="Arial" panose="020B0604020202020204" pitchFamily="34" charset="0"/>
              <a:buChar char="•"/>
            </a:pPr>
            <a:r>
              <a:rPr lang="en-US" sz="3200" dirty="0">
                <a:solidFill>
                  <a:srgbClr val="FFFF00"/>
                </a:solidFill>
              </a:rPr>
              <a:t>Fountains had to be stopped and the windows had to closed</a:t>
            </a:r>
          </a:p>
          <a:p>
            <a:pPr marL="571500" indent="-571500" algn="l">
              <a:buFont typeface="Arial" panose="020B0604020202020204" pitchFamily="34" charset="0"/>
              <a:buChar char="•"/>
            </a:pPr>
            <a:r>
              <a:rPr lang="en-US" sz="3200" dirty="0">
                <a:solidFill>
                  <a:srgbClr val="FFFF00"/>
                </a:solidFill>
              </a:rPr>
              <a:t>Over all the earth/World wide flood</a:t>
            </a: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p:txBody>
      </p:sp>
      <p:sp>
        <p:nvSpPr>
          <p:cNvPr id="4" name="TextBox 3">
            <a:extLst>
              <a:ext uri="{FF2B5EF4-FFF2-40B4-BE49-F238E27FC236}">
                <a16:creationId xmlns:a16="http://schemas.microsoft.com/office/drawing/2014/main" id="{48AF34E0-99C7-B532-353F-CC3D8BACC65D}"/>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19</a:t>
            </a:r>
          </a:p>
        </p:txBody>
      </p:sp>
    </p:spTree>
    <p:extLst>
      <p:ext uri="{BB962C8B-B14F-4D97-AF65-F5344CB8AC3E}">
        <p14:creationId xmlns:p14="http://schemas.microsoft.com/office/powerpoint/2010/main" val="239916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911440" y="0"/>
            <a:ext cx="10581314" cy="1238219"/>
          </a:xfrm>
        </p:spPr>
        <p:txBody>
          <a:bodyPr>
            <a:normAutofit/>
          </a:bodyPr>
          <a:lstStyle/>
          <a:p>
            <a:r>
              <a:rPr lang="en-US" dirty="0">
                <a:solidFill>
                  <a:srgbClr val="FFFF00"/>
                </a:solidFill>
              </a:rPr>
              <a:t>Noah and the Flood</a:t>
            </a:r>
          </a:p>
        </p:txBody>
      </p:sp>
      <p:pic>
        <p:nvPicPr>
          <p:cNvPr id="5" name="Picture 4" descr="A person and person standing in front of a large wooden boat&#10;&#10;Description automatically generated">
            <a:extLst>
              <a:ext uri="{FF2B5EF4-FFF2-40B4-BE49-F238E27FC236}">
                <a16:creationId xmlns:a16="http://schemas.microsoft.com/office/drawing/2014/main" id="{58B32B3E-B4C5-50AE-A2D8-D54ADA1DC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469" y="1259990"/>
            <a:ext cx="7505928" cy="5629446"/>
          </a:xfrm>
          <a:prstGeom prst="rect">
            <a:avLst/>
          </a:prstGeom>
        </p:spPr>
      </p:pic>
      <p:sp>
        <p:nvSpPr>
          <p:cNvPr id="3" name="TextBox 2">
            <a:extLst>
              <a:ext uri="{FF2B5EF4-FFF2-40B4-BE49-F238E27FC236}">
                <a16:creationId xmlns:a16="http://schemas.microsoft.com/office/drawing/2014/main" id="{F2F3DA06-E910-96C4-CD91-EDE89BDDAA09}"/>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a:t>
            </a:r>
          </a:p>
        </p:txBody>
      </p:sp>
    </p:spTree>
    <p:extLst>
      <p:ext uri="{BB962C8B-B14F-4D97-AF65-F5344CB8AC3E}">
        <p14:creationId xmlns:p14="http://schemas.microsoft.com/office/powerpoint/2010/main" val="109782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159866"/>
            <a:ext cx="10581314" cy="1238219"/>
          </a:xfrm>
        </p:spPr>
        <p:txBody>
          <a:bodyPr>
            <a:normAutofit fontScale="90000"/>
          </a:bodyPr>
          <a:lstStyle/>
          <a:p>
            <a:r>
              <a:rPr lang="en-US" dirty="0">
                <a:solidFill>
                  <a:srgbClr val="FFFF00"/>
                </a:solidFill>
              </a:rPr>
              <a:t>Worldwide Flood versus Local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240966" y="1118279"/>
            <a:ext cx="11395409" cy="2991268"/>
          </a:xfrm>
        </p:spPr>
        <p:txBody>
          <a:bodyPr>
            <a:noAutofit/>
          </a:bodyPr>
          <a:lstStyle/>
          <a:p>
            <a:pPr marL="571500" indent="-571500" algn="l">
              <a:buFont typeface="Arial" panose="020B0604020202020204" pitchFamily="34" charset="0"/>
              <a:buChar char="•"/>
            </a:pPr>
            <a:r>
              <a:rPr lang="en-US" sz="2800" dirty="0">
                <a:solidFill>
                  <a:srgbClr val="FFFF00"/>
                </a:solidFill>
              </a:rPr>
              <a:t>Mabbul – term used solely in connection with the Noah flood </a:t>
            </a:r>
          </a:p>
          <a:p>
            <a:pPr marL="571500" indent="-571500" algn="l">
              <a:buFont typeface="Arial" panose="020B0604020202020204" pitchFamily="34" charset="0"/>
              <a:buChar char="•"/>
            </a:pPr>
            <a:r>
              <a:rPr lang="en-US" sz="2800" dirty="0">
                <a:solidFill>
                  <a:srgbClr val="FFFF00"/>
                </a:solidFill>
              </a:rPr>
              <a:t>All the high hills under the whole heaven were covered by fifteen cubits and the mountains were covered (Gen 7:19-20)</a:t>
            </a:r>
          </a:p>
          <a:p>
            <a:pPr marL="571500" indent="-571500" algn="l">
              <a:buFont typeface="Arial" panose="020B0604020202020204" pitchFamily="34" charset="0"/>
              <a:buChar char="•"/>
            </a:pPr>
            <a:r>
              <a:rPr lang="en-US" sz="2800" dirty="0">
                <a:solidFill>
                  <a:srgbClr val="FFFF00"/>
                </a:solidFill>
              </a:rPr>
              <a:t>Waters were overwhelmingly mighty and prevailed exceedingly over the earth</a:t>
            </a:r>
          </a:p>
          <a:p>
            <a:pPr marL="571500" indent="-571500" algn="l">
              <a:buFont typeface="Arial" panose="020B0604020202020204" pitchFamily="34" charset="0"/>
              <a:buChar char="•"/>
            </a:pPr>
            <a:r>
              <a:rPr lang="en-US" sz="2800" dirty="0">
                <a:solidFill>
                  <a:srgbClr val="FFFF00"/>
                </a:solidFill>
              </a:rPr>
              <a:t>After the waters began to abate, the ark was grounded on the highest mountains of Ararat. Highest peak is 17,000 feet (Gen 8:4-5)</a:t>
            </a:r>
          </a:p>
          <a:p>
            <a:pPr marL="571500" indent="-571500" algn="l">
              <a:buFont typeface="Arial" panose="020B0604020202020204" pitchFamily="34" charset="0"/>
              <a:buChar char="•"/>
            </a:pPr>
            <a:r>
              <a:rPr lang="en-US" sz="2800" dirty="0">
                <a:solidFill>
                  <a:srgbClr val="FFFF00"/>
                </a:solidFill>
              </a:rPr>
              <a:t>No local flood has continued to rise for 150 days</a:t>
            </a:r>
          </a:p>
          <a:p>
            <a:pPr marL="571500" indent="-571500" algn="l">
              <a:buFont typeface="Arial" panose="020B0604020202020204" pitchFamily="34" charset="0"/>
              <a:buChar char="•"/>
            </a:pPr>
            <a:r>
              <a:rPr lang="en-US" sz="2800" dirty="0">
                <a:solidFill>
                  <a:srgbClr val="FFFF00"/>
                </a:solidFill>
              </a:rPr>
              <a:t>Took over a year for waters to abate before enough land had been exposed to permit Noah and family to exit the ark (371 days)</a:t>
            </a:r>
          </a:p>
          <a:p>
            <a:pPr marL="571500" indent="-571500" algn="l">
              <a:buFont typeface="Arial" panose="020B0604020202020204" pitchFamily="34" charset="0"/>
              <a:buChar char="•"/>
            </a:pPr>
            <a:r>
              <a:rPr lang="en-US" sz="2800" dirty="0">
                <a:solidFill>
                  <a:srgbClr val="FFFF00"/>
                </a:solidFill>
              </a:rPr>
              <a:t>God’s promise to never send such a flood has been broken repeatedly if it were only a local flood</a:t>
            </a:r>
          </a:p>
          <a:p>
            <a:pPr algn="l"/>
            <a:endParaRPr lang="en-US" sz="2800" dirty="0">
              <a:solidFill>
                <a:srgbClr val="FFFF00"/>
              </a:solidFill>
            </a:endParaRPr>
          </a:p>
          <a:p>
            <a:pPr marL="571500" indent="-571500" algn="l">
              <a:buFont typeface="Arial" panose="020B0604020202020204" pitchFamily="34" charset="0"/>
              <a:buChar char="•"/>
            </a:pPr>
            <a:endParaRPr lang="en-US" sz="2000" dirty="0">
              <a:solidFill>
                <a:srgbClr val="FFFF00"/>
              </a:solidFill>
            </a:endParaRPr>
          </a:p>
          <a:p>
            <a:pPr marL="571500" indent="-571500" algn="l">
              <a:buFont typeface="Arial" panose="020B0604020202020204" pitchFamily="34" charset="0"/>
              <a:buChar char="•"/>
            </a:pPr>
            <a:endParaRPr lang="en-US" sz="20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3" name="TextBox 2">
            <a:extLst>
              <a:ext uri="{FF2B5EF4-FFF2-40B4-BE49-F238E27FC236}">
                <a16:creationId xmlns:a16="http://schemas.microsoft.com/office/drawing/2014/main" id="{323497C0-2FFF-2ADC-74A4-8DFE8A5724AF}"/>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20</a:t>
            </a:r>
          </a:p>
        </p:txBody>
      </p:sp>
    </p:spTree>
    <p:extLst>
      <p:ext uri="{BB962C8B-B14F-4D97-AF65-F5344CB8AC3E}">
        <p14:creationId xmlns:p14="http://schemas.microsoft.com/office/powerpoint/2010/main" val="12655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28004" y="-138030"/>
            <a:ext cx="10581314" cy="1238219"/>
          </a:xfrm>
        </p:spPr>
        <p:txBody>
          <a:bodyPr>
            <a:normAutofit fontScale="90000"/>
          </a:bodyPr>
          <a:lstStyle/>
          <a:p>
            <a:r>
              <a:rPr lang="en-US" dirty="0">
                <a:solidFill>
                  <a:srgbClr val="FFFF00"/>
                </a:solidFill>
              </a:rPr>
              <a:t>Differences Before/After the Flood</a:t>
            </a:r>
          </a:p>
        </p:txBody>
      </p:sp>
      <p:sp>
        <p:nvSpPr>
          <p:cNvPr id="3" name="TextBox 2">
            <a:extLst>
              <a:ext uri="{FF2B5EF4-FFF2-40B4-BE49-F238E27FC236}">
                <a16:creationId xmlns:a16="http://schemas.microsoft.com/office/drawing/2014/main" id="{EC4AB792-6929-5A98-A216-A4B93ACD6039}"/>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21</a:t>
            </a:r>
          </a:p>
        </p:txBody>
      </p:sp>
    </p:spTree>
    <p:extLst>
      <p:ext uri="{BB962C8B-B14F-4D97-AF65-F5344CB8AC3E}">
        <p14:creationId xmlns:p14="http://schemas.microsoft.com/office/powerpoint/2010/main" val="223901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28004" y="-261399"/>
            <a:ext cx="10581314" cy="1238219"/>
          </a:xfrm>
        </p:spPr>
        <p:txBody>
          <a:bodyPr>
            <a:normAutofit fontScale="90000"/>
          </a:bodyPr>
          <a:lstStyle/>
          <a:p>
            <a:r>
              <a:rPr lang="en-US" dirty="0">
                <a:solidFill>
                  <a:srgbClr val="FFFF00"/>
                </a:solidFill>
              </a:rPr>
              <a:t>Differences Before/After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217715" y="1076928"/>
            <a:ext cx="11161486" cy="2991268"/>
          </a:xfrm>
        </p:spPr>
        <p:txBody>
          <a:bodyPr>
            <a:noAutofit/>
          </a:bodyPr>
          <a:lstStyle/>
          <a:p>
            <a:pPr marL="571500" indent="-571500" algn="l">
              <a:buFont typeface="Arial" panose="020B0604020202020204" pitchFamily="34" charset="0"/>
              <a:buChar char="•"/>
            </a:pPr>
            <a:r>
              <a:rPr lang="en-US" sz="3200" dirty="0">
                <a:solidFill>
                  <a:srgbClr val="FFFF00"/>
                </a:solidFill>
              </a:rPr>
              <a:t>New cosmological conditions/Rainbow/defined seasons/sharp and varied temperature differentials – Gen 8:22</a:t>
            </a:r>
          </a:p>
          <a:p>
            <a:pPr marL="571500" indent="-571500" algn="l">
              <a:buFont typeface="Arial" panose="020B0604020202020204" pitchFamily="34" charset="0"/>
              <a:buChar char="•"/>
            </a:pPr>
            <a:r>
              <a:rPr lang="en-US" sz="3200" dirty="0">
                <a:solidFill>
                  <a:srgbClr val="FFFF00"/>
                </a:solidFill>
              </a:rPr>
              <a:t>There would never again be a worldwide flood which would destroy all life – Gen 9:11</a:t>
            </a:r>
          </a:p>
          <a:p>
            <a:pPr marL="571500" indent="-571500" algn="l">
              <a:buFont typeface="Arial" panose="020B0604020202020204" pitchFamily="34" charset="0"/>
              <a:buChar char="•"/>
            </a:pPr>
            <a:r>
              <a:rPr lang="en-US" sz="3200" dirty="0">
                <a:solidFill>
                  <a:srgbClr val="FFFF00"/>
                </a:solidFill>
              </a:rPr>
              <a:t>There would be a regular order of nature, with a fixed sequence of seasons and a fixed cycle of day and night would prevail from that time on – Gen 8:22</a:t>
            </a:r>
          </a:p>
          <a:p>
            <a:pPr marL="571500" indent="-571500" algn="l">
              <a:buFont typeface="Arial" panose="020B0604020202020204" pitchFamily="34" charset="0"/>
              <a:buChar char="•"/>
            </a:pPr>
            <a:r>
              <a:rPr lang="en-US" sz="3200" dirty="0">
                <a:solidFill>
                  <a:srgbClr val="FFFF00"/>
                </a:solidFill>
              </a:rPr>
              <a:t>Enmity between man and beasts – Gen 9:2/Gen 9:10/Gen 7:14</a:t>
            </a:r>
          </a:p>
          <a:p>
            <a:pPr marL="571500" indent="-571500" algn="l">
              <a:buFont typeface="Arial" panose="020B0604020202020204" pitchFamily="34" charset="0"/>
              <a:buChar char="•"/>
            </a:pPr>
            <a:r>
              <a:rPr lang="en-US" sz="3200" dirty="0">
                <a:solidFill>
                  <a:srgbClr val="FFFF00"/>
                </a:solidFill>
              </a:rPr>
              <a:t>Animals authorized for use as food – Gen 9:3-4</a:t>
            </a:r>
          </a:p>
          <a:p>
            <a:pPr marL="1028700" lvl="1" indent="-571500" algn="l">
              <a:buFont typeface="Arial" panose="020B0604020202020204" pitchFamily="34" charset="0"/>
              <a:buChar char="•"/>
            </a:pPr>
            <a:r>
              <a:rPr lang="en-US" sz="3200" dirty="0">
                <a:solidFill>
                  <a:srgbClr val="FFFF00"/>
                </a:solidFill>
              </a:rPr>
              <a:t>Gen 1:29-30</a:t>
            </a:r>
          </a:p>
          <a:p>
            <a:pPr marL="571500" indent="-571500" algn="l">
              <a:buFont typeface="Arial" panose="020B0604020202020204" pitchFamily="34" charset="0"/>
              <a:buChar char="•"/>
            </a:pPr>
            <a:r>
              <a:rPr lang="en-US" sz="3200" dirty="0">
                <a:solidFill>
                  <a:srgbClr val="FFFF00"/>
                </a:solidFill>
              </a:rPr>
              <a:t>Man’s longevity declines </a:t>
            </a:r>
          </a:p>
        </p:txBody>
      </p:sp>
      <p:sp>
        <p:nvSpPr>
          <p:cNvPr id="3" name="TextBox 2">
            <a:extLst>
              <a:ext uri="{FF2B5EF4-FFF2-40B4-BE49-F238E27FC236}">
                <a16:creationId xmlns:a16="http://schemas.microsoft.com/office/drawing/2014/main" id="{EC4AB792-6929-5A98-A216-A4B93ACD6039}"/>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22</a:t>
            </a:r>
          </a:p>
        </p:txBody>
      </p:sp>
    </p:spTree>
    <p:extLst>
      <p:ext uri="{BB962C8B-B14F-4D97-AF65-F5344CB8AC3E}">
        <p14:creationId xmlns:p14="http://schemas.microsoft.com/office/powerpoint/2010/main" val="195089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28004" y="-217857"/>
            <a:ext cx="10581314" cy="1238219"/>
          </a:xfrm>
        </p:spPr>
        <p:txBody>
          <a:bodyPr>
            <a:normAutofit fontScale="90000"/>
          </a:bodyPr>
          <a:lstStyle/>
          <a:p>
            <a:r>
              <a:rPr lang="en-US" dirty="0">
                <a:solidFill>
                  <a:srgbClr val="FFFF00"/>
                </a:solidFill>
              </a:rPr>
              <a:t>Longevity before and after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1074057" y="1396236"/>
            <a:ext cx="11161486" cy="2991268"/>
          </a:xfrm>
        </p:spPr>
        <p:txBody>
          <a:bodyPr>
            <a:noAutofit/>
          </a:bodyPr>
          <a:lstStyle/>
          <a:p>
            <a:pPr marL="571500" indent="-571500" algn="l">
              <a:buFont typeface="Arial" panose="020B0604020202020204" pitchFamily="34" charset="0"/>
              <a:buChar char="•"/>
            </a:pPr>
            <a:r>
              <a:rPr lang="en-US" sz="3200" dirty="0">
                <a:solidFill>
                  <a:srgbClr val="FFFF00"/>
                </a:solidFill>
              </a:rPr>
              <a:t>Adam 930</a:t>
            </a:r>
          </a:p>
          <a:p>
            <a:pPr marL="571500" indent="-571500" algn="l">
              <a:buFont typeface="Arial" panose="020B0604020202020204" pitchFamily="34" charset="0"/>
              <a:buChar char="•"/>
            </a:pPr>
            <a:r>
              <a:rPr lang="en-US" sz="3200" dirty="0">
                <a:solidFill>
                  <a:srgbClr val="FFFF00"/>
                </a:solidFill>
              </a:rPr>
              <a:t>Seth 912</a:t>
            </a:r>
          </a:p>
          <a:p>
            <a:pPr marL="571500" indent="-571500" algn="l">
              <a:buFont typeface="Arial" panose="020B0604020202020204" pitchFamily="34" charset="0"/>
              <a:buChar char="•"/>
            </a:pPr>
            <a:r>
              <a:rPr lang="en-US" sz="3200" dirty="0">
                <a:solidFill>
                  <a:srgbClr val="FFFF00"/>
                </a:solidFill>
              </a:rPr>
              <a:t>Methuselah 969</a:t>
            </a:r>
          </a:p>
          <a:p>
            <a:pPr marL="571500" indent="-571500" algn="l">
              <a:buFont typeface="Arial" panose="020B0604020202020204" pitchFamily="34" charset="0"/>
              <a:buChar char="•"/>
            </a:pPr>
            <a:r>
              <a:rPr lang="en-US" sz="3200" dirty="0">
                <a:solidFill>
                  <a:srgbClr val="FFFF00"/>
                </a:solidFill>
              </a:rPr>
              <a:t>Noah 950</a:t>
            </a:r>
          </a:p>
          <a:p>
            <a:pPr marL="571500" indent="-571500" algn="l">
              <a:buFont typeface="Arial" panose="020B0604020202020204" pitchFamily="34" charset="0"/>
              <a:buChar char="•"/>
            </a:pPr>
            <a:r>
              <a:rPr lang="en-US" sz="3200" b="1" u="sng" dirty="0">
                <a:solidFill>
                  <a:srgbClr val="FFFF00"/>
                </a:solidFill>
              </a:rPr>
              <a:t>FLOOD</a:t>
            </a:r>
          </a:p>
          <a:p>
            <a:pPr marL="571500" indent="-571500" algn="l">
              <a:buFont typeface="Arial" panose="020B0604020202020204" pitchFamily="34" charset="0"/>
              <a:buChar char="•"/>
            </a:pPr>
            <a:r>
              <a:rPr lang="en-US" sz="3200" dirty="0">
                <a:solidFill>
                  <a:srgbClr val="FFFF00"/>
                </a:solidFill>
              </a:rPr>
              <a:t>Terah 205</a:t>
            </a:r>
          </a:p>
          <a:p>
            <a:pPr marL="571500" indent="-571500" algn="l">
              <a:buFont typeface="Arial" panose="020B0604020202020204" pitchFamily="34" charset="0"/>
              <a:buChar char="•"/>
            </a:pPr>
            <a:r>
              <a:rPr lang="en-US" sz="3200" dirty="0">
                <a:solidFill>
                  <a:srgbClr val="FFFF00"/>
                </a:solidFill>
              </a:rPr>
              <a:t>Abraham 175</a:t>
            </a:r>
          </a:p>
          <a:p>
            <a:pPr marL="571500" indent="-571500" algn="l">
              <a:buFont typeface="Arial" panose="020B0604020202020204" pitchFamily="34" charset="0"/>
              <a:buChar char="•"/>
            </a:pPr>
            <a:r>
              <a:rPr lang="en-US" sz="3200" dirty="0">
                <a:solidFill>
                  <a:srgbClr val="FFFF00"/>
                </a:solidFill>
              </a:rPr>
              <a:t>Isaac 180</a:t>
            </a:r>
          </a:p>
          <a:p>
            <a:pPr marL="571500" indent="-571500" algn="l">
              <a:buFont typeface="Arial" panose="020B0604020202020204" pitchFamily="34" charset="0"/>
              <a:buChar char="•"/>
            </a:pPr>
            <a:r>
              <a:rPr lang="en-US" sz="3200" dirty="0">
                <a:solidFill>
                  <a:srgbClr val="FFFF00"/>
                </a:solidFill>
              </a:rPr>
              <a:t>Jacob 147 </a:t>
            </a:r>
          </a:p>
        </p:txBody>
      </p:sp>
      <p:sp>
        <p:nvSpPr>
          <p:cNvPr id="3" name="TextBox 2">
            <a:extLst>
              <a:ext uri="{FF2B5EF4-FFF2-40B4-BE49-F238E27FC236}">
                <a16:creationId xmlns:a16="http://schemas.microsoft.com/office/drawing/2014/main" id="{EC4AB792-6929-5A98-A216-A4B93ACD6039}"/>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23</a:t>
            </a:r>
          </a:p>
        </p:txBody>
      </p:sp>
    </p:spTree>
    <p:extLst>
      <p:ext uri="{BB962C8B-B14F-4D97-AF65-F5344CB8AC3E}">
        <p14:creationId xmlns:p14="http://schemas.microsoft.com/office/powerpoint/2010/main" val="370024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539616" y="262872"/>
            <a:ext cx="10581314" cy="1238219"/>
          </a:xfrm>
        </p:spPr>
        <p:txBody>
          <a:bodyPr>
            <a:normAutofit fontScale="90000"/>
          </a:bodyPr>
          <a:lstStyle/>
          <a:p>
            <a:r>
              <a:rPr lang="en-US" dirty="0">
                <a:solidFill>
                  <a:srgbClr val="FFFF00"/>
                </a:solidFill>
              </a:rPr>
              <a:t>Old and New Testament References to Noah and/or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510588" y="1897086"/>
            <a:ext cx="11034676" cy="2991268"/>
          </a:xfrm>
        </p:spPr>
        <p:txBody>
          <a:bodyPr>
            <a:noAutofit/>
          </a:bodyPr>
          <a:lstStyle/>
          <a:p>
            <a:pPr algn="l"/>
            <a:r>
              <a:rPr lang="en-US" sz="3200" dirty="0">
                <a:solidFill>
                  <a:srgbClr val="FFFF00"/>
                </a:solidFill>
              </a:rPr>
              <a:t>Job 22:15-18 – Wicked men cut down before their time by a flood</a:t>
            </a:r>
          </a:p>
          <a:p>
            <a:pPr algn="l"/>
            <a:r>
              <a:rPr lang="en-US" sz="3200" dirty="0">
                <a:solidFill>
                  <a:srgbClr val="FFFF00"/>
                </a:solidFill>
              </a:rPr>
              <a:t>Ezekiel 14:13 – Noah considered a very righteous man</a:t>
            </a:r>
          </a:p>
          <a:p>
            <a:pPr algn="l"/>
            <a:r>
              <a:rPr lang="en-US" sz="3200" dirty="0">
                <a:solidFill>
                  <a:srgbClr val="FFFF00"/>
                </a:solidFill>
              </a:rPr>
              <a:t>Isaiah 54:7-10 – God’s promises compared to the Flood promise</a:t>
            </a:r>
          </a:p>
          <a:p>
            <a:pPr algn="l"/>
            <a:r>
              <a:rPr lang="en-US" sz="3200" dirty="0">
                <a:solidFill>
                  <a:srgbClr val="FFFF00"/>
                </a:solidFill>
              </a:rPr>
              <a:t>Hebrews 11:7 – By faith Noah, moved with fear, prepared an ark</a:t>
            </a:r>
          </a:p>
          <a:p>
            <a:pPr algn="l"/>
            <a:r>
              <a:rPr lang="en-US" sz="3200" dirty="0">
                <a:solidFill>
                  <a:srgbClr val="FFFF00"/>
                </a:solidFill>
              </a:rPr>
              <a:t>I Peter 3:20 -21 – God was patience while ark was being built</a:t>
            </a:r>
          </a:p>
          <a:p>
            <a:pPr algn="l"/>
            <a:r>
              <a:rPr lang="en-US" sz="3200" dirty="0">
                <a:solidFill>
                  <a:srgbClr val="FFFF00"/>
                </a:solidFill>
              </a:rPr>
              <a:t>2 Peter 3:5-7 - Deliberate ignorance/willful blindness</a:t>
            </a:r>
          </a:p>
          <a:p>
            <a:pPr algn="l"/>
            <a:r>
              <a:rPr lang="en-US" sz="3200" dirty="0">
                <a:solidFill>
                  <a:srgbClr val="FFFF00"/>
                </a:solidFill>
              </a:rPr>
              <a:t>2 Peter 2:5: - Doom to false teachers as the people in Noah’s day      		were doomed.</a:t>
            </a:r>
          </a:p>
          <a:p>
            <a:pPr algn="l"/>
            <a:endParaRPr lang="en-US" sz="3600" dirty="0">
              <a:solidFill>
                <a:srgbClr val="FFFF00"/>
              </a:solidFill>
            </a:endParaRPr>
          </a:p>
          <a:p>
            <a:pPr algn="l"/>
            <a:endParaRPr lang="en-US" sz="3600" dirty="0">
              <a:solidFill>
                <a:srgbClr val="FFFF00"/>
              </a:solidFill>
            </a:endParaRPr>
          </a:p>
        </p:txBody>
      </p:sp>
      <p:sp>
        <p:nvSpPr>
          <p:cNvPr id="3" name="TextBox 2">
            <a:extLst>
              <a:ext uri="{FF2B5EF4-FFF2-40B4-BE49-F238E27FC236}">
                <a16:creationId xmlns:a16="http://schemas.microsoft.com/office/drawing/2014/main" id="{BD0E4B83-1926-6778-F4BE-84F0FFE383E5}"/>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24</a:t>
            </a:r>
          </a:p>
        </p:txBody>
      </p:sp>
    </p:spTree>
    <p:extLst>
      <p:ext uri="{BB962C8B-B14F-4D97-AF65-F5344CB8AC3E}">
        <p14:creationId xmlns:p14="http://schemas.microsoft.com/office/powerpoint/2010/main" val="1919639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539616" y="444297"/>
            <a:ext cx="10581314" cy="1238219"/>
          </a:xfrm>
        </p:spPr>
        <p:txBody>
          <a:bodyPr>
            <a:normAutofit fontScale="90000"/>
          </a:bodyPr>
          <a:lstStyle/>
          <a:p>
            <a:r>
              <a:rPr lang="en-US" dirty="0">
                <a:solidFill>
                  <a:srgbClr val="FFFF00"/>
                </a:solidFill>
              </a:rPr>
              <a:t>Old and New Testament References to Noah and/or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430759" y="2325255"/>
            <a:ext cx="11034676" cy="2991268"/>
          </a:xfrm>
        </p:spPr>
        <p:txBody>
          <a:bodyPr>
            <a:noAutofit/>
          </a:bodyPr>
          <a:lstStyle/>
          <a:p>
            <a:pPr algn="l"/>
            <a:r>
              <a:rPr lang="en-US" sz="3200" dirty="0">
                <a:solidFill>
                  <a:srgbClr val="FFFF00"/>
                </a:solidFill>
              </a:rPr>
              <a:t>Jesus used the account of Noah and the flood in his  teachings:</a:t>
            </a:r>
          </a:p>
          <a:p>
            <a:pPr algn="l"/>
            <a:endParaRPr lang="en-US" sz="3200" dirty="0">
              <a:solidFill>
                <a:srgbClr val="FFFF00"/>
              </a:solidFill>
            </a:endParaRPr>
          </a:p>
          <a:p>
            <a:pPr algn="l"/>
            <a:r>
              <a:rPr lang="en-US" sz="3200" dirty="0">
                <a:solidFill>
                  <a:srgbClr val="FFFF00"/>
                </a:solidFill>
              </a:rPr>
              <a:t>Matthew 24:36-39 – Jesus taught that as the days of Noah, so also will be the coming of the Son of Man</a:t>
            </a:r>
          </a:p>
          <a:p>
            <a:pPr algn="l"/>
            <a:endParaRPr lang="en-US" sz="3600" dirty="0">
              <a:solidFill>
                <a:srgbClr val="FFFF00"/>
              </a:solidFill>
            </a:endParaRPr>
          </a:p>
          <a:p>
            <a:pPr algn="l"/>
            <a:endParaRPr lang="en-US" sz="3600" dirty="0">
              <a:solidFill>
                <a:srgbClr val="FFFF00"/>
              </a:solidFill>
            </a:endParaRPr>
          </a:p>
          <a:p>
            <a:pPr algn="l"/>
            <a:endParaRPr lang="en-US" sz="3600" dirty="0">
              <a:solidFill>
                <a:srgbClr val="FFFF00"/>
              </a:solidFill>
            </a:endParaRPr>
          </a:p>
        </p:txBody>
      </p:sp>
      <p:sp>
        <p:nvSpPr>
          <p:cNvPr id="3" name="TextBox 2">
            <a:extLst>
              <a:ext uri="{FF2B5EF4-FFF2-40B4-BE49-F238E27FC236}">
                <a16:creationId xmlns:a16="http://schemas.microsoft.com/office/drawing/2014/main" id="{B2F223E8-AC3A-F590-46B7-06DDD87364E2}"/>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25</a:t>
            </a:r>
          </a:p>
        </p:txBody>
      </p:sp>
    </p:spTree>
    <p:extLst>
      <p:ext uri="{BB962C8B-B14F-4D97-AF65-F5344CB8AC3E}">
        <p14:creationId xmlns:p14="http://schemas.microsoft.com/office/powerpoint/2010/main" val="323207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539616" y="625722"/>
            <a:ext cx="10581314" cy="1238219"/>
          </a:xfrm>
        </p:spPr>
        <p:txBody>
          <a:bodyPr>
            <a:normAutofit fontScale="90000"/>
          </a:bodyPr>
          <a:lstStyle/>
          <a:p>
            <a:r>
              <a:rPr lang="en-US" dirty="0">
                <a:solidFill>
                  <a:srgbClr val="FFFF00"/>
                </a:solidFill>
              </a:rPr>
              <a:t>Similarities between Noah’s ark</a:t>
            </a:r>
            <a:br>
              <a:rPr lang="en-US" dirty="0">
                <a:solidFill>
                  <a:srgbClr val="FFFF00"/>
                </a:solidFill>
              </a:rPr>
            </a:br>
            <a:r>
              <a:rPr lang="en-US" dirty="0">
                <a:solidFill>
                  <a:srgbClr val="FFFF00"/>
                </a:solidFill>
              </a:rPr>
              <a:t>and the church</a:t>
            </a:r>
          </a:p>
        </p:txBody>
      </p:sp>
      <p:sp>
        <p:nvSpPr>
          <p:cNvPr id="3" name="TextBox 2">
            <a:extLst>
              <a:ext uri="{FF2B5EF4-FFF2-40B4-BE49-F238E27FC236}">
                <a16:creationId xmlns:a16="http://schemas.microsoft.com/office/drawing/2014/main" id="{B2F223E8-AC3A-F590-46B7-06DDD87364E2}"/>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26</a:t>
            </a:r>
          </a:p>
        </p:txBody>
      </p:sp>
    </p:spTree>
    <p:extLst>
      <p:ext uri="{BB962C8B-B14F-4D97-AF65-F5344CB8AC3E}">
        <p14:creationId xmlns:p14="http://schemas.microsoft.com/office/powerpoint/2010/main" val="570168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539616" y="444297"/>
            <a:ext cx="10581314" cy="1238219"/>
          </a:xfrm>
        </p:spPr>
        <p:txBody>
          <a:bodyPr>
            <a:normAutofit fontScale="90000"/>
          </a:bodyPr>
          <a:lstStyle/>
          <a:p>
            <a:r>
              <a:rPr lang="en-US" dirty="0">
                <a:solidFill>
                  <a:srgbClr val="FFFF00"/>
                </a:solidFill>
              </a:rPr>
              <a:t>Similarities between Noah’s ark</a:t>
            </a:r>
            <a:br>
              <a:rPr lang="en-US" dirty="0">
                <a:solidFill>
                  <a:srgbClr val="FFFF00"/>
                </a:solidFill>
              </a:rPr>
            </a:br>
            <a:r>
              <a:rPr lang="en-US" dirty="0">
                <a:solidFill>
                  <a:srgbClr val="FFFF00"/>
                </a:solidFill>
              </a:rPr>
              <a:t>and the church</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123371" y="2071255"/>
            <a:ext cx="11923486" cy="2991268"/>
          </a:xfrm>
        </p:spPr>
        <p:txBody>
          <a:bodyPr>
            <a:noAutofit/>
          </a:bodyPr>
          <a:lstStyle/>
          <a:p>
            <a:pPr marL="571500" indent="-571500" algn="l">
              <a:buFont typeface="Arial" panose="020B0604020202020204" pitchFamily="34" charset="0"/>
              <a:buChar char="•"/>
            </a:pPr>
            <a:r>
              <a:rPr lang="en-US" sz="3600" dirty="0">
                <a:solidFill>
                  <a:srgbClr val="FFFF00"/>
                </a:solidFill>
              </a:rPr>
              <a:t>One ark – One church (1 Cor. 12:12)</a:t>
            </a:r>
          </a:p>
          <a:p>
            <a:pPr marL="571500" indent="-571500" algn="l">
              <a:buFont typeface="Arial" panose="020B0604020202020204" pitchFamily="34" charset="0"/>
              <a:buChar char="•"/>
            </a:pPr>
            <a:r>
              <a:rPr lang="en-US" sz="3600" dirty="0">
                <a:solidFill>
                  <a:srgbClr val="FFFF00"/>
                </a:solidFill>
              </a:rPr>
              <a:t>One door – One way (John 14:6)</a:t>
            </a:r>
          </a:p>
          <a:p>
            <a:pPr marL="571500" indent="-571500" algn="l">
              <a:buFont typeface="Arial" panose="020B0604020202020204" pitchFamily="34" charset="0"/>
              <a:buChar char="•"/>
            </a:pPr>
            <a:r>
              <a:rPr lang="en-US" sz="3600" dirty="0">
                <a:solidFill>
                  <a:srgbClr val="FFFF00"/>
                </a:solidFill>
              </a:rPr>
              <a:t>One window – One source of light (John 8:12)</a:t>
            </a:r>
          </a:p>
          <a:p>
            <a:pPr marL="571500" indent="-571500" algn="l">
              <a:buFont typeface="Arial" panose="020B0604020202020204" pitchFamily="34" charset="0"/>
              <a:buChar char="•"/>
            </a:pPr>
            <a:r>
              <a:rPr lang="en-US" sz="3600" dirty="0">
                <a:solidFill>
                  <a:srgbClr val="FFFF00"/>
                </a:solidFill>
              </a:rPr>
              <a:t>Ark contained the saved – church contains saved (Acts 2:47)</a:t>
            </a:r>
          </a:p>
          <a:p>
            <a:pPr marL="571500" indent="-571500" algn="l">
              <a:buFont typeface="Arial" panose="020B0604020202020204" pitchFamily="34" charset="0"/>
              <a:buChar char="•"/>
            </a:pPr>
            <a:r>
              <a:rPr lang="en-US" sz="3600" dirty="0">
                <a:solidFill>
                  <a:srgbClr val="FFFF00"/>
                </a:solidFill>
              </a:rPr>
              <a:t>Both are a place of refuge, safety and salvation</a:t>
            </a:r>
          </a:p>
          <a:p>
            <a:pPr marL="571500" indent="-571500" algn="l">
              <a:buFont typeface="Arial" panose="020B0604020202020204" pitchFamily="34" charset="0"/>
              <a:buChar char="•"/>
            </a:pPr>
            <a:r>
              <a:rPr lang="en-US" sz="3600" dirty="0">
                <a:solidFill>
                  <a:srgbClr val="FFFF00"/>
                </a:solidFill>
              </a:rPr>
              <a:t>Both involved water – Flood/Baptism</a:t>
            </a:r>
          </a:p>
          <a:p>
            <a:pPr algn="l"/>
            <a:endParaRPr lang="en-US" sz="3600" dirty="0">
              <a:solidFill>
                <a:srgbClr val="FFFF00"/>
              </a:solidFill>
            </a:endParaRPr>
          </a:p>
        </p:txBody>
      </p:sp>
      <p:sp>
        <p:nvSpPr>
          <p:cNvPr id="3" name="TextBox 2">
            <a:extLst>
              <a:ext uri="{FF2B5EF4-FFF2-40B4-BE49-F238E27FC236}">
                <a16:creationId xmlns:a16="http://schemas.microsoft.com/office/drawing/2014/main" id="{B2F223E8-AC3A-F590-46B7-06DDD87364E2}"/>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27</a:t>
            </a:r>
          </a:p>
        </p:txBody>
      </p:sp>
    </p:spTree>
    <p:extLst>
      <p:ext uri="{BB962C8B-B14F-4D97-AF65-F5344CB8AC3E}">
        <p14:creationId xmlns:p14="http://schemas.microsoft.com/office/powerpoint/2010/main" val="324147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539616" y="444297"/>
            <a:ext cx="10581314" cy="1238219"/>
          </a:xfrm>
        </p:spPr>
        <p:txBody>
          <a:bodyPr>
            <a:normAutofit fontScale="90000"/>
          </a:bodyPr>
          <a:lstStyle/>
          <a:p>
            <a:r>
              <a:rPr lang="en-US" dirty="0">
                <a:solidFill>
                  <a:srgbClr val="FFFF00"/>
                </a:solidFill>
              </a:rPr>
              <a:t>Similarities to Noah’s ark</a:t>
            </a:r>
            <a:br>
              <a:rPr lang="en-US" dirty="0">
                <a:solidFill>
                  <a:srgbClr val="FFFF00"/>
                </a:solidFill>
              </a:rPr>
            </a:br>
            <a:r>
              <a:rPr lang="en-US" dirty="0">
                <a:solidFill>
                  <a:srgbClr val="FFFF00"/>
                </a:solidFill>
              </a:rPr>
              <a:t>and Christ</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430759" y="1693884"/>
            <a:ext cx="11362098" cy="2991268"/>
          </a:xfrm>
        </p:spPr>
        <p:txBody>
          <a:bodyPr>
            <a:noAutofit/>
          </a:bodyPr>
          <a:lstStyle/>
          <a:p>
            <a:pPr marL="571500" indent="-571500" algn="l">
              <a:buFont typeface="Arial" panose="020B0604020202020204" pitchFamily="34" charset="0"/>
              <a:buChar char="•"/>
            </a:pPr>
            <a:r>
              <a:rPr lang="en-US" sz="3600" dirty="0">
                <a:solidFill>
                  <a:srgbClr val="FFFF00"/>
                </a:solidFill>
              </a:rPr>
              <a:t>Ark was graciously provided as Christ was graciously provided</a:t>
            </a:r>
          </a:p>
          <a:p>
            <a:pPr marL="571500" indent="-571500" algn="l">
              <a:buFont typeface="Arial" panose="020B0604020202020204" pitchFamily="34" charset="0"/>
              <a:buChar char="•"/>
            </a:pPr>
            <a:r>
              <a:rPr lang="en-US" sz="3600" dirty="0">
                <a:solidFill>
                  <a:srgbClr val="FFFF00"/>
                </a:solidFill>
              </a:rPr>
              <a:t>Ark was planned by God as salvation was planned by God</a:t>
            </a:r>
          </a:p>
          <a:p>
            <a:pPr marL="571500" indent="-571500" algn="l">
              <a:buFont typeface="Arial" panose="020B0604020202020204" pitchFamily="34" charset="0"/>
              <a:buChar char="•"/>
            </a:pPr>
            <a:r>
              <a:rPr lang="en-US" sz="3600" dirty="0">
                <a:solidFill>
                  <a:srgbClr val="FFFF00"/>
                </a:solidFill>
              </a:rPr>
              <a:t>Ark was a place of safety as Christ is a place of safety</a:t>
            </a:r>
          </a:p>
          <a:p>
            <a:pPr marL="571500" indent="-571500" algn="l">
              <a:buFont typeface="Arial" panose="020B0604020202020204" pitchFamily="34" charset="0"/>
              <a:buChar char="•"/>
            </a:pPr>
            <a:r>
              <a:rPr lang="en-US" sz="3600" dirty="0">
                <a:solidFill>
                  <a:srgbClr val="FFFF00"/>
                </a:solidFill>
              </a:rPr>
              <a:t>As Noah must come into the ark, we must come to Christ</a:t>
            </a:r>
          </a:p>
          <a:p>
            <a:pPr marL="571500" indent="-571500" algn="l">
              <a:buFont typeface="Arial" panose="020B0604020202020204" pitchFamily="34" charset="0"/>
              <a:buChar char="•"/>
            </a:pPr>
            <a:r>
              <a:rPr lang="en-US" sz="3600" dirty="0">
                <a:solidFill>
                  <a:srgbClr val="FFFF00"/>
                </a:solidFill>
              </a:rPr>
              <a:t>The call to come was a limited time offer, so is God’s call to come to his Son</a:t>
            </a:r>
          </a:p>
          <a:p>
            <a:pPr marL="571500" indent="-571500" algn="l">
              <a:buFont typeface="Arial" panose="020B0604020202020204" pitchFamily="34" charset="0"/>
              <a:buChar char="•"/>
            </a:pPr>
            <a:r>
              <a:rPr lang="en-US" sz="3600" dirty="0">
                <a:solidFill>
                  <a:srgbClr val="FFFF00"/>
                </a:solidFill>
              </a:rPr>
              <a:t>Just as the coming of the flood was unexpected, so is the second coming of Christ.</a:t>
            </a:r>
          </a:p>
        </p:txBody>
      </p:sp>
      <p:sp>
        <p:nvSpPr>
          <p:cNvPr id="3" name="TextBox 2">
            <a:extLst>
              <a:ext uri="{FF2B5EF4-FFF2-40B4-BE49-F238E27FC236}">
                <a16:creationId xmlns:a16="http://schemas.microsoft.com/office/drawing/2014/main" id="{B2F223E8-AC3A-F590-46B7-06DDD87364E2}"/>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28</a:t>
            </a:r>
          </a:p>
        </p:txBody>
      </p:sp>
    </p:spTree>
    <p:extLst>
      <p:ext uri="{BB962C8B-B14F-4D97-AF65-F5344CB8AC3E}">
        <p14:creationId xmlns:p14="http://schemas.microsoft.com/office/powerpoint/2010/main" val="4233975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38343"/>
            <a:ext cx="10581314" cy="1238219"/>
          </a:xfrm>
        </p:spPr>
        <p:txBody>
          <a:bodyPr>
            <a:normAutofit/>
          </a:bodyPr>
          <a:lstStyle/>
          <a:p>
            <a:r>
              <a:rPr lang="en-US" dirty="0">
                <a:solidFill>
                  <a:srgbClr val="FFFF00"/>
                </a:solidFill>
              </a:rPr>
              <a:t>Dove versus the Ravin</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2960690" y="1624228"/>
            <a:ext cx="11034676" cy="2991268"/>
          </a:xfrm>
        </p:spPr>
        <p:txBody>
          <a:bodyPr>
            <a:noAutofit/>
          </a:bodyPr>
          <a:lstStyle/>
          <a:p>
            <a:pPr algn="l"/>
            <a:r>
              <a:rPr lang="en-US" sz="3600" dirty="0">
                <a:solidFill>
                  <a:srgbClr val="FFFF00"/>
                </a:solidFill>
              </a:rPr>
              <a:t>What’s the deal with these birds?</a:t>
            </a:r>
          </a:p>
          <a:p>
            <a:pPr algn="l"/>
            <a:endParaRPr lang="en-US" sz="3600" dirty="0">
              <a:solidFill>
                <a:srgbClr val="FFFF00"/>
              </a:solidFill>
            </a:endParaRPr>
          </a:p>
        </p:txBody>
      </p:sp>
      <p:pic>
        <p:nvPicPr>
          <p:cNvPr id="1026" name="Picture 2" descr="black bird flying under blue sky during daytime">
            <a:extLst>
              <a:ext uri="{FF2B5EF4-FFF2-40B4-BE49-F238E27FC236}">
                <a16:creationId xmlns:a16="http://schemas.microsoft.com/office/drawing/2014/main" id="{A3ECCD90-08F2-9E48-90AD-0FB853A10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873" y="3119861"/>
            <a:ext cx="5708758" cy="3214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ite bird flying during daytime">
            <a:extLst>
              <a:ext uri="{FF2B5EF4-FFF2-40B4-BE49-F238E27FC236}">
                <a16:creationId xmlns:a16="http://schemas.microsoft.com/office/drawing/2014/main" id="{93778ECE-1BF4-83A0-0D7B-2E4FBF20D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64" y="3119862"/>
            <a:ext cx="5708756" cy="3214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294318-6095-C89E-9EFD-2FCDB0A22744}"/>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29</a:t>
            </a:r>
          </a:p>
        </p:txBody>
      </p:sp>
    </p:spTree>
    <p:extLst>
      <p:ext uri="{BB962C8B-B14F-4D97-AF65-F5344CB8AC3E}">
        <p14:creationId xmlns:p14="http://schemas.microsoft.com/office/powerpoint/2010/main" val="42056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136754"/>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ECE47D13-4B9C-2D91-DBA5-14263F02DAFF}"/>
              </a:ext>
            </a:extLst>
          </p:cNvPr>
          <p:cNvSpPr txBox="1"/>
          <p:nvPr/>
        </p:nvSpPr>
        <p:spPr>
          <a:xfrm>
            <a:off x="955843" y="1850224"/>
            <a:ext cx="10095538" cy="3785652"/>
          </a:xfrm>
          <a:prstGeom prst="rect">
            <a:avLst/>
          </a:prstGeom>
          <a:noFill/>
        </p:spPr>
        <p:txBody>
          <a:bodyPr wrap="square" rtlCol="0">
            <a:spAutoFit/>
          </a:bodyPr>
          <a:lstStyle/>
          <a:p>
            <a:pPr algn="just"/>
            <a:r>
              <a:rPr lang="en-US" sz="4000" dirty="0">
                <a:solidFill>
                  <a:srgbClr val="FFFF00"/>
                </a:solidFill>
              </a:rPr>
              <a:t>God regretted that he had made man because of mankind’s corruption.  He commanded Noah to build an ark to be loaded with animals before he destroyed both man and beast by a great flood. Noah, his family and the animals in the ark were saved.</a:t>
            </a:r>
          </a:p>
        </p:txBody>
      </p:sp>
      <p:sp>
        <p:nvSpPr>
          <p:cNvPr id="4" name="TextBox 3">
            <a:extLst>
              <a:ext uri="{FF2B5EF4-FFF2-40B4-BE49-F238E27FC236}">
                <a16:creationId xmlns:a16="http://schemas.microsoft.com/office/drawing/2014/main" id="{38F12AD8-09F0-D9B4-A98F-ED880A57D1E5}"/>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692141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660401" y="1993172"/>
            <a:ext cx="6916056" cy="2991268"/>
          </a:xfrm>
        </p:spPr>
        <p:txBody>
          <a:bodyPr>
            <a:noAutofit/>
          </a:bodyPr>
          <a:lstStyle/>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r>
              <a:rPr lang="en-US" sz="3600" dirty="0">
                <a:solidFill>
                  <a:srgbClr val="FFFF00"/>
                </a:solidFill>
              </a:rPr>
              <a:t> </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2" name="Title 1">
            <a:extLst>
              <a:ext uri="{FF2B5EF4-FFF2-40B4-BE49-F238E27FC236}">
                <a16:creationId xmlns:a16="http://schemas.microsoft.com/office/drawing/2014/main" id="{B4F97804-55B4-437A-0FD9-15F334095FC3}"/>
              </a:ext>
            </a:extLst>
          </p:cNvPr>
          <p:cNvSpPr>
            <a:spLocks noGrp="1"/>
          </p:cNvSpPr>
          <p:nvPr>
            <p:ph type="ctrTitle"/>
          </p:nvPr>
        </p:nvSpPr>
        <p:spPr>
          <a:xfrm>
            <a:off x="737269" y="244217"/>
            <a:ext cx="10581314" cy="1238219"/>
          </a:xfrm>
        </p:spPr>
        <p:txBody>
          <a:bodyPr>
            <a:noAutofit/>
          </a:bodyPr>
          <a:lstStyle/>
          <a:p>
            <a:r>
              <a:rPr lang="en-US" sz="4800" dirty="0">
                <a:solidFill>
                  <a:srgbClr val="FFFF00"/>
                </a:solidFill>
              </a:rPr>
              <a:t>What do we learn about God from the account of Noah and the Flood?</a:t>
            </a:r>
          </a:p>
        </p:txBody>
      </p:sp>
      <p:sp>
        <p:nvSpPr>
          <p:cNvPr id="4" name="Subtitle 4">
            <a:extLst>
              <a:ext uri="{FF2B5EF4-FFF2-40B4-BE49-F238E27FC236}">
                <a16:creationId xmlns:a16="http://schemas.microsoft.com/office/drawing/2014/main" id="{126D4B22-E085-EFDC-69DC-EBCEB3064AF7}"/>
              </a:ext>
            </a:extLst>
          </p:cNvPr>
          <p:cNvSpPr txBox="1">
            <a:spLocks/>
          </p:cNvSpPr>
          <p:nvPr/>
        </p:nvSpPr>
        <p:spPr>
          <a:xfrm>
            <a:off x="737269" y="1993172"/>
            <a:ext cx="5892801" cy="2991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u="sng" dirty="0">
                <a:solidFill>
                  <a:srgbClr val="FFFF00"/>
                </a:solidFill>
              </a:rPr>
              <a:t>God</a:t>
            </a:r>
            <a:r>
              <a:rPr lang="en-US" sz="3600" dirty="0">
                <a:solidFill>
                  <a:srgbClr val="FFFF00"/>
                </a:solidFill>
              </a:rPr>
              <a:t>:</a:t>
            </a: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p:txBody>
      </p:sp>
      <p:sp>
        <p:nvSpPr>
          <p:cNvPr id="3" name="TextBox 2">
            <a:extLst>
              <a:ext uri="{FF2B5EF4-FFF2-40B4-BE49-F238E27FC236}">
                <a16:creationId xmlns:a16="http://schemas.microsoft.com/office/drawing/2014/main" id="{38F45A37-A52E-497B-D30B-5AFA539D3FC0}"/>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30</a:t>
            </a:r>
          </a:p>
        </p:txBody>
      </p:sp>
    </p:spTree>
    <p:extLst>
      <p:ext uri="{BB962C8B-B14F-4D97-AF65-F5344CB8AC3E}">
        <p14:creationId xmlns:p14="http://schemas.microsoft.com/office/powerpoint/2010/main" val="3633696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660401" y="1993172"/>
            <a:ext cx="6916056" cy="2991268"/>
          </a:xfrm>
        </p:spPr>
        <p:txBody>
          <a:bodyPr>
            <a:noAutofit/>
          </a:bodyPr>
          <a:lstStyle/>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r>
              <a:rPr lang="en-US" sz="3600" dirty="0">
                <a:solidFill>
                  <a:srgbClr val="FFFF00"/>
                </a:solidFill>
              </a:rPr>
              <a:t> </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2" name="Title 1">
            <a:extLst>
              <a:ext uri="{FF2B5EF4-FFF2-40B4-BE49-F238E27FC236}">
                <a16:creationId xmlns:a16="http://schemas.microsoft.com/office/drawing/2014/main" id="{B4F97804-55B4-437A-0FD9-15F334095FC3}"/>
              </a:ext>
            </a:extLst>
          </p:cNvPr>
          <p:cNvSpPr>
            <a:spLocks noGrp="1"/>
          </p:cNvSpPr>
          <p:nvPr>
            <p:ph type="ctrTitle"/>
          </p:nvPr>
        </p:nvSpPr>
        <p:spPr>
          <a:xfrm>
            <a:off x="737269" y="244217"/>
            <a:ext cx="10581314" cy="1238219"/>
          </a:xfrm>
        </p:spPr>
        <p:txBody>
          <a:bodyPr>
            <a:noAutofit/>
          </a:bodyPr>
          <a:lstStyle/>
          <a:p>
            <a:r>
              <a:rPr lang="en-US" sz="4800" dirty="0">
                <a:solidFill>
                  <a:srgbClr val="FFFF00"/>
                </a:solidFill>
              </a:rPr>
              <a:t>What do we learn about God from the account of Noah and the Flood?</a:t>
            </a:r>
          </a:p>
        </p:txBody>
      </p:sp>
      <p:sp>
        <p:nvSpPr>
          <p:cNvPr id="4" name="Subtitle 4">
            <a:extLst>
              <a:ext uri="{FF2B5EF4-FFF2-40B4-BE49-F238E27FC236}">
                <a16:creationId xmlns:a16="http://schemas.microsoft.com/office/drawing/2014/main" id="{126D4B22-E085-EFDC-69DC-EBCEB3064AF7}"/>
              </a:ext>
            </a:extLst>
          </p:cNvPr>
          <p:cNvSpPr txBox="1">
            <a:spLocks/>
          </p:cNvSpPr>
          <p:nvPr/>
        </p:nvSpPr>
        <p:spPr>
          <a:xfrm>
            <a:off x="203200" y="1397873"/>
            <a:ext cx="5892801" cy="2991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u="sng" dirty="0">
                <a:solidFill>
                  <a:srgbClr val="FFFF00"/>
                </a:solidFill>
              </a:rPr>
              <a:t>God</a:t>
            </a:r>
            <a:r>
              <a:rPr lang="en-US" sz="3600" dirty="0">
                <a:solidFill>
                  <a:srgbClr val="FFFF00"/>
                </a:solidFill>
              </a:rPr>
              <a:t>:</a:t>
            </a:r>
          </a:p>
          <a:p>
            <a:pPr marL="571500" indent="-571500" algn="l">
              <a:buFont typeface="Arial" panose="020B0604020202020204" pitchFamily="34" charset="0"/>
              <a:buChar char="•"/>
            </a:pPr>
            <a:r>
              <a:rPr lang="en-US" sz="3600" dirty="0">
                <a:solidFill>
                  <a:srgbClr val="FFFF00"/>
                </a:solidFill>
              </a:rPr>
              <a:t>Patient/Kind/Caring/Loving </a:t>
            </a:r>
          </a:p>
          <a:p>
            <a:pPr marL="571500" indent="-571500" algn="l">
              <a:buFont typeface="Arial" panose="020B0604020202020204" pitchFamily="34" charset="0"/>
              <a:buChar char="•"/>
            </a:pPr>
            <a:r>
              <a:rPr lang="en-US" sz="3600" dirty="0">
                <a:solidFill>
                  <a:srgbClr val="FFFF00"/>
                </a:solidFill>
              </a:rPr>
              <a:t>Merciful/Fair</a:t>
            </a:r>
          </a:p>
          <a:p>
            <a:pPr marL="571500" indent="-571500" algn="l">
              <a:buFont typeface="Arial" panose="020B0604020202020204" pitchFamily="34" charset="0"/>
              <a:buChar char="•"/>
            </a:pPr>
            <a:r>
              <a:rPr lang="en-US" sz="3600" dirty="0">
                <a:solidFill>
                  <a:srgbClr val="FFFF00"/>
                </a:solidFill>
              </a:rPr>
              <a:t>He is watching</a:t>
            </a:r>
          </a:p>
          <a:p>
            <a:pPr marL="571500" indent="-571500" algn="l">
              <a:buFont typeface="Arial" panose="020B0604020202020204" pitchFamily="34" charset="0"/>
              <a:buChar char="•"/>
            </a:pPr>
            <a:r>
              <a:rPr lang="en-US" sz="3600" dirty="0">
                <a:solidFill>
                  <a:srgbClr val="FFFF00"/>
                </a:solidFill>
              </a:rPr>
              <a:t>Wishes all to repent</a:t>
            </a:r>
          </a:p>
          <a:p>
            <a:pPr marL="571500" indent="-571500" algn="l">
              <a:buFont typeface="Arial" panose="020B0604020202020204" pitchFamily="34" charset="0"/>
              <a:buChar char="•"/>
            </a:pPr>
            <a:r>
              <a:rPr lang="en-US" sz="3600" dirty="0">
                <a:solidFill>
                  <a:srgbClr val="FFFF00"/>
                </a:solidFill>
              </a:rPr>
              <a:t>Does what he says </a:t>
            </a:r>
          </a:p>
          <a:p>
            <a:pPr marL="571500" indent="-571500" algn="l">
              <a:buFont typeface="Arial" panose="020B0604020202020204" pitchFamily="34" charset="0"/>
              <a:buChar char="•"/>
            </a:pPr>
            <a:r>
              <a:rPr lang="en-US" sz="3600" dirty="0">
                <a:solidFill>
                  <a:srgbClr val="FFFF00"/>
                </a:solidFill>
              </a:rPr>
              <a:t>He judges/He restores</a:t>
            </a:r>
          </a:p>
          <a:p>
            <a:pPr marL="571500" indent="-571500" algn="l">
              <a:buFont typeface="Arial" panose="020B0604020202020204" pitchFamily="34" charset="0"/>
              <a:buChar char="•"/>
            </a:pPr>
            <a:r>
              <a:rPr lang="en-US" sz="3600" dirty="0">
                <a:solidFill>
                  <a:srgbClr val="FFFF00"/>
                </a:solidFill>
              </a:rPr>
              <a:t>He remembers those in whom he finds favor</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p:txBody>
      </p:sp>
      <p:sp>
        <p:nvSpPr>
          <p:cNvPr id="3" name="TextBox 2">
            <a:extLst>
              <a:ext uri="{FF2B5EF4-FFF2-40B4-BE49-F238E27FC236}">
                <a16:creationId xmlns:a16="http://schemas.microsoft.com/office/drawing/2014/main" id="{F5E6F60F-31BC-7F83-33E9-DB1E804F61F5}"/>
              </a:ext>
            </a:extLst>
          </p:cNvPr>
          <p:cNvSpPr txBox="1"/>
          <p:nvPr/>
        </p:nvSpPr>
        <p:spPr>
          <a:xfrm>
            <a:off x="6379031" y="1922395"/>
            <a:ext cx="502194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00"/>
                </a:solidFill>
              </a:rPr>
              <a:t>He expects you to remember: 50-75 years between the command for Noah to build the ark and when God told Noah to enter the ark </a:t>
            </a:r>
          </a:p>
        </p:txBody>
      </p:sp>
      <p:sp>
        <p:nvSpPr>
          <p:cNvPr id="6" name="TextBox 5">
            <a:extLst>
              <a:ext uri="{FF2B5EF4-FFF2-40B4-BE49-F238E27FC236}">
                <a16:creationId xmlns:a16="http://schemas.microsoft.com/office/drawing/2014/main" id="{CE86765E-6F05-E2EC-1710-DE2CE0D9426D}"/>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31</a:t>
            </a:r>
          </a:p>
        </p:txBody>
      </p:sp>
    </p:spTree>
    <p:extLst>
      <p:ext uri="{BB962C8B-B14F-4D97-AF65-F5344CB8AC3E}">
        <p14:creationId xmlns:p14="http://schemas.microsoft.com/office/powerpoint/2010/main" val="232601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741834"/>
            <a:ext cx="10581314" cy="1238219"/>
          </a:xfrm>
        </p:spPr>
        <p:txBody>
          <a:bodyPr>
            <a:normAutofit fontScale="90000"/>
          </a:bodyPr>
          <a:lstStyle/>
          <a:p>
            <a:r>
              <a:rPr lang="en-US" dirty="0">
                <a:solidFill>
                  <a:srgbClr val="FFFF00"/>
                </a:solidFill>
              </a:rPr>
              <a:t>Similarities between Noah and Adam</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577516" y="2316378"/>
            <a:ext cx="11287913" cy="2991268"/>
          </a:xfrm>
        </p:spPr>
        <p:txBody>
          <a:bodyPr>
            <a:noAutofit/>
          </a:bodyPr>
          <a:lstStyle/>
          <a:p>
            <a:pPr marL="1028700" lvl="1" indent="-571500" algn="l">
              <a:buFont typeface="Arial" panose="020B0604020202020204" pitchFamily="34" charset="0"/>
              <a:buChar char="•"/>
            </a:pPr>
            <a:r>
              <a:rPr lang="en-US" sz="3200" dirty="0">
                <a:solidFill>
                  <a:srgbClr val="FFFF00"/>
                </a:solidFill>
              </a:rPr>
              <a:t>Animals came to both of them</a:t>
            </a:r>
          </a:p>
          <a:p>
            <a:pPr marL="1028700" lvl="1" indent="-571500" algn="l">
              <a:buFont typeface="Arial" panose="020B0604020202020204" pitchFamily="34" charset="0"/>
              <a:buChar char="•"/>
            </a:pPr>
            <a:r>
              <a:rPr lang="en-US" sz="3200" dirty="0">
                <a:solidFill>
                  <a:srgbClr val="FFFF00"/>
                </a:solidFill>
              </a:rPr>
              <a:t>Both commanded to multiply and fill the earth Gen 9:7</a:t>
            </a:r>
          </a:p>
          <a:p>
            <a:pPr marL="1028700" lvl="1" indent="-571500" algn="l">
              <a:buFont typeface="Arial" panose="020B0604020202020204" pitchFamily="34" charset="0"/>
              <a:buChar char="•"/>
            </a:pPr>
            <a:r>
              <a:rPr lang="en-US" sz="3200" dirty="0">
                <a:solidFill>
                  <a:srgbClr val="FFFF00"/>
                </a:solidFill>
              </a:rPr>
              <a:t>Both commanded to exercise control over the earth</a:t>
            </a:r>
          </a:p>
          <a:p>
            <a:pPr marL="1028700" lvl="1" indent="-571500" algn="l">
              <a:buFont typeface="Arial" panose="020B0604020202020204" pitchFamily="34" charset="0"/>
              <a:buChar char="•"/>
            </a:pPr>
            <a:r>
              <a:rPr lang="en-US" sz="3200" dirty="0">
                <a:solidFill>
                  <a:srgbClr val="FFFF00"/>
                </a:solidFill>
              </a:rPr>
              <a:t>Everyone on earth today came through them</a:t>
            </a:r>
          </a:p>
          <a:p>
            <a:pPr marL="1028700" lvl="1" indent="-571500" algn="l">
              <a:buFont typeface="Arial" panose="020B0604020202020204" pitchFamily="34" charset="0"/>
              <a:buChar char="•"/>
            </a:pPr>
            <a:r>
              <a:rPr lang="en-US" sz="3200" dirty="0">
                <a:solidFill>
                  <a:srgbClr val="FFFF00"/>
                </a:solidFill>
              </a:rPr>
              <a:t>Both sinned by partaking of fruit</a:t>
            </a:r>
          </a:p>
          <a:p>
            <a:pPr marL="1028700" lvl="1" indent="-571500" algn="l">
              <a:buFont typeface="Arial" panose="020B0604020202020204" pitchFamily="34" charset="0"/>
              <a:buChar char="•"/>
            </a:pPr>
            <a:r>
              <a:rPr lang="en-US" sz="3200" dirty="0">
                <a:solidFill>
                  <a:srgbClr val="FFFF00"/>
                </a:solidFill>
              </a:rPr>
              <a:t>Both found themselves naked and ashamed</a:t>
            </a:r>
          </a:p>
          <a:p>
            <a:pPr marL="1028700" lvl="1" indent="-571500" algn="l">
              <a:buFont typeface="Arial" panose="020B0604020202020204" pitchFamily="34" charset="0"/>
              <a:buChar char="•"/>
            </a:pPr>
            <a:r>
              <a:rPr lang="en-US" sz="3200" dirty="0">
                <a:solidFill>
                  <a:srgbClr val="FFFF00"/>
                </a:solidFill>
              </a:rPr>
              <a:t>Both had to be clothed by someone else </a:t>
            </a:r>
          </a:p>
          <a:p>
            <a:pPr marL="1028700" lvl="1" indent="-571500" algn="l">
              <a:buFont typeface="Arial" panose="020B0604020202020204" pitchFamily="34" charset="0"/>
              <a:buChar char="•"/>
            </a:pPr>
            <a:r>
              <a:rPr lang="en-US" sz="3200" dirty="0">
                <a:solidFill>
                  <a:srgbClr val="FFFF00"/>
                </a:solidFill>
              </a:rPr>
              <a:t>Both sins resulted in a curse – Gen 9:25-27</a:t>
            </a:r>
          </a:p>
        </p:txBody>
      </p:sp>
      <p:sp>
        <p:nvSpPr>
          <p:cNvPr id="4" name="TextBox 3">
            <a:extLst>
              <a:ext uri="{FF2B5EF4-FFF2-40B4-BE49-F238E27FC236}">
                <a16:creationId xmlns:a16="http://schemas.microsoft.com/office/drawing/2014/main" id="{11AB8E16-E646-04C5-31A2-7BE33BBE5733}"/>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32</a:t>
            </a:r>
          </a:p>
        </p:txBody>
      </p:sp>
    </p:spTree>
    <p:extLst>
      <p:ext uri="{BB962C8B-B14F-4D97-AF65-F5344CB8AC3E}">
        <p14:creationId xmlns:p14="http://schemas.microsoft.com/office/powerpoint/2010/main" val="420126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741834"/>
            <a:ext cx="10581314" cy="1238219"/>
          </a:xfrm>
        </p:spPr>
        <p:txBody>
          <a:bodyPr>
            <a:normAutofit/>
          </a:bodyPr>
          <a:lstStyle/>
          <a:p>
            <a:r>
              <a:rPr lang="en-US" dirty="0">
                <a:solidFill>
                  <a:srgbClr val="FFFF00"/>
                </a:solidFill>
              </a:rPr>
              <a:t>Noah after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577516" y="2316378"/>
            <a:ext cx="11034676" cy="2991268"/>
          </a:xfrm>
        </p:spPr>
        <p:txBody>
          <a:bodyPr>
            <a:noAutofit/>
          </a:bodyPr>
          <a:lstStyle/>
          <a:p>
            <a:pPr marL="571500" indent="-571500" algn="l">
              <a:buFont typeface="Arial" panose="020B0604020202020204" pitchFamily="34" charset="0"/>
              <a:buChar char="•"/>
            </a:pPr>
            <a:r>
              <a:rPr lang="en-US" sz="3600" dirty="0">
                <a:solidFill>
                  <a:srgbClr val="FFFF00"/>
                </a:solidFill>
              </a:rPr>
              <a:t>What was Noah’s first act after exiting the ark?</a:t>
            </a:r>
          </a:p>
          <a:p>
            <a:pPr algn="l"/>
            <a:endParaRPr lang="en-US" sz="3600" dirty="0">
              <a:solidFill>
                <a:srgbClr val="FFFF00"/>
              </a:solidFill>
            </a:endParaRPr>
          </a:p>
          <a:p>
            <a:pPr marL="571500" indent="-571500" algn="l">
              <a:buFont typeface="Arial" panose="020B0604020202020204" pitchFamily="34" charset="0"/>
              <a:buChar char="•"/>
            </a:pPr>
            <a:r>
              <a:rPr lang="en-US" sz="3600" dirty="0">
                <a:solidFill>
                  <a:srgbClr val="FFFF00"/>
                </a:solidFill>
              </a:rPr>
              <a:t>How did Noah sin after the flood?</a:t>
            </a:r>
            <a:endParaRPr lang="en-US" sz="3200" dirty="0">
              <a:solidFill>
                <a:srgbClr val="FFFF00"/>
              </a:solidFill>
            </a:endParaRPr>
          </a:p>
        </p:txBody>
      </p:sp>
      <p:sp>
        <p:nvSpPr>
          <p:cNvPr id="3" name="TextBox 2">
            <a:extLst>
              <a:ext uri="{FF2B5EF4-FFF2-40B4-BE49-F238E27FC236}">
                <a16:creationId xmlns:a16="http://schemas.microsoft.com/office/drawing/2014/main" id="{51B4A53E-ED0E-04D8-82FF-6D9D829A1E27}"/>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33</a:t>
            </a:r>
          </a:p>
        </p:txBody>
      </p:sp>
    </p:spTree>
    <p:extLst>
      <p:ext uri="{BB962C8B-B14F-4D97-AF65-F5344CB8AC3E}">
        <p14:creationId xmlns:p14="http://schemas.microsoft.com/office/powerpoint/2010/main" val="2363863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741834"/>
            <a:ext cx="10581314" cy="1238219"/>
          </a:xfrm>
        </p:spPr>
        <p:txBody>
          <a:bodyPr>
            <a:normAutofit fontScale="90000"/>
          </a:bodyPr>
          <a:lstStyle/>
          <a:p>
            <a:r>
              <a:rPr lang="en-US" dirty="0">
                <a:solidFill>
                  <a:srgbClr val="FFFF00"/>
                </a:solidFill>
              </a:rPr>
              <a:t>Noah and the Curse</a:t>
            </a:r>
            <a:br>
              <a:rPr lang="en-US" dirty="0">
                <a:solidFill>
                  <a:srgbClr val="FFFF00"/>
                </a:solidFill>
              </a:rPr>
            </a:br>
            <a:r>
              <a:rPr lang="en-US" sz="4000" dirty="0">
                <a:solidFill>
                  <a:srgbClr val="FFFF00"/>
                </a:solidFill>
              </a:rPr>
              <a:t>Genesis 9:20-29</a:t>
            </a:r>
          </a:p>
        </p:txBody>
      </p:sp>
      <p:sp>
        <p:nvSpPr>
          <p:cNvPr id="3" name="AutoShape 2" descr="Amazing snap of lion about to pounce on a brave photographer just 10 FEET  from it - Mirror Online">
            <a:extLst>
              <a:ext uri="{FF2B5EF4-FFF2-40B4-BE49-F238E27FC236}">
                <a16:creationId xmlns:a16="http://schemas.microsoft.com/office/drawing/2014/main" id="{D5E6FC9A-41E6-8326-03B5-F1E267262C41}"/>
              </a:ext>
            </a:extLst>
          </p:cNvPr>
          <p:cNvSpPr>
            <a:spLocks noChangeAspect="1" noChangeArrowheads="1"/>
          </p:cNvSpPr>
          <p:nvPr/>
        </p:nvSpPr>
        <p:spPr bwMode="auto">
          <a:xfrm>
            <a:off x="5943600" y="32766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9BF411F7-FB97-5FC4-887A-975E280A5B36}"/>
              </a:ext>
            </a:extLst>
          </p:cNvPr>
          <p:cNvSpPr txBox="1"/>
          <p:nvPr/>
        </p:nvSpPr>
        <p:spPr>
          <a:xfrm>
            <a:off x="768435" y="2568271"/>
            <a:ext cx="10581314"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00"/>
                </a:solidFill>
              </a:rPr>
              <a:t>Who was cursed as a result of Noah’s drunkenness?</a:t>
            </a:r>
          </a:p>
          <a:p>
            <a:r>
              <a:rPr lang="en-US" sz="3600" dirty="0">
                <a:solidFill>
                  <a:srgbClr val="FFFF00"/>
                </a:solidFill>
              </a:rPr>
              <a:t> </a:t>
            </a:r>
          </a:p>
          <a:p>
            <a:pPr marL="571500" indent="-571500">
              <a:buFont typeface="Arial" panose="020B0604020202020204" pitchFamily="34" charset="0"/>
              <a:buChar char="•"/>
            </a:pPr>
            <a:r>
              <a:rPr lang="en-US" sz="3600" dirty="0">
                <a:solidFill>
                  <a:srgbClr val="FFFF00"/>
                </a:solidFill>
              </a:rPr>
              <a:t>Curse was upon a Canaan, a descendent of Ham – the youngest of Ham’s four sons.</a:t>
            </a:r>
          </a:p>
        </p:txBody>
      </p:sp>
      <p:sp>
        <p:nvSpPr>
          <p:cNvPr id="4" name="TextBox 3">
            <a:extLst>
              <a:ext uri="{FF2B5EF4-FFF2-40B4-BE49-F238E27FC236}">
                <a16:creationId xmlns:a16="http://schemas.microsoft.com/office/drawing/2014/main" id="{B226E976-3C28-6E79-6A31-2A6A7C01095D}"/>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34</a:t>
            </a:r>
          </a:p>
        </p:txBody>
      </p:sp>
    </p:spTree>
    <p:extLst>
      <p:ext uri="{BB962C8B-B14F-4D97-AF65-F5344CB8AC3E}">
        <p14:creationId xmlns:p14="http://schemas.microsoft.com/office/powerpoint/2010/main" val="66254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AutoShape 2" descr="Amazing snap of lion about to pounce on a brave photographer just 10 FEET  from it - Mirror Online">
            <a:extLst>
              <a:ext uri="{FF2B5EF4-FFF2-40B4-BE49-F238E27FC236}">
                <a16:creationId xmlns:a16="http://schemas.microsoft.com/office/drawing/2014/main" id="{D5E6FC9A-41E6-8326-03B5-F1E267262C41}"/>
              </a:ext>
            </a:extLst>
          </p:cNvPr>
          <p:cNvSpPr>
            <a:spLocks noChangeAspect="1" noChangeArrowheads="1"/>
          </p:cNvSpPr>
          <p:nvPr/>
        </p:nvSpPr>
        <p:spPr bwMode="auto">
          <a:xfrm>
            <a:off x="5943600" y="32766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10A6C666-DC36-5501-6E49-85D2570A7F17}"/>
              </a:ext>
            </a:extLst>
          </p:cNvPr>
          <p:cNvSpPr txBox="1"/>
          <p:nvPr/>
        </p:nvSpPr>
        <p:spPr>
          <a:xfrm>
            <a:off x="1262741" y="1204685"/>
            <a:ext cx="9818915" cy="3724096"/>
          </a:xfrm>
          <a:prstGeom prst="rect">
            <a:avLst/>
          </a:prstGeom>
          <a:noFill/>
        </p:spPr>
        <p:txBody>
          <a:bodyPr wrap="square" rtlCol="0">
            <a:spAutoFit/>
          </a:bodyPr>
          <a:lstStyle/>
          <a:p>
            <a:r>
              <a:rPr lang="en-US" sz="6000" dirty="0">
                <a:solidFill>
                  <a:srgbClr val="FFFF00"/>
                </a:solidFill>
              </a:rPr>
              <a:t>Words in Chinese Characters:</a:t>
            </a:r>
          </a:p>
          <a:p>
            <a:endParaRPr lang="en-US" sz="4400" dirty="0">
              <a:solidFill>
                <a:srgbClr val="FFFF00"/>
              </a:solidFill>
            </a:endParaRPr>
          </a:p>
          <a:p>
            <a:r>
              <a:rPr lang="en-US" sz="4400" dirty="0">
                <a:solidFill>
                  <a:srgbClr val="FFFF00"/>
                </a:solidFill>
              </a:rPr>
              <a:t>Ark = Rectangle + Boat</a:t>
            </a:r>
          </a:p>
          <a:p>
            <a:endParaRPr lang="en-US" sz="4400" dirty="0">
              <a:solidFill>
                <a:srgbClr val="FFFF00"/>
              </a:solidFill>
            </a:endParaRPr>
          </a:p>
          <a:p>
            <a:r>
              <a:rPr lang="en-US" sz="4400" dirty="0">
                <a:solidFill>
                  <a:srgbClr val="FFFF00"/>
                </a:solidFill>
              </a:rPr>
              <a:t>Ship/Vessel = Ship + Eight + People</a:t>
            </a:r>
          </a:p>
        </p:txBody>
      </p:sp>
      <p:sp>
        <p:nvSpPr>
          <p:cNvPr id="5" name="TextBox 4">
            <a:extLst>
              <a:ext uri="{FF2B5EF4-FFF2-40B4-BE49-F238E27FC236}">
                <a16:creationId xmlns:a16="http://schemas.microsoft.com/office/drawing/2014/main" id="{4B32BA42-4086-28EC-FD29-F9A93739EFEC}"/>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35</a:t>
            </a:r>
          </a:p>
        </p:txBody>
      </p:sp>
    </p:spTree>
    <p:extLst>
      <p:ext uri="{BB962C8B-B14F-4D97-AF65-F5344CB8AC3E}">
        <p14:creationId xmlns:p14="http://schemas.microsoft.com/office/powerpoint/2010/main" val="204675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16830"/>
            <a:ext cx="10581314" cy="1238219"/>
          </a:xfrm>
        </p:spPr>
        <p:txBody>
          <a:bodyPr>
            <a:normAutofit/>
          </a:bodyPr>
          <a:lstStyle/>
          <a:p>
            <a:r>
              <a:rPr lang="en-US" dirty="0">
                <a:solidFill>
                  <a:srgbClr val="FFFF00"/>
                </a:solidFill>
              </a:rPr>
              <a:t>Noah and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1365755" y="1450069"/>
            <a:ext cx="10826245" cy="1148911"/>
          </a:xfrm>
        </p:spPr>
        <p:txBody>
          <a:bodyPr>
            <a:noAutofit/>
          </a:bodyPr>
          <a:lstStyle/>
          <a:p>
            <a:pPr algn="l"/>
            <a:r>
              <a:rPr lang="en-US" sz="3600" dirty="0">
                <a:solidFill>
                  <a:srgbClr val="FFFF00"/>
                </a:solidFill>
              </a:rPr>
              <a:t>On a scale of 1 – 10, where was God relative to mankind’s behavior?</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p:txBody>
      </p:sp>
      <p:pic>
        <p:nvPicPr>
          <p:cNvPr id="3076" name="Picture 4" descr="Pain scale 1 - 10 with emoji. Clipart image isolated on ...">
            <a:extLst>
              <a:ext uri="{FF2B5EF4-FFF2-40B4-BE49-F238E27FC236}">
                <a16:creationId xmlns:a16="http://schemas.microsoft.com/office/drawing/2014/main" id="{0C0065B6-639A-2B6A-A02A-CC7E02E63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742" y="2794000"/>
            <a:ext cx="8280400" cy="4417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C53FCB-C0C6-1BCD-FE80-AC92447A879B}"/>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52425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679212" y="0"/>
            <a:ext cx="10581314" cy="1238219"/>
          </a:xfrm>
        </p:spPr>
        <p:txBody>
          <a:bodyPr>
            <a:normAutofit/>
          </a:bodyPr>
          <a:lstStyle/>
          <a:p>
            <a:r>
              <a:rPr lang="en-US" dirty="0">
                <a:solidFill>
                  <a:srgbClr val="FFFF00"/>
                </a:solidFill>
              </a:rPr>
              <a:t>Noah and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277184" y="1675040"/>
            <a:ext cx="10826245" cy="1148911"/>
          </a:xfrm>
        </p:spPr>
        <p:txBody>
          <a:bodyPr>
            <a:noAutofit/>
          </a:bodyPr>
          <a:lstStyle/>
          <a:p>
            <a:pPr marR="0" lvl="2" algn="l">
              <a:lnSpc>
                <a:spcPct val="107000"/>
              </a:lnSpc>
              <a:spcBef>
                <a:spcPts val="0"/>
              </a:spcBef>
              <a:spcAft>
                <a:spcPts val="0"/>
              </a:spcAft>
            </a:pPr>
            <a:r>
              <a:rPr lang="en-US" sz="40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Hebrews 11:7 </a:t>
            </a: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By faith Noah, being </a:t>
            </a:r>
            <a:r>
              <a:rPr lang="en-US" sz="4000"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divinely warned of things not yet seen</a:t>
            </a:r>
            <a:r>
              <a:rPr lang="en-US"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moved with godly fear, prepared an ark for the saving of his household, by which he condemned the world and became heir of righteousness according to faith.</a:t>
            </a:r>
          </a:p>
          <a:p>
            <a:pPr algn="l"/>
            <a:endParaRPr lang="en-US" sz="3600" dirty="0">
              <a:solidFill>
                <a:srgbClr val="FFFF00"/>
              </a:solidFill>
            </a:endParaRPr>
          </a:p>
        </p:txBody>
      </p:sp>
      <p:sp>
        <p:nvSpPr>
          <p:cNvPr id="3" name="TextBox 2">
            <a:extLst>
              <a:ext uri="{FF2B5EF4-FFF2-40B4-BE49-F238E27FC236}">
                <a16:creationId xmlns:a16="http://schemas.microsoft.com/office/drawing/2014/main" id="{06C53FCB-C0C6-1BCD-FE80-AC92447A879B}"/>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358742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132942"/>
            <a:ext cx="10581314" cy="1238219"/>
          </a:xfrm>
        </p:spPr>
        <p:txBody>
          <a:bodyPr>
            <a:normAutofit/>
          </a:bodyPr>
          <a:lstStyle/>
          <a:p>
            <a:r>
              <a:rPr lang="en-US" dirty="0">
                <a:solidFill>
                  <a:srgbClr val="FFFF00"/>
                </a:solidFill>
              </a:rPr>
              <a:t>Noah and the Flood</a:t>
            </a:r>
          </a:p>
        </p:txBody>
      </p:sp>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1365755" y="2183040"/>
            <a:ext cx="10826245" cy="1148911"/>
          </a:xfrm>
        </p:spPr>
        <p:txBody>
          <a:bodyPr>
            <a:noAutofit/>
          </a:bodyPr>
          <a:lstStyle/>
          <a:p>
            <a:pPr algn="l"/>
            <a:r>
              <a:rPr lang="en-US" sz="3600" dirty="0">
                <a:solidFill>
                  <a:srgbClr val="FFFF00"/>
                </a:solidFill>
              </a:rPr>
              <a:t>What would have prevented the flood?</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p:txBody>
      </p:sp>
      <p:sp>
        <p:nvSpPr>
          <p:cNvPr id="3" name="TextBox 2">
            <a:extLst>
              <a:ext uri="{FF2B5EF4-FFF2-40B4-BE49-F238E27FC236}">
                <a16:creationId xmlns:a16="http://schemas.microsoft.com/office/drawing/2014/main" id="{06C53FCB-C0C6-1BCD-FE80-AC92447A879B}"/>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139534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660401" y="1993172"/>
            <a:ext cx="6916056" cy="2991268"/>
          </a:xfrm>
        </p:spPr>
        <p:txBody>
          <a:bodyPr>
            <a:noAutofit/>
          </a:bodyPr>
          <a:lstStyle/>
          <a:p>
            <a:pPr algn="l"/>
            <a:r>
              <a:rPr lang="en-US" sz="3200" dirty="0">
                <a:solidFill>
                  <a:srgbClr val="FFFF00"/>
                </a:solidFill>
              </a:rPr>
              <a:t>Noah:</a:t>
            </a:r>
          </a:p>
          <a:p>
            <a:pPr algn="l"/>
            <a:endParaRPr lang="en-US" sz="3200" dirty="0">
              <a:solidFill>
                <a:srgbClr val="FFFF00"/>
              </a:solidFill>
            </a:endParaRPr>
          </a:p>
          <a:p>
            <a:pPr marL="457200" indent="-457200" algn="l">
              <a:buFont typeface="Arial" panose="020B0604020202020204" pitchFamily="34" charset="0"/>
              <a:buChar char="•"/>
            </a:pPr>
            <a:endParaRPr lang="en-US" sz="3200" dirty="0">
              <a:solidFill>
                <a:srgbClr val="FFFF00"/>
              </a:solidFill>
            </a:endParaRPr>
          </a:p>
          <a:p>
            <a:pPr algn="l"/>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r>
              <a:rPr lang="en-US" sz="3600" dirty="0">
                <a:solidFill>
                  <a:srgbClr val="FFFF00"/>
                </a:solidFill>
              </a:rPr>
              <a:t> </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2" name="Title 1">
            <a:extLst>
              <a:ext uri="{FF2B5EF4-FFF2-40B4-BE49-F238E27FC236}">
                <a16:creationId xmlns:a16="http://schemas.microsoft.com/office/drawing/2014/main" id="{B4F97804-55B4-437A-0FD9-15F334095FC3}"/>
              </a:ext>
            </a:extLst>
          </p:cNvPr>
          <p:cNvSpPr>
            <a:spLocks noGrp="1"/>
          </p:cNvSpPr>
          <p:nvPr>
            <p:ph type="ctrTitle"/>
          </p:nvPr>
        </p:nvSpPr>
        <p:spPr>
          <a:xfrm>
            <a:off x="737269" y="-96869"/>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C6E7601C-DD13-8613-30B2-02FA70E7FFFD}"/>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7</a:t>
            </a:r>
          </a:p>
        </p:txBody>
      </p:sp>
    </p:spTree>
    <p:extLst>
      <p:ext uri="{BB962C8B-B14F-4D97-AF65-F5344CB8AC3E}">
        <p14:creationId xmlns:p14="http://schemas.microsoft.com/office/powerpoint/2010/main" val="400822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7775C28-73C3-E41B-216D-C5249CC6AF87}"/>
              </a:ext>
            </a:extLst>
          </p:cNvPr>
          <p:cNvSpPr>
            <a:spLocks noGrp="1"/>
          </p:cNvSpPr>
          <p:nvPr>
            <p:ph type="subTitle" idx="1"/>
          </p:nvPr>
        </p:nvSpPr>
        <p:spPr>
          <a:xfrm>
            <a:off x="1" y="1659338"/>
            <a:ext cx="6623823" cy="2991268"/>
          </a:xfrm>
        </p:spPr>
        <p:txBody>
          <a:bodyPr>
            <a:noAutofit/>
          </a:bodyPr>
          <a:lstStyle/>
          <a:p>
            <a:pPr algn="l"/>
            <a:r>
              <a:rPr lang="en-US" sz="3200" b="1" u="sng" dirty="0">
                <a:solidFill>
                  <a:srgbClr val="FFFF00"/>
                </a:solidFill>
              </a:rPr>
              <a:t>Noah</a:t>
            </a:r>
            <a:r>
              <a:rPr lang="en-US" sz="3200" dirty="0">
                <a:solidFill>
                  <a:srgbClr val="FFFF00"/>
                </a:solidFill>
              </a:rPr>
              <a:t>: </a:t>
            </a:r>
          </a:p>
          <a:p>
            <a:pPr marL="457200" indent="-457200" algn="l">
              <a:buFont typeface="Arial" panose="020B0604020202020204" pitchFamily="34" charset="0"/>
              <a:buChar char="•"/>
            </a:pPr>
            <a:r>
              <a:rPr lang="en-US" sz="3200" dirty="0">
                <a:solidFill>
                  <a:srgbClr val="FFFF00"/>
                </a:solidFill>
              </a:rPr>
              <a:t>Name means rest</a:t>
            </a:r>
          </a:p>
          <a:p>
            <a:pPr marL="457200" indent="-457200" algn="l">
              <a:buFont typeface="Arial" panose="020B0604020202020204" pitchFamily="34" charset="0"/>
              <a:buChar char="•"/>
            </a:pPr>
            <a:r>
              <a:rPr lang="en-US" sz="3200" dirty="0">
                <a:solidFill>
                  <a:srgbClr val="FFFF00"/>
                </a:solidFill>
              </a:rPr>
              <a:t>Built an ark (50-75 years)</a:t>
            </a:r>
          </a:p>
          <a:p>
            <a:pPr marL="457200" indent="-457200" algn="l">
              <a:buFont typeface="Arial" panose="020B0604020202020204" pitchFamily="34" charset="0"/>
              <a:buChar char="•"/>
            </a:pPr>
            <a:r>
              <a:rPr lang="en-US" sz="3200" dirty="0">
                <a:solidFill>
                  <a:srgbClr val="FFFF00"/>
                </a:solidFill>
              </a:rPr>
              <a:t>950 years old </a:t>
            </a:r>
          </a:p>
          <a:p>
            <a:pPr marL="457200" indent="-457200" algn="l">
              <a:buFont typeface="Arial" panose="020B0604020202020204" pitchFamily="34" charset="0"/>
              <a:buChar char="•"/>
            </a:pPr>
            <a:r>
              <a:rPr lang="en-US" sz="3200" dirty="0">
                <a:solidFill>
                  <a:srgbClr val="FFFF00"/>
                </a:solidFill>
              </a:rPr>
              <a:t>Preacher of righteousness: 2 Pet 2:5</a:t>
            </a:r>
          </a:p>
          <a:p>
            <a:pPr marL="457200" indent="-457200" algn="l">
              <a:buFont typeface="Arial" panose="020B0604020202020204" pitchFamily="34" charset="0"/>
              <a:buChar char="•"/>
            </a:pPr>
            <a:r>
              <a:rPr lang="en-US" sz="3200" dirty="0">
                <a:solidFill>
                  <a:srgbClr val="FFFF00"/>
                </a:solidFill>
              </a:rPr>
              <a:t>Found grace in God’s eyes: Gen 6:8</a:t>
            </a:r>
          </a:p>
          <a:p>
            <a:pPr marL="457200" indent="-457200" algn="l">
              <a:buFont typeface="Arial" panose="020B0604020202020204" pitchFamily="34" charset="0"/>
              <a:buChar char="•"/>
            </a:pPr>
            <a:r>
              <a:rPr lang="en-US" sz="3200" dirty="0">
                <a:solidFill>
                  <a:srgbClr val="FFFF00"/>
                </a:solidFill>
              </a:rPr>
              <a:t>Walked with God: Gen 6:8-9</a:t>
            </a:r>
          </a:p>
          <a:p>
            <a:pPr marL="457200" indent="-457200" algn="l">
              <a:buFont typeface="Arial" panose="020B0604020202020204" pitchFamily="34" charset="0"/>
              <a:buChar char="•"/>
            </a:pPr>
            <a:r>
              <a:rPr lang="en-US" sz="3200" dirty="0">
                <a:solidFill>
                  <a:srgbClr val="FFFF00"/>
                </a:solidFill>
              </a:rPr>
              <a:t>Just/Obedient/Perfect: Gen 7:5/9/16</a:t>
            </a:r>
          </a:p>
          <a:p>
            <a:pPr marL="457200" indent="-457200" algn="l">
              <a:buFont typeface="Arial" panose="020B0604020202020204" pitchFamily="34" charset="0"/>
              <a:buChar char="•"/>
            </a:pPr>
            <a:endParaRPr lang="en-US" sz="3200" dirty="0">
              <a:solidFill>
                <a:srgbClr val="FFFF00"/>
              </a:solidFill>
            </a:endParaRPr>
          </a:p>
          <a:p>
            <a:pPr algn="l"/>
            <a:endParaRPr lang="en-US" sz="3200" dirty="0">
              <a:solidFill>
                <a:srgbClr val="FFFF00"/>
              </a:solidFill>
            </a:endParaRPr>
          </a:p>
          <a:p>
            <a:pPr marL="571500" indent="-571500" algn="l">
              <a:buFont typeface="Arial" panose="020B0604020202020204" pitchFamily="34" charset="0"/>
              <a:buChar char="•"/>
            </a:pPr>
            <a:endParaRPr lang="en-US" sz="32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r>
              <a:rPr lang="en-US" sz="3600" dirty="0">
                <a:solidFill>
                  <a:srgbClr val="FFFF00"/>
                </a:solidFill>
              </a:rPr>
              <a:t> </a:t>
            </a:r>
          </a:p>
          <a:p>
            <a:pPr marL="571500" indent="-571500" algn="l">
              <a:buFont typeface="Arial" panose="020B0604020202020204" pitchFamily="34" charset="0"/>
              <a:buChar char="•"/>
            </a:pPr>
            <a:endParaRPr lang="en-US" sz="3600" dirty="0">
              <a:solidFill>
                <a:srgbClr val="FFFF00"/>
              </a:solidFill>
            </a:endParaRPr>
          </a:p>
          <a:p>
            <a:pPr marL="571500" indent="-571500" algn="l">
              <a:buFont typeface="Arial" panose="020B0604020202020204" pitchFamily="34" charset="0"/>
              <a:buChar char="•"/>
            </a:pPr>
            <a:endParaRPr lang="en-US" sz="3600" dirty="0">
              <a:solidFill>
                <a:srgbClr val="FFFF00"/>
              </a:solidFill>
            </a:endParaRPr>
          </a:p>
          <a:p>
            <a:pPr algn="l"/>
            <a:endParaRPr lang="en-US" sz="3600" dirty="0">
              <a:solidFill>
                <a:srgbClr val="FFFF00"/>
              </a:solidFill>
            </a:endParaRPr>
          </a:p>
        </p:txBody>
      </p:sp>
      <p:sp>
        <p:nvSpPr>
          <p:cNvPr id="4" name="TextBox 3">
            <a:extLst>
              <a:ext uri="{FF2B5EF4-FFF2-40B4-BE49-F238E27FC236}">
                <a16:creationId xmlns:a16="http://schemas.microsoft.com/office/drawing/2014/main" id="{829FFF87-A75F-ADF9-D3EA-DCBDACA01F8A}"/>
              </a:ext>
            </a:extLst>
          </p:cNvPr>
          <p:cNvSpPr txBox="1"/>
          <p:nvPr/>
        </p:nvSpPr>
        <p:spPr>
          <a:xfrm>
            <a:off x="6419254" y="2121606"/>
            <a:ext cx="5772746" cy="4524315"/>
          </a:xfrm>
          <a:prstGeom prst="rect">
            <a:avLst/>
          </a:prstGeom>
          <a:noFill/>
        </p:spPr>
        <p:txBody>
          <a:bodyPr wrap="square">
            <a:spAutoFit/>
          </a:bodyPr>
          <a:lstStyle/>
          <a:p>
            <a:pPr marL="571500" indent="-571500">
              <a:buFont typeface="Arial" panose="020B0604020202020204" pitchFamily="34" charset="0"/>
              <a:buChar char="•"/>
            </a:pPr>
            <a:r>
              <a:rPr lang="en-US" sz="3200" dirty="0">
                <a:solidFill>
                  <a:srgbClr val="FFFF00"/>
                </a:solidFill>
              </a:rPr>
              <a:t>He and his family saved </a:t>
            </a:r>
          </a:p>
          <a:p>
            <a:pPr marL="571500" indent="-571500" algn="l">
              <a:buFont typeface="Arial" panose="020B0604020202020204" pitchFamily="34" charset="0"/>
              <a:buChar char="•"/>
            </a:pPr>
            <a:r>
              <a:rPr lang="en-US" sz="3200" dirty="0">
                <a:solidFill>
                  <a:srgbClr val="FFFF00"/>
                </a:solidFill>
              </a:rPr>
              <a:t>Strong: physically/spiritually</a:t>
            </a:r>
          </a:p>
          <a:p>
            <a:pPr marL="571500" indent="-571500" algn="l">
              <a:buFont typeface="Arial" panose="020B0604020202020204" pitchFamily="34" charset="0"/>
              <a:buChar char="•"/>
            </a:pPr>
            <a:r>
              <a:rPr lang="en-US" sz="3200" dirty="0">
                <a:solidFill>
                  <a:srgbClr val="FFFF00"/>
                </a:solidFill>
              </a:rPr>
              <a:t>Committed/Faithful: Heb 11:7 </a:t>
            </a:r>
          </a:p>
          <a:p>
            <a:pPr marL="571500" indent="-571500" algn="l">
              <a:buFont typeface="Arial" panose="020B0604020202020204" pitchFamily="34" charset="0"/>
              <a:buChar char="•"/>
            </a:pPr>
            <a:r>
              <a:rPr lang="en-US" sz="3200" dirty="0">
                <a:solidFill>
                  <a:srgbClr val="FFFF00"/>
                </a:solidFill>
              </a:rPr>
              <a:t>In the ark a little over a year</a:t>
            </a:r>
          </a:p>
          <a:p>
            <a:pPr marL="571500" indent="-571500" algn="l">
              <a:buFont typeface="Arial" panose="020B0604020202020204" pitchFamily="34" charset="0"/>
              <a:buChar char="•"/>
            </a:pPr>
            <a:r>
              <a:rPr lang="en-US" sz="3200" dirty="0">
                <a:solidFill>
                  <a:srgbClr val="FFFF00"/>
                </a:solidFill>
              </a:rPr>
              <a:t>Remembered by God: Gen 8:1</a:t>
            </a:r>
          </a:p>
          <a:p>
            <a:pPr marL="571500" indent="-571500" algn="l">
              <a:buFont typeface="Arial" panose="020B0604020202020204" pitchFamily="34" charset="0"/>
              <a:buChar char="•"/>
            </a:pPr>
            <a:r>
              <a:rPr lang="en-US" sz="3200" dirty="0">
                <a:solidFill>
                  <a:srgbClr val="FFFF00"/>
                </a:solidFill>
              </a:rPr>
              <a:t>Did all that God commanded: </a:t>
            </a: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Gen 6:22/7:5/7:9/7:16</a:t>
            </a:r>
          </a:p>
          <a:p>
            <a:pPr marL="571500" indent="-571500" algn="l">
              <a:buFont typeface="Arial" panose="020B0604020202020204" pitchFamily="34" charset="0"/>
              <a:buChar char="•"/>
            </a:pPr>
            <a:r>
              <a:rPr lang="en-US"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New Adam</a:t>
            </a:r>
          </a:p>
          <a:p>
            <a:pPr marL="571500" indent="-571500" algn="l">
              <a:buFont typeface="Arial" panose="020B0604020202020204" pitchFamily="34" charset="0"/>
              <a:buChar char="•"/>
            </a:pPr>
            <a:r>
              <a:rPr lang="en-US"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He had faults: Intoxicated</a:t>
            </a:r>
            <a:endParaRPr lang="en-US" sz="3200" dirty="0">
              <a:solidFill>
                <a:srgbClr val="FFFF00"/>
              </a:solidFill>
            </a:endParaRPr>
          </a:p>
        </p:txBody>
      </p:sp>
      <p:sp>
        <p:nvSpPr>
          <p:cNvPr id="6" name="Title 1">
            <a:extLst>
              <a:ext uri="{FF2B5EF4-FFF2-40B4-BE49-F238E27FC236}">
                <a16:creationId xmlns:a16="http://schemas.microsoft.com/office/drawing/2014/main" id="{FCA8334E-DC84-8947-739C-1BE40A6C7B46}"/>
              </a:ext>
            </a:extLst>
          </p:cNvPr>
          <p:cNvSpPr>
            <a:spLocks noGrp="1"/>
          </p:cNvSpPr>
          <p:nvPr>
            <p:ph type="ctrTitle"/>
          </p:nvPr>
        </p:nvSpPr>
        <p:spPr>
          <a:xfrm>
            <a:off x="737269" y="-96869"/>
            <a:ext cx="10581314" cy="1238219"/>
          </a:xfrm>
        </p:spPr>
        <p:txBody>
          <a:bodyPr>
            <a:normAutofit/>
          </a:bodyPr>
          <a:lstStyle/>
          <a:p>
            <a:r>
              <a:rPr lang="en-US" dirty="0">
                <a:solidFill>
                  <a:srgbClr val="FFFF00"/>
                </a:solidFill>
              </a:rPr>
              <a:t>Noah and the Flood</a:t>
            </a:r>
          </a:p>
        </p:txBody>
      </p:sp>
      <p:sp>
        <p:nvSpPr>
          <p:cNvPr id="3" name="TextBox 2">
            <a:extLst>
              <a:ext uri="{FF2B5EF4-FFF2-40B4-BE49-F238E27FC236}">
                <a16:creationId xmlns:a16="http://schemas.microsoft.com/office/drawing/2014/main" id="{567A4A1A-C5A2-5714-062A-FA5FFCFD45BB}"/>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406439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8F86-D269-D56D-AD41-60F3A628C25B}"/>
              </a:ext>
            </a:extLst>
          </p:cNvPr>
          <p:cNvSpPr>
            <a:spLocks noGrp="1"/>
          </p:cNvSpPr>
          <p:nvPr>
            <p:ph type="ctrTitle"/>
          </p:nvPr>
        </p:nvSpPr>
        <p:spPr>
          <a:xfrm>
            <a:off x="737269" y="-242009"/>
            <a:ext cx="10581314" cy="1238219"/>
          </a:xfrm>
        </p:spPr>
        <p:txBody>
          <a:bodyPr>
            <a:normAutofit/>
          </a:bodyPr>
          <a:lstStyle/>
          <a:p>
            <a:r>
              <a:rPr lang="en-US" dirty="0">
                <a:solidFill>
                  <a:srgbClr val="FFFF00"/>
                </a:solidFill>
              </a:rPr>
              <a:t>Noah and the Flood</a:t>
            </a:r>
          </a:p>
        </p:txBody>
      </p:sp>
      <p:pic>
        <p:nvPicPr>
          <p:cNvPr id="4" name="Picture 3" descr="A painting of a person raising his arms&#10;&#10;Description automatically generated">
            <a:extLst>
              <a:ext uri="{FF2B5EF4-FFF2-40B4-BE49-F238E27FC236}">
                <a16:creationId xmlns:a16="http://schemas.microsoft.com/office/drawing/2014/main" id="{A1214FE2-6091-7761-3E2A-F057A24E9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370" y="3883371"/>
            <a:ext cx="4409801" cy="2976233"/>
          </a:xfrm>
          <a:prstGeom prst="rect">
            <a:avLst/>
          </a:prstGeom>
        </p:spPr>
      </p:pic>
      <p:pic>
        <p:nvPicPr>
          <p:cNvPr id="6" name="Picture 5" descr="A painting of people swimming in water&#10;&#10;Description automatically generated">
            <a:extLst>
              <a:ext uri="{FF2B5EF4-FFF2-40B4-BE49-F238E27FC236}">
                <a16:creationId xmlns:a16="http://schemas.microsoft.com/office/drawing/2014/main" id="{DF74F0BE-CCD8-DBDA-90DC-B23733AF2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091" y="854635"/>
            <a:ext cx="4122447" cy="3028736"/>
          </a:xfrm>
          <a:prstGeom prst="rect">
            <a:avLst/>
          </a:prstGeom>
        </p:spPr>
      </p:pic>
      <p:pic>
        <p:nvPicPr>
          <p:cNvPr id="8" name="Picture 7" descr="A group of people in a field&#10;&#10;Description automatically generated">
            <a:extLst>
              <a:ext uri="{FF2B5EF4-FFF2-40B4-BE49-F238E27FC236}">
                <a16:creationId xmlns:a16="http://schemas.microsoft.com/office/drawing/2014/main" id="{1E07D301-CD9C-D782-8851-3DA1958FF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75" y="854635"/>
            <a:ext cx="4088794" cy="3028736"/>
          </a:xfrm>
          <a:prstGeom prst="rect">
            <a:avLst/>
          </a:prstGeom>
        </p:spPr>
      </p:pic>
      <p:pic>
        <p:nvPicPr>
          <p:cNvPr id="10" name="Picture 9" descr="A boat in the water&#10;&#10;Description automatically generated">
            <a:extLst>
              <a:ext uri="{FF2B5EF4-FFF2-40B4-BE49-F238E27FC236}">
                <a16:creationId xmlns:a16="http://schemas.microsoft.com/office/drawing/2014/main" id="{5FAD8B67-4BD3-E57F-080A-EB9AE53E8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355" y="3883371"/>
            <a:ext cx="4644571" cy="2848435"/>
          </a:xfrm>
          <a:prstGeom prst="rect">
            <a:avLst/>
          </a:prstGeom>
        </p:spPr>
      </p:pic>
      <p:sp>
        <p:nvSpPr>
          <p:cNvPr id="3" name="TextBox 2">
            <a:extLst>
              <a:ext uri="{FF2B5EF4-FFF2-40B4-BE49-F238E27FC236}">
                <a16:creationId xmlns:a16="http://schemas.microsoft.com/office/drawing/2014/main" id="{57A02A73-8F9C-5350-5DA1-BE5ADEF4D8BE}"/>
              </a:ext>
            </a:extLst>
          </p:cNvPr>
          <p:cNvSpPr txBox="1"/>
          <p:nvPr/>
        </p:nvSpPr>
        <p:spPr>
          <a:xfrm>
            <a:off x="11691257" y="6473371"/>
            <a:ext cx="500743" cy="369332"/>
          </a:xfrm>
          <a:prstGeom prst="rect">
            <a:avLst/>
          </a:prstGeom>
          <a:noFill/>
        </p:spPr>
        <p:txBody>
          <a:bodyPr wrap="square" rtlCol="0">
            <a:spAutoFit/>
          </a:bodyPr>
          <a:lstStyle/>
          <a:p>
            <a:r>
              <a:rPr lang="en-US" dirty="0">
                <a:solidFill>
                  <a:schemeClr val="bg1"/>
                </a:solidFill>
              </a:rPr>
              <a:t>9</a:t>
            </a:r>
          </a:p>
        </p:txBody>
      </p:sp>
      <p:sp>
        <p:nvSpPr>
          <p:cNvPr id="5" name="TextBox 4">
            <a:extLst>
              <a:ext uri="{FF2B5EF4-FFF2-40B4-BE49-F238E27FC236}">
                <a16:creationId xmlns:a16="http://schemas.microsoft.com/office/drawing/2014/main" id="{C0D7C5B3-BD5D-3456-814F-0584A134A272}"/>
              </a:ext>
            </a:extLst>
          </p:cNvPr>
          <p:cNvSpPr txBox="1"/>
          <p:nvPr/>
        </p:nvSpPr>
        <p:spPr>
          <a:xfrm>
            <a:off x="137886" y="6270171"/>
            <a:ext cx="2094497" cy="430887"/>
          </a:xfrm>
          <a:prstGeom prst="rect">
            <a:avLst/>
          </a:prstGeom>
          <a:noFill/>
        </p:spPr>
        <p:txBody>
          <a:bodyPr wrap="square" rtlCol="0">
            <a:spAutoFit/>
          </a:bodyPr>
          <a:lstStyle/>
          <a:p>
            <a:r>
              <a:rPr lang="en-US" sz="1100" dirty="0">
                <a:solidFill>
                  <a:schemeClr val="bg1"/>
                </a:solidFill>
              </a:rPr>
              <a:t>Gospel Images /</a:t>
            </a:r>
          </a:p>
          <a:p>
            <a:r>
              <a:rPr lang="en-US" sz="1100" dirty="0">
                <a:solidFill>
                  <a:schemeClr val="bg1"/>
                </a:solidFill>
              </a:rPr>
              <a:t> Art Revisited </a:t>
            </a:r>
          </a:p>
        </p:txBody>
      </p:sp>
    </p:spTree>
    <p:extLst>
      <p:ext uri="{BB962C8B-B14F-4D97-AF65-F5344CB8AC3E}">
        <p14:creationId xmlns:p14="http://schemas.microsoft.com/office/powerpoint/2010/main" val="170628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18393</TotalTime>
  <Words>1563</Words>
  <Application>Microsoft Office PowerPoint</Application>
  <PresentationFormat>Widescreen</PresentationFormat>
  <Paragraphs>320</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Noah and the Flood</vt:lpstr>
      <vt:lpstr>Noah and the Flood</vt:lpstr>
      <vt:lpstr>Noah and the Flood</vt:lpstr>
      <vt:lpstr>Noah and the Flood</vt:lpstr>
      <vt:lpstr>Noah and the Flood</vt:lpstr>
      <vt:lpstr>Noah and the Flood</vt:lpstr>
      <vt:lpstr>Noah and the Flood</vt:lpstr>
      <vt:lpstr>Noah and the Flood</vt:lpstr>
      <vt:lpstr>Noah and the Flood</vt:lpstr>
      <vt:lpstr>Noah and the Flood</vt:lpstr>
      <vt:lpstr>Noah and the Flood</vt:lpstr>
      <vt:lpstr>Noah and the Flood</vt:lpstr>
      <vt:lpstr>Noah and the Flood</vt:lpstr>
      <vt:lpstr>Noah and the Flood</vt:lpstr>
      <vt:lpstr>Significance of the Number 40</vt:lpstr>
      <vt:lpstr>Significance of the Number 40</vt:lpstr>
      <vt:lpstr>What do we know about the flood waters?</vt:lpstr>
      <vt:lpstr>What do we know about the flood waters?</vt:lpstr>
      <vt:lpstr>Worldwide Flood versus Local Flood</vt:lpstr>
      <vt:lpstr>Differences Before/After the Flood</vt:lpstr>
      <vt:lpstr>Differences Before/After the Flood</vt:lpstr>
      <vt:lpstr>Longevity before and after the Flood</vt:lpstr>
      <vt:lpstr>Old and New Testament References to Noah and/or the Flood</vt:lpstr>
      <vt:lpstr>Old and New Testament References to Noah and/or the Flood</vt:lpstr>
      <vt:lpstr>Similarities between Noah’s ark and the church</vt:lpstr>
      <vt:lpstr>Similarities between Noah’s ark and the church</vt:lpstr>
      <vt:lpstr>Similarities to Noah’s ark and Christ</vt:lpstr>
      <vt:lpstr>Dove versus the Ravin</vt:lpstr>
      <vt:lpstr>What do we learn about God from the account of Noah and the Flood?</vt:lpstr>
      <vt:lpstr>What do we learn about God from the account of Noah and the Flood?</vt:lpstr>
      <vt:lpstr>Similarities between Noah and Adam</vt:lpstr>
      <vt:lpstr>Noah after the Flood</vt:lpstr>
      <vt:lpstr>Noah and the Curse Genesis 9:20-29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12:2 – do not be conformed to this world, but be transformed by the renewing of your mind, that you may prove what is that good and acceptable will of God.</dc:title>
  <dc:creator>Austin Greer</dc:creator>
  <cp:lastModifiedBy>Robert McDonald</cp:lastModifiedBy>
  <cp:revision>255</cp:revision>
  <cp:lastPrinted>2023-12-24T01:41:47Z</cp:lastPrinted>
  <dcterms:created xsi:type="dcterms:W3CDTF">2023-10-11T13:02:43Z</dcterms:created>
  <dcterms:modified xsi:type="dcterms:W3CDTF">2023-12-24T15:29:20Z</dcterms:modified>
</cp:coreProperties>
</file>