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63" r:id="rId2"/>
    <p:sldId id="258" r:id="rId3"/>
    <p:sldId id="268" r:id="rId4"/>
    <p:sldId id="270" r:id="rId5"/>
    <p:sldId id="259" r:id="rId6"/>
    <p:sldId id="260" r:id="rId7"/>
    <p:sldId id="261" r:id="rId8"/>
    <p:sldId id="262" r:id="rId9"/>
    <p:sldId id="269" r:id="rId10"/>
    <p:sldId id="264" r:id="rId11"/>
    <p:sldId id="271" r:id="rId12"/>
    <p:sldId id="265"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17" d="100"/>
          <a:sy n="117" d="100"/>
        </p:scale>
        <p:origin x="7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9AEA5-4D72-1C41-B609-30EC63D8F973}" type="datetimeFigureOut">
              <a:rPr lang="en-US" smtClean="0"/>
              <a:t>12/9/23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73E0D-3A83-AA44-9437-F0E78711F472}" type="slidenum">
              <a:rPr lang="en-US" smtClean="0"/>
              <a:t>‹#›</a:t>
            </a:fld>
            <a:endParaRPr lang="en-US"/>
          </a:p>
        </p:txBody>
      </p:sp>
    </p:spTree>
    <p:extLst>
      <p:ext uri="{BB962C8B-B14F-4D97-AF65-F5344CB8AC3E}">
        <p14:creationId xmlns:p14="http://schemas.microsoft.com/office/powerpoint/2010/main" val="263414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873E0D-3A83-AA44-9437-F0E78711F472}" type="slidenum">
              <a:rPr lang="en-US" smtClean="0"/>
              <a:t>6</a:t>
            </a:fld>
            <a:endParaRPr lang="en-US"/>
          </a:p>
        </p:txBody>
      </p:sp>
    </p:spTree>
    <p:extLst>
      <p:ext uri="{BB962C8B-B14F-4D97-AF65-F5344CB8AC3E}">
        <p14:creationId xmlns:p14="http://schemas.microsoft.com/office/powerpoint/2010/main" val="1618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9CE2D9-1363-C649-8BAB-3F7955DFB5DE}"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18013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9CE2D9-1363-C649-8BAB-3F7955DFB5DE}"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26628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9CE2D9-1363-C649-8BAB-3F7955DFB5DE}"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428483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9CE2D9-1363-C649-8BAB-3F7955DFB5DE}"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70793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CE2D9-1363-C649-8BAB-3F7955DFB5DE}"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248077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9CE2D9-1363-C649-8BAB-3F7955DFB5DE}"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346145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9CE2D9-1363-C649-8BAB-3F7955DFB5DE}" type="datetimeFigureOut">
              <a:rPr lang="en-US" smtClean="0"/>
              <a:t>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56597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9CE2D9-1363-C649-8BAB-3F7955DFB5DE}" type="datetimeFigureOut">
              <a:rPr lang="en-US" smtClean="0"/>
              <a:t>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368321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CE2D9-1363-C649-8BAB-3F7955DFB5DE}" type="datetimeFigureOut">
              <a:rPr lang="en-US" smtClean="0"/>
              <a:t>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65585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9CE2D9-1363-C649-8BAB-3F7955DFB5DE}"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14079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9CE2D9-1363-C649-8BAB-3F7955DFB5DE}"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E517D-A433-F74E-856B-64C8D3DC6400}" type="slidenum">
              <a:rPr lang="en-US" smtClean="0"/>
              <a:t>‹#›</a:t>
            </a:fld>
            <a:endParaRPr lang="en-US"/>
          </a:p>
        </p:txBody>
      </p:sp>
    </p:spTree>
    <p:extLst>
      <p:ext uri="{BB962C8B-B14F-4D97-AF65-F5344CB8AC3E}">
        <p14:creationId xmlns:p14="http://schemas.microsoft.com/office/powerpoint/2010/main" val="276193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CE2D9-1363-C649-8BAB-3F7955DFB5DE}" type="datetimeFigureOut">
              <a:rPr lang="en-US" smtClean="0"/>
              <a:t>12/9/23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E517D-A433-F74E-856B-64C8D3DC6400}" type="slidenum">
              <a:rPr lang="en-US" smtClean="0"/>
              <a:t>‹#›</a:t>
            </a:fld>
            <a:endParaRPr lang="en-US"/>
          </a:p>
        </p:txBody>
      </p:sp>
    </p:spTree>
    <p:extLst>
      <p:ext uri="{BB962C8B-B14F-4D97-AF65-F5344CB8AC3E}">
        <p14:creationId xmlns:p14="http://schemas.microsoft.com/office/powerpoint/2010/main" val="2916416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4A61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hild standing in front of a chalkboard&#10;&#10;Description automatically generated">
            <a:extLst>
              <a:ext uri="{FF2B5EF4-FFF2-40B4-BE49-F238E27FC236}">
                <a16:creationId xmlns:a16="http://schemas.microsoft.com/office/drawing/2014/main" id="{4DADE836-E5E9-45B5-E6B0-54894FEF9ECF}"/>
              </a:ext>
            </a:extLst>
          </p:cNvPr>
          <p:cNvPicPr>
            <a:picLocks noChangeAspect="1"/>
          </p:cNvPicPr>
          <p:nvPr/>
        </p:nvPicPr>
        <p:blipFill rotWithShape="1">
          <a:blip r:embed="rId2"/>
          <a:srcRect l="7137" r="30960" b="1"/>
          <a:stretch/>
        </p:blipFill>
        <p:spPr>
          <a:xfrm>
            <a:off x="607984" y="643467"/>
            <a:ext cx="7928031" cy="5571066"/>
          </a:xfrm>
          <a:prstGeom prst="rect">
            <a:avLst/>
          </a:prstGeom>
        </p:spPr>
      </p:pic>
    </p:spTree>
    <p:extLst>
      <p:ext uri="{BB962C8B-B14F-4D97-AF65-F5344CB8AC3E}">
        <p14:creationId xmlns:p14="http://schemas.microsoft.com/office/powerpoint/2010/main" val="2939152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lstStyle/>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8 For if these qualities are yours and are increasing, they keep you from being ineffective or unfruitful in the knowledge of our Lord Jesus Christ. 9 For whoever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rPr>
              <a:t>lacks these qualities is so nearsighted that he is blind, </a:t>
            </a:r>
            <a:r>
              <a:rPr lang="en-US" dirty="0">
                <a:latin typeface="Verdana" panose="020B0604030504040204" pitchFamily="34" charset="0"/>
                <a:ea typeface="Verdana" panose="020B0604030504040204" pitchFamily="34" charset="0"/>
                <a:cs typeface="Verdana" panose="020B0604030504040204" pitchFamily="34" charset="0"/>
              </a:rPr>
              <a:t>having forgotten that he was cleansed from his former sins. 10 Therefore, brothers, be all the more diligent to confirm your calling and election, for if you practice these qualities you will never fall. (2 Peter 1:8-10)</a:t>
            </a: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t>
            </a:r>
            <a:r>
              <a:rPr lang="en-US" sz="3200" b="1" i="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As many as are perfect</a:t>
            </a:r>
            <a:r>
              <a:rPr lang="en-US" sz="32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en-US" sz="3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t>
            </a:r>
            <a:r>
              <a:rPr lang="en-US" sz="3200" b="1" i="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have this attitude</a:t>
            </a:r>
            <a:r>
              <a:rPr lang="en-US" sz="32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16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lstStyle/>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4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4800" dirty="0">
                <a:solidFill>
                  <a:schemeClr val="accent1"/>
                </a:solidFill>
                <a:latin typeface="Verdana" panose="020B0604030504040204" pitchFamily="34" charset="0"/>
                <a:ea typeface="Verdana" panose="020B0604030504040204" pitchFamily="34" charset="0"/>
                <a:cs typeface="Verdana" panose="020B0604030504040204" pitchFamily="34" charset="0"/>
              </a:rPr>
              <a:t>Paul says, “My hope is for you and I to continually keep on thinking this particular way, to have an attitude–a discerning attitude.”</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4840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130629" y="87086"/>
            <a:ext cx="8806541" cy="6607627"/>
          </a:xfrm>
        </p:spPr>
        <p:txBody>
          <a:bodyPr>
            <a:normAutofit lnSpcReduction="10000"/>
          </a:bodyPr>
          <a:lstStyle/>
          <a:p>
            <a:pPr marL="0" indent="0">
              <a:buNone/>
            </a:pPr>
            <a:endParaRPr lang="en-US" b="1"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2. Always Growing Never Unteachable   </a:t>
            </a:r>
            <a:endParaRPr lang="en-US"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a:t>
            </a:r>
            <a:r>
              <a:rPr lang="en-US" i="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and </a:t>
            </a:r>
            <a:r>
              <a:rPr lang="en-US" b="1" i="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if</a:t>
            </a:r>
            <a:r>
              <a:rPr lang="en-US" i="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 in anything you have a different attitude, God will reveal that also to you</a:t>
            </a: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     vs. 15</a:t>
            </a:r>
          </a:p>
          <a:p>
            <a:pPr marL="0" marR="0" indent="0">
              <a:spcBef>
                <a:spcPts val="0"/>
              </a:spcBef>
              <a:spcAft>
                <a:spcPts val="750"/>
              </a:spcAft>
              <a:buNone/>
            </a:pPr>
            <a:endParaRPr lang="en-US" sz="1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Seniors</a:t>
            </a: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–keep developing and remain teachable.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Students</a:t>
            </a: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–keep growing and hungering for the Word, ask questions, apply the Word, grow.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solidFill>
                <a:srgbClr val="4472C4"/>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1 DISCERNING NEVER COMPLACENT</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2 DEVELOPING NEVER UNTEACHABLE</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b="1"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5501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lstStyle/>
          <a:p>
            <a:pPr marL="0" indent="0">
              <a:buNone/>
            </a:pPr>
            <a:endParaRPr lang="en-US" dirty="0"/>
          </a:p>
          <a:p>
            <a:pPr marL="0" marR="0" indent="0">
              <a:spcBef>
                <a:spcPts val="0"/>
              </a:spcBef>
              <a:spcAft>
                <a:spcPts val="750"/>
              </a:spcAft>
              <a:buNone/>
            </a:pPr>
            <a:r>
              <a:rPr lang="en-US" sz="36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3. Doing Never Indifferent</a:t>
            </a:r>
          </a:p>
          <a:p>
            <a:pPr marL="0" marR="0" indent="0">
              <a:spcBef>
                <a:spcPts val="0"/>
              </a:spcBef>
              <a:spcAft>
                <a:spcPts val="750"/>
              </a:spcAft>
              <a:buNone/>
            </a:pPr>
            <a:endParaRPr lang="en-US" sz="3600" b="1"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dirty="0">
                <a:effectLst/>
                <a:latin typeface="Verdana" panose="020B0604030504040204" pitchFamily="34" charset="0"/>
                <a:ea typeface="Verdana" panose="020B0604030504040204" pitchFamily="34" charset="0"/>
                <a:cs typeface="Verdana" panose="020B0604030504040204" pitchFamily="34" charset="0"/>
              </a:rPr>
              <a:t>16 Nevertheless, whereto we have already attained, let us walk by the same rule, let us mind the same thing. (Phil. 3:16)</a:t>
            </a:r>
            <a:endParaRPr lang="en-US" sz="3600" dirty="0"/>
          </a:p>
          <a:p>
            <a:pPr marL="0" indent="0">
              <a:buNone/>
            </a:pPr>
            <a:endParaRPr lang="en-US" sz="3600" dirty="0"/>
          </a:p>
          <a:p>
            <a:pPr marL="0" indent="0">
              <a:buNone/>
            </a:pPr>
            <a:r>
              <a:rPr lang="en-US" sz="3600" dirty="0">
                <a:latin typeface="Verdana" panose="020B0604030504040204" pitchFamily="34" charset="0"/>
                <a:ea typeface="Verdana" panose="020B0604030504040204" pitchFamily="34" charset="0"/>
                <a:cs typeface="Verdana" panose="020B0604030504040204" pitchFamily="34" charset="0"/>
              </a:rPr>
              <a:t>22 But be ye doers of the word, and not hearers only, deceiving your own selves. (James 1:22)</a:t>
            </a:r>
          </a:p>
        </p:txBody>
      </p:sp>
    </p:spTree>
    <p:extLst>
      <p:ext uri="{BB962C8B-B14F-4D97-AF65-F5344CB8AC3E}">
        <p14:creationId xmlns:p14="http://schemas.microsoft.com/office/powerpoint/2010/main" val="306576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hild standing in front of a chalkboard&#10;&#10;Description automatically generated">
            <a:extLst>
              <a:ext uri="{FF2B5EF4-FFF2-40B4-BE49-F238E27FC236}">
                <a16:creationId xmlns:a16="http://schemas.microsoft.com/office/drawing/2014/main" id="{4DADE836-E5E9-45B5-E6B0-54894FEF9ECF}"/>
              </a:ext>
            </a:extLst>
          </p:cNvPr>
          <p:cNvPicPr>
            <a:picLocks noChangeAspect="1"/>
          </p:cNvPicPr>
          <p:nvPr/>
        </p:nvPicPr>
        <p:blipFill rotWithShape="1">
          <a:blip r:embed="rId2"/>
          <a:srcRect l="7137" r="30960" b="1"/>
          <a:stretch/>
        </p:blipFill>
        <p:spPr>
          <a:xfrm>
            <a:off x="607984" y="643467"/>
            <a:ext cx="7928031" cy="5571066"/>
          </a:xfrm>
          <a:prstGeom prst="rect">
            <a:avLst/>
          </a:prstGeom>
        </p:spPr>
      </p:pic>
    </p:spTree>
    <p:extLst>
      <p:ext uri="{BB962C8B-B14F-4D97-AF65-F5344CB8AC3E}">
        <p14:creationId xmlns:p14="http://schemas.microsoft.com/office/powerpoint/2010/main" val="2664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lstStyle/>
          <a:p>
            <a:pPr marL="0" indent="0">
              <a:buNone/>
            </a:pPr>
            <a:r>
              <a:rPr lang="en-US" sz="4000" b="1" dirty="0">
                <a:solidFill>
                  <a:schemeClr val="accent1"/>
                </a:solidFill>
                <a:latin typeface="Verdana" panose="020B0604030504040204" pitchFamily="34" charset="0"/>
                <a:ea typeface="Verdana" panose="020B0604030504040204" pitchFamily="34" charset="0"/>
                <a:cs typeface="Verdana" panose="020B0604030504040204" pitchFamily="34" charset="0"/>
              </a:rPr>
              <a:t>You and I should never be known for being:</a:t>
            </a:r>
          </a:p>
          <a:p>
            <a:pPr marL="0" indent="0">
              <a:buNone/>
            </a:pPr>
            <a:endParaRPr lang="en-US" sz="18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Moody, </a:t>
            </a: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Temperamental, </a:t>
            </a: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Irritable, </a:t>
            </a: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Sullen, </a:t>
            </a: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Cross, </a:t>
            </a: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Grouchy–no matter how bad things get.</a:t>
            </a:r>
          </a:p>
          <a:p>
            <a:pPr marL="0" indent="0">
              <a:buNone/>
            </a:pPr>
            <a:endParaRPr lang="en-US" dirty="0"/>
          </a:p>
        </p:txBody>
      </p:sp>
    </p:spTree>
    <p:extLst>
      <p:ext uri="{BB962C8B-B14F-4D97-AF65-F5344CB8AC3E}">
        <p14:creationId xmlns:p14="http://schemas.microsoft.com/office/powerpoint/2010/main" val="285507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lstStyle/>
          <a:p>
            <a:pPr marL="0" marR="0" indent="0">
              <a:spcBef>
                <a:spcPts val="0"/>
              </a:spcBef>
              <a:spcAft>
                <a:spcPts val="750"/>
              </a:spcAft>
              <a:buNone/>
            </a:pPr>
            <a:r>
              <a:rPr lang="en-US" dirty="0">
                <a:solidFill>
                  <a:srgbClr val="000000"/>
                </a:solidFill>
                <a:effectLst/>
                <a:latin typeface="Verdana Pro" panose="020B0604030504040204" pitchFamily="34" charset="0"/>
                <a:ea typeface="Times New Roman" panose="02020603050405020304" pitchFamily="18" charset="0"/>
                <a:cs typeface="Arial" panose="020B0604020202020204" pitchFamily="34" charset="0"/>
              </a:rPr>
              <a:t>1 Thess. 5:16</a:t>
            </a:r>
            <a:r>
              <a:rPr lang="en-US" dirty="0">
                <a:solidFill>
                  <a:srgbClr val="2D2D2D"/>
                </a:solidFill>
                <a:latin typeface="Verdana Pro" panose="020B0604030504040204" pitchFamily="34" charset="0"/>
                <a:ea typeface="Times New Roman" panose="02020603050405020304" pitchFamily="18" charset="0"/>
                <a:cs typeface="Arial" panose="020B0604020202020204" pitchFamily="34" charset="0"/>
              </a:rPr>
              <a:t>-</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18, </a:t>
            </a:r>
            <a:endParaRPr lang="en-US" dirty="0">
              <a:effectLst/>
              <a:latin typeface="Times New Roman" panose="02020603050405020304" pitchFamily="18" charset="0"/>
              <a:ea typeface="Times New Roman" panose="02020603050405020304" pitchFamily="18" charset="0"/>
            </a:endParaRPr>
          </a:p>
          <a:p>
            <a:pPr marL="0" marR="0" indent="0">
              <a:spcBef>
                <a:spcPts val="0"/>
              </a:spcBef>
              <a:spcAft>
                <a:spcPts val="750"/>
              </a:spcAft>
              <a:buNone/>
            </a:pP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a:t>
            </a:r>
            <a:r>
              <a:rPr lang="en-US" i="1"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Rejoice always; </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17</a:t>
            </a:r>
            <a:r>
              <a:rPr lang="en-US" i="1"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pray without ceasing; </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18</a:t>
            </a:r>
            <a:r>
              <a:rPr lang="en-US" i="1"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in everything give thanks; for this is God’s will for you in Christ Jesus</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a:t>
            </a:r>
            <a:endParaRPr lang="en-US" dirty="0">
              <a:effectLst/>
              <a:latin typeface="Times New Roman" panose="02020603050405020304" pitchFamily="18" charset="0"/>
              <a:ea typeface="Times New Roman" panose="02020603050405020304" pitchFamily="18" charset="0"/>
            </a:endParaRPr>
          </a:p>
          <a:p>
            <a:pPr marL="0" marR="0" indent="0">
              <a:spcBef>
                <a:spcPts val="0"/>
              </a:spcBef>
              <a:spcAft>
                <a:spcPts val="750"/>
              </a:spcAft>
              <a:buNone/>
            </a:pPr>
            <a:endParaRPr lang="en-US" dirty="0">
              <a:solidFill>
                <a:srgbClr val="000000"/>
              </a:solidFill>
              <a:effectLst/>
              <a:latin typeface="Verdana Pro" panose="020B0604030504040204" pitchFamily="34" charset="0"/>
              <a:ea typeface="Times New Roman" panose="02020603050405020304" pitchFamily="18" charset="0"/>
              <a:cs typeface="Arial" panose="020B0604020202020204" pitchFamily="34" charset="0"/>
            </a:endParaRPr>
          </a:p>
          <a:p>
            <a:pPr marL="0" marR="0" indent="0">
              <a:spcBef>
                <a:spcPts val="0"/>
              </a:spcBef>
              <a:spcAft>
                <a:spcPts val="750"/>
              </a:spcAft>
              <a:buNone/>
            </a:pPr>
            <a:r>
              <a:rPr lang="en-US" dirty="0">
                <a:solidFill>
                  <a:srgbClr val="000000"/>
                </a:solidFill>
                <a:effectLst/>
                <a:latin typeface="Verdana Pro" panose="020B0604030504040204" pitchFamily="34" charset="0"/>
                <a:ea typeface="Times New Roman" panose="02020603050405020304" pitchFamily="18" charset="0"/>
                <a:cs typeface="Arial" panose="020B0604020202020204" pitchFamily="34" charset="0"/>
              </a:rPr>
              <a:t>Phil. 4:4</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a:t>
            </a:r>
            <a:r>
              <a:rPr lang="en-US" i="1"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Rejoice in the Lord always; again I will say, rejoice!”</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a:t>
            </a:r>
            <a:endParaRPr lang="en-US" dirty="0">
              <a:effectLst/>
              <a:latin typeface="Times New Roman" panose="02020603050405020304" pitchFamily="18" charset="0"/>
              <a:ea typeface="Times New Roman" panose="02020603050405020304" pitchFamily="18" charset="0"/>
            </a:endParaRPr>
          </a:p>
          <a:p>
            <a:pPr marL="0" marR="0" indent="0">
              <a:spcBef>
                <a:spcPts val="0"/>
              </a:spcBef>
              <a:spcAft>
                <a:spcPts val="750"/>
              </a:spcAft>
              <a:buNone/>
            </a:pPr>
            <a:endParaRPr lang="en-US" dirty="0">
              <a:solidFill>
                <a:srgbClr val="000000"/>
              </a:solidFill>
              <a:effectLst/>
              <a:latin typeface="Verdana Pro" panose="020B0604030504040204" pitchFamily="34" charset="0"/>
              <a:ea typeface="Times New Roman" panose="02020603050405020304" pitchFamily="18" charset="0"/>
              <a:cs typeface="Arial" panose="020B0604020202020204" pitchFamily="34" charset="0"/>
            </a:endParaRPr>
          </a:p>
          <a:p>
            <a:pPr marL="0" marR="0" indent="0">
              <a:spcBef>
                <a:spcPts val="0"/>
              </a:spcBef>
              <a:spcAft>
                <a:spcPts val="750"/>
              </a:spcAft>
              <a:buNone/>
            </a:pPr>
            <a:r>
              <a:rPr lang="en-US" dirty="0">
                <a:solidFill>
                  <a:srgbClr val="000000"/>
                </a:solidFill>
                <a:effectLst/>
                <a:latin typeface="Verdana Pro" panose="020B0604030504040204" pitchFamily="34" charset="0"/>
                <a:ea typeface="Times New Roman" panose="02020603050405020304" pitchFamily="18" charset="0"/>
                <a:cs typeface="Arial" panose="020B0604020202020204" pitchFamily="34" charset="0"/>
              </a:rPr>
              <a:t>James 1:2</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 “</a:t>
            </a:r>
            <a:r>
              <a:rPr lang="en-US" i="1"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Consider it all joy, my brethren, when you encounter various trials</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a:t>
            </a:r>
            <a:endParaRPr lang="en-US" dirty="0">
              <a:effectLst/>
              <a:latin typeface="Times New Roman" panose="02020603050405020304" pitchFamily="18" charset="0"/>
              <a:ea typeface="Times New Roman" panose="02020603050405020304" pitchFamily="18" charset="0"/>
            </a:endParaRPr>
          </a:p>
          <a:p>
            <a:pPr marL="0" marR="0" indent="0">
              <a:spcBef>
                <a:spcPts val="0"/>
              </a:spcBef>
              <a:spcAft>
                <a:spcPts val="750"/>
              </a:spcAft>
              <a:buNone/>
            </a:pPr>
            <a:endPar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endParaRPr>
          </a:p>
          <a:p>
            <a:pPr marL="0" marR="0" indent="0">
              <a:spcBef>
                <a:spcPts val="0"/>
              </a:spcBef>
              <a:spcAft>
                <a:spcPts val="750"/>
              </a:spcAft>
              <a:buNone/>
            </a:pPr>
            <a:r>
              <a:rPr lang="en-US" dirty="0">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“enthusiasm” </a:t>
            </a: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comes from two Greek words, </a:t>
            </a:r>
            <a:r>
              <a:rPr lang="en-US" i="1" dirty="0" err="1">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en</a:t>
            </a:r>
            <a:r>
              <a:rPr lang="en-US" dirty="0">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 and </a:t>
            </a:r>
            <a:r>
              <a:rPr lang="en-US" i="1" dirty="0" err="1">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theos</a:t>
            </a:r>
            <a:r>
              <a:rPr lang="en-US" dirty="0">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–“in God”. </a:t>
            </a:r>
            <a:endParaRPr lang="en-US" dirty="0">
              <a:solidFill>
                <a:schemeClr val="accent1"/>
              </a:solidFill>
              <a:effectLst/>
              <a:latin typeface="Times New Roman" panose="02020603050405020304" pitchFamily="18" charset="0"/>
              <a:ea typeface="Times New Roman" panose="02020603050405020304" pitchFamily="18" charset="0"/>
            </a:endParaRPr>
          </a:p>
          <a:p>
            <a:pPr marL="0" marR="0" indent="0">
              <a:spcBef>
                <a:spcPts val="0"/>
              </a:spcBef>
              <a:spcAft>
                <a:spcPts val="750"/>
              </a:spcAft>
              <a:buNone/>
            </a:pPr>
            <a:r>
              <a:rPr lang="en-US" dirty="0">
                <a:solidFill>
                  <a:srgbClr val="2D2D2D"/>
                </a:solidFill>
                <a:effectLst/>
                <a:latin typeface="Verdana Pro" panose="020B0604030504040204" pitchFamily="34" charset="0"/>
                <a:ea typeface="Times New Roman" panose="02020603050405020304" pitchFamily="18" charset="0"/>
                <a:cs typeface="Arial" panose="020B0604020202020204" pitchFamily="34" charset="0"/>
              </a:rPr>
              <a:t>To be in God is to be </a:t>
            </a:r>
            <a:r>
              <a:rPr lang="en-US" b="1" i="1" dirty="0" err="1">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en</a:t>
            </a:r>
            <a:r>
              <a:rPr lang="en-US" b="1" dirty="0">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 </a:t>
            </a:r>
            <a:r>
              <a:rPr lang="en-US" b="1" i="1" dirty="0" err="1">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theos</a:t>
            </a:r>
            <a:r>
              <a:rPr lang="en-US" b="1" dirty="0">
                <a:solidFill>
                  <a:schemeClr val="accent1"/>
                </a:solidFill>
                <a:effectLst/>
                <a:latin typeface="Verdana Pro" panose="020B0604030504040204" pitchFamily="34" charset="0"/>
                <a:ea typeface="Times New Roman" panose="02020603050405020304" pitchFamily="18" charset="0"/>
                <a:cs typeface="Arial" panose="020B0604020202020204" pitchFamily="34" charset="0"/>
              </a:rPr>
              <a:t>–enthusiastic. </a:t>
            </a:r>
            <a:endParaRPr lang="en-US" b="1" dirty="0">
              <a:solidFill>
                <a:schemeClr val="accent1"/>
              </a:solidFill>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0070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normAutofit fontScale="25000" lnSpcReduction="20000"/>
          </a:bodyPr>
          <a:lstStyle/>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en-US" sz="11200" dirty="0">
                <a:latin typeface="Verdana" panose="020B0604030504040204" pitchFamily="34" charset="0"/>
                <a:ea typeface="Verdana" panose="020B0604030504040204" pitchFamily="34" charset="0"/>
                <a:cs typeface="Verdana" panose="020B0604030504040204" pitchFamily="34" charset="0"/>
              </a:rPr>
              <a:t>Attitude is the strong rip tides which strengthens your walk with Christ or drowns you amid difficult times.</a:t>
            </a:r>
          </a:p>
          <a:p>
            <a:pPr marL="0" indent="0">
              <a:lnSpc>
                <a:spcPct val="120000"/>
              </a:lnSpc>
              <a:spcBef>
                <a:spcPts val="0"/>
              </a:spcBef>
              <a:buNone/>
            </a:pPr>
            <a:endParaRPr lang="en-US" sz="11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en-US" sz="11200" dirty="0">
                <a:latin typeface="Verdana" panose="020B0604030504040204" pitchFamily="34" charset="0"/>
                <a:ea typeface="Verdana" panose="020B0604030504040204" pitchFamily="34" charset="0"/>
                <a:cs typeface="Verdana" panose="020B0604030504040204" pitchFamily="34" charset="0"/>
              </a:rPr>
              <a:t>Attitudes are the treats–they make life fun, </a:t>
            </a:r>
          </a:p>
          <a:p>
            <a:pPr marL="0" indent="0">
              <a:lnSpc>
                <a:spcPct val="120000"/>
              </a:lnSpc>
              <a:spcBef>
                <a:spcPts val="0"/>
              </a:spcBef>
              <a:buNone/>
            </a:pPr>
            <a:endParaRPr lang="en-US" sz="11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en-US" sz="11200" dirty="0">
                <a:latin typeface="Verdana" panose="020B0604030504040204" pitchFamily="34" charset="0"/>
                <a:ea typeface="Verdana" panose="020B0604030504040204" pitchFamily="34" charset="0"/>
                <a:cs typeface="Verdana" panose="020B0604030504040204" pitchFamily="34" charset="0"/>
              </a:rPr>
              <a:t>Attitudes strengthening you when life gets rough. </a:t>
            </a:r>
          </a:p>
          <a:p>
            <a:pPr marL="0" indent="0">
              <a:lnSpc>
                <a:spcPct val="120000"/>
              </a:lnSpc>
              <a:spcBef>
                <a:spcPts val="0"/>
              </a:spcBef>
              <a:buNone/>
            </a:pPr>
            <a:endParaRPr lang="en-US" sz="11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en-US" sz="11200" dirty="0">
                <a:latin typeface="Verdana" panose="020B0604030504040204" pitchFamily="34" charset="0"/>
                <a:ea typeface="Verdana" panose="020B0604030504040204" pitchFamily="34" charset="0"/>
                <a:cs typeface="Verdana" panose="020B0604030504040204" pitchFamily="34" charset="0"/>
              </a:rPr>
              <a:t>Attitudes are the spice which makes good times sweeter and bad times an adventure. </a:t>
            </a:r>
          </a:p>
          <a:p>
            <a:pPr marL="0" indent="0">
              <a:lnSpc>
                <a:spcPct val="120000"/>
              </a:lnSpc>
              <a:spcBef>
                <a:spcPts val="0"/>
              </a:spcBef>
              <a:buNone/>
            </a:pPr>
            <a:endParaRPr lang="en-US" sz="112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en-US" sz="11200" dirty="0">
                <a:latin typeface="Verdana" panose="020B0604030504040204" pitchFamily="34" charset="0"/>
                <a:ea typeface="Verdana" panose="020B0604030504040204" pitchFamily="34" charset="0"/>
                <a:cs typeface="Verdana" panose="020B0604030504040204" pitchFamily="34" charset="0"/>
              </a:rPr>
              <a:t>Attitudes are the after burner in God’s race, the needed water in the marathon race. </a:t>
            </a:r>
          </a:p>
          <a:p>
            <a:pPr marL="0" marR="0" indent="0">
              <a:lnSpc>
                <a:spcPct val="120000"/>
              </a:lnSpc>
              <a:spcBef>
                <a:spcPts val="0"/>
              </a:spcBef>
              <a:spcAft>
                <a:spcPts val="750"/>
              </a:spcAft>
              <a:buNone/>
            </a:pPr>
            <a:r>
              <a:rPr lang="en-US" sz="96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US" dirty="0"/>
          </a:p>
        </p:txBody>
      </p:sp>
    </p:spTree>
    <p:extLst>
      <p:ext uri="{BB962C8B-B14F-4D97-AF65-F5344CB8AC3E}">
        <p14:creationId xmlns:p14="http://schemas.microsoft.com/office/powerpoint/2010/main" val="241902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normAutofit lnSpcReduction="10000"/>
          </a:bodyPr>
          <a:lstStyle/>
          <a:p>
            <a:pPr marL="0" indent="0">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15 </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rPr>
              <a:t>Let us therefore, as many as be perfect, be thus minded: </a:t>
            </a:r>
            <a:r>
              <a:rPr lang="en-US" dirty="0">
                <a:latin typeface="Verdana" panose="020B0604030504040204" pitchFamily="34" charset="0"/>
                <a:ea typeface="Verdana" panose="020B0604030504040204" pitchFamily="34" charset="0"/>
                <a:cs typeface="Verdana" panose="020B0604030504040204" pitchFamily="34" charset="0"/>
              </a:rPr>
              <a:t>and if in any thing ye be otherwise minded, God shall reveal even this unto you. 16 Nevertheless, whereto we have already attained, let us walk by the same rule, let us mind the same thing.</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1. Never Become Complacent </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7 But what things were gain to me, those I counted loss for Christ. 8 Yea doubtless, and I count all things but loss for the excellency of the knowledge of Christ Jesus my Lord: for whom I have suffered the loss of all things, and do count them but dung, that I may win Christ, (Phil. 3:7-8)</a:t>
            </a:r>
          </a:p>
        </p:txBody>
      </p:sp>
    </p:spTree>
    <p:extLst>
      <p:ext uri="{BB962C8B-B14F-4D97-AF65-F5344CB8AC3E}">
        <p14:creationId xmlns:p14="http://schemas.microsoft.com/office/powerpoint/2010/main" val="40475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ssolv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normAutofit/>
          </a:bodyPr>
          <a:lstStyle/>
          <a:p>
            <a:pPr marL="0" indent="0">
              <a:lnSpc>
                <a:spcPct val="120000"/>
              </a:lnSpc>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r>
              <a:rPr lang="en-US" dirty="0">
                <a:latin typeface="Verdana" panose="020B0604030504040204" pitchFamily="34" charset="0"/>
                <a:ea typeface="Verdana" panose="020B0604030504040204" pitchFamily="34" charset="0"/>
                <a:cs typeface="Verdana" panose="020B0604030504040204" pitchFamily="34" charset="0"/>
              </a:rPr>
              <a:t>9 And be found in him, not having mine own righteousness, which is of the law, but that which is through the faith of Christ, the righteousness which is of God by faith: 10 That I may know him, and the power of his resurrection, and the fellowship of his sufferings, being made conformable unto his death; 11 If by any means I might attain unto the resurrection of the dead.</a:t>
            </a:r>
          </a:p>
          <a:p>
            <a:pPr marL="0" indent="0">
              <a:lnSpc>
                <a:spcPct val="120000"/>
              </a:lnSpc>
              <a:buNone/>
            </a:pPr>
            <a:r>
              <a:rPr lang="en-US" dirty="0">
                <a:latin typeface="Verdana" panose="020B0604030504040204" pitchFamily="34" charset="0"/>
                <a:ea typeface="Verdana" panose="020B0604030504040204" pitchFamily="34" charset="0"/>
                <a:cs typeface="Verdana" panose="020B0604030504040204" pitchFamily="34" charset="0"/>
              </a:rPr>
              <a:t>(Phil. 3:9-11)</a:t>
            </a:r>
          </a:p>
          <a:p>
            <a:pPr marL="0" indent="0">
              <a:lnSpc>
                <a:spcPct val="120000"/>
              </a:lnSpc>
              <a:buNone/>
            </a:pPr>
            <a:endParaRPr lang="en-US" sz="44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endParaRPr lang="en-US" sz="33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9312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195943" y="185056"/>
            <a:ext cx="8741228" cy="6509657"/>
          </a:xfrm>
        </p:spPr>
        <p:txBody>
          <a:bodyPr/>
          <a:lstStyle/>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dirty="0">
                <a:latin typeface="Verdana" panose="020B0604030504040204" pitchFamily="34" charset="0"/>
                <a:ea typeface="Verdana" panose="020B0604030504040204" pitchFamily="34" charset="0"/>
                <a:cs typeface="Verdana" panose="020B0604030504040204" pitchFamily="34" charset="0"/>
              </a:rPr>
              <a:t>12 Not as though I had already attained, either were already perfect: but I follow after, if that I may apprehend that for which also I am apprehended of Christ Jesus. 13 Brethren, I count not myself to have apprehended: but this one thing I do, forgetting those things which are behind, and reaching forth unto those things which are before, 14 I press toward the mark for the prize of the high calling of God in Christ Jesus.</a:t>
            </a:r>
            <a:r>
              <a:rPr lang="en-US"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(Phil. 3:12-14)</a:t>
            </a:r>
          </a:p>
          <a:p>
            <a:pPr marL="0" indent="0">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dirty="0">
                <a:latin typeface="Verdana" panose="020B0604030504040204" pitchFamily="34" charset="0"/>
                <a:ea typeface="Verdana" panose="020B0604030504040204" pitchFamily="34" charset="0"/>
                <a:cs typeface="Verdana" panose="020B0604030504040204" pitchFamily="34" charset="0"/>
              </a:rPr>
              <a:t>15 </a:t>
            </a:r>
            <a:r>
              <a:rPr lang="en-US" sz="2800" dirty="0">
                <a:solidFill>
                  <a:schemeClr val="accent1"/>
                </a:solidFill>
                <a:latin typeface="Verdana" panose="020B0604030504040204" pitchFamily="34" charset="0"/>
                <a:ea typeface="Verdana" panose="020B0604030504040204" pitchFamily="34" charset="0"/>
                <a:cs typeface="Verdana" panose="020B0604030504040204" pitchFamily="34" charset="0"/>
              </a:rPr>
              <a:t>Let those of us who are mature think </a:t>
            </a:r>
            <a:r>
              <a:rPr lang="en-US" sz="2800" dirty="0">
                <a:latin typeface="Verdana" panose="020B0604030504040204" pitchFamily="34" charset="0"/>
                <a:ea typeface="Verdana" panose="020B0604030504040204" pitchFamily="34" charset="0"/>
                <a:cs typeface="Verdana" panose="020B0604030504040204" pitchFamily="34" charset="0"/>
              </a:rPr>
              <a:t>this way, and if in anything you think otherwise, God will reveal that also to you. (Phil. 3:15)</a:t>
            </a:r>
          </a:p>
          <a:p>
            <a:pPr marL="0" indent="0">
              <a:buNone/>
            </a:pPr>
            <a:endParaRPr lang="en-US" dirty="0"/>
          </a:p>
        </p:txBody>
      </p:sp>
    </p:spTree>
    <p:extLst>
      <p:ext uri="{BB962C8B-B14F-4D97-AF65-F5344CB8AC3E}">
        <p14:creationId xmlns:p14="http://schemas.microsoft.com/office/powerpoint/2010/main" val="292045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normAutofit/>
          </a:bodyPr>
          <a:lstStyle/>
          <a:p>
            <a:pPr marL="0" indent="0">
              <a:buNone/>
            </a:pPr>
            <a:r>
              <a:rPr lang="en-US" sz="4000" b="1" dirty="0">
                <a:solidFill>
                  <a:schemeClr val="accent1"/>
                </a:solidFill>
                <a:latin typeface="Verdana" panose="020B0604030504040204" pitchFamily="34" charset="0"/>
                <a:ea typeface="Verdana" panose="020B0604030504040204" pitchFamily="34" charset="0"/>
                <a:cs typeface="Verdana" panose="020B0604030504040204" pitchFamily="34" charset="0"/>
              </a:rPr>
              <a:t>Growth Requires Desire</a:t>
            </a:r>
          </a:p>
          <a:p>
            <a:pPr marL="0" indent="0">
              <a:buNone/>
            </a:pPr>
            <a:endParaRPr lang="en-US" sz="4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4000" dirty="0">
                <a:latin typeface="Verdana" panose="020B0604030504040204" pitchFamily="34" charset="0"/>
                <a:ea typeface="Verdana" panose="020B0604030504040204" pitchFamily="34" charset="0"/>
                <a:cs typeface="Verdana" panose="020B0604030504040204" pitchFamily="34" charset="0"/>
              </a:rPr>
              <a:t>6 And I am sure of this, that he who began a good work in you will bring it to completion at the day of Jesus Christ. (Phil. 1:6)</a:t>
            </a:r>
          </a:p>
          <a:p>
            <a:pPr marL="0" indent="0">
              <a:buNone/>
            </a:pPr>
            <a:endParaRPr lang="en-US" sz="40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4000" b="1"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Growth is a Biblical MANDATE</a:t>
            </a:r>
            <a:endParaRPr lang="en-US" sz="4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7375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9CE43-CE83-136A-F96F-AFA5298FC53D}"/>
              </a:ext>
            </a:extLst>
          </p:cNvPr>
          <p:cNvSpPr>
            <a:spLocks noGrp="1"/>
          </p:cNvSpPr>
          <p:nvPr>
            <p:ph idx="1"/>
          </p:nvPr>
        </p:nvSpPr>
        <p:spPr>
          <a:xfrm>
            <a:off x="217713" y="185056"/>
            <a:ext cx="8719457" cy="6509657"/>
          </a:xfrm>
        </p:spPr>
        <p:txBody>
          <a:bodyPr>
            <a:normAutofit/>
          </a:bodyPr>
          <a:lstStyle/>
          <a:p>
            <a:pPr marL="0" indent="0">
              <a:buNone/>
            </a:pPr>
            <a:r>
              <a:rPr lang="en-US" sz="3200" b="1" dirty="0">
                <a:solidFill>
                  <a:schemeClr val="accent1"/>
                </a:solidFill>
                <a:latin typeface="Verdana" panose="020B0604030504040204" pitchFamily="34" charset="0"/>
                <a:ea typeface="Verdana" panose="020B0604030504040204" pitchFamily="34" charset="0"/>
                <a:cs typeface="Verdana" panose="020B0604030504040204" pitchFamily="34" charset="0"/>
              </a:rPr>
              <a:t>Your spiritual growth causes and allows you to:</a:t>
            </a: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Glorify God,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Gives evidence of salvation,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Displays God’s truth,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Preserves you in tough times,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Produces joy in your life,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Equips you for ministry,  </a:t>
            </a: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Peter lists the qualities of diligence, faith, moral excellence, knowledge, self-control, perseverance, godliness, brotherly kindness, and love. </a:t>
            </a:r>
          </a:p>
          <a:p>
            <a:pPr marL="0" indent="0">
              <a:buNone/>
            </a:pPr>
            <a:endParaRPr lang="en-US" sz="24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0757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1168</TotalTime>
  <Words>891</Words>
  <Application>Microsoft Macintosh PowerPoint</Application>
  <PresentationFormat>On-screen Show (4:3)</PresentationFormat>
  <Paragraphs>82</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Verdana</vt:lpstr>
      <vt:lpstr>Verdana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9</cp:revision>
  <dcterms:created xsi:type="dcterms:W3CDTF">2023-12-08T04:13:09Z</dcterms:created>
  <dcterms:modified xsi:type="dcterms:W3CDTF">2023-12-10T12:58:07Z</dcterms:modified>
</cp:coreProperties>
</file>