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4"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17" d="100"/>
          <a:sy n="117" d="100"/>
        </p:scale>
        <p:origin x="7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8E4545-90AD-F44A-9409-D59934F599DE}" type="datetimeFigureOut">
              <a:rPr lang="en-US" smtClean="0"/>
              <a:t>12/24/23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342223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E4545-90AD-F44A-9409-D59934F599DE}" type="datetimeFigureOut">
              <a:rPr lang="en-US" smtClean="0"/>
              <a:t>12/24/23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126594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E4545-90AD-F44A-9409-D59934F599DE}" type="datetimeFigureOut">
              <a:rPr lang="en-US" smtClean="0"/>
              <a:t>12/24/23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197777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E4545-90AD-F44A-9409-D59934F599DE}" type="datetimeFigureOut">
              <a:rPr lang="en-US" smtClean="0"/>
              <a:t>12/24/23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291550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E4545-90AD-F44A-9409-D59934F599DE}" type="datetimeFigureOut">
              <a:rPr lang="en-US" smtClean="0"/>
              <a:t>12/24/23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237181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8E4545-90AD-F44A-9409-D59934F599DE}" type="datetimeFigureOut">
              <a:rPr lang="en-US" smtClean="0"/>
              <a:t>12/24/23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218710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8E4545-90AD-F44A-9409-D59934F599DE}" type="datetimeFigureOut">
              <a:rPr lang="en-US" smtClean="0"/>
              <a:t>12/24/23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192056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8E4545-90AD-F44A-9409-D59934F599DE}" type="datetimeFigureOut">
              <a:rPr lang="en-US" smtClean="0"/>
              <a:t>12/24/23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261713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E4545-90AD-F44A-9409-D59934F599DE}" type="datetimeFigureOut">
              <a:rPr lang="en-US" smtClean="0"/>
              <a:t>12/24/23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270133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E4545-90AD-F44A-9409-D59934F599DE}" type="datetimeFigureOut">
              <a:rPr lang="en-US" smtClean="0"/>
              <a:t>12/24/23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140933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E4545-90AD-F44A-9409-D59934F599DE}" type="datetimeFigureOut">
              <a:rPr lang="en-US" smtClean="0"/>
              <a:t>12/24/23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5C280-3775-684A-9044-5038F5C70CEF}" type="slidenum">
              <a:rPr lang="en-US" smtClean="0"/>
              <a:t>‹#›</a:t>
            </a:fld>
            <a:endParaRPr lang="en-US"/>
          </a:p>
        </p:txBody>
      </p:sp>
    </p:spTree>
    <p:extLst>
      <p:ext uri="{BB962C8B-B14F-4D97-AF65-F5344CB8AC3E}">
        <p14:creationId xmlns:p14="http://schemas.microsoft.com/office/powerpoint/2010/main" val="234656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E4545-90AD-F44A-9409-D59934F599DE}" type="datetimeFigureOut">
              <a:rPr lang="en-US" smtClean="0"/>
              <a:t>12/24/23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5C280-3775-684A-9044-5038F5C70CEF}" type="slidenum">
              <a:rPr lang="en-US" smtClean="0"/>
              <a:t>‹#›</a:t>
            </a:fld>
            <a:endParaRPr lang="en-US"/>
          </a:p>
        </p:txBody>
      </p:sp>
    </p:spTree>
    <p:extLst>
      <p:ext uri="{BB962C8B-B14F-4D97-AF65-F5344CB8AC3E}">
        <p14:creationId xmlns:p14="http://schemas.microsoft.com/office/powerpoint/2010/main" val="1875023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753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EB7F70-67DD-DC6E-5194-16909113F19F}"/>
              </a:ext>
            </a:extLst>
          </p:cNvPr>
          <p:cNvSpPr>
            <a:spLocks noGrp="1"/>
          </p:cNvSpPr>
          <p:nvPr>
            <p:ph type="title"/>
          </p:nvPr>
        </p:nvSpPr>
        <p:spPr>
          <a:xfrm>
            <a:off x="6662057" y="618681"/>
            <a:ext cx="2242457" cy="5590095"/>
          </a:xfrm>
        </p:spPr>
        <p:txBody>
          <a:bodyPr vert="horz" lIns="91440" tIns="45720" rIns="91440" bIns="45720" rtlCol="0" anchor="ctr">
            <a:normAutofit/>
          </a:bodyPr>
          <a:lstStyle/>
          <a:p>
            <a:pPr marL="0" marR="0" algn="ctr">
              <a:spcBef>
                <a:spcPts val="0"/>
              </a:spcBef>
              <a:spcAft>
                <a:spcPts val="750"/>
              </a:spcAft>
            </a:pPr>
            <a:r>
              <a:rPr lang="en-US" sz="3200" b="1" dirty="0">
                <a:solidFill>
                  <a:schemeClr val="bg1"/>
                </a:solidFill>
                <a:effectLst/>
                <a:latin typeface="Verdana Pro" panose="020B0604030504040204" pitchFamily="34" charset="0"/>
                <a:ea typeface="Times New Roman" panose="02020603050405020304" pitchFamily="18" charset="0"/>
              </a:rPr>
              <a:t>  </a:t>
            </a:r>
            <a:br>
              <a:rPr lang="en-US" sz="3200" b="1" dirty="0">
                <a:solidFill>
                  <a:schemeClr val="bg1"/>
                </a:solidFill>
                <a:effectLst/>
                <a:latin typeface="Verdana Pro" panose="020B0604030504040204" pitchFamily="34" charset="0"/>
                <a:ea typeface="Times New Roman" panose="02020603050405020304" pitchFamily="18" charset="0"/>
              </a:rPr>
            </a:br>
            <a:r>
              <a:rPr lang="en-US" sz="3200" b="1" dirty="0">
                <a:solidFill>
                  <a:schemeClr val="bg1"/>
                </a:solidFill>
                <a:effectLst/>
                <a:latin typeface="Verdana Pro" panose="020B0604030504040204" pitchFamily="34" charset="0"/>
                <a:ea typeface="Times New Roman" panose="02020603050405020304" pitchFamily="18" charset="0"/>
              </a:rPr>
              <a:t> </a:t>
            </a:r>
            <a:br>
              <a:rPr lang="en-US" sz="3200" b="1" dirty="0">
                <a:solidFill>
                  <a:schemeClr val="bg1"/>
                </a:solidFill>
                <a:effectLst/>
                <a:latin typeface="Verdana Pro" panose="020B0604030504040204" pitchFamily="34" charset="0"/>
                <a:ea typeface="Times New Roman" panose="02020603050405020304" pitchFamily="18" charset="0"/>
              </a:rPr>
            </a:br>
            <a:r>
              <a:rPr lang="en-US" sz="3200" b="1" dirty="0">
                <a:solidFill>
                  <a:schemeClr val="bg1"/>
                </a:solidFill>
                <a:latin typeface="Verdana Pro" panose="020B0604030504040204" pitchFamily="34" charset="0"/>
                <a:ea typeface="Times New Roman" panose="02020603050405020304" pitchFamily="18" charset="0"/>
              </a:rPr>
              <a:t>Jesus</a:t>
            </a:r>
            <a:br>
              <a:rPr lang="en-US" sz="3200" b="1" dirty="0">
                <a:solidFill>
                  <a:schemeClr val="bg1"/>
                </a:solidFill>
                <a:latin typeface="Verdana Pro" panose="020B0604030504040204" pitchFamily="34" charset="0"/>
                <a:ea typeface="Times New Roman" panose="02020603050405020304" pitchFamily="18" charset="0"/>
              </a:rPr>
            </a:br>
            <a:r>
              <a:rPr lang="en-US" sz="3200" b="1" dirty="0">
                <a:solidFill>
                  <a:schemeClr val="bg1"/>
                </a:solidFill>
                <a:latin typeface="Verdana Pro" panose="020B0604030504040204" pitchFamily="34" charset="0"/>
                <a:ea typeface="Times New Roman" panose="02020603050405020304" pitchFamily="18" charset="0"/>
              </a:rPr>
              <a:t>&amp;</a:t>
            </a:r>
            <a:br>
              <a:rPr lang="en-US" sz="3200" b="1" dirty="0">
                <a:solidFill>
                  <a:schemeClr val="bg1"/>
                </a:solidFill>
                <a:latin typeface="Verdana Pro" panose="020B0604030504040204" pitchFamily="34" charset="0"/>
                <a:ea typeface="Times New Roman" panose="02020603050405020304" pitchFamily="18" charset="0"/>
              </a:rPr>
            </a:br>
            <a:r>
              <a:rPr lang="en-US" sz="3200" b="1" dirty="0">
                <a:solidFill>
                  <a:schemeClr val="bg1"/>
                </a:solidFill>
                <a:latin typeface="Verdana Pro" panose="020B0604030504040204" pitchFamily="34" charset="0"/>
                <a:ea typeface="Times New Roman" panose="02020603050405020304" pitchFamily="18" charset="0"/>
              </a:rPr>
              <a:t>Anna </a:t>
            </a:r>
            <a:br>
              <a:rPr lang="en-US" sz="3200" dirty="0">
                <a:solidFill>
                  <a:schemeClr val="bg1"/>
                </a:solidFill>
                <a:effectLst/>
                <a:latin typeface="Times New Roman" panose="02020603050405020304" pitchFamily="18" charset="0"/>
                <a:ea typeface="Times New Roman" panose="02020603050405020304" pitchFamily="18" charset="0"/>
              </a:rPr>
            </a:br>
            <a:br>
              <a:rPr lang="en-US" sz="3200" dirty="0">
                <a:solidFill>
                  <a:schemeClr val="bg1"/>
                </a:solidFill>
                <a:effectLst/>
                <a:latin typeface="Times New Roman" panose="02020603050405020304" pitchFamily="18" charset="0"/>
                <a:ea typeface="Times New Roman" panose="02020603050405020304" pitchFamily="18" charset="0"/>
              </a:rPr>
            </a:br>
            <a:r>
              <a:rPr lang="en-US" sz="3200" b="1" dirty="0">
                <a:solidFill>
                  <a:schemeClr val="bg1"/>
                </a:solidFill>
                <a:effectLst/>
                <a:latin typeface="Verdana Pro" panose="020B0604030504040204" pitchFamily="34" charset="0"/>
                <a:ea typeface="Times New Roman" panose="02020603050405020304" pitchFamily="18" charset="0"/>
              </a:rPr>
              <a:t>Luke 2:36-38</a:t>
            </a:r>
            <a:br>
              <a:rPr lang="en-US" sz="1800" dirty="0">
                <a:effectLst/>
                <a:latin typeface="Times New Roman" panose="02020603050405020304" pitchFamily="18" charset="0"/>
                <a:ea typeface="Times New Roman" panose="02020603050405020304" pitchFamily="18" charset="0"/>
              </a:rPr>
            </a:br>
            <a:endParaRPr lang="en-US" sz="3100" dirty="0">
              <a:solidFill>
                <a:srgbClr val="FFFFFF"/>
              </a:solidFill>
            </a:endParaRP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0015" y="484632"/>
            <a:ext cx="6096762"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holding a baby&#10;&#10;Description automatically generated">
            <a:extLst>
              <a:ext uri="{FF2B5EF4-FFF2-40B4-BE49-F238E27FC236}">
                <a16:creationId xmlns:a16="http://schemas.microsoft.com/office/drawing/2014/main" id="{2DF20459-73E6-86BA-672A-D6E9537C6CA8}"/>
              </a:ext>
            </a:extLst>
          </p:cNvPr>
          <p:cNvPicPr>
            <a:picLocks noGrp="1" noChangeAspect="1"/>
          </p:cNvPicPr>
          <p:nvPr>
            <p:ph idx="1"/>
          </p:nvPr>
        </p:nvPicPr>
        <p:blipFill rotWithShape="1">
          <a:blip r:embed="rId2"/>
          <a:srcRect t="18509" r="2" b="3403"/>
          <a:stretch/>
        </p:blipFill>
        <p:spPr>
          <a:xfrm>
            <a:off x="732188" y="942538"/>
            <a:ext cx="5372416" cy="4808332"/>
          </a:xfrm>
          <a:prstGeom prst="rect">
            <a:avLst/>
          </a:prstGeom>
          <a:effectLst/>
        </p:spPr>
      </p:pic>
    </p:spTree>
    <p:extLst>
      <p:ext uri="{BB962C8B-B14F-4D97-AF65-F5344CB8AC3E}">
        <p14:creationId xmlns:p14="http://schemas.microsoft.com/office/powerpoint/2010/main" val="58341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09C1D-A903-8A31-DE7D-66C71B190BC9}"/>
              </a:ext>
            </a:extLst>
          </p:cNvPr>
          <p:cNvSpPr>
            <a:spLocks noGrp="1"/>
          </p:cNvSpPr>
          <p:nvPr>
            <p:ph idx="1"/>
          </p:nvPr>
        </p:nvSpPr>
        <p:spPr>
          <a:xfrm>
            <a:off x="228600" y="108857"/>
            <a:ext cx="8686800" cy="6618514"/>
          </a:xfrm>
        </p:spPr>
        <p:txBody>
          <a:bodyPr/>
          <a:lstStyle/>
          <a:p>
            <a:pPr marL="0" indent="0">
              <a:buNone/>
            </a:pPr>
            <a:endPar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Galatians 4:4, “…</a:t>
            </a:r>
            <a:r>
              <a:rPr lang="en-US" i="1"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when the fullness of the time came, God sent forth His Son, born of a woman, born under the Law</a:t>
            </a:r>
            <a:r>
              <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700" dirty="0">
                <a:latin typeface="Verdana" panose="020B0604030504040204" pitchFamily="34" charset="0"/>
                <a:ea typeface="Verdana" panose="020B0604030504040204" pitchFamily="34" charset="0"/>
                <a:cs typeface="Verdana" panose="020B0604030504040204" pitchFamily="34" charset="0"/>
              </a:rPr>
              <a:t>36 And there was one Anna, a prophetess, the daughter of Phanuel, of the tribe of Asher (she was of a great age, having lived with a husband seven years from her virginity, 37 and she had been a widow even unto fourscore and four years), who departed not from the temple, worshipping with </a:t>
            </a:r>
            <a:r>
              <a:rPr lang="en-US" sz="2700" dirty="0" err="1">
                <a:latin typeface="Verdana" panose="020B0604030504040204" pitchFamily="34" charset="0"/>
                <a:ea typeface="Verdana" panose="020B0604030504040204" pitchFamily="34" charset="0"/>
                <a:cs typeface="Verdana" panose="020B0604030504040204" pitchFamily="34" charset="0"/>
              </a:rPr>
              <a:t>fastings</a:t>
            </a:r>
            <a:r>
              <a:rPr lang="en-US" sz="2700" dirty="0">
                <a:latin typeface="Verdana" panose="020B0604030504040204" pitchFamily="34" charset="0"/>
                <a:ea typeface="Verdana" panose="020B0604030504040204" pitchFamily="34" charset="0"/>
                <a:cs typeface="Verdana" panose="020B0604030504040204" pitchFamily="34" charset="0"/>
              </a:rPr>
              <a:t> and supplications night and day. 38 And coming up at that very hour she gave thanks unto God, and </a:t>
            </a:r>
            <a:r>
              <a:rPr lang="en-US" sz="2700" dirty="0" err="1">
                <a:latin typeface="Verdana" panose="020B0604030504040204" pitchFamily="34" charset="0"/>
                <a:ea typeface="Verdana" panose="020B0604030504040204" pitchFamily="34" charset="0"/>
                <a:cs typeface="Verdana" panose="020B0604030504040204" pitchFamily="34" charset="0"/>
              </a:rPr>
              <a:t>spake</a:t>
            </a:r>
            <a:r>
              <a:rPr lang="en-US" sz="2700" dirty="0">
                <a:latin typeface="Verdana" panose="020B0604030504040204" pitchFamily="34" charset="0"/>
                <a:ea typeface="Verdana" panose="020B0604030504040204" pitchFamily="34" charset="0"/>
                <a:cs typeface="Verdana" panose="020B0604030504040204" pitchFamily="34" charset="0"/>
              </a:rPr>
              <a:t> of him to all them that were looking for the redemption of Jerusalem. (Luke 2:36-38)</a:t>
            </a:r>
          </a:p>
        </p:txBody>
      </p:sp>
    </p:spTree>
    <p:extLst>
      <p:ext uri="{BB962C8B-B14F-4D97-AF65-F5344CB8AC3E}">
        <p14:creationId xmlns:p14="http://schemas.microsoft.com/office/powerpoint/2010/main" val="287132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09C1D-A903-8A31-DE7D-66C71B190BC9}"/>
              </a:ext>
            </a:extLst>
          </p:cNvPr>
          <p:cNvSpPr>
            <a:spLocks noGrp="1"/>
          </p:cNvSpPr>
          <p:nvPr>
            <p:ph idx="1"/>
          </p:nvPr>
        </p:nvSpPr>
        <p:spPr>
          <a:xfrm>
            <a:off x="228600" y="108857"/>
            <a:ext cx="8686800" cy="6618514"/>
          </a:xfrm>
        </p:spPr>
        <p:txBody>
          <a:bodyPr>
            <a:normAutofit/>
          </a:bodyPr>
          <a:lstStyle/>
          <a:p>
            <a:pPr marL="0" indent="0">
              <a:buNone/>
            </a:pPr>
            <a:endParaRPr lang="en-US" sz="3200" b="1" dirty="0">
              <a:solidFill>
                <a:srgbClr val="4472C4"/>
              </a:solidFill>
              <a:effectLst/>
              <a:latin typeface="Verdana" panose="020B0604030504040204" pitchFamily="34" charset="0"/>
              <a:ea typeface="Verdana" panose="020B0604030504040204" pitchFamily="34" charset="0"/>
              <a:cs typeface="Verdana" panose="020B0604030504040204" pitchFamily="34" charset="0"/>
            </a:endParaRPr>
          </a:p>
          <a:p>
            <a:pPr marL="0" indent="0" algn="ctr">
              <a:buNone/>
              <a:tabLst>
                <a:tab pos="8509000" algn="l"/>
              </a:tabLst>
            </a:pPr>
            <a:r>
              <a:rPr lang="en-US" sz="3000" b="1" dirty="0">
                <a:solidFill>
                  <a:srgbClr val="4472C4"/>
                </a:solidFill>
                <a:latin typeface="Verdana Pro" panose="020B0604030504040204" pitchFamily="34" charset="0"/>
                <a:ea typeface="Verdana" panose="020B0604030504040204" pitchFamily="34" charset="0"/>
                <a:cs typeface="Times New Roman" panose="02020603050405020304" pitchFamily="18" charset="0"/>
              </a:rPr>
              <a:t>1. JESUS’ MISSION - </a:t>
            </a:r>
            <a:r>
              <a:rPr lang="en-US" sz="3000" b="1" dirty="0">
                <a:solidFill>
                  <a:srgbClr val="4472C4"/>
                </a:solidFill>
                <a:effectLst/>
                <a:latin typeface="Verdana Pro" panose="020B0604030504040204" pitchFamily="34" charset="0"/>
                <a:ea typeface="Calibri" panose="020F0502020204030204" pitchFamily="34" charset="0"/>
                <a:cs typeface="Times New Roman" panose="02020603050405020304" pitchFamily="18" charset="0"/>
              </a:rPr>
              <a:t>ANNA’S SERMON</a:t>
            </a:r>
            <a:r>
              <a:rPr lang="en-US" sz="3000" b="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                          OUR REDEMPTION</a:t>
            </a:r>
            <a:endParaRPr lang="en-US" sz="30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38 And coming up at that very hour she began to give thanks to God and to speak of him to all who were waiting for the redemption of Jerusalem. (Luke 2:38)</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latin typeface="Verdana" panose="020B0604030504040204" pitchFamily="34" charset="0"/>
                <a:ea typeface="Verdana" panose="020B0604030504040204" pitchFamily="34" charset="0"/>
                <a:cs typeface="Verdana" panose="020B0604030504040204" pitchFamily="34" charset="0"/>
              </a:rPr>
              <a:t>8 knowing that you were ransomed from the futile ways inherited from your forefathers, not with perishable things such as silver or gold, 19 but with the precious blood of Christ, like that of a lamb without blemish or spot.              (1 Peter 1:18-19)</a:t>
            </a:r>
          </a:p>
          <a:p>
            <a:pPr marL="0" indent="0">
              <a:buNone/>
            </a:pPr>
            <a:endParaRPr lang="en-US" dirty="0"/>
          </a:p>
        </p:txBody>
      </p:sp>
    </p:spTree>
    <p:extLst>
      <p:ext uri="{BB962C8B-B14F-4D97-AF65-F5344CB8AC3E}">
        <p14:creationId xmlns:p14="http://schemas.microsoft.com/office/powerpoint/2010/main" val="270015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09C1D-A903-8A31-DE7D-66C71B190BC9}"/>
              </a:ext>
            </a:extLst>
          </p:cNvPr>
          <p:cNvSpPr>
            <a:spLocks noGrp="1"/>
          </p:cNvSpPr>
          <p:nvPr>
            <p:ph idx="1"/>
          </p:nvPr>
        </p:nvSpPr>
        <p:spPr>
          <a:xfrm>
            <a:off x="228600" y="108857"/>
            <a:ext cx="8686800" cy="6618514"/>
          </a:xfrm>
        </p:spPr>
        <p:txBody>
          <a:bodyPr>
            <a:normAutofit/>
          </a:bodyPr>
          <a:lstStyle/>
          <a:p>
            <a:pPr marL="0" marR="0" indent="0">
              <a:spcBef>
                <a:spcPts val="0"/>
              </a:spcBef>
              <a:spcAft>
                <a:spcPts val="750"/>
              </a:spcAft>
              <a:buNone/>
            </a:pPr>
            <a:endParaRPr lang="en-US" sz="14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He made us – </a:t>
            </a:r>
            <a:r>
              <a:rPr lang="en-US" sz="3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HE IS OUR CREATOR</a:t>
            </a: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He lost us – </a:t>
            </a:r>
            <a:r>
              <a:rPr lang="en-US" sz="3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WE REBELLED, SINNED, DID OUR OWN THING</a:t>
            </a:r>
          </a:p>
          <a:p>
            <a:pPr marL="0" marR="0" indent="0">
              <a:spcBef>
                <a:spcPts val="0"/>
              </a:spcBef>
              <a:spcAft>
                <a:spcPts val="750"/>
              </a:spcAft>
              <a:buNone/>
            </a:pPr>
            <a:r>
              <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He bought us back – </a:t>
            </a:r>
            <a:r>
              <a:rPr lang="en-US" sz="3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HE PAID THE PRICE FOR OUR SIN</a:t>
            </a:r>
          </a:p>
          <a:p>
            <a:pPr marL="0" indent="0">
              <a:buNone/>
            </a:pPr>
            <a:r>
              <a:rPr lang="en-US" sz="3200" b="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2. </a:t>
            </a:r>
            <a:r>
              <a:rPr lang="en-US" sz="3200" b="1" dirty="0">
                <a:solidFill>
                  <a:srgbClr val="4472C4"/>
                </a:solidFill>
                <a:latin typeface="Verdana" panose="020B0604030504040204" pitchFamily="34" charset="0"/>
                <a:ea typeface="Verdana" panose="020B0604030504040204" pitchFamily="34" charset="0"/>
                <a:cs typeface="Verdana" panose="020B0604030504040204" pitchFamily="34" charset="0"/>
              </a:rPr>
              <a:t>JESUS PROVIDES </a:t>
            </a:r>
            <a:r>
              <a:rPr lang="en-US" sz="3200" b="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HOPE WITH OUR OBEDIENCE: Expectation</a:t>
            </a:r>
          </a:p>
          <a:p>
            <a:pPr marL="0" indent="0">
              <a:buNone/>
            </a:pPr>
            <a:endParaRPr lang="en-US" sz="1400" b="1" dirty="0">
              <a:solidFill>
                <a:srgbClr val="4472C4"/>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38 And coming up at that very hour she began to give thanks to God and to speak of him to all who were waiting for the redemption of Jerusalem.</a:t>
            </a:r>
          </a:p>
          <a:p>
            <a:pPr marL="0" indent="0">
              <a:buNone/>
            </a:pP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92903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09C1D-A903-8A31-DE7D-66C71B190BC9}"/>
              </a:ext>
            </a:extLst>
          </p:cNvPr>
          <p:cNvSpPr>
            <a:spLocks noGrp="1"/>
          </p:cNvSpPr>
          <p:nvPr>
            <p:ph idx="1"/>
          </p:nvPr>
        </p:nvSpPr>
        <p:spPr>
          <a:xfrm>
            <a:off x="228600" y="108857"/>
            <a:ext cx="8686800" cy="6618514"/>
          </a:xfrm>
        </p:spPr>
        <p:txBody>
          <a:bodyPr>
            <a:normAutofit/>
          </a:bodyPr>
          <a:lstStyle/>
          <a:p>
            <a:pPr marL="0" indent="0">
              <a:buNone/>
            </a:pP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He is only your hope if you desire to obey Him above any other.</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He is your hope only if your affections for Him are greater than any other thing. </a:t>
            </a: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dirty="0">
                <a:latin typeface="Verdana" panose="020B0604030504040204" pitchFamily="34" charset="0"/>
                <a:ea typeface="Verdana" panose="020B0604030504040204" pitchFamily="34" charset="0"/>
                <a:cs typeface="Verdana" panose="020B0604030504040204" pitchFamily="34" charset="0"/>
              </a:rPr>
              <a:t>He is your hope only if He is your greatest love. </a:t>
            </a:r>
          </a:p>
          <a:p>
            <a:pPr marL="0" indent="0">
              <a:buNone/>
            </a:pPr>
            <a:endParaRPr lang="en-US" b="1" dirty="0">
              <a:solidFill>
                <a:srgbClr val="4472C4"/>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200" b="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3. THE </a:t>
            </a:r>
            <a:r>
              <a:rPr lang="en-US" sz="3200" b="1" dirty="0">
                <a:solidFill>
                  <a:srgbClr val="4472C4"/>
                </a:solidFill>
                <a:latin typeface="Verdana" panose="020B0604030504040204" pitchFamily="34" charset="0"/>
                <a:ea typeface="Verdana" panose="020B0604030504040204" pitchFamily="34" charset="0"/>
                <a:cs typeface="Verdana" panose="020B0604030504040204" pitchFamily="34" charset="0"/>
              </a:rPr>
              <a:t>RESULT</a:t>
            </a:r>
            <a:r>
              <a:rPr lang="en-US" sz="3200" b="1"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 OF CHRIST’S LIFE: OUR WITNESS</a:t>
            </a: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12689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09C1D-A903-8A31-DE7D-66C71B190BC9}"/>
              </a:ext>
            </a:extLst>
          </p:cNvPr>
          <p:cNvSpPr>
            <a:spLocks noGrp="1"/>
          </p:cNvSpPr>
          <p:nvPr>
            <p:ph idx="1"/>
          </p:nvPr>
        </p:nvSpPr>
        <p:spPr>
          <a:xfrm>
            <a:off x="228600" y="108857"/>
            <a:ext cx="8686800" cy="6618514"/>
          </a:xfrm>
        </p:spPr>
        <p:txBody>
          <a:bodyPr>
            <a:normAutofit/>
          </a:bodyPr>
          <a:lstStyle/>
          <a:p>
            <a:pPr marL="0" marR="0" indent="0">
              <a:spcBef>
                <a:spcPts val="0"/>
              </a:spcBef>
              <a:spcAft>
                <a:spcPts val="750"/>
              </a:spcAft>
              <a:buNone/>
            </a:pPr>
            <a:endParaRPr lang="en-US" sz="37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700" dirty="0">
                <a:solidFill>
                  <a:srgbClr val="2D2D2D"/>
                </a:solidFill>
                <a:latin typeface="Verdana" panose="020B0604030504040204" pitchFamily="34" charset="0"/>
                <a:ea typeface="Verdana" panose="020B0604030504040204" pitchFamily="34" charset="0"/>
                <a:cs typeface="Verdana" panose="020B0604030504040204" pitchFamily="34" charset="0"/>
              </a:rPr>
              <a:t>R</a:t>
            </a:r>
            <a:r>
              <a:rPr lang="en-US" sz="3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edemption that </a:t>
            </a:r>
            <a:r>
              <a:rPr lang="en-US" sz="37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began with a birth, </a:t>
            </a:r>
          </a:p>
          <a:p>
            <a:pPr marL="0" marR="0" indent="0">
              <a:spcBef>
                <a:spcPts val="0"/>
              </a:spcBef>
              <a:spcAft>
                <a:spcPts val="750"/>
              </a:spcAft>
              <a:buNone/>
            </a:pPr>
            <a:endParaRPr lang="en-US" sz="16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700" dirty="0">
                <a:solidFill>
                  <a:srgbClr val="2D2D2D"/>
                </a:solidFill>
                <a:latin typeface="Verdana" panose="020B0604030504040204" pitchFamily="34" charset="0"/>
                <a:ea typeface="Verdana" panose="020B0604030504040204" pitchFamily="34" charset="0"/>
                <a:cs typeface="Verdana" panose="020B0604030504040204" pitchFamily="34" charset="0"/>
              </a:rPr>
              <a:t>R</a:t>
            </a:r>
            <a:r>
              <a:rPr lang="en-US" sz="3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edemption that was </a:t>
            </a:r>
            <a:r>
              <a:rPr lang="en-US" sz="37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finished on the cross</a:t>
            </a:r>
            <a:r>
              <a:rPr lang="en-US" sz="3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with His broken body and shed blood, </a:t>
            </a:r>
            <a:endParaRPr lang="en-US" sz="37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160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700" dirty="0">
                <a:solidFill>
                  <a:srgbClr val="2D2D2D"/>
                </a:solidFill>
                <a:latin typeface="Verdana" panose="020B0604030504040204" pitchFamily="34" charset="0"/>
                <a:ea typeface="Verdana" panose="020B0604030504040204" pitchFamily="34" charset="0"/>
                <a:cs typeface="Verdana" panose="020B0604030504040204" pitchFamily="34" charset="0"/>
              </a:rPr>
              <a:t>R</a:t>
            </a:r>
            <a:r>
              <a:rPr lang="en-US" sz="3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edemption that is </a:t>
            </a:r>
            <a:r>
              <a:rPr lang="en-US" sz="37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guaranteed by His resurrection. </a:t>
            </a:r>
          </a:p>
          <a:p>
            <a:pPr marL="0" marR="0" indent="0">
              <a:spcBef>
                <a:spcPts val="0"/>
              </a:spcBef>
              <a:spcAft>
                <a:spcPts val="750"/>
              </a:spcAft>
              <a:buNone/>
            </a:pPr>
            <a:endParaRPr lang="en-US" sz="1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lgn="ctr">
              <a:spcBef>
                <a:spcPts val="0"/>
              </a:spcBef>
              <a:spcAft>
                <a:spcPts val="750"/>
              </a:spcAft>
              <a:buNone/>
            </a:pPr>
            <a:r>
              <a:rPr lang="en-US" sz="3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She’s a focused, selfless </a:t>
            </a:r>
            <a:r>
              <a:rPr lang="en-US" sz="3700" dirty="0">
                <a:solidFill>
                  <a:srgbClr val="2D2D2D"/>
                </a:solidFill>
                <a:latin typeface="Verdana" panose="020B0604030504040204" pitchFamily="34" charset="0"/>
                <a:ea typeface="Verdana" panose="020B0604030504040204" pitchFamily="34" charset="0"/>
                <a:cs typeface="Verdana" panose="020B0604030504040204" pitchFamily="34" charset="0"/>
              </a:rPr>
              <a:t>G</a:t>
            </a:r>
            <a:r>
              <a:rPr lang="en-US" sz="37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randma. </a:t>
            </a:r>
            <a:endParaRPr lang="en-US" sz="37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3600" dirty="0">
              <a:solidFill>
                <a:srgbClr val="7030A0"/>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220061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09C1D-A903-8A31-DE7D-66C71B190BC9}"/>
              </a:ext>
            </a:extLst>
          </p:cNvPr>
          <p:cNvSpPr>
            <a:spLocks noGrp="1"/>
          </p:cNvSpPr>
          <p:nvPr>
            <p:ph idx="1"/>
          </p:nvPr>
        </p:nvSpPr>
        <p:spPr>
          <a:xfrm>
            <a:off x="228600" y="108857"/>
            <a:ext cx="8686800" cy="6618514"/>
          </a:xfrm>
        </p:spPr>
        <p:txBody>
          <a:bodyPr/>
          <a:lstStyle/>
          <a:p>
            <a:pPr marL="0" marR="0" indent="0">
              <a:spcBef>
                <a:spcPts val="0"/>
              </a:spcBef>
              <a:spcAft>
                <a:spcPts val="750"/>
              </a:spcAft>
              <a:buNone/>
            </a:pPr>
            <a:endParaRPr lang="en-US" sz="32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Anna was </a:t>
            </a:r>
            <a:r>
              <a:rPr lang="en-US" sz="36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soft in heart and faithful in service, </a:t>
            </a: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night and day.</a:t>
            </a:r>
          </a:p>
          <a:p>
            <a:pPr marL="0" marR="0" indent="0">
              <a:spcBef>
                <a:spcPts val="0"/>
              </a:spcBef>
              <a:spcAft>
                <a:spcPts val="75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Anna was </a:t>
            </a:r>
            <a:r>
              <a:rPr lang="en-US" sz="36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ready to respond </a:t>
            </a: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to the Lord, even as an </a:t>
            </a:r>
            <a:r>
              <a:rPr lang="en-US" sz="36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older</a:t>
            </a: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grandma.</a:t>
            </a:r>
          </a:p>
          <a:p>
            <a:pPr marL="0" marR="0" indent="0">
              <a:spcBef>
                <a:spcPts val="0"/>
              </a:spcBef>
              <a:spcAft>
                <a:spcPts val="750"/>
              </a:spcAft>
              <a:buNone/>
            </a:pP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Anna was </a:t>
            </a:r>
            <a:r>
              <a:rPr lang="en-US" sz="3600" dirty="0">
                <a:solidFill>
                  <a:srgbClr val="7030A0"/>
                </a:solidFill>
                <a:effectLst/>
                <a:latin typeface="Verdana" panose="020B0604030504040204" pitchFamily="34" charset="0"/>
                <a:ea typeface="Verdana" panose="020B0604030504040204" pitchFamily="34" charset="0"/>
                <a:cs typeface="Verdana" panose="020B0604030504040204" pitchFamily="34" charset="0"/>
              </a:rPr>
              <a:t>committed</a:t>
            </a:r>
            <a:r>
              <a:rPr lang="en-US" sz="36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to the most important–the salvation of souls. </a:t>
            </a: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16280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753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EB7F70-67DD-DC6E-5194-16909113F19F}"/>
              </a:ext>
            </a:extLst>
          </p:cNvPr>
          <p:cNvSpPr>
            <a:spLocks noGrp="1"/>
          </p:cNvSpPr>
          <p:nvPr>
            <p:ph type="title"/>
          </p:nvPr>
        </p:nvSpPr>
        <p:spPr>
          <a:xfrm>
            <a:off x="6662057" y="618681"/>
            <a:ext cx="2242457" cy="5590095"/>
          </a:xfrm>
        </p:spPr>
        <p:txBody>
          <a:bodyPr vert="horz" lIns="91440" tIns="45720" rIns="91440" bIns="45720" rtlCol="0" anchor="ctr">
            <a:normAutofit/>
          </a:bodyPr>
          <a:lstStyle/>
          <a:p>
            <a:pPr marL="0" marR="0" algn="ctr">
              <a:spcBef>
                <a:spcPts val="0"/>
              </a:spcBef>
              <a:spcAft>
                <a:spcPts val="750"/>
              </a:spcAft>
            </a:pPr>
            <a:r>
              <a:rPr lang="en-US" sz="3200" b="1" dirty="0">
                <a:solidFill>
                  <a:schemeClr val="bg1"/>
                </a:solidFill>
                <a:effectLst/>
                <a:latin typeface="Verdana Pro" panose="020B0604030504040204" pitchFamily="34" charset="0"/>
                <a:ea typeface="Times New Roman" panose="02020603050405020304" pitchFamily="18" charset="0"/>
              </a:rPr>
              <a:t>Anna   </a:t>
            </a:r>
            <a:br>
              <a:rPr lang="en-US" sz="3200" b="1" dirty="0">
                <a:solidFill>
                  <a:schemeClr val="bg1"/>
                </a:solidFill>
                <a:effectLst/>
                <a:latin typeface="Verdana Pro" panose="020B0604030504040204" pitchFamily="34" charset="0"/>
                <a:ea typeface="Times New Roman" panose="02020603050405020304" pitchFamily="18" charset="0"/>
              </a:rPr>
            </a:br>
            <a:r>
              <a:rPr lang="en-US" sz="3200" b="1" dirty="0">
                <a:solidFill>
                  <a:schemeClr val="bg1"/>
                </a:solidFill>
                <a:effectLst/>
                <a:latin typeface="Verdana Pro" panose="020B0604030504040204" pitchFamily="34" charset="0"/>
                <a:ea typeface="Times New Roman" panose="02020603050405020304" pitchFamily="18" charset="0"/>
              </a:rPr>
              <a:t>&amp; </a:t>
            </a:r>
            <a:br>
              <a:rPr lang="en-US" sz="3200" b="1" dirty="0">
                <a:solidFill>
                  <a:schemeClr val="bg1"/>
                </a:solidFill>
                <a:effectLst/>
                <a:latin typeface="Verdana Pro" panose="020B0604030504040204" pitchFamily="34" charset="0"/>
                <a:ea typeface="Times New Roman" panose="02020603050405020304" pitchFamily="18" charset="0"/>
              </a:rPr>
            </a:br>
            <a:r>
              <a:rPr lang="en-US" sz="3200" b="1" dirty="0">
                <a:solidFill>
                  <a:schemeClr val="bg1"/>
                </a:solidFill>
                <a:latin typeface="Verdana Pro" panose="020B0604030504040204" pitchFamily="34" charset="0"/>
                <a:ea typeface="Times New Roman" panose="02020603050405020304" pitchFamily="18" charset="0"/>
              </a:rPr>
              <a:t>Jesus </a:t>
            </a:r>
            <a:br>
              <a:rPr lang="en-US" sz="3200" dirty="0">
                <a:solidFill>
                  <a:schemeClr val="bg1"/>
                </a:solidFill>
                <a:effectLst/>
                <a:latin typeface="Times New Roman" panose="02020603050405020304" pitchFamily="18" charset="0"/>
                <a:ea typeface="Times New Roman" panose="02020603050405020304" pitchFamily="18" charset="0"/>
              </a:rPr>
            </a:br>
            <a:br>
              <a:rPr lang="en-US" sz="3200" dirty="0">
                <a:solidFill>
                  <a:schemeClr val="bg1"/>
                </a:solidFill>
                <a:effectLst/>
                <a:latin typeface="Times New Roman" panose="02020603050405020304" pitchFamily="18" charset="0"/>
                <a:ea typeface="Times New Roman" panose="02020603050405020304" pitchFamily="18" charset="0"/>
              </a:rPr>
            </a:br>
            <a:r>
              <a:rPr lang="en-US" sz="3200" b="1" dirty="0">
                <a:solidFill>
                  <a:schemeClr val="bg1"/>
                </a:solidFill>
                <a:effectLst/>
                <a:latin typeface="Verdana Pro" panose="020B0604030504040204" pitchFamily="34" charset="0"/>
                <a:ea typeface="Times New Roman" panose="02020603050405020304" pitchFamily="18" charset="0"/>
              </a:rPr>
              <a:t>Luke 2:36-38</a:t>
            </a:r>
            <a:br>
              <a:rPr lang="en-US" sz="1800" dirty="0">
                <a:effectLst/>
                <a:latin typeface="Times New Roman" panose="02020603050405020304" pitchFamily="18" charset="0"/>
                <a:ea typeface="Times New Roman" panose="02020603050405020304" pitchFamily="18" charset="0"/>
              </a:rPr>
            </a:br>
            <a:endParaRPr lang="en-US" sz="3100" dirty="0">
              <a:solidFill>
                <a:srgbClr val="FFFFFF"/>
              </a:solidFill>
            </a:endParaRPr>
          </a:p>
        </p:txBody>
      </p:sp>
      <p:sp>
        <p:nvSpPr>
          <p:cNvPr id="12"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0015" y="484632"/>
            <a:ext cx="6096762"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holding a baby&#10;&#10;Description automatically generated">
            <a:extLst>
              <a:ext uri="{FF2B5EF4-FFF2-40B4-BE49-F238E27FC236}">
                <a16:creationId xmlns:a16="http://schemas.microsoft.com/office/drawing/2014/main" id="{2DF20459-73E6-86BA-672A-D6E9537C6CA8}"/>
              </a:ext>
            </a:extLst>
          </p:cNvPr>
          <p:cNvPicPr>
            <a:picLocks noGrp="1" noChangeAspect="1"/>
          </p:cNvPicPr>
          <p:nvPr>
            <p:ph idx="1"/>
          </p:nvPr>
        </p:nvPicPr>
        <p:blipFill rotWithShape="1">
          <a:blip r:embed="rId2"/>
          <a:srcRect t="18509" r="2" b="3403"/>
          <a:stretch/>
        </p:blipFill>
        <p:spPr>
          <a:xfrm>
            <a:off x="732188" y="942538"/>
            <a:ext cx="5372416" cy="4808332"/>
          </a:xfrm>
          <a:prstGeom prst="rect">
            <a:avLst/>
          </a:prstGeom>
          <a:effectLst/>
        </p:spPr>
      </p:pic>
    </p:spTree>
    <p:extLst>
      <p:ext uri="{BB962C8B-B14F-4D97-AF65-F5344CB8AC3E}">
        <p14:creationId xmlns:p14="http://schemas.microsoft.com/office/powerpoint/2010/main" val="26109513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706</TotalTime>
  <Words>458</Words>
  <Application>Microsoft Macintosh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Verdana</vt:lpstr>
      <vt:lpstr>Verdana Pro</vt:lpstr>
      <vt:lpstr>Office Theme</vt:lpstr>
      <vt:lpstr>     Jesus &amp; Anna   Luke 2:36-38 </vt:lpstr>
      <vt:lpstr>PowerPoint Presentation</vt:lpstr>
      <vt:lpstr>PowerPoint Presentation</vt:lpstr>
      <vt:lpstr>PowerPoint Presentation</vt:lpstr>
      <vt:lpstr>PowerPoint Presentation</vt:lpstr>
      <vt:lpstr>PowerPoint Presentation</vt:lpstr>
      <vt:lpstr>PowerPoint Presentation</vt:lpstr>
      <vt:lpstr>Anna    &amp;  Jesus   Luke 2:36-38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Stephen Garrett</cp:lastModifiedBy>
  <cp:revision>13</cp:revision>
  <dcterms:created xsi:type="dcterms:W3CDTF">2023-12-15T20:39:43Z</dcterms:created>
  <dcterms:modified xsi:type="dcterms:W3CDTF">2023-12-24T13:04:19Z</dcterms:modified>
</cp:coreProperties>
</file>