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57" r:id="rId4"/>
    <p:sldId id="258" r:id="rId5"/>
    <p:sldId id="259" r:id="rId6"/>
    <p:sldId id="260" r:id="rId7"/>
    <p:sldId id="261" r:id="rId8"/>
    <p:sldId id="262" r:id="rId9"/>
    <p:sldId id="263" r:id="rId10"/>
    <p:sldId id="264"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66"/>
  </p:normalViewPr>
  <p:slideViewPr>
    <p:cSldViewPr snapToGrid="0" snapToObjects="1" showGuides="1">
      <p:cViewPr varScale="1">
        <p:scale>
          <a:sx n="69" d="100"/>
          <a:sy n="69" d="100"/>
        </p:scale>
        <p:origin x="864" y="192"/>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3A78E4-5165-7946-8097-0F635A0C018C}" type="datetimeFigureOut">
              <a:rPr lang="en-US" smtClean="0"/>
              <a:t>1/5/24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9F1082-799C-894E-82AC-DE4DC287B879}" type="slidenum">
              <a:rPr lang="en-US" smtClean="0"/>
              <a:t>‹#›</a:t>
            </a:fld>
            <a:endParaRPr lang="en-US"/>
          </a:p>
        </p:txBody>
      </p:sp>
    </p:spTree>
    <p:extLst>
      <p:ext uri="{BB962C8B-B14F-4D97-AF65-F5344CB8AC3E}">
        <p14:creationId xmlns:p14="http://schemas.microsoft.com/office/powerpoint/2010/main" val="94875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7479279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14"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13"/>
          </p:nvPr>
        </p:nvSpPr>
        <p:spPr>
          <a:xfrm>
            <a:off x="5463161" y="-90805"/>
            <a:ext cx="8585201" cy="5043805"/>
          </a:xfrm>
          <a:prstGeom prst="rect">
            <a:avLst/>
          </a:prstGeom>
        </p:spPr>
        <p:txBody>
          <a:bodyPr lIns="91439" tIns="45719" rIns="91439" bIns="45719">
            <a:noAutofit/>
          </a:bodyPr>
          <a:lstStyle/>
          <a:p>
            <a:endParaRPr/>
          </a:p>
        </p:txBody>
      </p:sp>
      <p:sp>
        <p:nvSpPr>
          <p:cNvPr id="112" name="Image"/>
          <p:cNvSpPr>
            <a:spLocks noGrp="1"/>
          </p:cNvSpPr>
          <p:nvPr>
            <p:ph type="pic" sz="half" idx="14"/>
          </p:nvPr>
        </p:nvSpPr>
        <p:spPr>
          <a:xfrm>
            <a:off x="5918717" y="4660900"/>
            <a:ext cx="7669766" cy="5219700"/>
          </a:xfrm>
          <a:prstGeom prst="rect">
            <a:avLst/>
          </a:prstGeom>
        </p:spPr>
        <p:txBody>
          <a:bodyPr lIns="91439" tIns="45719" rIns="91439" bIns="45719">
            <a:noAutofit/>
          </a:bodyPr>
          <a:lstStyle/>
          <a:p>
            <a:endParaRPr/>
          </a:p>
        </p:txBody>
      </p:sp>
      <p:sp>
        <p:nvSpPr>
          <p:cNvPr id="113" name="Image"/>
          <p:cNvSpPr>
            <a:spLocks noGrp="1"/>
          </p:cNvSpPr>
          <p:nvPr>
            <p:ph type="pic" idx="15"/>
          </p:nvPr>
        </p:nvSpPr>
        <p:spPr>
          <a:xfrm>
            <a:off x="-1016000" y="-12700"/>
            <a:ext cx="8860898" cy="9779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469899" y="1225986"/>
            <a:ext cx="12065001" cy="3497264"/>
          </a:xfrm>
          <a:custGeom>
            <a:avLst/>
            <a:gdLst/>
            <a:ahLst/>
            <a:cxnLst>
              <a:cxn ang="0">
                <a:pos x="wd2" y="hd2"/>
              </a:cxn>
              <a:cxn ang="5400000">
                <a:pos x="wd2" y="hd2"/>
              </a:cxn>
              <a:cxn ang="10800000">
                <a:pos x="wd2" y="hd2"/>
              </a:cxn>
              <a:cxn ang="16200000">
                <a:pos x="wd2" y="hd2"/>
              </a:cxn>
            </a:cxnLst>
            <a:rect l="0" t="0" r="r" b="b"/>
            <a:pathLst>
              <a:path w="21600" h="21600" extrusionOk="0">
                <a:moveTo>
                  <a:pt x="1394" y="0"/>
                </a:moveTo>
                <a:lnTo>
                  <a:pt x="773" y="2995"/>
                </a:lnTo>
                <a:lnTo>
                  <a:pt x="224" y="2995"/>
                </a:lnTo>
                <a:cubicBezTo>
                  <a:pt x="100" y="2995"/>
                  <a:pt x="0" y="3342"/>
                  <a:pt x="0" y="3767"/>
                </a:cubicBezTo>
                <a:lnTo>
                  <a:pt x="0" y="20828"/>
                </a:lnTo>
                <a:cubicBezTo>
                  <a:pt x="0" y="21254"/>
                  <a:pt x="100" y="21600"/>
                  <a:pt x="224" y="21600"/>
                </a:cubicBezTo>
                <a:lnTo>
                  <a:pt x="21376" y="21600"/>
                </a:lnTo>
                <a:cubicBezTo>
                  <a:pt x="21500" y="21600"/>
                  <a:pt x="21600" y="21254"/>
                  <a:pt x="21600" y="20828"/>
                </a:cubicBezTo>
                <a:lnTo>
                  <a:pt x="21600" y="3767"/>
                </a:lnTo>
                <a:cubicBezTo>
                  <a:pt x="21600" y="3342"/>
                  <a:pt x="21500" y="2995"/>
                  <a:pt x="21376" y="2995"/>
                </a:cubicBezTo>
                <a:lnTo>
                  <a:pt x="2015" y="2995"/>
                </a:lnTo>
                <a:lnTo>
                  <a:pt x="139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22" name="Type a quote here."/>
          <p:cNvSpPr txBox="1">
            <a:spLocks noGrp="1"/>
          </p:cNvSpPr>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23" name="Johnny Appleseed"/>
          <p:cNvSpPr txBox="1">
            <a:spLocks noGrp="1"/>
          </p:cNvSpPr>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r>
              <a:t>Johnny Appleseed</a:t>
            </a:r>
          </a:p>
        </p:txBody>
      </p:sp>
      <p:sp>
        <p:nvSpPr>
          <p:cNvPr id="124" name="Text"/>
          <p:cNvSpPr txBox="1">
            <a:spLocks noGrp="1"/>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33" name="Image"/>
          <p:cNvSpPr>
            <a:spLocks noGrp="1"/>
          </p:cNvSpPr>
          <p:nvPr>
            <p:ph type="pic" idx="14"/>
          </p:nvPr>
        </p:nvSpPr>
        <p:spPr>
          <a:xfrm>
            <a:off x="-1016000" y="-12700"/>
            <a:ext cx="8860898" cy="9779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23" name="Line"/>
          <p:cNvSpPr>
            <a:spLocks noGrp="1"/>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2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3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12161859" y="4191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406400" y="4038600"/>
            <a:ext cx="12192000" cy="4521200"/>
          </a:xfrm>
          <a:prstGeom prst="rect">
            <a:avLst/>
          </a:prstGeom>
        </p:spPr>
        <p:txBody>
          <a:bodyPr/>
          <a:lstStyle>
            <a:lvl1pPr>
              <a:spcBef>
                <a:spcPts val="0"/>
              </a:spcBef>
              <a:defRPr sz="17000"/>
            </a:lvl1pPr>
          </a:lstStyle>
          <a:p>
            <a:r>
              <a:t>Title Text</a:t>
            </a:r>
          </a:p>
        </p:txBody>
      </p:sp>
      <p:sp>
        <p:nvSpPr>
          <p:cNvPr id="44"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13"/>
          </p:nvPr>
        </p:nvSpPr>
        <p:spPr>
          <a:xfrm>
            <a:off x="-1016000" y="-12700"/>
            <a:ext cx="8860898" cy="9779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5892800" y="6426200"/>
            <a:ext cx="6705600" cy="2705100"/>
          </a:xfrm>
          <a:prstGeom prst="rect">
            <a:avLst/>
          </a:prstGeom>
        </p:spPr>
        <p:txBody>
          <a:bodyPr/>
          <a:lstStyle>
            <a:lvl1pPr>
              <a:spcBef>
                <a:spcPts val="0"/>
              </a:spcBef>
              <a:defRPr sz="17000"/>
            </a:lvl1pPr>
          </a:lstStyle>
          <a:p>
            <a:r>
              <a:t>Title Text</a:t>
            </a:r>
          </a:p>
        </p:txBody>
      </p:sp>
      <p:sp>
        <p:nvSpPr>
          <p:cNvPr id="54" name="Body Level One…"/>
          <p:cNvSpPr txBox="1">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92" name="Image"/>
          <p:cNvSpPr>
            <a:spLocks noGrp="1"/>
          </p:cNvSpPr>
          <p:nvPr>
            <p:ph type="pic" idx="14"/>
          </p:nvPr>
        </p:nvSpPr>
        <p:spPr>
          <a:xfrm>
            <a:off x="6665377" y="1219200"/>
            <a:ext cx="7445457" cy="82169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406400" y="1536700"/>
            <a:ext cx="6299200" cy="723900"/>
          </a:xfrm>
          <a:prstGeom prst="rect">
            <a:avLst/>
          </a:prstGeom>
        </p:spPr>
        <p:txBody>
          <a:bodyPr/>
          <a:lstStyle/>
          <a:p>
            <a:r>
              <a:t>Title Text</a:t>
            </a:r>
          </a:p>
        </p:txBody>
      </p:sp>
      <p:sp>
        <p:nvSpPr>
          <p:cNvPr id="94" name="Body Level One…"/>
          <p:cNvSpPr txBox="1">
            <a:spLocks noGrp="1"/>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p:titleStyle>
    <p:body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171690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How Firm a Foundation"/>
          <p:cNvSpPr txBox="1">
            <a:spLocks noGrp="1"/>
          </p:cNvSpPr>
          <p:nvPr>
            <p:ph type="ctrTitle"/>
          </p:nvPr>
        </p:nvSpPr>
        <p:spPr>
          <a:prstGeom prst="rect">
            <a:avLst/>
          </a:prstGeom>
        </p:spPr>
        <p:txBody>
          <a:bodyPr/>
          <a:lstStyle>
            <a:lvl1pPr defTabSz="414781">
              <a:defRPr sz="12070"/>
            </a:lvl1pPr>
          </a:lstStyle>
          <a:p>
            <a:r>
              <a:t>How Firm a Foundation</a:t>
            </a:r>
          </a:p>
        </p:txBody>
      </p:sp>
      <p:sp>
        <p:nvSpPr>
          <p:cNvPr id="211" name="Rooted. Assured. Equipped."/>
          <p:cNvSpPr txBox="1">
            <a:spLocks noGrp="1"/>
          </p:cNvSpPr>
          <p:nvPr>
            <p:ph type="subTitle" sz="quarter" idx="1"/>
          </p:nvPr>
        </p:nvSpPr>
        <p:spPr>
          <a:prstGeom prst="rect">
            <a:avLst/>
          </a:prstGeom>
        </p:spPr>
        <p:txBody>
          <a:bodyPr/>
          <a:lstStyle/>
          <a:p>
            <a:r>
              <a:t>Rooted. Assured. Equipped. </a:t>
            </a: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We Read the Bible and do what it says”"/>
          <p:cNvSpPr txBox="1">
            <a:spLocks noGrp="1"/>
          </p:cNvSpPr>
          <p:nvPr>
            <p:ph type="body" idx="13"/>
          </p:nvPr>
        </p:nvSpPr>
        <p:spPr>
          <a:xfrm>
            <a:off x="888999" y="2155675"/>
            <a:ext cx="11226801" cy="2514604"/>
          </a:xfrm>
          <a:prstGeom prst="rect">
            <a:avLst/>
          </a:prstGeom>
        </p:spPr>
        <p:txBody>
          <a:bodyPr>
            <a:noAutofit/>
          </a:bodyPr>
          <a:lstStyle>
            <a:lvl1pPr algn="ctr">
              <a:defRPr sz="9500"/>
            </a:lvl1pPr>
          </a:lstStyle>
          <a:p>
            <a:r>
              <a:t>“We Read the Bible and do what it says”</a:t>
            </a:r>
          </a:p>
        </p:txBody>
      </p:sp>
      <p:sp>
        <p:nvSpPr>
          <p:cNvPr id="167" name="Bellaire Church of Christ"/>
          <p:cNvSpPr txBox="1">
            <a:spLocks noGrp="1"/>
          </p:cNvSpPr>
          <p:nvPr>
            <p:ph type="body" idx="15"/>
          </p:nvPr>
        </p:nvSpPr>
        <p:spPr>
          <a:prstGeom prst="rect">
            <a:avLst/>
          </a:prstGeom>
        </p:spPr>
        <p:txBody>
          <a:bodyPr/>
          <a:lstStyle>
            <a:lvl1pPr>
              <a:defRPr>
                <a:solidFill>
                  <a:srgbClr val="A6AAA9"/>
                </a:solidFill>
              </a:defRPr>
            </a:lvl1pPr>
          </a:lstStyle>
          <a:p>
            <a:r>
              <a:t>Bellaire Church of Christ</a:t>
            </a:r>
          </a:p>
        </p:txBody>
      </p:sp>
      <p:sp>
        <p:nvSpPr>
          <p:cNvPr id="168" name="Hasn’t the Bible been changed?…"/>
          <p:cNvSpPr txBox="1"/>
          <p:nvPr/>
        </p:nvSpPr>
        <p:spPr>
          <a:xfrm>
            <a:off x="469900" y="4960443"/>
            <a:ext cx="12065000" cy="45037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spcBef>
                <a:spcPts val="0"/>
              </a:spcBef>
              <a:defRPr sz="3400">
                <a:solidFill>
                  <a:srgbClr val="FFFFFF"/>
                </a:solidFill>
              </a:defRPr>
            </a:pPr>
            <a:r>
              <a:rPr sz="3600" dirty="0"/>
              <a:t>Hasn’t the Bible been changed?</a:t>
            </a:r>
          </a:p>
          <a:p>
            <a:pPr>
              <a:spcBef>
                <a:spcPts val="0"/>
              </a:spcBef>
              <a:defRPr sz="3400">
                <a:solidFill>
                  <a:srgbClr val="FFFFFF"/>
                </a:solidFill>
              </a:defRPr>
            </a:pPr>
            <a:r>
              <a:rPr sz="3600" dirty="0"/>
              <a:t>Weren’t some books “left out” of the Bible?</a:t>
            </a:r>
          </a:p>
          <a:p>
            <a:pPr>
              <a:spcBef>
                <a:spcPts val="0"/>
              </a:spcBef>
              <a:defRPr sz="3400">
                <a:solidFill>
                  <a:srgbClr val="FFFFFF"/>
                </a:solidFill>
              </a:defRPr>
            </a:pPr>
            <a:r>
              <a:rPr sz="3600" dirty="0"/>
              <a:t>How do we know the Bible is “inspired”?</a:t>
            </a:r>
          </a:p>
          <a:p>
            <a:pPr>
              <a:spcBef>
                <a:spcPts val="0"/>
              </a:spcBef>
              <a:defRPr sz="3400">
                <a:solidFill>
                  <a:srgbClr val="FFFFFF"/>
                </a:solidFill>
              </a:defRPr>
            </a:pPr>
            <a:r>
              <a:rPr sz="3600" dirty="0"/>
              <a:t>How do I make sense of this strange book?</a:t>
            </a:r>
          </a:p>
          <a:p>
            <a:pPr>
              <a:spcBef>
                <a:spcPts val="0"/>
              </a:spcBef>
              <a:defRPr sz="3400">
                <a:solidFill>
                  <a:srgbClr val="FFFFFF"/>
                </a:solidFill>
              </a:defRPr>
            </a:pPr>
            <a:r>
              <a:rPr sz="3600" dirty="0"/>
              <a:t>Aren’t there many ways to interpret the Bible?</a:t>
            </a:r>
          </a:p>
          <a:p>
            <a:pPr>
              <a:spcBef>
                <a:spcPts val="0"/>
              </a:spcBef>
              <a:defRPr sz="3400">
                <a:solidFill>
                  <a:srgbClr val="FFFFFF"/>
                </a:solidFill>
              </a:defRPr>
            </a:pPr>
            <a:r>
              <a:rPr sz="3600" dirty="0"/>
              <a:t>How do you “do what the Bible says”?</a:t>
            </a:r>
          </a:p>
          <a:p>
            <a:pPr>
              <a:spcBef>
                <a:spcPts val="0"/>
              </a:spcBef>
              <a:defRPr sz="3400">
                <a:solidFill>
                  <a:srgbClr val="FFFFFF"/>
                </a:solidFill>
              </a:defRPr>
            </a:pPr>
            <a:r>
              <a:rPr sz="3600" dirty="0"/>
              <a:t>Is the Bible authoritative to all people in all times?</a:t>
            </a:r>
          </a:p>
          <a:p>
            <a:pPr>
              <a:spcBef>
                <a:spcPts val="0"/>
              </a:spcBef>
              <a:defRPr sz="3400">
                <a:solidFill>
                  <a:srgbClr val="FFFFFF"/>
                </a:solidFill>
              </a:defRPr>
            </a:pPr>
            <a:r>
              <a:rPr sz="3600" dirty="0"/>
              <a:t>Is there a pattern for churches today to follow? </a:t>
            </a: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How Firm a Foundation"/>
          <p:cNvSpPr txBox="1">
            <a:spLocks noGrp="1"/>
          </p:cNvSpPr>
          <p:nvPr>
            <p:ph type="ctrTitle"/>
          </p:nvPr>
        </p:nvSpPr>
        <p:spPr>
          <a:prstGeom prst="rect">
            <a:avLst/>
          </a:prstGeom>
        </p:spPr>
        <p:txBody>
          <a:bodyPr/>
          <a:lstStyle>
            <a:lvl1pPr defTabSz="414781">
              <a:defRPr sz="12070"/>
            </a:lvl1pPr>
          </a:lstStyle>
          <a:p>
            <a:r>
              <a:t>How Firm a Foundation</a:t>
            </a:r>
          </a:p>
        </p:txBody>
      </p:sp>
      <p:sp>
        <p:nvSpPr>
          <p:cNvPr id="171" name="Rooted. Assured. Equipped."/>
          <p:cNvSpPr txBox="1">
            <a:spLocks noGrp="1"/>
          </p:cNvSpPr>
          <p:nvPr>
            <p:ph type="subTitle" sz="quarter" idx="1"/>
          </p:nvPr>
        </p:nvSpPr>
        <p:spPr>
          <a:prstGeom prst="rect">
            <a:avLst/>
          </a:prstGeom>
        </p:spPr>
        <p:txBody>
          <a:bodyPr/>
          <a:lstStyle/>
          <a:p>
            <a:r>
              <a:t>Rooted. Assured. Equipped. </a:t>
            </a: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Image" descr="Image"/>
          <p:cNvPicPr>
            <a:picLocks noChangeAspect="1"/>
          </p:cNvPicPr>
          <p:nvPr/>
        </p:nvPicPr>
        <p:blipFill>
          <a:blip r:embed="rId2">
            <a:extLst/>
          </a:blip>
          <a:stretch>
            <a:fillRect/>
          </a:stretch>
        </p:blipFill>
        <p:spPr>
          <a:xfrm>
            <a:off x="2728912" y="-1"/>
            <a:ext cx="7546849" cy="97536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Hebrew Bible (“TaNaK”)"/>
          <p:cNvSpPr txBox="1"/>
          <p:nvPr/>
        </p:nvSpPr>
        <p:spPr>
          <a:xfrm>
            <a:off x="3257668" y="276059"/>
            <a:ext cx="6489464" cy="80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spcBef>
                <a:spcPts val="2800"/>
              </a:spcBef>
              <a:defRPr sz="4000">
                <a:solidFill>
                  <a:srgbClr val="FFFFFF"/>
                </a:solidFill>
              </a:defRPr>
            </a:lvl1pPr>
          </a:lstStyle>
          <a:p>
            <a:r>
              <a:t>Hebrew Bible (“TaNaK”)</a:t>
            </a:r>
          </a:p>
        </p:txBody>
      </p:sp>
      <p:sp>
        <p:nvSpPr>
          <p:cNvPr id="176" name="Torah        (Law)…"/>
          <p:cNvSpPr txBox="1"/>
          <p:nvPr/>
        </p:nvSpPr>
        <p:spPr>
          <a:xfrm>
            <a:off x="229472" y="1629740"/>
            <a:ext cx="3762506" cy="2887970"/>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dirty="0"/>
              <a:t>Torah        (Law)</a:t>
            </a:r>
          </a:p>
          <a:p>
            <a:pPr algn="ctr">
              <a:spcBef>
                <a:spcPts val="0"/>
              </a:spcBef>
              <a:spcAft>
                <a:spcPts val="600"/>
              </a:spcAft>
              <a:defRPr sz="3200">
                <a:solidFill>
                  <a:srgbClr val="FFFFFF"/>
                </a:solidFill>
              </a:defRPr>
            </a:pPr>
            <a:r>
              <a:rPr dirty="0"/>
              <a:t>Genesis, Exodus, Leviticus, Numbers, Deuteronomy</a:t>
            </a:r>
          </a:p>
        </p:txBody>
      </p:sp>
      <p:sp>
        <p:nvSpPr>
          <p:cNvPr id="177" name="Nevi’im (Prophets)…"/>
          <p:cNvSpPr txBox="1"/>
          <p:nvPr/>
        </p:nvSpPr>
        <p:spPr>
          <a:xfrm>
            <a:off x="4064188" y="1629740"/>
            <a:ext cx="4114384" cy="3380413"/>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dirty="0"/>
              <a:t>Nevi’im (Prophets)</a:t>
            </a:r>
          </a:p>
          <a:p>
            <a:pPr algn="ctr">
              <a:spcBef>
                <a:spcPts val="0"/>
              </a:spcBef>
              <a:spcAft>
                <a:spcPts val="600"/>
              </a:spcAft>
              <a:defRPr sz="3200">
                <a:solidFill>
                  <a:srgbClr val="FFFFFF"/>
                </a:solidFill>
              </a:defRPr>
            </a:pPr>
            <a:r>
              <a:rPr dirty="0"/>
              <a:t>Joshua, Judges, Samuel, Kings, Isaiah, Jeremiah, Ezekiel, “The Twelve”</a:t>
            </a:r>
          </a:p>
        </p:txBody>
      </p:sp>
      <p:sp>
        <p:nvSpPr>
          <p:cNvPr id="178" name="Ketuvim (Writings)…"/>
          <p:cNvSpPr txBox="1"/>
          <p:nvPr/>
        </p:nvSpPr>
        <p:spPr>
          <a:xfrm>
            <a:off x="8250782" y="1629740"/>
            <a:ext cx="4524546" cy="4365298"/>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dirty="0"/>
              <a:t>Ketuvim (Writings)</a:t>
            </a:r>
          </a:p>
          <a:p>
            <a:pPr algn="ctr">
              <a:spcBef>
                <a:spcPts val="0"/>
              </a:spcBef>
              <a:spcAft>
                <a:spcPts val="600"/>
              </a:spcAft>
              <a:defRPr sz="3200">
                <a:solidFill>
                  <a:srgbClr val="FFFFFF"/>
                </a:solidFill>
              </a:defRPr>
            </a:pPr>
            <a:r>
              <a:rPr dirty="0"/>
              <a:t>Psalms, Proverbs, Job, Song of Songs, Ruth, Lamentations, Esther, Ecclesiastes, Daniel, Ezra-Nehemiah, Chronicles </a:t>
            </a:r>
          </a:p>
        </p:txBody>
      </p:sp>
      <p:sp>
        <p:nvSpPr>
          <p:cNvPr id="179" name="“These are my words that I spoke to you while I was still with you, that everything written about me in the Law of Moses and the Prophets and the Psalms must be fulfilled.” Luke 24:44"/>
          <p:cNvSpPr/>
          <p:nvPr/>
        </p:nvSpPr>
        <p:spPr>
          <a:xfrm>
            <a:off x="229472" y="5636441"/>
            <a:ext cx="7813516" cy="3386953"/>
          </a:xfrm>
          <a:prstGeom prst="rect">
            <a:avLst/>
          </a:prstGeom>
          <a:solidFill>
            <a:srgbClr val="222222"/>
          </a:solidFill>
          <a:ln w="127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120000"/>
              </a:lnSpc>
              <a:spcBef>
                <a:spcPts val="0"/>
              </a:spcBef>
              <a:defRPr sz="3200">
                <a:solidFill>
                  <a:schemeClr val="accent4"/>
                </a:solidFill>
              </a:defRPr>
            </a:pPr>
            <a:r>
              <a:rPr sz="3300" dirty="0"/>
              <a:t> “</a:t>
            </a:r>
            <a:r>
              <a:rPr sz="3300" i="1" dirty="0">
                <a:latin typeface="Avenir Next"/>
                <a:ea typeface="Avenir Next"/>
                <a:cs typeface="Avenir Next"/>
                <a:sym typeface="Avenir Next"/>
              </a:rPr>
              <a:t>These are my words that I spoke to you while I was still with you, that everything written about me in the </a:t>
            </a:r>
            <a:r>
              <a:rPr sz="3300" b="1" i="1" dirty="0">
                <a:latin typeface="Avenir Next"/>
                <a:ea typeface="Avenir Next"/>
                <a:cs typeface="Avenir Next"/>
                <a:sym typeface="Avenir Next"/>
              </a:rPr>
              <a:t>Law of Moses</a:t>
            </a:r>
            <a:r>
              <a:rPr sz="3300" i="1" dirty="0">
                <a:latin typeface="Avenir Next"/>
                <a:ea typeface="Avenir Next"/>
                <a:cs typeface="Avenir Next"/>
                <a:sym typeface="Avenir Next"/>
              </a:rPr>
              <a:t> and the </a:t>
            </a:r>
            <a:r>
              <a:rPr sz="3300" b="1" i="1" dirty="0">
                <a:latin typeface="Avenir Next"/>
                <a:ea typeface="Avenir Next"/>
                <a:cs typeface="Avenir Next"/>
                <a:sym typeface="Avenir Next"/>
              </a:rPr>
              <a:t>Prophets</a:t>
            </a:r>
            <a:r>
              <a:rPr sz="3300" i="1" dirty="0">
                <a:latin typeface="Avenir Next"/>
                <a:ea typeface="Avenir Next"/>
                <a:cs typeface="Avenir Next"/>
                <a:sym typeface="Avenir Next"/>
              </a:rPr>
              <a:t> and the </a:t>
            </a:r>
            <a:r>
              <a:rPr sz="3300" b="1" i="1" dirty="0">
                <a:latin typeface="Avenir Next"/>
                <a:ea typeface="Avenir Next"/>
                <a:cs typeface="Avenir Next"/>
                <a:sym typeface="Avenir Next"/>
              </a:rPr>
              <a:t>Psalms</a:t>
            </a:r>
            <a:r>
              <a:rPr sz="3300" i="1" dirty="0">
                <a:latin typeface="Avenir Next"/>
                <a:ea typeface="Avenir Next"/>
                <a:cs typeface="Avenir Next"/>
                <a:sym typeface="Avenir Next"/>
              </a:rPr>
              <a:t> must be fulfilled</a:t>
            </a:r>
            <a:r>
              <a:rPr sz="3300" dirty="0"/>
              <a:t>.” </a:t>
            </a:r>
            <a:r>
              <a:rPr lang="en-US" sz="3300" dirty="0" smtClean="0"/>
              <a:t>(</a:t>
            </a:r>
            <a:r>
              <a:rPr sz="3300" dirty="0" smtClean="0"/>
              <a:t>Luke 24:44</a:t>
            </a:r>
            <a:r>
              <a:rPr lang="en-US" sz="3300" dirty="0" smtClean="0"/>
              <a:t>)</a:t>
            </a:r>
            <a:endParaRPr sz="3300" dirty="0"/>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animBg="1"/>
      <p:bldP spid="177" grpId="0" animBg="1"/>
      <p:bldP spid="178" grpId="0" animBg="1"/>
      <p:bldP spid="17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orah (Law)…"/>
          <p:cNvSpPr txBox="1"/>
          <p:nvPr/>
        </p:nvSpPr>
        <p:spPr>
          <a:xfrm>
            <a:off x="238670" y="283380"/>
            <a:ext cx="3391100" cy="1295401"/>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chemeClr val="accent4"/>
                </a:solidFill>
                <a:latin typeface="Avenir Next"/>
                <a:ea typeface="Avenir Next"/>
                <a:cs typeface="Avenir Next"/>
                <a:sym typeface="Avenir Next"/>
              </a:defRPr>
            </a:pPr>
            <a:r>
              <a:t>Torah (Law)</a:t>
            </a:r>
          </a:p>
          <a:p>
            <a:pPr algn="ctr">
              <a:spcBef>
                <a:spcPts val="0"/>
              </a:spcBef>
              <a:defRPr sz="3400">
                <a:solidFill>
                  <a:schemeClr val="accent4"/>
                </a:solidFill>
              </a:defRPr>
            </a:pPr>
            <a:r>
              <a:t>Genesis, etc. </a:t>
            </a:r>
          </a:p>
        </p:txBody>
      </p:sp>
      <p:sp>
        <p:nvSpPr>
          <p:cNvPr id="182" name="Nevi’im (Prophets)…"/>
          <p:cNvSpPr txBox="1"/>
          <p:nvPr/>
        </p:nvSpPr>
        <p:spPr>
          <a:xfrm>
            <a:off x="3748935" y="283380"/>
            <a:ext cx="4038965" cy="1295401"/>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rgbClr val="FFFFFF"/>
                </a:solidFill>
                <a:latin typeface="Avenir Next"/>
                <a:ea typeface="Avenir Next"/>
                <a:cs typeface="Avenir Next"/>
                <a:sym typeface="Avenir Next"/>
              </a:defRPr>
            </a:pPr>
            <a:r>
              <a:t>Nevi’im (Prophets)</a:t>
            </a:r>
          </a:p>
          <a:p>
            <a:pPr algn="ctr">
              <a:spcBef>
                <a:spcPts val="0"/>
              </a:spcBef>
              <a:defRPr sz="3400">
                <a:solidFill>
                  <a:srgbClr val="FFFFFF"/>
                </a:solidFill>
              </a:defRPr>
            </a:pPr>
            <a:r>
              <a:t>Joshua, etc. </a:t>
            </a:r>
          </a:p>
        </p:txBody>
      </p:sp>
      <p:sp>
        <p:nvSpPr>
          <p:cNvPr id="183" name="Ketuvim (Writings)…"/>
          <p:cNvSpPr txBox="1"/>
          <p:nvPr/>
        </p:nvSpPr>
        <p:spPr>
          <a:xfrm>
            <a:off x="7907064" y="283380"/>
            <a:ext cx="4859066" cy="1295401"/>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rgbClr val="FFFFFF"/>
                </a:solidFill>
                <a:latin typeface="Avenir Next"/>
                <a:ea typeface="Avenir Next"/>
                <a:cs typeface="Avenir Next"/>
                <a:sym typeface="Avenir Next"/>
              </a:defRPr>
            </a:pPr>
            <a:r>
              <a:t>Ketuvim (Writings)</a:t>
            </a:r>
          </a:p>
          <a:p>
            <a:pPr algn="ctr">
              <a:spcBef>
                <a:spcPts val="0"/>
              </a:spcBef>
              <a:defRPr sz="3400">
                <a:solidFill>
                  <a:srgbClr val="FFFFFF"/>
                </a:solidFill>
              </a:defRPr>
            </a:pPr>
            <a:r>
              <a:t>Psalms, etc.  </a:t>
            </a:r>
          </a:p>
        </p:txBody>
      </p:sp>
      <p:sp>
        <p:nvSpPr>
          <p:cNvPr id="184" name="Genesis 1…"/>
          <p:cNvSpPr txBox="1"/>
          <p:nvPr/>
        </p:nvSpPr>
        <p:spPr>
          <a:xfrm>
            <a:off x="657229" y="2365295"/>
            <a:ext cx="11690342" cy="6426201"/>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4000" b="1">
                <a:solidFill>
                  <a:schemeClr val="accent4"/>
                </a:solidFill>
                <a:latin typeface="Avenir Next"/>
                <a:ea typeface="Avenir Next"/>
                <a:cs typeface="Avenir Next"/>
                <a:sym typeface="Avenir Next"/>
              </a:defRPr>
            </a:pPr>
            <a:r>
              <a:t>Genesis 1</a:t>
            </a:r>
          </a:p>
          <a:p>
            <a:pPr algn="ctr">
              <a:spcBef>
                <a:spcPts val="0"/>
              </a:spcBef>
              <a:defRPr sz="3600">
                <a:solidFill>
                  <a:schemeClr val="accent4"/>
                </a:solidFill>
              </a:defRPr>
            </a:pPr>
            <a:r>
              <a:rPr baseline="31999"/>
              <a:t>1</a:t>
            </a:r>
            <a:r>
              <a:t> In the beginning, God created the heavens and the earth. </a:t>
            </a:r>
            <a:r>
              <a:rPr baseline="31999"/>
              <a:t>2</a:t>
            </a:r>
            <a:r>
              <a:t> The earth was without form and void, and darkness was over the face of the deep. And the Spirit of God was hovering over the face of the waters.   </a:t>
            </a:r>
            <a:r>
              <a:rPr baseline="31999"/>
              <a:t>3</a:t>
            </a:r>
            <a:r>
              <a:t> And God said, “Let there be light,” and there was light. </a:t>
            </a:r>
            <a:r>
              <a:rPr baseline="31999"/>
              <a:t>4</a:t>
            </a:r>
            <a:r>
              <a:t> And God saw that the light was good. And God separated the light from the darkness. </a:t>
            </a:r>
            <a:r>
              <a:rPr baseline="31999"/>
              <a:t>5</a:t>
            </a:r>
            <a:r>
              <a:t> God called the light Day, and the darkness he called Night. And there was evening and there was morning, the first day.</a:t>
            </a:r>
          </a:p>
        </p:txBody>
      </p:sp>
      <p:sp>
        <p:nvSpPr>
          <p:cNvPr id="185" name="Oval"/>
          <p:cNvSpPr/>
          <p:nvPr/>
        </p:nvSpPr>
        <p:spPr>
          <a:xfrm>
            <a:off x="1131732" y="5419938"/>
            <a:ext cx="3602060" cy="830060"/>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86" name="Oval"/>
          <p:cNvSpPr/>
          <p:nvPr/>
        </p:nvSpPr>
        <p:spPr>
          <a:xfrm>
            <a:off x="8942739" y="6533896"/>
            <a:ext cx="2787716" cy="830060"/>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85"/>
                                        </p:tgtEl>
                                        <p:attrNameLst>
                                          <p:attrName>style.visibility</p:attrName>
                                        </p:attrNameLst>
                                      </p:cBhvr>
                                      <p:to>
                                        <p:strVal val="visible"/>
                                      </p:to>
                                    </p:set>
                                    <p:animEffect transition="in" filter="wheel(1)">
                                      <p:cBhvr>
                                        <p:cTn id="11" dur="2000"/>
                                        <p:tgtEl>
                                          <p:spTgt spid="185"/>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86"/>
                                        </p:tgtEl>
                                        <p:attrNameLst>
                                          <p:attrName>style.visibility</p:attrName>
                                        </p:attrNameLst>
                                      </p:cBhvr>
                                      <p:to>
                                        <p:strVal val="visible"/>
                                      </p:to>
                                    </p:set>
                                    <p:animEffect transition="in" filter="wheel(1)">
                                      <p:cBhvr>
                                        <p:cTn id="16" dur="2000"/>
                                        <p:tgtEl>
                                          <p:spTgt spid="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animBg="1"/>
      <p:bldP spid="185" grpId="0" animBg="1"/>
      <p:bldP spid="18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Joshua 1…"/>
          <p:cNvSpPr txBox="1"/>
          <p:nvPr/>
        </p:nvSpPr>
        <p:spPr>
          <a:xfrm>
            <a:off x="514024" y="2022395"/>
            <a:ext cx="11976752" cy="7112001"/>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4000" b="1">
                <a:solidFill>
                  <a:schemeClr val="accent4"/>
                </a:solidFill>
                <a:latin typeface="Avenir Next"/>
                <a:ea typeface="Avenir Next"/>
                <a:cs typeface="Avenir Next"/>
                <a:sym typeface="Avenir Next"/>
              </a:defRPr>
            </a:pPr>
            <a:r>
              <a:t>Joshua 1</a:t>
            </a:r>
          </a:p>
          <a:p>
            <a:pPr algn="ctr">
              <a:spcBef>
                <a:spcPts val="0"/>
              </a:spcBef>
              <a:defRPr sz="3300">
                <a:solidFill>
                  <a:schemeClr val="accent4"/>
                </a:solidFill>
              </a:defRPr>
            </a:pPr>
            <a:r>
              <a:rPr baseline="31999"/>
              <a:t>6</a:t>
            </a:r>
            <a:r>
              <a:t> Be strong and courageous, for you shall cause this people to inherit the land that I swore to their fathers to give them. </a:t>
            </a:r>
            <a:r>
              <a:rPr baseline="31999"/>
              <a:t>7</a:t>
            </a:r>
            <a:r>
              <a:t> Only be strong and very courageous, being careful to do according to all the law that Moses my servant commanded you. Do not turn from it to the right hand or to the left, that you may have good success wherever you go. </a:t>
            </a:r>
            <a:r>
              <a:rPr baseline="31999"/>
              <a:t>8</a:t>
            </a:r>
            <a:r>
              <a:t> This Book of the Law shall not depart from your mouth, but you shall meditate on it day and night, so that you may be careful to do according to all that is written in it. For then you will make your way prosperous, and then you will have good success. </a:t>
            </a:r>
            <a:r>
              <a:rPr baseline="31999"/>
              <a:t>9</a:t>
            </a:r>
            <a:r>
              <a:t> Have I not commanded you? Be strong and courageous.</a:t>
            </a:r>
          </a:p>
        </p:txBody>
      </p:sp>
      <p:sp>
        <p:nvSpPr>
          <p:cNvPr id="189" name="Oval"/>
          <p:cNvSpPr/>
          <p:nvPr/>
        </p:nvSpPr>
        <p:spPr>
          <a:xfrm>
            <a:off x="428516" y="4461770"/>
            <a:ext cx="5339901" cy="830060"/>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90" name="Oval"/>
          <p:cNvSpPr/>
          <p:nvPr/>
        </p:nvSpPr>
        <p:spPr>
          <a:xfrm>
            <a:off x="9372202" y="5454163"/>
            <a:ext cx="3118574" cy="830061"/>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91" name="Oval"/>
          <p:cNvSpPr/>
          <p:nvPr/>
        </p:nvSpPr>
        <p:spPr>
          <a:xfrm>
            <a:off x="3212359" y="6948037"/>
            <a:ext cx="3675982" cy="830060"/>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92" name="Torah (Law)…"/>
          <p:cNvSpPr txBox="1"/>
          <p:nvPr/>
        </p:nvSpPr>
        <p:spPr>
          <a:xfrm>
            <a:off x="238670" y="283380"/>
            <a:ext cx="3391100" cy="1295401"/>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rgbClr val="FFFFFF"/>
                </a:solidFill>
                <a:latin typeface="Avenir Next"/>
                <a:ea typeface="Avenir Next"/>
                <a:cs typeface="Avenir Next"/>
                <a:sym typeface="Avenir Next"/>
              </a:defRPr>
            </a:pPr>
            <a:r>
              <a:t>Torah (Law)</a:t>
            </a:r>
          </a:p>
          <a:p>
            <a:pPr algn="ctr">
              <a:spcBef>
                <a:spcPts val="0"/>
              </a:spcBef>
              <a:defRPr sz="3400">
                <a:solidFill>
                  <a:srgbClr val="FFFFFF"/>
                </a:solidFill>
              </a:defRPr>
            </a:pPr>
            <a:r>
              <a:t>Genesis, etc. </a:t>
            </a:r>
          </a:p>
        </p:txBody>
      </p:sp>
      <p:sp>
        <p:nvSpPr>
          <p:cNvPr id="193" name="Nevi’im (Prophets)…"/>
          <p:cNvSpPr txBox="1"/>
          <p:nvPr/>
        </p:nvSpPr>
        <p:spPr>
          <a:xfrm>
            <a:off x="3748935" y="283380"/>
            <a:ext cx="4038965" cy="1295401"/>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chemeClr val="accent4"/>
                </a:solidFill>
                <a:latin typeface="Avenir Next"/>
                <a:ea typeface="Avenir Next"/>
                <a:cs typeface="Avenir Next"/>
                <a:sym typeface="Avenir Next"/>
              </a:defRPr>
            </a:pPr>
            <a:r>
              <a:t>Nevi’im (Prophets)</a:t>
            </a:r>
          </a:p>
          <a:p>
            <a:pPr algn="ctr">
              <a:spcBef>
                <a:spcPts val="0"/>
              </a:spcBef>
              <a:defRPr sz="3400">
                <a:solidFill>
                  <a:schemeClr val="accent4"/>
                </a:solidFill>
              </a:defRPr>
            </a:pPr>
            <a:r>
              <a:t>Joshua, etc. </a:t>
            </a:r>
          </a:p>
        </p:txBody>
      </p:sp>
      <p:sp>
        <p:nvSpPr>
          <p:cNvPr id="194" name="Ketuvim (Writings)…"/>
          <p:cNvSpPr txBox="1"/>
          <p:nvPr/>
        </p:nvSpPr>
        <p:spPr>
          <a:xfrm>
            <a:off x="7907064" y="283380"/>
            <a:ext cx="4859066" cy="1295401"/>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rgbClr val="FFFFFF"/>
                </a:solidFill>
                <a:latin typeface="Avenir Next"/>
                <a:ea typeface="Avenir Next"/>
                <a:cs typeface="Avenir Next"/>
                <a:sym typeface="Avenir Next"/>
              </a:defRPr>
            </a:pPr>
            <a:r>
              <a:t>Ketuvim (Writings)</a:t>
            </a:r>
          </a:p>
          <a:p>
            <a:pPr algn="ctr">
              <a:spcBef>
                <a:spcPts val="0"/>
              </a:spcBef>
              <a:defRPr sz="3400">
                <a:solidFill>
                  <a:srgbClr val="FFFFFF"/>
                </a:solidFill>
              </a:defRPr>
            </a:pPr>
            <a:r>
              <a:t>Psalms, etc.  </a:t>
            </a: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89"/>
                                        </p:tgtEl>
                                        <p:attrNameLst>
                                          <p:attrName>style.visibility</p:attrName>
                                        </p:attrNameLst>
                                      </p:cBhvr>
                                      <p:to>
                                        <p:strVal val="visible"/>
                                      </p:to>
                                    </p:set>
                                    <p:animEffect transition="in" filter="wheel(1)">
                                      <p:cBhvr>
                                        <p:cTn id="11" dur="2000"/>
                                        <p:tgtEl>
                                          <p:spTgt spid="189"/>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90"/>
                                        </p:tgtEl>
                                        <p:attrNameLst>
                                          <p:attrName>style.visibility</p:attrName>
                                        </p:attrNameLst>
                                      </p:cBhvr>
                                      <p:to>
                                        <p:strVal val="visible"/>
                                      </p:to>
                                    </p:set>
                                    <p:animEffect transition="in" filter="wheel(1)">
                                      <p:cBhvr>
                                        <p:cTn id="16" dur="2000"/>
                                        <p:tgtEl>
                                          <p:spTgt spid="190"/>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91"/>
                                        </p:tgtEl>
                                        <p:attrNameLst>
                                          <p:attrName>style.visibility</p:attrName>
                                        </p:attrNameLst>
                                      </p:cBhvr>
                                      <p:to>
                                        <p:strVal val="visible"/>
                                      </p:to>
                                    </p:set>
                                    <p:animEffect transition="in" filter="wheel(1)">
                                      <p:cBhvr>
                                        <p:cTn id="21" dur="20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animBg="1"/>
      <p:bldP spid="189" grpId="0" animBg="1"/>
      <p:bldP spid="190" grpId="0" animBg="1"/>
      <p:bldP spid="19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Psalm 1…"/>
          <p:cNvSpPr txBox="1"/>
          <p:nvPr/>
        </p:nvSpPr>
        <p:spPr>
          <a:xfrm>
            <a:off x="1266786" y="1800457"/>
            <a:ext cx="10471228" cy="7670801"/>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4000" b="1">
                <a:solidFill>
                  <a:schemeClr val="accent4"/>
                </a:solidFill>
                <a:latin typeface="Avenir Next"/>
                <a:ea typeface="Avenir Next"/>
                <a:cs typeface="Avenir Next"/>
                <a:sym typeface="Avenir Next"/>
              </a:defRPr>
            </a:pPr>
            <a:r>
              <a:t>Psalm 1</a:t>
            </a:r>
          </a:p>
          <a:p>
            <a:pPr algn="ctr">
              <a:spcBef>
                <a:spcPts val="0"/>
              </a:spcBef>
              <a:defRPr sz="3600">
                <a:solidFill>
                  <a:schemeClr val="accent4"/>
                </a:solidFill>
              </a:defRPr>
            </a:pPr>
            <a:r>
              <a:rPr baseline="31999"/>
              <a:t>1</a:t>
            </a:r>
            <a:r>
              <a:t> Blessed is the man</a:t>
            </a:r>
            <a:br/>
            <a:r>
              <a:t>    who walks not in the counsel of the wicked,</a:t>
            </a:r>
            <a:br/>
            <a:r>
              <a:t>nor stands in the way of sinners,</a:t>
            </a:r>
            <a:br/>
            <a:r>
              <a:t>    nor sits in the seat of scoffers;</a:t>
            </a:r>
          </a:p>
          <a:p>
            <a:pPr algn="ctr">
              <a:spcBef>
                <a:spcPts val="0"/>
              </a:spcBef>
              <a:defRPr sz="3600">
                <a:solidFill>
                  <a:schemeClr val="accent4"/>
                </a:solidFill>
              </a:defRPr>
            </a:pPr>
            <a:r>
              <a:rPr baseline="31999"/>
              <a:t>2</a:t>
            </a:r>
            <a:r>
              <a:t> but his delight is in the law of the Lord,</a:t>
            </a:r>
            <a:br/>
            <a:r>
              <a:t>    and on his law he meditates day and night.</a:t>
            </a:r>
          </a:p>
          <a:p>
            <a:pPr algn="ctr">
              <a:spcBef>
                <a:spcPts val="0"/>
              </a:spcBef>
              <a:defRPr sz="3600">
                <a:solidFill>
                  <a:schemeClr val="accent4"/>
                </a:solidFill>
              </a:defRPr>
            </a:pPr>
            <a:r>
              <a:rPr baseline="31999"/>
              <a:t>3</a:t>
            </a:r>
            <a:r>
              <a:t> He is like a tree</a:t>
            </a:r>
            <a:br/>
            <a:r>
              <a:t>    planted by streams of water</a:t>
            </a:r>
            <a:br/>
            <a:r>
              <a:t>that yields its fruit in its season,</a:t>
            </a:r>
            <a:br/>
            <a:r>
              <a:t>    and its leaf does not wither.</a:t>
            </a:r>
            <a:br/>
            <a:r>
              <a:t>In all that he does, he prospers.</a:t>
            </a:r>
          </a:p>
        </p:txBody>
      </p:sp>
      <p:sp>
        <p:nvSpPr>
          <p:cNvPr id="197" name="Oval"/>
          <p:cNvSpPr/>
          <p:nvPr/>
        </p:nvSpPr>
        <p:spPr>
          <a:xfrm>
            <a:off x="6345810" y="4966193"/>
            <a:ext cx="4637642" cy="830060"/>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98" name="Oval"/>
          <p:cNvSpPr/>
          <p:nvPr/>
        </p:nvSpPr>
        <p:spPr>
          <a:xfrm>
            <a:off x="2889528" y="5510765"/>
            <a:ext cx="2590421" cy="830060"/>
          </a:xfrm>
          <a:prstGeom prst="ellipse">
            <a:avLst/>
          </a:prstGeom>
          <a:ln w="50800">
            <a:solidFill>
              <a:srgbClr val="FFFFFF"/>
            </a:solidFill>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99" name="Torah (Law)…"/>
          <p:cNvSpPr txBox="1"/>
          <p:nvPr/>
        </p:nvSpPr>
        <p:spPr>
          <a:xfrm>
            <a:off x="238670" y="283380"/>
            <a:ext cx="3391100" cy="1295401"/>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rgbClr val="FFFFFF"/>
                </a:solidFill>
                <a:latin typeface="Avenir Next"/>
                <a:ea typeface="Avenir Next"/>
                <a:cs typeface="Avenir Next"/>
                <a:sym typeface="Avenir Next"/>
              </a:defRPr>
            </a:pPr>
            <a:r>
              <a:t>Torah (Law)</a:t>
            </a:r>
          </a:p>
          <a:p>
            <a:pPr algn="ctr">
              <a:spcBef>
                <a:spcPts val="0"/>
              </a:spcBef>
              <a:defRPr sz="3400">
                <a:solidFill>
                  <a:srgbClr val="FFFFFF"/>
                </a:solidFill>
              </a:defRPr>
            </a:pPr>
            <a:r>
              <a:t>Genesis, etc. </a:t>
            </a:r>
          </a:p>
        </p:txBody>
      </p:sp>
      <p:sp>
        <p:nvSpPr>
          <p:cNvPr id="200" name="Nevi’im (Prophets)…"/>
          <p:cNvSpPr txBox="1"/>
          <p:nvPr/>
        </p:nvSpPr>
        <p:spPr>
          <a:xfrm>
            <a:off x="3748935" y="283380"/>
            <a:ext cx="4038965" cy="1295401"/>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rgbClr val="FFFFFF"/>
                </a:solidFill>
                <a:latin typeface="Avenir Next"/>
                <a:ea typeface="Avenir Next"/>
                <a:cs typeface="Avenir Next"/>
                <a:sym typeface="Avenir Next"/>
              </a:defRPr>
            </a:pPr>
            <a:r>
              <a:t>Nevi’im (Prophets)</a:t>
            </a:r>
          </a:p>
          <a:p>
            <a:pPr algn="ctr">
              <a:spcBef>
                <a:spcPts val="0"/>
              </a:spcBef>
              <a:defRPr sz="3400">
                <a:solidFill>
                  <a:srgbClr val="FFFFFF"/>
                </a:solidFill>
              </a:defRPr>
            </a:pPr>
            <a:r>
              <a:t>Joshua, etc. </a:t>
            </a:r>
          </a:p>
        </p:txBody>
      </p:sp>
      <p:sp>
        <p:nvSpPr>
          <p:cNvPr id="201" name="Ketuvim (Writings)…"/>
          <p:cNvSpPr txBox="1"/>
          <p:nvPr/>
        </p:nvSpPr>
        <p:spPr>
          <a:xfrm>
            <a:off x="7907064" y="283380"/>
            <a:ext cx="4859066" cy="1295401"/>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400" b="1">
                <a:solidFill>
                  <a:schemeClr val="accent4"/>
                </a:solidFill>
                <a:latin typeface="Avenir Next"/>
                <a:ea typeface="Avenir Next"/>
                <a:cs typeface="Avenir Next"/>
                <a:sym typeface="Avenir Next"/>
              </a:defRPr>
            </a:pPr>
            <a:r>
              <a:t>Ketuvim (Writings)</a:t>
            </a:r>
          </a:p>
          <a:p>
            <a:pPr algn="ctr">
              <a:spcBef>
                <a:spcPts val="0"/>
              </a:spcBef>
              <a:defRPr sz="3400">
                <a:solidFill>
                  <a:schemeClr val="accent4"/>
                </a:solidFill>
              </a:defRPr>
            </a:pPr>
            <a:r>
              <a:t>Psalms, etc.  </a:t>
            </a: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97"/>
                                        </p:tgtEl>
                                        <p:attrNameLst>
                                          <p:attrName>style.visibility</p:attrName>
                                        </p:attrNameLst>
                                      </p:cBhvr>
                                      <p:to>
                                        <p:strVal val="visible"/>
                                      </p:to>
                                    </p:set>
                                    <p:animEffect transition="in" filter="wheel(1)">
                                      <p:cBhvr>
                                        <p:cTn id="11" dur="2000"/>
                                        <p:tgtEl>
                                          <p:spTgt spid="19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98"/>
                                        </p:tgtEl>
                                        <p:attrNameLst>
                                          <p:attrName>style.visibility</p:attrName>
                                        </p:attrNameLst>
                                      </p:cBhvr>
                                      <p:to>
                                        <p:strVal val="visible"/>
                                      </p:to>
                                    </p:set>
                                    <p:animEffect transition="in" filter="wheel(1)">
                                      <p:cBhvr>
                                        <p:cTn id="16" dur="20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animBg="1"/>
      <p:bldP spid="197" grpId="0" animBg="1"/>
      <p:bldP spid="19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Genesis 1…"/>
          <p:cNvSpPr txBox="1"/>
          <p:nvPr/>
        </p:nvSpPr>
        <p:spPr>
          <a:xfrm>
            <a:off x="225967" y="409727"/>
            <a:ext cx="4015623" cy="1641475"/>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600" b="1">
                <a:solidFill>
                  <a:srgbClr val="FFFFFF"/>
                </a:solidFill>
                <a:latin typeface="Avenir Next"/>
                <a:ea typeface="Avenir Next"/>
                <a:cs typeface="Avenir Next"/>
                <a:sym typeface="Avenir Next"/>
              </a:defRPr>
            </a:pPr>
            <a:r>
              <a:rPr dirty="0"/>
              <a:t>Genesis 1</a:t>
            </a:r>
          </a:p>
          <a:p>
            <a:pPr algn="ctr">
              <a:spcBef>
                <a:spcPts val="0"/>
              </a:spcBef>
              <a:defRPr sz="3400">
                <a:solidFill>
                  <a:srgbClr val="FFFFFF"/>
                </a:solidFill>
              </a:defRPr>
            </a:pPr>
            <a:r>
              <a:rPr sz="3200" dirty="0"/>
              <a:t>God’s Word creates &amp; orders reality</a:t>
            </a:r>
          </a:p>
        </p:txBody>
      </p:sp>
      <p:sp>
        <p:nvSpPr>
          <p:cNvPr id="204" name="Joshua 1…"/>
          <p:cNvSpPr txBox="1"/>
          <p:nvPr/>
        </p:nvSpPr>
        <p:spPr>
          <a:xfrm>
            <a:off x="4346820" y="409727"/>
            <a:ext cx="4402067" cy="1641475"/>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600" b="1">
                <a:solidFill>
                  <a:srgbClr val="FFFFFF"/>
                </a:solidFill>
                <a:latin typeface="Avenir Next"/>
                <a:ea typeface="Avenir Next"/>
                <a:cs typeface="Avenir Next"/>
                <a:sym typeface="Avenir Next"/>
              </a:defRPr>
            </a:pPr>
            <a:r>
              <a:rPr dirty="0"/>
              <a:t>Joshua 1</a:t>
            </a:r>
          </a:p>
          <a:p>
            <a:pPr algn="ctr">
              <a:spcBef>
                <a:spcPts val="0"/>
              </a:spcBef>
              <a:defRPr sz="3400">
                <a:solidFill>
                  <a:srgbClr val="FFFFFF"/>
                </a:solidFill>
              </a:defRPr>
            </a:pPr>
            <a:r>
              <a:rPr sz="3200" dirty="0"/>
              <a:t>God’s Word promises success &amp; victory</a:t>
            </a:r>
          </a:p>
        </p:txBody>
      </p:sp>
      <p:sp>
        <p:nvSpPr>
          <p:cNvPr id="205" name="Psalm 1…"/>
          <p:cNvSpPr txBox="1"/>
          <p:nvPr/>
        </p:nvSpPr>
        <p:spPr>
          <a:xfrm>
            <a:off x="8854117" y="409727"/>
            <a:ext cx="3924717" cy="1641475"/>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spcBef>
                <a:spcPts val="0"/>
              </a:spcBef>
              <a:defRPr sz="3600" b="1">
                <a:solidFill>
                  <a:srgbClr val="FFFFFF"/>
                </a:solidFill>
                <a:latin typeface="Avenir Next"/>
                <a:ea typeface="Avenir Next"/>
                <a:cs typeface="Avenir Next"/>
                <a:sym typeface="Avenir Next"/>
              </a:defRPr>
            </a:pPr>
            <a:r>
              <a:rPr dirty="0"/>
              <a:t>Psalm 1</a:t>
            </a:r>
          </a:p>
          <a:p>
            <a:pPr algn="ctr">
              <a:spcBef>
                <a:spcPts val="0"/>
              </a:spcBef>
              <a:defRPr sz="3400">
                <a:solidFill>
                  <a:srgbClr val="FFFFFF"/>
                </a:solidFill>
              </a:defRPr>
            </a:pPr>
            <a:r>
              <a:rPr sz="3200" dirty="0"/>
              <a:t>God’s Word makes us strong &amp; fruitful</a:t>
            </a:r>
          </a:p>
        </p:txBody>
      </p:sp>
      <p:sp>
        <p:nvSpPr>
          <p:cNvPr id="206" name="‘Adopt’ a book of the Bible in 2024"/>
          <p:cNvSpPr txBox="1"/>
          <p:nvPr/>
        </p:nvSpPr>
        <p:spPr>
          <a:xfrm>
            <a:off x="1370386" y="4035544"/>
            <a:ext cx="10264028" cy="841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2800"/>
              </a:spcBef>
              <a:defRPr sz="4800">
                <a:solidFill>
                  <a:schemeClr val="accent4"/>
                </a:solidFill>
              </a:defRPr>
            </a:lvl1pPr>
          </a:lstStyle>
          <a:p>
            <a:r>
              <a:rPr dirty="0"/>
              <a:t>‘Adopt’ a book of the </a:t>
            </a:r>
            <a:r>
              <a:rPr/>
              <a:t>Bible </a:t>
            </a:r>
            <a:r>
              <a:rPr lang="en-US" smtClean="0"/>
              <a:t>for </a:t>
            </a:r>
            <a:r>
              <a:rPr smtClean="0"/>
              <a:t>2024</a:t>
            </a:r>
            <a:endParaRPr dirty="0"/>
          </a:p>
        </p:txBody>
      </p:sp>
      <p:sp>
        <p:nvSpPr>
          <p:cNvPr id="207" name="Commit passages to memory"/>
          <p:cNvSpPr txBox="1"/>
          <p:nvPr/>
        </p:nvSpPr>
        <p:spPr>
          <a:xfrm>
            <a:off x="2350262" y="5031900"/>
            <a:ext cx="8304277"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2800"/>
              </a:spcBef>
              <a:defRPr sz="4800">
                <a:solidFill>
                  <a:schemeClr val="accent4"/>
                </a:solidFill>
              </a:defRPr>
            </a:lvl1pPr>
          </a:lstStyle>
          <a:p>
            <a:r>
              <a:rPr dirty="0"/>
              <a:t>Commit passages to memory</a:t>
            </a:r>
          </a:p>
        </p:txBody>
      </p:sp>
      <p:sp>
        <p:nvSpPr>
          <p:cNvPr id="208" name="Get active in group Bible classes"/>
          <p:cNvSpPr txBox="1"/>
          <p:nvPr/>
        </p:nvSpPr>
        <p:spPr>
          <a:xfrm>
            <a:off x="1920494" y="6059133"/>
            <a:ext cx="9163813"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spcBef>
                <a:spcPts val="2800"/>
              </a:spcBef>
              <a:defRPr sz="4800">
                <a:solidFill>
                  <a:schemeClr val="accent4"/>
                </a:solidFill>
              </a:defRPr>
            </a:lvl1pPr>
          </a:lstStyle>
          <a:p>
            <a:r>
              <a:rPr dirty="0"/>
              <a:t>Get active in group Bible classes</a:t>
            </a: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animBg="1"/>
      <p:bldP spid="207" grpId="0" animBg="1"/>
      <p:bldP spid="208" grpId="0" animBg="1"/>
    </p:bldLst>
  </p:timing>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2186</TotalTime>
  <Words>305</Words>
  <Application>Microsoft Macintosh PowerPoint</Application>
  <PresentationFormat>Custom</PresentationFormat>
  <Paragraphs>57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Avenir Next</vt:lpstr>
      <vt:lpstr>Avenir Next Medium</vt:lpstr>
      <vt:lpstr>DIN Alternate</vt:lpstr>
      <vt:lpstr>DIN Condensed</vt:lpstr>
      <vt:lpstr>Helvetica</vt:lpstr>
      <vt:lpstr>Helvetica Neue</vt:lpstr>
      <vt:lpstr>New_Template7</vt:lpstr>
      <vt:lpstr>PowerPoint Presentation</vt:lpstr>
      <vt:lpstr>PowerPoint Presentation</vt:lpstr>
      <vt:lpstr>How Firm a Foundation</vt:lpstr>
      <vt:lpstr>PowerPoint Presentation</vt:lpstr>
      <vt:lpstr>PowerPoint Presentation</vt:lpstr>
      <vt:lpstr>PowerPoint Presentation</vt:lpstr>
      <vt:lpstr>PowerPoint Presentation</vt:lpstr>
      <vt:lpstr>PowerPoint Presentation</vt:lpstr>
      <vt:lpstr>PowerPoint Presentation</vt:lpstr>
      <vt:lpstr>How Firm a Foundation</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cp:lastPrinted>2024-01-07T03:09:04Z</cp:lastPrinted>
  <dcterms:modified xsi:type="dcterms:W3CDTF">2024-01-07T04:22:07Z</dcterms:modified>
</cp:coreProperties>
</file>