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71" r:id="rId3"/>
    <p:sldId id="257" r:id="rId4"/>
    <p:sldId id="291" r:id="rId5"/>
    <p:sldId id="287" r:id="rId6"/>
    <p:sldId id="288" r:id="rId7"/>
    <p:sldId id="277" r:id="rId8"/>
    <p:sldId id="283" r:id="rId9"/>
    <p:sldId id="284" r:id="rId10"/>
    <p:sldId id="285" r:id="rId11"/>
    <p:sldId id="289" r:id="rId12"/>
    <p:sldId id="281" r:id="rId13"/>
    <p:sldId id="290" r:id="rId14"/>
    <p:sldId id="275" r:id="rId15"/>
    <p:sldId id="276" r:id="rId16"/>
    <p:sldId id="266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97" autoAdjust="0"/>
    <p:restoredTop sz="86375" autoAdjust="0"/>
  </p:normalViewPr>
  <p:slideViewPr>
    <p:cSldViewPr>
      <p:cViewPr varScale="1">
        <p:scale>
          <a:sx n="82" d="100"/>
          <a:sy n="82" d="100"/>
        </p:scale>
        <p:origin x="198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CBCCFB93-B856-44EE-B95C-408DD4717A4C}" type="datetimeFigureOut">
              <a:rPr lang="en-US" smtClean="0"/>
              <a:t>1/10/2024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1AA858B0-95BC-43E9-B7F8-8AE3A5E62451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43000"/>
            <a:ext cx="7848600" cy="1927225"/>
          </a:xfrm>
        </p:spPr>
        <p:txBody>
          <a:bodyPr/>
          <a:lstStyle/>
          <a:p>
            <a:pPr algn="ctr"/>
            <a:r>
              <a:rPr lang="en-US" dirty="0"/>
              <a:t>Better Things</a:t>
            </a:r>
            <a:br>
              <a:rPr lang="en-US" dirty="0"/>
            </a:br>
            <a:br>
              <a:rPr lang="en-US" dirty="0"/>
            </a:br>
            <a:r>
              <a:rPr lang="en-US" sz="4000" dirty="0"/>
              <a:t>A Study of </a:t>
            </a:r>
            <a:r>
              <a:rPr lang="en-US" sz="4000" dirty="0" err="1"/>
              <a:t>hebrews</a:t>
            </a:r>
            <a:endParaRPr lang="en-US" sz="4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" y="4038600"/>
            <a:ext cx="8763000" cy="2438400"/>
          </a:xfrm>
        </p:spPr>
        <p:txBody>
          <a:bodyPr>
            <a:normAutofit lnSpcReduction="10000"/>
          </a:bodyPr>
          <a:lstStyle/>
          <a:p>
            <a:pPr algn="ctr"/>
            <a:r>
              <a:rPr lang="en-US" sz="3400" b="1" dirty="0"/>
              <a:t>The Better Priest</a:t>
            </a:r>
            <a:endParaRPr lang="en-US" sz="2000" dirty="0"/>
          </a:p>
          <a:p>
            <a:pPr algn="ctr"/>
            <a:r>
              <a:rPr lang="en-US" sz="2000" dirty="0"/>
              <a:t>Hebrews 5</a:t>
            </a:r>
          </a:p>
          <a:p>
            <a:pPr algn="ctr"/>
            <a:endParaRPr lang="en-US" sz="2000" dirty="0"/>
          </a:p>
          <a:p>
            <a:pPr algn="ctr"/>
            <a:r>
              <a:rPr lang="en-US" sz="2000" dirty="0"/>
              <a:t>Wednesday, January 10, 2024</a:t>
            </a:r>
          </a:p>
          <a:p>
            <a:pPr algn="ctr"/>
            <a:endParaRPr lang="en-US" dirty="0"/>
          </a:p>
          <a:p>
            <a:pPr algn="ctr"/>
            <a:r>
              <a:rPr lang="en-US" sz="2000" b="1" dirty="0" err="1">
                <a:solidFill>
                  <a:srgbClr val="0070C0"/>
                </a:solidFill>
              </a:rPr>
              <a:t>Heb</a:t>
            </a:r>
            <a:r>
              <a:rPr lang="en-US" sz="2000" b="1" dirty="0">
                <a:solidFill>
                  <a:srgbClr val="0070C0"/>
                </a:solidFill>
              </a:rPr>
              <a:t> 3:13 </a:t>
            </a:r>
            <a:r>
              <a:rPr lang="en-US" sz="2000" b="1" i="1" dirty="0">
                <a:solidFill>
                  <a:srgbClr val="0070C0"/>
                </a:solidFill>
              </a:rPr>
              <a:t>“exhort one another daily, while it is called ‘Today’”</a:t>
            </a:r>
          </a:p>
          <a:p>
            <a:pPr algn="ctr"/>
            <a:endParaRPr lang="en-US" dirty="0"/>
          </a:p>
          <a:p>
            <a:pPr algn="ctr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749326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Hebrews 5:12-14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>
            <a:normAutofit/>
          </a:bodyPr>
          <a:lstStyle/>
          <a:p>
            <a:r>
              <a:rPr lang="en-US" i="1" dirty="0"/>
              <a:t>“For though by this time you ought to be teachers, you need someone to teach you again the first principles of the oracles of God”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you have come to need milk and not solid food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everyone who partakes only of milk is </a:t>
            </a:r>
            <a:r>
              <a:rPr lang="en-US" b="1" i="1" dirty="0">
                <a:solidFill>
                  <a:srgbClr val="FF0000"/>
                </a:solidFill>
              </a:rPr>
              <a:t>unskilled</a:t>
            </a:r>
            <a:r>
              <a:rPr lang="en-US" dirty="0"/>
              <a:t> in the word of righteousness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he is a babe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Compare to 1 Cor 3:1-3a</a:t>
            </a:r>
          </a:p>
          <a:p>
            <a:pPr lvl="3">
              <a:buFont typeface="Wingdings" panose="05000000000000000000" pitchFamily="2" charset="2"/>
              <a:buChar char="§"/>
            </a:pPr>
            <a:r>
              <a:rPr lang="en-US" dirty="0"/>
              <a:t>“</a:t>
            </a:r>
            <a:r>
              <a:rPr lang="en-US" i="1" dirty="0"/>
              <a:t>And I, brethren, could not speak to you as to spiritual people but as to carnal, as to babes in Christ. I fed you with milk and not with solid food; for until now you were not able to receive it, and even now you are still not able; for you are still carnal.”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solid food belongs to those who are of full age (mature)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who</a:t>
            </a:r>
            <a:r>
              <a:rPr lang="en-US" b="1" dirty="0"/>
              <a:t> </a:t>
            </a:r>
            <a:r>
              <a:rPr lang="en-US" b="1" i="1" dirty="0">
                <a:solidFill>
                  <a:srgbClr val="FF0000"/>
                </a:solidFill>
              </a:rPr>
              <a:t>by reason of use </a:t>
            </a:r>
            <a:r>
              <a:rPr lang="en-US" dirty="0"/>
              <a:t>have their senses </a:t>
            </a:r>
            <a:r>
              <a:rPr lang="en-US" b="1" i="1" dirty="0">
                <a:solidFill>
                  <a:srgbClr val="FF0000"/>
                </a:solidFill>
              </a:rPr>
              <a:t>exercised</a:t>
            </a:r>
            <a:r>
              <a:rPr lang="en-US" dirty="0"/>
              <a:t> to </a:t>
            </a:r>
            <a:r>
              <a:rPr lang="en-US" b="1" i="1" dirty="0">
                <a:solidFill>
                  <a:srgbClr val="FF0000"/>
                </a:solidFill>
              </a:rPr>
              <a:t>discern</a:t>
            </a:r>
            <a:r>
              <a:rPr lang="en-US" dirty="0"/>
              <a:t> both good and evil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640517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Greek Vocab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5181600"/>
          </a:xfrm>
        </p:spPr>
        <p:txBody>
          <a:bodyPr>
            <a:normAutofit fontScale="77500" lnSpcReduction="20000"/>
          </a:bodyPr>
          <a:lstStyle/>
          <a:p>
            <a:r>
              <a:rPr lang="en-US" i="1" dirty="0"/>
              <a:t>“</a:t>
            </a:r>
            <a:r>
              <a:rPr lang="en-US" sz="2500" b="1" i="1" dirty="0">
                <a:solidFill>
                  <a:srgbClr val="FF0000"/>
                </a:solidFill>
              </a:rPr>
              <a:t>dull of hearing</a:t>
            </a:r>
            <a:r>
              <a:rPr lang="en-US" i="1" dirty="0"/>
              <a:t>”</a:t>
            </a:r>
          </a:p>
          <a:p>
            <a:pPr lvl="1"/>
            <a:r>
              <a:rPr lang="en-US" i="1" dirty="0"/>
              <a:t>Thayer:   one who apprehends with difficulty</a:t>
            </a:r>
          </a:p>
          <a:p>
            <a:pPr lvl="1"/>
            <a:r>
              <a:rPr lang="en-US" i="1" dirty="0"/>
              <a:t>Exegetical Dictionary:  literally "sluggish with respect to the ears"</a:t>
            </a:r>
          </a:p>
          <a:p>
            <a:endParaRPr lang="en-US" i="1" dirty="0"/>
          </a:p>
          <a:p>
            <a:r>
              <a:rPr lang="en-US" i="1" dirty="0"/>
              <a:t>“</a:t>
            </a:r>
            <a:r>
              <a:rPr lang="en-US" b="1" i="1" dirty="0">
                <a:solidFill>
                  <a:srgbClr val="FF0000"/>
                </a:solidFill>
              </a:rPr>
              <a:t>unskilled</a:t>
            </a:r>
            <a:r>
              <a:rPr lang="en-US" i="1" dirty="0"/>
              <a:t>” in the word</a:t>
            </a:r>
          </a:p>
          <a:p>
            <a:pPr lvl="1"/>
            <a:r>
              <a:rPr lang="en-US" i="1" dirty="0"/>
              <a:t>Thayer”  inexperienced in, without experience of</a:t>
            </a:r>
          </a:p>
          <a:p>
            <a:pPr lvl="1"/>
            <a:r>
              <a:rPr lang="en-US" i="1" dirty="0"/>
              <a:t>Exegetical Dictionary:  inexperienced…unpracticed</a:t>
            </a:r>
          </a:p>
          <a:p>
            <a:endParaRPr lang="en-US" i="1" dirty="0"/>
          </a:p>
          <a:p>
            <a:r>
              <a:rPr lang="en-US" i="1" dirty="0"/>
              <a:t>by reason of “</a:t>
            </a:r>
            <a:r>
              <a:rPr lang="en-US" b="1" i="1" dirty="0">
                <a:solidFill>
                  <a:srgbClr val="FF0000"/>
                </a:solidFill>
              </a:rPr>
              <a:t>use</a:t>
            </a:r>
            <a:r>
              <a:rPr lang="en-US" i="1" dirty="0"/>
              <a:t>”</a:t>
            </a:r>
          </a:p>
          <a:p>
            <a:pPr lvl="1"/>
            <a:r>
              <a:rPr lang="en-US" dirty="0"/>
              <a:t>Thayer:  a power acquired by custom, practice</a:t>
            </a:r>
          </a:p>
          <a:p>
            <a:endParaRPr lang="en-US" dirty="0"/>
          </a:p>
          <a:p>
            <a:r>
              <a:rPr lang="en-US" dirty="0"/>
              <a:t>have their senses “</a:t>
            </a:r>
            <a:r>
              <a:rPr lang="en-US" b="1" i="1" dirty="0">
                <a:solidFill>
                  <a:srgbClr val="FF0000"/>
                </a:solidFill>
              </a:rPr>
              <a:t>exercised</a:t>
            </a:r>
            <a:r>
              <a:rPr lang="en-US" dirty="0"/>
              <a:t>”</a:t>
            </a:r>
          </a:p>
          <a:p>
            <a:pPr lvl="1"/>
            <a:r>
              <a:rPr lang="en-US" dirty="0"/>
              <a:t>Thayer:  to exercise </a:t>
            </a:r>
            <a:r>
              <a:rPr lang="en-US" b="1" i="1" u="sng" dirty="0">
                <a:solidFill>
                  <a:srgbClr val="0070C0"/>
                </a:solidFill>
              </a:rPr>
              <a:t>vigorously</a:t>
            </a:r>
            <a:r>
              <a:rPr lang="en-US" dirty="0"/>
              <a:t>, in any way, either the body or the mind (like the Greek athletes)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 b="1" i="1" dirty="0">
                <a:solidFill>
                  <a:srgbClr val="FF0000"/>
                </a:solidFill>
              </a:rPr>
              <a:t>discern</a:t>
            </a:r>
            <a:r>
              <a:rPr lang="en-US" dirty="0"/>
              <a:t>” both good and evil</a:t>
            </a:r>
          </a:p>
          <a:p>
            <a:pPr lvl="1"/>
            <a:r>
              <a:rPr lang="en-US" dirty="0"/>
              <a:t>Complete WS Dictionary:  distinguishing…clearly</a:t>
            </a:r>
          </a:p>
          <a:p>
            <a:pPr lvl="1"/>
            <a:r>
              <a:rPr lang="en-US" dirty="0"/>
              <a:t>Thayer:  a distinguishing….judging</a:t>
            </a:r>
          </a:p>
          <a:p>
            <a:pPr lvl="1"/>
            <a:r>
              <a:rPr lang="en-US" dirty="0"/>
              <a:t>Theological Dictionary:  differentiation</a:t>
            </a:r>
          </a:p>
          <a:p>
            <a:endParaRPr lang="en-US" i="1" dirty="0"/>
          </a:p>
          <a:p>
            <a:pPr lvl="1"/>
            <a:endParaRPr lang="en-US" i="1" dirty="0"/>
          </a:p>
          <a:p>
            <a:pPr lvl="1"/>
            <a:endParaRPr lang="en-US" i="1" dirty="0"/>
          </a:p>
          <a:p>
            <a:pPr lvl="1"/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25371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DFBA19-BB17-4C81-B0F9-6C99BBD882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Discussion Questions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AF4FA9D-159E-4880-BBA2-95139D2A32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What insights into the subject of prayer do you gain from verses 7-9 when Jesus prayed in the garden?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Discuss the importance of becoming teachers of the Word.</a:t>
            </a:r>
          </a:p>
          <a:p>
            <a:pPr marL="457200" lvl="0" indent="-457200">
              <a:buFont typeface="+mj-lt"/>
              <a:buAutoNum type="arabicPeriod"/>
            </a:pPr>
            <a:endParaRPr lang="en-US" dirty="0"/>
          </a:p>
          <a:p>
            <a:pPr marL="457200" lvl="0" indent="-457200">
              <a:buFont typeface="+mj-lt"/>
              <a:buAutoNum type="arabicPeriod"/>
            </a:pPr>
            <a:r>
              <a:rPr lang="en-US" dirty="0"/>
              <a:t>How do we become “dull of hearing” today?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97306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AE0EA-0696-7404-A6AF-2989B52C79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Hebrews 5 – </a:t>
            </a:r>
            <a:r>
              <a:rPr lang="en-US" i="1" dirty="0"/>
              <a:t>Key Points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61C5299-FC7B-32C7-2CF7-484C73A980A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  <a:p>
            <a:r>
              <a:rPr lang="en-US" dirty="0"/>
              <a:t>Jesus is now our High Priest, appointed by God</a:t>
            </a:r>
          </a:p>
          <a:p>
            <a:endParaRPr lang="en-US" dirty="0"/>
          </a:p>
          <a:p>
            <a:r>
              <a:rPr lang="en-US" dirty="0"/>
              <a:t>Jesus is the Author and Perfector of our salvation</a:t>
            </a:r>
          </a:p>
          <a:p>
            <a:endParaRPr lang="en-US" dirty="0"/>
          </a:p>
          <a:p>
            <a:r>
              <a:rPr lang="en-US" dirty="0"/>
              <a:t>You should be teachers by now, not just listeners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948692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EF7620A-F000-48C8-8936-2AAE8A02ED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 Next Wednesday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BE19B09-EBFB-432C-8499-D13CA62997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Read Hebrews 6</a:t>
            </a:r>
          </a:p>
          <a:p>
            <a:endParaRPr lang="en-US" dirty="0"/>
          </a:p>
          <a:p>
            <a:pPr algn="l" rtl="0"/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Be ready to discuss:</a:t>
            </a:r>
          </a:p>
          <a:p>
            <a:pPr algn="l" rtl="0"/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lvl="1"/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In what sense are we to leave the first principles.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lvl="1"/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What makes it impossible for one To be restored?</a:t>
            </a:r>
            <a:endParaRPr lang="en-US" dirty="0">
              <a:solidFill>
                <a:srgbClr val="1D2228"/>
              </a:solidFill>
              <a:latin typeface="Helvetica Neue"/>
            </a:endParaRPr>
          </a:p>
          <a:p>
            <a:pPr lvl="1"/>
            <a:r>
              <a:rPr lang="en-US" b="0" i="0" dirty="0">
                <a:solidFill>
                  <a:srgbClr val="1D2228"/>
                </a:solidFill>
                <a:effectLst/>
                <a:latin typeface="Helvetica Neue"/>
              </a:rPr>
              <a:t>What are the two unchangeable things of God?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293940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70047613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180C02-C8D4-4AFF-AC80-EF16C92A95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64FC942-DD70-4B32-B48C-2ADE47A57D3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church was established about 30 A.D.</a:t>
            </a:r>
          </a:p>
          <a:p>
            <a:pPr lvl="1"/>
            <a:r>
              <a:rPr lang="en-US" dirty="0"/>
              <a:t>Hebrews written about 65 A.D.</a:t>
            </a:r>
          </a:p>
          <a:p>
            <a:pPr lvl="1"/>
            <a:r>
              <a:rPr lang="en-US" dirty="0"/>
              <a:t>First- and second-generation Christians in Judea</a:t>
            </a:r>
          </a:p>
          <a:p>
            <a:pPr lvl="1"/>
            <a:endParaRPr lang="en-US" dirty="0"/>
          </a:p>
          <a:p>
            <a:r>
              <a:rPr lang="en-US" dirty="0"/>
              <a:t>Many Jewish Christians still held to the Mosaic system</a:t>
            </a:r>
          </a:p>
          <a:p>
            <a:pPr lvl="1"/>
            <a:r>
              <a:rPr lang="en-US" dirty="0"/>
              <a:t>See Acts 21:20-24, about 60 A.D.</a:t>
            </a:r>
          </a:p>
          <a:p>
            <a:endParaRPr lang="en-US" dirty="0"/>
          </a:p>
          <a:p>
            <a:r>
              <a:rPr lang="en-US" dirty="0"/>
              <a:t>Jerusalem would fall in 70 A.D.</a:t>
            </a:r>
          </a:p>
          <a:p>
            <a:pPr lvl="1"/>
            <a:r>
              <a:rPr lang="en-US" dirty="0"/>
              <a:t>The entire Jewish system, both political and religious, collapsed</a:t>
            </a:r>
          </a:p>
          <a:p>
            <a:endParaRPr lang="en-US" dirty="0"/>
          </a:p>
          <a:p>
            <a:r>
              <a:rPr lang="en-US" dirty="0"/>
              <a:t>What position should be held by the Jewish Christians?</a:t>
            </a:r>
          </a:p>
          <a:p>
            <a:pPr lvl="1"/>
            <a:r>
              <a:rPr lang="en-US" dirty="0"/>
              <a:t>They seemed to be discouraged and wanted to return to Judaism</a:t>
            </a:r>
          </a:p>
        </p:txBody>
      </p:sp>
    </p:spTree>
    <p:extLst>
      <p:ext uri="{BB962C8B-B14F-4D97-AF65-F5344CB8AC3E}">
        <p14:creationId xmlns:p14="http://schemas.microsoft.com/office/powerpoint/2010/main" val="17319156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DDDDDD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889F88-0AE4-4A63-8326-A5A8E96F73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Purpose and Theme of Hebrews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038FCDC-CD16-4925-9AFA-CEE3287108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Establish the supremacy of _______ and _______</a:t>
            </a:r>
          </a:p>
          <a:p>
            <a:pPr lvl="1"/>
            <a:r>
              <a:rPr lang="en-US" dirty="0"/>
              <a:t>Answer:  Christ and Christianity</a:t>
            </a:r>
          </a:p>
          <a:p>
            <a:endParaRPr lang="en-US" dirty="0"/>
          </a:p>
          <a:p>
            <a:r>
              <a:rPr lang="en-US" dirty="0"/>
              <a:t>Frequent appeals to ____ __________ __________</a:t>
            </a:r>
          </a:p>
          <a:p>
            <a:pPr lvl="1"/>
            <a:r>
              <a:rPr lang="en-US" dirty="0"/>
              <a:t>Answer: Old Testament scriptures</a:t>
            </a:r>
          </a:p>
          <a:p>
            <a:endParaRPr lang="en-US" dirty="0"/>
          </a:p>
          <a:p>
            <a:r>
              <a:rPr lang="en-US" dirty="0"/>
              <a:t>Warn the readers against apostacy and a return to _______</a:t>
            </a:r>
          </a:p>
          <a:p>
            <a:pPr lvl="1"/>
            <a:r>
              <a:rPr lang="en-US" dirty="0"/>
              <a:t>Answer:  Judaism</a:t>
            </a:r>
          </a:p>
          <a:p>
            <a:endParaRPr lang="en-US" dirty="0"/>
          </a:p>
          <a:p>
            <a:r>
              <a:rPr lang="en-US" dirty="0"/>
              <a:t>Encourage the readers to _______ their efforts as Christians</a:t>
            </a:r>
          </a:p>
          <a:p>
            <a:pPr lvl="1"/>
            <a:r>
              <a:rPr lang="en-US" dirty="0"/>
              <a:t>Answer:  renew</a:t>
            </a:r>
          </a:p>
          <a:p>
            <a:endParaRPr lang="en-US" dirty="0"/>
          </a:p>
          <a:p>
            <a:r>
              <a:rPr lang="en-US" dirty="0"/>
              <a:t>Overall theme:  The new covenant is _______ than the old</a:t>
            </a:r>
          </a:p>
          <a:p>
            <a:pPr lvl="1"/>
            <a:r>
              <a:rPr lang="en-US" dirty="0"/>
              <a:t>Answer:  </a:t>
            </a:r>
            <a:r>
              <a:rPr lang="en-US" b="1" i="1" u="sng" dirty="0">
                <a:solidFill>
                  <a:srgbClr val="FF0000"/>
                </a:solidFill>
              </a:rPr>
              <a:t>better!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93735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Hebrews 1:  </a:t>
            </a:r>
            <a:r>
              <a:rPr lang="en-US" i="1" dirty="0"/>
              <a:t>Key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Heb 1 - The Better Messenger (better than _______)</a:t>
            </a:r>
          </a:p>
          <a:p>
            <a:pPr lvl="1"/>
            <a:r>
              <a:rPr lang="en-US" sz="2100" dirty="0"/>
              <a:t>Answer:  Angels</a:t>
            </a:r>
          </a:p>
          <a:p>
            <a:pPr lvl="1"/>
            <a:endParaRPr lang="en-US" sz="2100" dirty="0"/>
          </a:p>
          <a:p>
            <a:pPr lvl="1"/>
            <a:r>
              <a:rPr lang="en-US" sz="2100" dirty="0"/>
              <a:t>Jesus is better than the angels and the prophets</a:t>
            </a:r>
          </a:p>
          <a:p>
            <a:pPr lvl="2"/>
            <a:r>
              <a:rPr lang="en-US" sz="1900" dirty="0"/>
              <a:t>“Whom He [God] has appointed heir of all things”</a:t>
            </a:r>
          </a:p>
          <a:p>
            <a:pPr lvl="2"/>
            <a:r>
              <a:rPr lang="en-US" sz="1900" dirty="0"/>
              <a:t>“having become so much better than the angels”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974980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Hebrews 2:  </a:t>
            </a:r>
            <a:r>
              <a:rPr lang="en-US" i="1" dirty="0"/>
              <a:t>Key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Heb 2 – Don’t Fall Away</a:t>
            </a:r>
          </a:p>
          <a:p>
            <a:pPr lvl="1"/>
            <a:r>
              <a:rPr lang="en-US" dirty="0"/>
              <a:t>“give the more earnest heed to the things we have heard, lest we </a:t>
            </a:r>
            <a:r>
              <a:rPr lang="en-US" sz="2100" dirty="0"/>
              <a:t>_______ _______”</a:t>
            </a:r>
          </a:p>
          <a:p>
            <a:pPr lvl="2"/>
            <a:r>
              <a:rPr lang="en-US" sz="2100" dirty="0"/>
              <a:t>Answer:  “drift away”</a:t>
            </a:r>
          </a:p>
          <a:p>
            <a:pPr lvl="2"/>
            <a:r>
              <a:rPr lang="en-US" dirty="0" err="1"/>
              <a:t>Deut</a:t>
            </a:r>
            <a:r>
              <a:rPr lang="en-US" dirty="0"/>
              <a:t> 18:15.  "The Lord your God will raise up for you a Prophet like me from your midst, from your brethren. Him you shall hear.”</a:t>
            </a:r>
          </a:p>
          <a:p>
            <a:pPr lvl="2"/>
            <a:r>
              <a:rPr lang="en-US" dirty="0"/>
              <a:t>“[the word] spoken by the Lord…God also bearing witness both with signs and wonders…miracles, and gifts of the Holy Spirit”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“[Jesus is] a merciful and faithful High Priest in things pertaining to God”</a:t>
            </a:r>
          </a:p>
          <a:p>
            <a:pPr lvl="2"/>
            <a:r>
              <a:rPr lang="en-US" dirty="0"/>
              <a:t>“</a:t>
            </a:r>
            <a:r>
              <a:rPr lang="en-US" b="1" i="1" dirty="0">
                <a:solidFill>
                  <a:srgbClr val="FF0000"/>
                </a:solidFill>
              </a:rPr>
              <a:t>captain</a:t>
            </a:r>
            <a:r>
              <a:rPr lang="en-US" dirty="0"/>
              <a:t>”, “</a:t>
            </a:r>
            <a:r>
              <a:rPr lang="en-US" b="1" i="1" dirty="0">
                <a:solidFill>
                  <a:srgbClr val="FF0000"/>
                </a:solidFill>
              </a:rPr>
              <a:t>propitiation</a:t>
            </a:r>
            <a:r>
              <a:rPr lang="en-US" dirty="0"/>
              <a:t>”</a:t>
            </a:r>
            <a:r>
              <a:rPr lang="en-US" b="1" i="1" dirty="0"/>
              <a:t>,</a:t>
            </a:r>
            <a:r>
              <a:rPr lang="en-US" b="1" i="1" dirty="0">
                <a:solidFill>
                  <a:srgbClr val="FF0000"/>
                </a:solidFill>
              </a:rPr>
              <a:t> </a:t>
            </a:r>
            <a:r>
              <a:rPr lang="en-US" dirty="0"/>
              <a:t>“tasted death for everyone”, “[sacrificed] for the sins of the people”, “able to aid those who are tempted.”</a:t>
            </a:r>
          </a:p>
          <a:p>
            <a:pPr lvl="2"/>
            <a:r>
              <a:rPr lang="en-US" dirty="0"/>
              <a:t>Now “crowned with glory and honor”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1039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Hebrews 3:  </a:t>
            </a:r>
            <a:r>
              <a:rPr lang="en-US" i="1" dirty="0"/>
              <a:t>Key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76400"/>
            <a:ext cx="8229600" cy="5181600"/>
          </a:xfrm>
        </p:spPr>
        <p:txBody>
          <a:bodyPr>
            <a:normAutofit/>
          </a:bodyPr>
          <a:lstStyle/>
          <a:p>
            <a:r>
              <a:rPr lang="en-US" dirty="0"/>
              <a:t>Heb 3 – The Better Apostle (better than _______)</a:t>
            </a:r>
          </a:p>
          <a:p>
            <a:pPr lvl="2"/>
            <a:r>
              <a:rPr lang="en-US" dirty="0"/>
              <a:t>Answer:  Moses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Both were “sent forth” by God, but….</a:t>
            </a:r>
          </a:p>
          <a:p>
            <a:pPr lvl="2"/>
            <a:r>
              <a:rPr lang="en-US" dirty="0"/>
              <a:t>“Moses indeed was faithful in all His house as </a:t>
            </a:r>
            <a:r>
              <a:rPr lang="en-US" b="1" i="1" dirty="0">
                <a:solidFill>
                  <a:srgbClr val="FF0000"/>
                </a:solidFill>
              </a:rPr>
              <a:t>a servant</a:t>
            </a:r>
            <a:r>
              <a:rPr lang="en-US" dirty="0"/>
              <a:t>”</a:t>
            </a:r>
          </a:p>
          <a:p>
            <a:pPr lvl="2"/>
            <a:r>
              <a:rPr lang="en-US" dirty="0"/>
              <a:t>“but Christ as </a:t>
            </a:r>
            <a:r>
              <a:rPr lang="en-US" b="1" i="1" dirty="0">
                <a:solidFill>
                  <a:srgbClr val="FF0000"/>
                </a:solidFill>
              </a:rPr>
              <a:t>a Son </a:t>
            </a:r>
            <a:r>
              <a:rPr lang="en-US" dirty="0"/>
              <a:t>over His own house”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“Beware, brethren, lest there be in any of you an evil heart of _______ in departing from the living God”</a:t>
            </a:r>
          </a:p>
          <a:p>
            <a:pPr lvl="2"/>
            <a:r>
              <a:rPr lang="en-US" dirty="0"/>
              <a:t>Answer:  unbelief</a:t>
            </a:r>
          </a:p>
          <a:p>
            <a:pPr lvl="2"/>
            <a:endParaRPr lang="en-US" dirty="0"/>
          </a:p>
          <a:p>
            <a:pPr lvl="2"/>
            <a:r>
              <a:rPr lang="en-US" dirty="0"/>
              <a:t>“Exhort one another daily, while it is called ‘Today’”</a:t>
            </a:r>
          </a:p>
          <a:p>
            <a:pPr lvl="2"/>
            <a:r>
              <a:rPr lang="en-US" dirty="0"/>
              <a:t>“Do not harden your hearts as in the rebellion”</a:t>
            </a:r>
          </a:p>
          <a:p>
            <a:pPr lvl="2"/>
            <a:r>
              <a:rPr lang="en-US" dirty="0"/>
              <a:t>“So we see that they could not enter in because of </a:t>
            </a:r>
            <a:r>
              <a:rPr lang="en-US" b="1" i="1" dirty="0">
                <a:solidFill>
                  <a:srgbClr val="FF0000"/>
                </a:solidFill>
              </a:rPr>
              <a:t>unbelief</a:t>
            </a:r>
            <a:r>
              <a:rPr lang="en-US" dirty="0"/>
              <a:t>”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1334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en-US" dirty="0"/>
              <a:t>Hebrews 4:  </a:t>
            </a:r>
            <a:r>
              <a:rPr lang="en-US" i="1" dirty="0"/>
              <a:t>Key Thoughts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00944"/>
            <a:ext cx="8229600" cy="5181600"/>
          </a:xfrm>
        </p:spPr>
        <p:txBody>
          <a:bodyPr>
            <a:normAutofit lnSpcReduction="10000"/>
          </a:bodyPr>
          <a:lstStyle/>
          <a:p>
            <a:r>
              <a:rPr lang="en-US" dirty="0"/>
              <a:t>Heb 4 – The Promise of Rest</a:t>
            </a:r>
          </a:p>
          <a:p>
            <a:pPr lvl="1"/>
            <a:r>
              <a:rPr lang="en-US" dirty="0"/>
              <a:t>“a promise remains of entering His rest”</a:t>
            </a:r>
          </a:p>
          <a:p>
            <a:pPr lvl="2"/>
            <a:r>
              <a:rPr lang="en-US" dirty="0"/>
              <a:t>“Let us fear lest any of you seem to have come _______ of it”</a:t>
            </a:r>
          </a:p>
          <a:p>
            <a:pPr lvl="3"/>
            <a:r>
              <a:rPr lang="en-US" dirty="0"/>
              <a:t>Answer:  short</a:t>
            </a:r>
          </a:p>
          <a:p>
            <a:pPr lvl="2"/>
            <a:r>
              <a:rPr lang="en-US" dirty="0"/>
              <a:t>“the word which they heard did not profit them, not being mixed with faith in those who heard it”</a:t>
            </a:r>
          </a:p>
          <a:p>
            <a:pPr lvl="2"/>
            <a:r>
              <a:rPr lang="en-US" dirty="0"/>
              <a:t>"do not harden your hearts."</a:t>
            </a:r>
          </a:p>
          <a:p>
            <a:pPr lvl="2"/>
            <a:r>
              <a:rPr lang="en-US" dirty="0"/>
              <a:t>“Let us therefore be diligent …lest anyone fall according to the same example of disobedience.”</a:t>
            </a:r>
          </a:p>
          <a:p>
            <a:pPr lvl="2"/>
            <a:r>
              <a:rPr lang="en-US" dirty="0"/>
              <a:t>“let us hold fast our confession”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“For we do not have a High Priest who cannot sympathize with our weaknesses, but was in all points tempted as we are, yet without _______.”</a:t>
            </a:r>
          </a:p>
          <a:p>
            <a:pPr lvl="2"/>
            <a:r>
              <a:rPr lang="en-US" dirty="0"/>
              <a:t>Answer:  sin</a:t>
            </a:r>
          </a:p>
          <a:p>
            <a:pPr lvl="2"/>
            <a:r>
              <a:rPr lang="en-US" dirty="0"/>
              <a:t>“Let us therefore come boldly to the throne of grace, that we may obtain mercy and find grace to help in time of need.”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82972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C67F69-69AD-4A8C-96A3-6F25834018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Outline of Hebrews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39CF89-0F65-46E1-950D-012F220318B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The Better Messenger:  The Son</a:t>
            </a:r>
          </a:p>
          <a:p>
            <a:pPr lvl="1"/>
            <a:r>
              <a:rPr lang="en-US" sz="2100" dirty="0" err="1"/>
              <a:t>Heb</a:t>
            </a:r>
            <a:r>
              <a:rPr lang="en-US" sz="2100" dirty="0"/>
              <a:t> 1:1 – 2:18</a:t>
            </a:r>
          </a:p>
          <a:p>
            <a:r>
              <a:rPr lang="en-US" dirty="0"/>
              <a:t>The Better Apostle:  Jesus</a:t>
            </a:r>
          </a:p>
          <a:p>
            <a:pPr lvl="1"/>
            <a:r>
              <a:rPr lang="en-US" sz="2100" dirty="0"/>
              <a:t>Heb 3:1 – 4:13</a:t>
            </a:r>
          </a:p>
          <a:p>
            <a:r>
              <a:rPr lang="en-US" dirty="0">
                <a:highlight>
                  <a:srgbClr val="FFFF00"/>
                </a:highlight>
              </a:rPr>
              <a:t>The Better Priest:  Jesus</a:t>
            </a:r>
          </a:p>
          <a:p>
            <a:pPr lvl="1"/>
            <a:r>
              <a:rPr lang="en-US" sz="2100" dirty="0">
                <a:highlight>
                  <a:srgbClr val="FFFF00"/>
                </a:highlight>
              </a:rPr>
              <a:t>Heb 4:14 – 7:28</a:t>
            </a:r>
          </a:p>
          <a:p>
            <a:pPr lvl="1"/>
            <a:endParaRPr lang="en-US" dirty="0"/>
          </a:p>
          <a:p>
            <a:r>
              <a:rPr lang="en-US" dirty="0"/>
              <a:t>Chapter 5 - Three key points:</a:t>
            </a:r>
          </a:p>
          <a:p>
            <a:pPr lvl="1"/>
            <a:r>
              <a:rPr lang="en-US" dirty="0"/>
              <a:t>Jesus is now our High Priest, appointed by God</a:t>
            </a:r>
          </a:p>
          <a:p>
            <a:pPr lvl="1"/>
            <a:r>
              <a:rPr lang="en-US" dirty="0"/>
              <a:t>Jesus is the Author and Perfector of our salvation</a:t>
            </a:r>
          </a:p>
          <a:p>
            <a:pPr lvl="1"/>
            <a:r>
              <a:rPr lang="en-US" dirty="0"/>
              <a:t>You should be teachers by now, not just listeners</a:t>
            </a:r>
          </a:p>
        </p:txBody>
      </p:sp>
    </p:spTree>
    <p:extLst>
      <p:ext uri="{BB962C8B-B14F-4D97-AF65-F5344CB8AC3E}">
        <p14:creationId xmlns:p14="http://schemas.microsoft.com/office/powerpoint/2010/main" val="15988248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Hebrews 5:1- 6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“every high priest taken from among men”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appointed for men in things pertaining to God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offer both gifts and sacrifices for sins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he is required ….. to offer sacrifices for sins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he can have compassion on those who are ignorant and going astray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he himself is also subject to weakness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no man takes this honor to himself</a:t>
            </a:r>
          </a:p>
          <a:p>
            <a:pPr lvl="2">
              <a:buFont typeface="Wingdings" panose="05000000000000000000" pitchFamily="2" charset="2"/>
              <a:buChar char="§"/>
            </a:pPr>
            <a:r>
              <a:rPr lang="en-US" dirty="0"/>
              <a:t>he … is called by God, just as Aaron was (and his sons).</a:t>
            </a:r>
          </a:p>
          <a:p>
            <a:endParaRPr lang="en-US" dirty="0"/>
          </a:p>
          <a:p>
            <a:r>
              <a:rPr lang="en-US" i="1" dirty="0"/>
              <a:t>“Christ did not glorify Himself to become High Priest”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He who said to Him:  "You are My Son, Today I have begotten You.”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Psalms 2:7 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He also says …. :  "You are a priest forever according to the order of Melchizedek“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Psalms 110:4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5826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6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81000"/>
            <a:ext cx="8229600" cy="990600"/>
          </a:xfrm>
        </p:spPr>
        <p:txBody>
          <a:bodyPr/>
          <a:lstStyle/>
          <a:p>
            <a:r>
              <a:rPr lang="en-US" dirty="0"/>
              <a:t>Hebrews 5:7-11</a:t>
            </a:r>
            <a:endParaRPr lang="en-US" sz="2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876800"/>
          </a:xfrm>
        </p:spPr>
        <p:txBody>
          <a:bodyPr>
            <a:normAutofit fontScale="92500" lnSpcReduction="10000"/>
          </a:bodyPr>
          <a:lstStyle/>
          <a:p>
            <a:r>
              <a:rPr lang="en-US" i="1" dirty="0"/>
              <a:t>“in the days of His flesh”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He had offered up prayers and supplications with vehement cries and tears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 </a:t>
            </a:r>
            <a:r>
              <a:rPr lang="en-US" sz="2100" b="1" i="1" dirty="0">
                <a:solidFill>
                  <a:srgbClr val="FF0000"/>
                </a:solidFill>
              </a:rPr>
              <a:t>to Him </a:t>
            </a:r>
            <a:r>
              <a:rPr lang="en-US" b="1" i="1" dirty="0">
                <a:solidFill>
                  <a:srgbClr val="FF0000"/>
                </a:solidFill>
              </a:rPr>
              <a:t>who was able to save Him from death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[Jesus] </a:t>
            </a:r>
            <a:r>
              <a:rPr lang="en-US" b="1" i="1" dirty="0">
                <a:solidFill>
                  <a:srgbClr val="FF0000"/>
                </a:solidFill>
              </a:rPr>
              <a:t>was heard </a:t>
            </a:r>
            <a:r>
              <a:rPr lang="en-US" dirty="0"/>
              <a:t>because of His godly fear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though He was a Son, yet </a:t>
            </a:r>
            <a:r>
              <a:rPr lang="en-US" b="1" i="1" dirty="0">
                <a:solidFill>
                  <a:srgbClr val="FF0000"/>
                </a:solidFill>
              </a:rPr>
              <a:t>He learned obedience </a:t>
            </a:r>
            <a:r>
              <a:rPr lang="en-US" dirty="0"/>
              <a:t>by the things which He suffered</a:t>
            </a:r>
          </a:p>
          <a:p>
            <a:endParaRPr lang="en-US" dirty="0"/>
          </a:p>
          <a:p>
            <a:r>
              <a:rPr lang="en-US" i="1" dirty="0"/>
              <a:t>“having been perfected, He became the </a:t>
            </a:r>
            <a:r>
              <a:rPr lang="en-US" b="1" i="1" dirty="0">
                <a:solidFill>
                  <a:srgbClr val="FF0000"/>
                </a:solidFill>
              </a:rPr>
              <a:t>author</a:t>
            </a:r>
            <a:r>
              <a:rPr lang="en-US" i="1" dirty="0"/>
              <a:t> of eternal salvation to all who obey Him”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“</a:t>
            </a:r>
            <a:r>
              <a:rPr lang="en-US" sz="2100" b="1" i="1" dirty="0">
                <a:solidFill>
                  <a:srgbClr val="FF0000"/>
                </a:solidFill>
              </a:rPr>
              <a:t>author</a:t>
            </a:r>
            <a:r>
              <a:rPr lang="en-US" dirty="0"/>
              <a:t>” - that which is </a:t>
            </a:r>
            <a:r>
              <a:rPr lang="en-US" b="1" i="1" dirty="0">
                <a:solidFill>
                  <a:srgbClr val="FF0000"/>
                </a:solidFill>
              </a:rPr>
              <a:t>the cause </a:t>
            </a:r>
            <a:r>
              <a:rPr lang="en-US" dirty="0"/>
              <a:t>of anything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called by God as High Priest "according to the order of Melchizedek 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en-US" dirty="0"/>
              <a:t>(more discussion on this in Heb 7)</a:t>
            </a:r>
          </a:p>
          <a:p>
            <a:pPr lvl="1">
              <a:buFont typeface="Courier New" panose="02070309020205020404" pitchFamily="49" charset="0"/>
              <a:buChar char="o"/>
            </a:pPr>
            <a:r>
              <a:rPr lang="en-US" dirty="0"/>
              <a:t>we have much to say, and hard to explain, since you have become </a:t>
            </a:r>
            <a:r>
              <a:rPr lang="en-US" b="1" i="1" dirty="0">
                <a:solidFill>
                  <a:srgbClr val="FF0000"/>
                </a:solidFill>
              </a:rPr>
              <a:t>dull of hearing</a:t>
            </a:r>
          </a:p>
          <a:p>
            <a:pPr lvl="1">
              <a:buFont typeface="Wingdings" panose="05000000000000000000" pitchFamily="2" charset="2"/>
              <a:buChar char="§"/>
            </a:pPr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1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EAEAEA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ity">
  <a:themeElements>
    <a:clrScheme name="Clarity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ity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20517</TotalTime>
  <Words>1364</Words>
  <Application>Microsoft Office PowerPoint</Application>
  <PresentationFormat>On-screen Show (4:3)</PresentationFormat>
  <Paragraphs>190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1" baseType="lpstr">
      <vt:lpstr>Arial</vt:lpstr>
      <vt:lpstr>Courier New</vt:lpstr>
      <vt:lpstr>Helvetica Neue</vt:lpstr>
      <vt:lpstr>Wingdings</vt:lpstr>
      <vt:lpstr>Clarity</vt:lpstr>
      <vt:lpstr>Better Things  A Study of hebrews</vt:lpstr>
      <vt:lpstr>Purpose and Theme of Hebrews</vt:lpstr>
      <vt:lpstr>Hebrews 1:  Key Thoughts</vt:lpstr>
      <vt:lpstr>Hebrews 2:  Key Thoughts</vt:lpstr>
      <vt:lpstr>Hebrews 3:  Key Thoughts</vt:lpstr>
      <vt:lpstr>Hebrews 4:  Key Thoughts</vt:lpstr>
      <vt:lpstr>Outline of Hebrews</vt:lpstr>
      <vt:lpstr>Hebrews 5:1- 6</vt:lpstr>
      <vt:lpstr>Hebrews 5:7-11</vt:lpstr>
      <vt:lpstr>Hebrews 5:12-14</vt:lpstr>
      <vt:lpstr>Greek Vocab</vt:lpstr>
      <vt:lpstr>Discussion Questions</vt:lpstr>
      <vt:lpstr>Hebrews 5 – Key Points</vt:lpstr>
      <vt:lpstr>For Next Wednesday</vt:lpstr>
      <vt:lpstr>PowerPoint Presentation</vt:lpstr>
      <vt:lpstr>Background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Rick</dc:creator>
  <cp:lastModifiedBy>Robert McDonald</cp:lastModifiedBy>
  <cp:revision>208</cp:revision>
  <dcterms:created xsi:type="dcterms:W3CDTF">2016-07-02T19:16:39Z</dcterms:created>
  <dcterms:modified xsi:type="dcterms:W3CDTF">2024-01-11T00:50:04Z</dcterms:modified>
</cp:coreProperties>
</file>