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62" r:id="rId3"/>
    <p:sldId id="263" r:id="rId4"/>
    <p:sldId id="264" r:id="rId5"/>
    <p:sldId id="265" r:id="rId6"/>
    <p:sldId id="266" r:id="rId7"/>
    <p:sldId id="267" r:id="rId8"/>
    <p:sldId id="268" r:id="rId9"/>
    <p:sldId id="269" r:id="rId10"/>
    <p:sldId id="270" r:id="rId11"/>
    <p:sldId id="271" r:id="rId12"/>
    <p:sldId id="273" r:id="rId13"/>
    <p:sldId id="274" r:id="rId14"/>
    <p:sldId id="275"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002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35"/>
    <p:restoredTop sz="94694"/>
  </p:normalViewPr>
  <p:slideViewPr>
    <p:cSldViewPr snapToGrid="0">
      <p:cViewPr varScale="1">
        <p:scale>
          <a:sx n="117" d="100"/>
          <a:sy n="117" d="100"/>
        </p:scale>
        <p:origin x="600"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0E5350-20E4-324A-BE9D-9336DDCE4AF7}"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3233263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0E5350-20E4-324A-BE9D-9336DDCE4AF7}"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9121192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0E5350-20E4-324A-BE9D-9336DDCE4AF7}"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1580974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0E5350-20E4-324A-BE9D-9336DDCE4AF7}"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23283882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0E5350-20E4-324A-BE9D-9336DDCE4AF7}" type="datetimeFigureOut">
              <a:rPr lang="en-US" smtClean="0"/>
              <a:t>1/28/24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15190032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0E5350-20E4-324A-BE9D-9336DDCE4AF7}" type="datetimeFigureOut">
              <a:rPr lang="en-US" smtClean="0"/>
              <a:t>1/28/24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38534026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0E5350-20E4-324A-BE9D-9336DDCE4AF7}" type="datetimeFigureOut">
              <a:rPr lang="en-US" smtClean="0"/>
              <a:t>1/28/24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2589543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0E5350-20E4-324A-BE9D-9336DDCE4AF7}" type="datetimeFigureOut">
              <a:rPr lang="en-US" smtClean="0"/>
              <a:t>1/28/24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26882341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0E5350-20E4-324A-BE9D-9336DDCE4AF7}" type="datetimeFigureOut">
              <a:rPr lang="en-US" smtClean="0"/>
              <a:t>1/28/24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12509371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0E5350-20E4-324A-BE9D-9336DDCE4AF7}" type="datetimeFigureOut">
              <a:rPr lang="en-US" smtClean="0"/>
              <a:t>1/28/24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4120102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0E5350-20E4-324A-BE9D-9336DDCE4AF7}" type="datetimeFigureOut">
              <a:rPr lang="en-US" smtClean="0"/>
              <a:t>1/28/24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85CE5D-A92D-BC43-8EF4-775DEC988F0E}" type="slidenum">
              <a:rPr lang="en-US" smtClean="0"/>
              <a:t>‹#›</a:t>
            </a:fld>
            <a:endParaRPr lang="en-US"/>
          </a:p>
        </p:txBody>
      </p:sp>
    </p:spTree>
    <p:extLst>
      <p:ext uri="{BB962C8B-B14F-4D97-AF65-F5344CB8AC3E}">
        <p14:creationId xmlns:p14="http://schemas.microsoft.com/office/powerpoint/2010/main" val="3038123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60E5350-20E4-324A-BE9D-9336DDCE4AF7}" type="datetimeFigureOut">
              <a:rPr lang="en-US" smtClean="0"/>
              <a:t>1/28/24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C085CE5D-A92D-BC43-8EF4-775DEC988F0E}" type="slidenum">
              <a:rPr lang="en-US" smtClean="0"/>
              <a:t>‹#›</a:t>
            </a:fld>
            <a:endParaRPr lang="en-US"/>
          </a:p>
        </p:txBody>
      </p:sp>
    </p:spTree>
    <p:extLst>
      <p:ext uri="{BB962C8B-B14F-4D97-AF65-F5344CB8AC3E}">
        <p14:creationId xmlns:p14="http://schemas.microsoft.com/office/powerpoint/2010/main" val="2599045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143" y="0"/>
            <a:ext cx="9141714"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5" name="Content Placeholder 4" descr="A red heart shaped balloon&#10;&#10;Description automatically generated">
            <a:extLst>
              <a:ext uri="{FF2B5EF4-FFF2-40B4-BE49-F238E27FC236}">
                <a16:creationId xmlns:a16="http://schemas.microsoft.com/office/drawing/2014/main" id="{4F32E27C-EB2F-E1FC-B686-0754D440F12B}"/>
              </a:ext>
            </a:extLst>
          </p:cNvPr>
          <p:cNvPicPr>
            <a:picLocks noGrp="1" noChangeAspect="1"/>
          </p:cNvPicPr>
          <p:nvPr>
            <p:ph idx="1"/>
          </p:nvPr>
        </p:nvPicPr>
        <p:blipFill rotWithShape="1">
          <a:blip r:embed="rId2"/>
          <a:srcRect l="743" r="14575"/>
          <a:stretch/>
        </p:blipFill>
        <p:spPr>
          <a:xfrm>
            <a:off x="20" y="1282"/>
            <a:ext cx="9143980" cy="6856718"/>
          </a:xfrm>
          <a:prstGeom prst="rect">
            <a:avLst/>
          </a:prstGeom>
        </p:spPr>
      </p:pic>
      <p:sp>
        <p:nvSpPr>
          <p:cNvPr id="6" name="TextBox 5">
            <a:extLst>
              <a:ext uri="{FF2B5EF4-FFF2-40B4-BE49-F238E27FC236}">
                <a16:creationId xmlns:a16="http://schemas.microsoft.com/office/drawing/2014/main" id="{A3EAD9D0-3446-6BE3-9F3D-01719D1E30A4}"/>
              </a:ext>
            </a:extLst>
          </p:cNvPr>
          <p:cNvSpPr txBox="1"/>
          <p:nvPr/>
        </p:nvSpPr>
        <p:spPr>
          <a:xfrm>
            <a:off x="2688771" y="2188028"/>
            <a:ext cx="3603172" cy="1328058"/>
          </a:xfrm>
          <a:prstGeom prst="rect">
            <a:avLst/>
          </a:prstGeom>
          <a:noFill/>
        </p:spPr>
        <p:txBody>
          <a:bodyPr wrap="square" rtlCol="0">
            <a:spAutoFit/>
          </a:bodyPr>
          <a:lstStyle/>
          <a:p>
            <a:pPr algn="ctr"/>
            <a:r>
              <a:rPr lang="en-US" sz="4000" b="1" dirty="0">
                <a:solidFill>
                  <a:schemeClr val="bg1"/>
                </a:solidFill>
                <a:latin typeface="Verdana" panose="020B0604030504040204" pitchFamily="34" charset="0"/>
                <a:ea typeface="Verdana" panose="020B0604030504040204" pitchFamily="34" charset="0"/>
                <a:cs typeface="Verdana" panose="020B0604030504040204" pitchFamily="34" charset="0"/>
              </a:rPr>
              <a:t>Matthew </a:t>
            </a:r>
          </a:p>
          <a:p>
            <a:pPr algn="ctr"/>
            <a:r>
              <a:rPr lang="en-US" sz="4000" b="1" dirty="0">
                <a:solidFill>
                  <a:schemeClr val="bg1"/>
                </a:solidFill>
                <a:latin typeface="Verdana" panose="020B0604030504040204" pitchFamily="34" charset="0"/>
                <a:ea typeface="Verdana" panose="020B0604030504040204" pitchFamily="34" charset="0"/>
                <a:cs typeface="Verdana" panose="020B0604030504040204" pitchFamily="34" charset="0"/>
              </a:rPr>
              <a:t>5:21-32</a:t>
            </a:r>
          </a:p>
        </p:txBody>
      </p:sp>
    </p:spTree>
    <p:extLst>
      <p:ext uri="{BB962C8B-B14F-4D97-AF65-F5344CB8AC3E}">
        <p14:creationId xmlns:p14="http://schemas.microsoft.com/office/powerpoint/2010/main" val="2046209457"/>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DD4098B-36F2-9BB5-853B-51180F1F498C}"/>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7FDA0A1-88B4-3BDB-983C-CB491134CF6B}"/>
              </a:ext>
            </a:extLst>
          </p:cNvPr>
          <p:cNvSpPr>
            <a:spLocks noGrp="1"/>
          </p:cNvSpPr>
          <p:nvPr>
            <p:ph idx="1"/>
          </p:nvPr>
        </p:nvSpPr>
        <p:spPr>
          <a:xfrm>
            <a:off x="195943" y="1349828"/>
            <a:ext cx="8752114" cy="5268685"/>
          </a:xfrm>
        </p:spPr>
        <p:txBody>
          <a:bodyPr/>
          <a:lstStyle/>
          <a:p>
            <a:pPr marL="0" indent="0">
              <a:buNone/>
            </a:pPr>
            <a:r>
              <a:rPr lang="en-US" sz="3600" b="1" kern="1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2. Jump on your thoughts</a:t>
            </a:r>
          </a:p>
          <a:p>
            <a:pPr marL="0" indent="0">
              <a:buNone/>
            </a:pPr>
            <a:endParaRPr lang="en-US"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000" kern="100" dirty="0">
                <a:effectLst/>
                <a:latin typeface="Verdana" panose="020B0604030504040204" pitchFamily="34" charset="0"/>
                <a:ea typeface="Verdana" panose="020B0604030504040204" pitchFamily="34" charset="0"/>
                <a:cs typeface="Verdana" panose="020B0604030504040204" pitchFamily="34" charset="0"/>
              </a:rPr>
              <a:t>8 Finally, brothers, whatever is true, whatever is honorable, whatever is just, whatever is pure, whatever is lovely, whatever is commendable, if there is any excellence, if there is anything worthy of praise, think about these things.</a:t>
            </a:r>
          </a:p>
          <a:p>
            <a:pPr marL="0" indent="0">
              <a:buNone/>
            </a:pPr>
            <a:r>
              <a:rPr lang="en-US" sz="3000" kern="100" dirty="0">
                <a:effectLst/>
                <a:latin typeface="Verdana" panose="020B0604030504040204" pitchFamily="34" charset="0"/>
                <a:ea typeface="Verdana" panose="020B0604030504040204" pitchFamily="34" charset="0"/>
                <a:cs typeface="Verdana" panose="020B0604030504040204" pitchFamily="34" charset="0"/>
              </a:rPr>
              <a:t>(Philippians 4:8)</a:t>
            </a:r>
          </a:p>
          <a:p>
            <a:pPr marL="0" indent="0">
              <a:buNone/>
            </a:pPr>
            <a:endParaRPr lang="en-US" dirty="0"/>
          </a:p>
        </p:txBody>
      </p:sp>
      <p:pic>
        <p:nvPicPr>
          <p:cNvPr id="4" name="Content Placeholder 4" descr="A red heart with a heartbeat line&#10;&#10;Description automatically generated">
            <a:extLst>
              <a:ext uri="{FF2B5EF4-FFF2-40B4-BE49-F238E27FC236}">
                <a16:creationId xmlns:a16="http://schemas.microsoft.com/office/drawing/2014/main" id="{2469904A-DD2A-FE10-864D-6C6B750D51C7}"/>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4122615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786ADD-0C00-7438-9B1D-D9670F6375B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9A38DF-DBA9-0532-C426-A32C659E5FE9}"/>
              </a:ext>
            </a:extLst>
          </p:cNvPr>
          <p:cNvSpPr>
            <a:spLocks noGrp="1"/>
          </p:cNvSpPr>
          <p:nvPr>
            <p:ph idx="1"/>
          </p:nvPr>
        </p:nvSpPr>
        <p:spPr>
          <a:xfrm>
            <a:off x="195943" y="1230086"/>
            <a:ext cx="8752114" cy="5388427"/>
          </a:xfrm>
        </p:spPr>
        <p:txBody>
          <a:bodyPr>
            <a:normAutofit fontScale="92500" lnSpcReduction="10000"/>
          </a:bodyPr>
          <a:lstStyle/>
          <a:p>
            <a:pPr marL="0" indent="0">
              <a:buNone/>
            </a:pPr>
            <a:r>
              <a:rPr lang="en-US" b="1" kern="1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3. Run</a:t>
            </a:r>
          </a:p>
          <a:p>
            <a:pPr marL="0" indent="0">
              <a:buNone/>
            </a:pPr>
            <a:r>
              <a:rPr lang="en-US" sz="3200" dirty="0"/>
              <a:t>22 So flee youthful passions and pursue righteousness, faith, love, and peace, along with those who call on the Lord from a pure heart.             (2 Timothy 2:22)</a:t>
            </a:r>
          </a:p>
          <a:p>
            <a:pPr marL="0" indent="0">
              <a:buNone/>
            </a:pPr>
            <a:endParaRPr lang="en-US" sz="1800" b="1" kern="100" dirty="0">
              <a:solidFill>
                <a:srgbClr val="0070C0"/>
              </a:solidFill>
              <a:effectLst/>
              <a:latin typeface="Verdana" panose="020B0604030504040204" pitchFamily="34" charset="0"/>
              <a:ea typeface="Aptos" panose="020B0004020202020204" pitchFamily="34" charset="0"/>
              <a:cs typeface="Times New Roman" panose="02020603050405020304" pitchFamily="18" charset="0"/>
            </a:endParaRPr>
          </a:p>
          <a:p>
            <a:pPr marL="0" indent="0">
              <a:buNone/>
            </a:pPr>
            <a:r>
              <a:rPr lang="en-US" b="1" kern="100" dirty="0">
                <a:solidFill>
                  <a:srgbClr val="0070C0"/>
                </a:solidFill>
                <a:effectLst/>
                <a:latin typeface="Verdana" panose="020B0604030504040204" pitchFamily="34" charset="0"/>
                <a:ea typeface="Aptos" panose="020B0004020202020204" pitchFamily="34" charset="0"/>
                <a:cs typeface="Times New Roman" panose="02020603050405020304" pitchFamily="18" charset="0"/>
              </a:rPr>
              <a:t>3. DIVORCE for adultery, not a certificate of infraction (Vss. 31-32)</a:t>
            </a:r>
          </a:p>
          <a:p>
            <a:pPr marL="0" indent="0">
              <a:buNone/>
            </a:pPr>
            <a:r>
              <a:rPr lang="en-US" kern="100" dirty="0">
                <a:effectLst/>
                <a:latin typeface="Verdana" panose="020B0604030504040204" pitchFamily="34" charset="0"/>
                <a:ea typeface="Aptos" panose="020B0004020202020204" pitchFamily="34" charset="0"/>
                <a:cs typeface="Times New Roman" panose="02020603050405020304" pitchFamily="18" charset="0"/>
              </a:rPr>
              <a:t>“It was also said, Whoever divorces his wife, let him give her a certificate of divorce.’ 32 But I say to you that everyone who divorces his wife, except on the ground of sexual immorality, makes her commit adultery, and whoever marries a divorced woman commits adultery. </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pic>
        <p:nvPicPr>
          <p:cNvPr id="4" name="Content Placeholder 4" descr="A red heart with a heartbeat line&#10;&#10;Description automatically generated">
            <a:extLst>
              <a:ext uri="{FF2B5EF4-FFF2-40B4-BE49-F238E27FC236}">
                <a16:creationId xmlns:a16="http://schemas.microsoft.com/office/drawing/2014/main" id="{D5210DAC-5C09-3663-EEEC-B496CA850461}"/>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3879332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 calcmode="lin" valueType="num">
                                      <p:cBhvr additive="base">
                                        <p:cTn id="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 calcmode="lin" valueType="num">
                                      <p:cBhvr additive="base">
                                        <p:cTn id="1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BB05665-35D3-A914-042B-C615D51EF0B9}"/>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23FD362-70A1-2E32-FCA4-A3CC220C8DC4}"/>
              </a:ext>
            </a:extLst>
          </p:cNvPr>
          <p:cNvSpPr>
            <a:spLocks noGrp="1"/>
          </p:cNvSpPr>
          <p:nvPr>
            <p:ph idx="1"/>
          </p:nvPr>
        </p:nvSpPr>
        <p:spPr>
          <a:xfrm>
            <a:off x="195943" y="1349828"/>
            <a:ext cx="8752114" cy="5268685"/>
          </a:xfrm>
        </p:spPr>
        <p:txBody>
          <a:bodyPr/>
          <a:lstStyle/>
          <a:p>
            <a:pPr marL="0" indent="0">
              <a:buNone/>
            </a:pPr>
            <a:r>
              <a:rPr lang="en-US" sz="3200" b="1" kern="100" dirty="0">
                <a:solidFill>
                  <a:srgbClr val="0070C0"/>
                </a:solidFill>
                <a:latin typeface="Verdana" panose="020B0604030504040204" pitchFamily="34" charset="0"/>
                <a:ea typeface="Verdana" panose="020B0604030504040204" pitchFamily="34" charset="0"/>
                <a:cs typeface="Verdana" panose="020B0604030504040204" pitchFamily="34" charset="0"/>
              </a:rPr>
              <a:t>4</a:t>
            </a:r>
            <a:r>
              <a:rPr lang="en-US" sz="3200" b="1" kern="1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FORGIVING making an effort to reconcile, not retaliation.  </a:t>
            </a:r>
          </a:p>
          <a:p>
            <a:pPr marL="0" indent="0">
              <a:buNone/>
            </a:pPr>
            <a:endParaRPr lang="en-US" sz="30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000" kern="100" dirty="0">
                <a:effectLst/>
                <a:latin typeface="Verdana" panose="020B0604030504040204" pitchFamily="34" charset="0"/>
                <a:ea typeface="Verdana" panose="020B0604030504040204" pitchFamily="34" charset="0"/>
                <a:cs typeface="Verdana" panose="020B0604030504040204" pitchFamily="34" charset="0"/>
              </a:rPr>
              <a:t>38 “You have heard that it was said, An eye for an eye and a tooth for a tooth.’ 39 But I say to you, Do not resist the one who is evil. But if anyone slaps you on the right cheek, turn to him the other also.</a:t>
            </a:r>
            <a:r>
              <a:rPr lang="en-US" sz="3000" b="1" kern="100" dirty="0">
                <a:solidFill>
                  <a:srgbClr val="0070C0"/>
                </a:solidFill>
                <a:latin typeface="Verdana" panose="020B0604030504040204" pitchFamily="34" charset="0"/>
                <a:ea typeface="Verdana" panose="020B0604030504040204" pitchFamily="34" charset="0"/>
                <a:cs typeface="Verdana" panose="020B0604030504040204" pitchFamily="34" charset="0"/>
              </a:rPr>
              <a:t>        </a:t>
            </a:r>
            <a:r>
              <a:rPr lang="en-US" sz="3000" kern="100" dirty="0">
                <a:latin typeface="Verdana" panose="020B0604030504040204" pitchFamily="34" charset="0"/>
                <a:ea typeface="Verdana" panose="020B0604030504040204" pitchFamily="34" charset="0"/>
                <a:cs typeface="Verdana" panose="020B0604030504040204" pitchFamily="34" charset="0"/>
              </a:rPr>
              <a:t>(Matt. 5:38-39)</a:t>
            </a:r>
            <a:endParaRPr lang="en-US" sz="30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p>
        </p:txBody>
      </p:sp>
      <p:pic>
        <p:nvPicPr>
          <p:cNvPr id="4" name="Content Placeholder 4" descr="A red heart with a heartbeat line&#10;&#10;Description automatically generated">
            <a:extLst>
              <a:ext uri="{FF2B5EF4-FFF2-40B4-BE49-F238E27FC236}">
                <a16:creationId xmlns:a16="http://schemas.microsoft.com/office/drawing/2014/main" id="{62FE081F-D8DC-5892-E61A-11C9D60CE2C7}"/>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3228079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C91178-8076-A714-0837-9B5A98FCA9E3}"/>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1DEAD4-82CA-BAB0-AAC0-99A44839CDE2}"/>
              </a:ext>
            </a:extLst>
          </p:cNvPr>
          <p:cNvSpPr>
            <a:spLocks noGrp="1"/>
          </p:cNvSpPr>
          <p:nvPr>
            <p:ph idx="1"/>
          </p:nvPr>
        </p:nvSpPr>
        <p:spPr>
          <a:xfrm>
            <a:off x="195943" y="1349828"/>
            <a:ext cx="8752114" cy="5268685"/>
          </a:xfrm>
        </p:spPr>
        <p:txBody>
          <a:bodyPr/>
          <a:lstStyle/>
          <a:p>
            <a:pPr marL="0" indent="0">
              <a:buNone/>
            </a:pPr>
            <a:r>
              <a:rPr lang="en-US" sz="3600" dirty="0">
                <a:latin typeface="Verdana" panose="020B0604030504040204" pitchFamily="34" charset="0"/>
                <a:ea typeface="Verdana" panose="020B0604030504040204" pitchFamily="34" charset="0"/>
                <a:cs typeface="Verdana" panose="020B0604030504040204" pitchFamily="34" charset="0"/>
              </a:rPr>
              <a:t>32 Be kind to one another, tenderhearted, forgiving one another, as God in Christ forgave you. (Eph. 4:32)</a:t>
            </a:r>
          </a:p>
          <a:p>
            <a:pPr marL="0" indent="0">
              <a:buNone/>
            </a:pPr>
            <a:endParaRPr lang="en-US" sz="3600" dirty="0">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600" dirty="0">
                <a:latin typeface="Verdana" panose="020B0604030504040204" pitchFamily="34" charset="0"/>
                <a:ea typeface="Verdana" panose="020B0604030504040204" pitchFamily="34" charset="0"/>
                <a:cs typeface="Verdana" panose="020B0604030504040204" pitchFamily="34" charset="0"/>
              </a:rPr>
              <a:t>18 If possible, so far as it depends on you, live peaceably with all. (Romans 12:18</a:t>
            </a:r>
          </a:p>
          <a:p>
            <a:pPr marL="0" indent="0">
              <a:buNone/>
            </a:pPr>
            <a:endParaRPr lang="en-US" dirty="0"/>
          </a:p>
          <a:p>
            <a:pPr marL="0" indent="0">
              <a:buNone/>
            </a:pPr>
            <a:endParaRPr lang="en-US" dirty="0"/>
          </a:p>
        </p:txBody>
      </p:sp>
      <p:pic>
        <p:nvPicPr>
          <p:cNvPr id="4" name="Content Placeholder 4" descr="A red heart with a heartbeat line&#10;&#10;Description automatically generated">
            <a:extLst>
              <a:ext uri="{FF2B5EF4-FFF2-40B4-BE49-F238E27FC236}">
                <a16:creationId xmlns:a16="http://schemas.microsoft.com/office/drawing/2014/main" id="{D687C744-2664-C223-1E85-6CFC35A42F70}"/>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16444985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009FFE-EE40-F16D-D1A8-19D7AC52868F}"/>
            </a:ext>
          </a:extLst>
        </p:cNvPr>
        <p:cNvGrpSpPr/>
        <p:nvPr/>
      </p:nvGrpSpPr>
      <p:grpSpPr>
        <a:xfrm>
          <a:off x="0" y="0"/>
          <a:ext cx="0" cy="0"/>
          <a:chOff x="0" y="0"/>
          <a:chExt cx="0" cy="0"/>
        </a:xfrm>
      </p:grpSpPr>
      <p:pic>
        <p:nvPicPr>
          <p:cNvPr id="5" name="Content Placeholder 4" descr="A red heart shaped balloon&#10;&#10;Description automatically generated">
            <a:extLst>
              <a:ext uri="{FF2B5EF4-FFF2-40B4-BE49-F238E27FC236}">
                <a16:creationId xmlns:a16="http://schemas.microsoft.com/office/drawing/2014/main" id="{DE89C56B-99A9-CBB6-5C81-4C8F21AD515F}"/>
              </a:ext>
            </a:extLst>
          </p:cNvPr>
          <p:cNvPicPr>
            <a:picLocks noGrp="1" noChangeAspect="1"/>
          </p:cNvPicPr>
          <p:nvPr>
            <p:ph idx="1"/>
          </p:nvPr>
        </p:nvPicPr>
        <p:blipFill rotWithShape="1">
          <a:blip r:embed="rId2"/>
          <a:srcRect l="743" r="14575"/>
          <a:stretch/>
        </p:blipFill>
        <p:spPr>
          <a:xfrm>
            <a:off x="20" y="1282"/>
            <a:ext cx="9143980" cy="6856718"/>
          </a:xfrm>
          <a:prstGeom prst="rect">
            <a:avLst/>
          </a:prstGeom>
        </p:spPr>
      </p:pic>
      <p:sp>
        <p:nvSpPr>
          <p:cNvPr id="6" name="TextBox 5">
            <a:extLst>
              <a:ext uri="{FF2B5EF4-FFF2-40B4-BE49-F238E27FC236}">
                <a16:creationId xmlns:a16="http://schemas.microsoft.com/office/drawing/2014/main" id="{2B810F82-5259-C0BA-CA22-E64D5D50070E}"/>
              </a:ext>
            </a:extLst>
          </p:cNvPr>
          <p:cNvSpPr txBox="1"/>
          <p:nvPr/>
        </p:nvSpPr>
        <p:spPr>
          <a:xfrm>
            <a:off x="2688771" y="2188028"/>
            <a:ext cx="3603172" cy="1328058"/>
          </a:xfrm>
          <a:prstGeom prst="rect">
            <a:avLst/>
          </a:prstGeom>
          <a:noFill/>
        </p:spPr>
        <p:txBody>
          <a:bodyPr wrap="square" rtlCol="0">
            <a:spAutoFit/>
          </a:bodyPr>
          <a:lstStyle/>
          <a:p>
            <a:pPr algn="ctr"/>
            <a:r>
              <a:rPr lang="en-US" sz="4000" b="1" dirty="0">
                <a:solidFill>
                  <a:schemeClr val="bg1"/>
                </a:solidFill>
                <a:latin typeface="Verdana" panose="020B0604030504040204" pitchFamily="34" charset="0"/>
                <a:ea typeface="Verdana" panose="020B0604030504040204" pitchFamily="34" charset="0"/>
                <a:cs typeface="Verdana" panose="020B0604030504040204" pitchFamily="34" charset="0"/>
              </a:rPr>
              <a:t>Matthew </a:t>
            </a:r>
          </a:p>
          <a:p>
            <a:pPr algn="ctr"/>
            <a:r>
              <a:rPr lang="en-US" sz="4000" b="1" dirty="0">
                <a:solidFill>
                  <a:schemeClr val="bg1"/>
                </a:solidFill>
                <a:latin typeface="Verdana" panose="020B0604030504040204" pitchFamily="34" charset="0"/>
                <a:ea typeface="Verdana" panose="020B0604030504040204" pitchFamily="34" charset="0"/>
                <a:cs typeface="Verdana" panose="020B0604030504040204" pitchFamily="34" charset="0"/>
              </a:rPr>
              <a:t>5:21-32</a:t>
            </a:r>
          </a:p>
        </p:txBody>
      </p:sp>
    </p:spTree>
    <p:extLst>
      <p:ext uri="{BB962C8B-B14F-4D97-AF65-F5344CB8AC3E}">
        <p14:creationId xmlns:p14="http://schemas.microsoft.com/office/powerpoint/2010/main" val="3140870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93D7878-B636-98C8-43F9-ACD2C9A7789A}"/>
              </a:ext>
            </a:extLst>
          </p:cNvPr>
          <p:cNvSpPr>
            <a:spLocks noGrp="1"/>
          </p:cNvSpPr>
          <p:nvPr>
            <p:ph idx="1"/>
          </p:nvPr>
        </p:nvSpPr>
        <p:spPr>
          <a:xfrm>
            <a:off x="206829" y="1415143"/>
            <a:ext cx="8697685" cy="4761820"/>
          </a:xfrm>
        </p:spPr>
        <p:txBody>
          <a:bodyPr>
            <a:normAutofit/>
          </a:bodyPr>
          <a:lstStyle/>
          <a:p>
            <a:pPr marL="0" marR="0" indent="0">
              <a:spcBef>
                <a:spcPts val="0"/>
              </a:spcBef>
              <a:spcAft>
                <a:spcPts val="0"/>
              </a:spcAft>
              <a:buNone/>
            </a:pPr>
            <a:r>
              <a:rPr lang="en-US" sz="3600" kern="100" dirty="0">
                <a:effectLst/>
                <a:latin typeface="Verdana" panose="020B0604030504040204" pitchFamily="34" charset="0"/>
                <a:ea typeface="Verdana" panose="020B0604030504040204" pitchFamily="34" charset="0"/>
                <a:cs typeface="Verdana" panose="020B0604030504040204" pitchFamily="34" charset="0"/>
              </a:rPr>
              <a:t>Are you driven by truth or tradition? </a:t>
            </a:r>
          </a:p>
          <a:p>
            <a:pPr marL="0" marR="0" indent="0">
              <a:spcBef>
                <a:spcPts val="0"/>
              </a:spcBef>
              <a:spcAft>
                <a:spcPts val="0"/>
              </a:spcAft>
              <a:buNone/>
            </a:pPr>
            <a:endParaRPr lang="en-US" sz="36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sz="3600" kern="100" dirty="0">
                <a:effectLst/>
                <a:latin typeface="Verdana" panose="020B0604030504040204" pitchFamily="34" charset="0"/>
                <a:ea typeface="Verdana" panose="020B0604030504040204" pitchFamily="34" charset="0"/>
                <a:cs typeface="Verdana" panose="020B0604030504040204" pitchFamily="34" charset="0"/>
              </a:rPr>
              <a:t>Are you internally transformed or externally conformed? </a:t>
            </a:r>
          </a:p>
          <a:p>
            <a:pPr marL="0" marR="0" indent="0">
              <a:spcBef>
                <a:spcPts val="0"/>
              </a:spcBef>
              <a:spcAft>
                <a:spcPts val="0"/>
              </a:spcAft>
              <a:buNone/>
            </a:pPr>
            <a:endParaRPr lang="en-US" sz="36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sz="3600" kern="100" dirty="0">
                <a:effectLst/>
                <a:latin typeface="Verdana" panose="020B0604030504040204" pitchFamily="34" charset="0"/>
                <a:ea typeface="Verdana" panose="020B0604030504040204" pitchFamily="34" charset="0"/>
                <a:cs typeface="Verdana" panose="020B0604030504040204" pitchFamily="34" charset="0"/>
              </a:rPr>
              <a:t>Are you seriously aware of the depths of your sin, or lightly convicted you mess up once in a while? </a:t>
            </a:r>
          </a:p>
          <a:p>
            <a:pPr marL="0" indent="0">
              <a:buNone/>
            </a:pPr>
            <a:endParaRPr lang="en-US" dirty="0"/>
          </a:p>
        </p:txBody>
      </p:sp>
      <p:pic>
        <p:nvPicPr>
          <p:cNvPr id="4" name="Content Placeholder 4" descr="A red heart with a heartbeat line&#10;&#10;Description automatically generated">
            <a:extLst>
              <a:ext uri="{FF2B5EF4-FFF2-40B4-BE49-F238E27FC236}">
                <a16:creationId xmlns:a16="http://schemas.microsoft.com/office/drawing/2014/main" id="{F45F403E-2A40-5808-778E-98249CE29BA5}"/>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21059940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503FD8-5E9B-769E-61C1-CB616EB56FD2}"/>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0FE951E-192F-443C-9B7B-2C7CAEDEBC77}"/>
              </a:ext>
            </a:extLst>
          </p:cNvPr>
          <p:cNvSpPr>
            <a:spLocks noGrp="1"/>
          </p:cNvSpPr>
          <p:nvPr>
            <p:ph idx="1"/>
          </p:nvPr>
        </p:nvSpPr>
        <p:spPr>
          <a:xfrm>
            <a:off x="239486" y="1349829"/>
            <a:ext cx="8675914" cy="5225142"/>
          </a:xfrm>
        </p:spPr>
        <p:txBody>
          <a:bodyPr>
            <a:normAutofit lnSpcReduction="10000"/>
          </a:bodyPr>
          <a:lstStyle/>
          <a:p>
            <a:pPr marL="0" marR="0" indent="0">
              <a:spcBef>
                <a:spcPts val="0"/>
              </a:spcBef>
              <a:spcAft>
                <a:spcPts val="0"/>
              </a:spcAft>
              <a:buNone/>
            </a:pPr>
            <a:r>
              <a:rPr lang="en-US" sz="3600" kern="100" dirty="0">
                <a:effectLst/>
                <a:latin typeface="Verdana" panose="020B0604030504040204" pitchFamily="34" charset="0"/>
                <a:ea typeface="Verdana" panose="020B0604030504040204" pitchFamily="34" charset="0"/>
                <a:cs typeface="Verdana" panose="020B0604030504040204" pitchFamily="34" charset="0"/>
              </a:rPr>
              <a:t>Are you attacking the sins of your heart, the internal sins?</a:t>
            </a:r>
          </a:p>
          <a:p>
            <a:pPr marL="0" marR="0" indent="0">
              <a:spcBef>
                <a:spcPts val="0"/>
              </a:spcBef>
              <a:spcAft>
                <a:spcPts val="0"/>
              </a:spcAft>
              <a:buNone/>
            </a:pPr>
            <a:endParaRPr lang="en-US" sz="3600" kern="100" dirty="0">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sz="3600" kern="100" dirty="0">
                <a:latin typeface="Verdana" panose="020B0604030504040204" pitchFamily="34" charset="0"/>
                <a:ea typeface="Verdana" panose="020B0604030504040204" pitchFamily="34" charset="0"/>
                <a:cs typeface="Verdana" panose="020B0604030504040204" pitchFamily="34" charset="0"/>
              </a:rPr>
              <a:t>Are you just focused on D</a:t>
            </a:r>
            <a:r>
              <a:rPr lang="en-US" sz="3600" kern="100" dirty="0">
                <a:effectLst/>
                <a:latin typeface="Verdana" panose="020B0604030504040204" pitchFamily="34" charset="0"/>
                <a:ea typeface="Verdana" panose="020B0604030504040204" pitchFamily="34" charset="0"/>
                <a:cs typeface="Verdana" panose="020B0604030504040204" pitchFamily="34" charset="0"/>
              </a:rPr>
              <a:t>esires, thoughts and motives, or just merely dealing with the outward, external and obvious sins? </a:t>
            </a:r>
          </a:p>
          <a:p>
            <a:pPr marL="0" marR="0" indent="0">
              <a:spcBef>
                <a:spcPts val="0"/>
              </a:spcBef>
              <a:spcAft>
                <a:spcPts val="0"/>
              </a:spcAft>
              <a:buNone/>
            </a:pPr>
            <a:endParaRPr lang="en-US" sz="36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sz="3600" kern="100" dirty="0">
                <a:effectLst/>
                <a:latin typeface="Verdana" panose="020B0604030504040204" pitchFamily="34" charset="0"/>
                <a:ea typeface="Verdana" panose="020B0604030504040204" pitchFamily="34" charset="0"/>
                <a:cs typeface="Verdana" panose="020B0604030504040204" pitchFamily="34" charset="0"/>
              </a:rPr>
              <a:t>Have you truly been converted to Christ, or have you conformed to Christianity’s regulations?</a:t>
            </a:r>
          </a:p>
          <a:p>
            <a:pPr marL="0" indent="0">
              <a:buNone/>
            </a:pPr>
            <a:endParaRPr lang="en-US" dirty="0"/>
          </a:p>
        </p:txBody>
      </p:sp>
      <p:pic>
        <p:nvPicPr>
          <p:cNvPr id="4" name="Content Placeholder 4" descr="A red heart with a heartbeat line&#10;&#10;Description automatically generated">
            <a:extLst>
              <a:ext uri="{FF2B5EF4-FFF2-40B4-BE49-F238E27FC236}">
                <a16:creationId xmlns:a16="http://schemas.microsoft.com/office/drawing/2014/main" id="{983A6B13-400E-4843-73B5-4BD2FED88CA7}"/>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120290405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251A56-6A70-1074-9974-065A2D9269DA}"/>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743627A-BE74-EE71-D095-CF9F3E748C18}"/>
              </a:ext>
            </a:extLst>
          </p:cNvPr>
          <p:cNvSpPr>
            <a:spLocks noGrp="1"/>
          </p:cNvSpPr>
          <p:nvPr>
            <p:ph idx="1"/>
          </p:nvPr>
        </p:nvSpPr>
        <p:spPr>
          <a:xfrm>
            <a:off x="195943" y="1349828"/>
            <a:ext cx="8752114" cy="5268685"/>
          </a:xfrm>
        </p:spPr>
        <p:txBody>
          <a:bodyPr/>
          <a:lstStyle/>
          <a:p>
            <a:pPr marL="0" indent="0">
              <a:buNone/>
            </a:pPr>
            <a:r>
              <a:rPr lang="en-US" sz="3600" kern="100" dirty="0">
                <a:effectLst/>
                <a:latin typeface="Arial" panose="020B0604020202020204" pitchFamily="34" charset="0"/>
                <a:ea typeface="Aptos" panose="020B0004020202020204" pitchFamily="34" charset="0"/>
                <a:cs typeface="Arial" panose="020B0604020202020204" pitchFamily="34" charset="0"/>
              </a:rPr>
              <a:t>“You have heard it said...but I say to you” </a:t>
            </a:r>
          </a:p>
          <a:p>
            <a:pPr marL="0" indent="0">
              <a:buNone/>
            </a:pPr>
            <a:endParaRPr lang="en-US" sz="3600" b="1" kern="100" dirty="0">
              <a:solidFill>
                <a:srgbClr val="0070C0"/>
              </a:solidFill>
              <a:effectLst/>
              <a:latin typeface="Verdana" panose="020B0604030504040204" pitchFamily="34" charset="0"/>
              <a:ea typeface="Aptos" panose="020B0004020202020204" pitchFamily="34" charset="0"/>
              <a:cs typeface="Times New Roman" panose="02020603050405020304" pitchFamily="18" charset="0"/>
            </a:endParaRPr>
          </a:p>
          <a:p>
            <a:pPr marL="0" indent="0">
              <a:buNone/>
            </a:pPr>
            <a:r>
              <a:rPr lang="en-US" sz="3600" b="1" kern="100" dirty="0">
                <a:solidFill>
                  <a:srgbClr val="0070C0"/>
                </a:solidFill>
                <a:effectLst/>
                <a:latin typeface="Verdana" panose="020B0604030504040204" pitchFamily="34" charset="0"/>
                <a:ea typeface="Aptos" panose="020B0004020202020204" pitchFamily="34" charset="0"/>
                <a:cs typeface="Times New Roman" panose="02020603050405020304" pitchFamily="18" charset="0"/>
              </a:rPr>
              <a:t>1. HATE in your heart equals Murder  (Vss. 21-22)</a:t>
            </a:r>
          </a:p>
          <a:p>
            <a:pPr marL="0" indent="0">
              <a:buNone/>
            </a:pPr>
            <a:endParaRPr lang="en-US" sz="3600" kern="100" dirty="0">
              <a:effectLst/>
              <a:latin typeface="Arial" panose="020B0604020202020204" pitchFamily="34" charset="0"/>
              <a:ea typeface="Verdana" panose="020B0604030504040204" pitchFamily="34" charset="0"/>
              <a:cs typeface="Arial" panose="020B0604020202020204" pitchFamily="34" charset="0"/>
            </a:endParaRPr>
          </a:p>
          <a:p>
            <a:pPr marL="0" indent="0">
              <a:buNone/>
            </a:pPr>
            <a:r>
              <a:rPr lang="en-US" sz="3600" kern="100" dirty="0">
                <a:effectLst/>
                <a:latin typeface="Arial" panose="020B0604020202020204" pitchFamily="34" charset="0"/>
                <a:ea typeface="Verdana" panose="020B0604030504040204" pitchFamily="34" charset="0"/>
                <a:cs typeface="Arial" panose="020B0604020202020204" pitchFamily="34" charset="0"/>
              </a:rPr>
              <a:t>26 Be angry and do not sin; do not let the sun go down on your anger,</a:t>
            </a:r>
          </a:p>
          <a:p>
            <a:pPr marL="0" indent="0">
              <a:buNone/>
            </a:pPr>
            <a:endParaRPr lang="en-US" sz="3600" kern="100" dirty="0">
              <a:effectLst/>
              <a:latin typeface="Arial" panose="020B0604020202020204" pitchFamily="34" charset="0"/>
              <a:ea typeface="Verdana" panose="020B0604030504040204" pitchFamily="34" charset="0"/>
              <a:cs typeface="Arial" panose="020B0604020202020204" pitchFamily="34" charset="0"/>
            </a:endParaRPr>
          </a:p>
          <a:p>
            <a:pPr marL="0" indent="0">
              <a:buNone/>
            </a:pP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p>
        </p:txBody>
      </p:sp>
      <p:pic>
        <p:nvPicPr>
          <p:cNvPr id="4" name="Content Placeholder 4" descr="A red heart with a heartbeat line&#10;&#10;Description automatically generated">
            <a:extLst>
              <a:ext uri="{FF2B5EF4-FFF2-40B4-BE49-F238E27FC236}">
                <a16:creationId xmlns:a16="http://schemas.microsoft.com/office/drawing/2014/main" id="{EA9D37B3-8E77-63FA-6671-076F25A70F70}"/>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3905440056"/>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24E6B2F-8817-6968-A837-B8ADC6CAA35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42DE37E-B83C-3252-F592-E3C6E4E20DD3}"/>
              </a:ext>
            </a:extLst>
          </p:cNvPr>
          <p:cNvSpPr>
            <a:spLocks noGrp="1"/>
          </p:cNvSpPr>
          <p:nvPr>
            <p:ph idx="1"/>
          </p:nvPr>
        </p:nvSpPr>
        <p:spPr>
          <a:xfrm>
            <a:off x="195943" y="1349828"/>
            <a:ext cx="8752114" cy="5268685"/>
          </a:xfrm>
        </p:spPr>
        <p:txBody>
          <a:bodyPr/>
          <a:lstStyle/>
          <a:p>
            <a:pPr marL="0" marR="0" indent="0">
              <a:spcBef>
                <a:spcPts val="0"/>
              </a:spcBef>
              <a:spcAft>
                <a:spcPts val="0"/>
              </a:spcAft>
              <a:buNone/>
            </a:pPr>
            <a:r>
              <a:rPr lang="en-US" sz="3600" b="1" kern="100" dirty="0">
                <a:effectLst/>
                <a:latin typeface="Verdana" panose="020B0604030504040204" pitchFamily="34" charset="0"/>
                <a:ea typeface="Verdana" panose="020B0604030504040204" pitchFamily="34" charset="0"/>
                <a:cs typeface="Verdana" panose="020B0604030504040204" pitchFamily="34" charset="0"/>
              </a:rPr>
              <a:t>There are two healthy options:</a:t>
            </a:r>
            <a:endParaRPr lang="en-US" sz="36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sz="3600" kern="100" dirty="0">
                <a:effectLst/>
                <a:latin typeface="Verdana" panose="020B0604030504040204" pitchFamily="34" charset="0"/>
                <a:ea typeface="Verdana" panose="020B0604030504040204" pitchFamily="34" charset="0"/>
                <a:cs typeface="Verdana" panose="020B0604030504040204" pitchFamily="34" charset="0"/>
              </a:rPr>
              <a:t> </a:t>
            </a:r>
          </a:p>
          <a:p>
            <a:pPr marL="0" marR="0" indent="0">
              <a:spcBef>
                <a:spcPts val="0"/>
              </a:spcBef>
              <a:spcAft>
                <a:spcPts val="0"/>
              </a:spcAft>
              <a:buNone/>
            </a:pPr>
            <a:r>
              <a:rPr lang="en-US" sz="3600" kern="1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1. Talk to the Lord open – Cast your care upon Him. </a:t>
            </a:r>
          </a:p>
          <a:p>
            <a:pPr marL="0" marR="0" indent="0">
              <a:spcBef>
                <a:spcPts val="0"/>
              </a:spcBef>
              <a:spcAft>
                <a:spcPts val="0"/>
              </a:spcAft>
              <a:buNone/>
            </a:pPr>
            <a:endParaRPr lang="en-US" sz="36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sz="3600" kern="1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2. Work it out with a brother or sister, but do not speak what you will later regret</a:t>
            </a:r>
            <a:endParaRPr lang="en-US" sz="36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4" name="Content Placeholder 4" descr="A red heart with a heartbeat line&#10;&#10;Description automatically generated">
            <a:extLst>
              <a:ext uri="{FF2B5EF4-FFF2-40B4-BE49-F238E27FC236}">
                <a16:creationId xmlns:a16="http://schemas.microsoft.com/office/drawing/2014/main" id="{248004D0-EE9C-05CE-9BDF-640425063E4E}"/>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1207216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dissolve">
                                      <p:cBhvr>
                                        <p:cTn id="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284AE63-92C0-6487-84CE-CC5003CCC2A7}"/>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C2ADC7A-6B4F-033C-5D17-0B7E22DD263D}"/>
              </a:ext>
            </a:extLst>
          </p:cNvPr>
          <p:cNvSpPr>
            <a:spLocks noGrp="1"/>
          </p:cNvSpPr>
          <p:nvPr>
            <p:ph idx="1"/>
          </p:nvPr>
        </p:nvSpPr>
        <p:spPr>
          <a:xfrm>
            <a:off x="195943" y="1349828"/>
            <a:ext cx="8752114" cy="5268685"/>
          </a:xfrm>
        </p:spPr>
        <p:txBody>
          <a:bodyPr/>
          <a:lstStyle/>
          <a:p>
            <a:pPr marL="0" indent="0">
              <a:buNone/>
            </a:pPr>
            <a:r>
              <a:rPr lang="en-US" sz="3600" kern="100" dirty="0">
                <a:effectLst/>
                <a:latin typeface="Verdana" panose="020B0604030504040204" pitchFamily="34" charset="0"/>
                <a:ea typeface="Aptos" panose="020B0004020202020204" pitchFamily="34" charset="0"/>
                <a:cs typeface="Times New Roman" panose="02020603050405020304" pitchFamily="18" charset="0"/>
              </a:rPr>
              <a:t>“Guard your mouth with a muzzle so you may not sin with your tongue” (Psalm 39:1).</a:t>
            </a:r>
          </a:p>
          <a:p>
            <a:pPr marL="0" indent="0">
              <a:buNone/>
            </a:pPr>
            <a:endParaRPr lang="en-US" sz="3600" kern="100" dirty="0">
              <a:effectLst/>
              <a:latin typeface="Verdana" panose="020B0604030504040204" pitchFamily="34" charset="0"/>
              <a:ea typeface="Aptos" panose="020B0004020202020204" pitchFamily="34" charset="0"/>
              <a:cs typeface="Times New Roman" panose="02020603050405020304" pitchFamily="18" charset="0"/>
            </a:endParaRPr>
          </a:p>
          <a:p>
            <a:pPr marL="0" indent="0">
              <a:buNone/>
            </a:pPr>
            <a:r>
              <a:rPr lang="en-US" sz="3600" kern="100" dirty="0">
                <a:effectLst/>
                <a:latin typeface="Verdana" panose="020B0604030504040204" pitchFamily="34" charset="0"/>
                <a:ea typeface="Aptos" panose="020B0004020202020204" pitchFamily="34" charset="0"/>
                <a:cs typeface="Times New Roman" panose="02020603050405020304" pitchFamily="18" charset="0"/>
              </a:rPr>
              <a:t>Everyone who hates his brother is a murderer, and you know that no murderer has eternal life abiding in him. (1 John 3:15)</a:t>
            </a:r>
            <a:endParaRPr lang="en-US" sz="3600"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endParaRPr lang="en-US" dirty="0">
              <a:latin typeface="Verdana" panose="020B0604030504040204" pitchFamily="34" charset="0"/>
              <a:ea typeface="Verdana" panose="020B0604030504040204" pitchFamily="34" charset="0"/>
              <a:cs typeface="Verdana" panose="020B0604030504040204" pitchFamily="34" charset="0"/>
            </a:endParaRPr>
          </a:p>
        </p:txBody>
      </p:sp>
      <p:pic>
        <p:nvPicPr>
          <p:cNvPr id="4" name="Content Placeholder 4" descr="A red heart with a heartbeat line&#10;&#10;Description automatically generated">
            <a:extLst>
              <a:ext uri="{FF2B5EF4-FFF2-40B4-BE49-F238E27FC236}">
                <a16:creationId xmlns:a16="http://schemas.microsoft.com/office/drawing/2014/main" id="{806BF4BA-790C-60EA-7DAE-C1B1C681DF79}"/>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2369953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E4159-C0A7-2AC1-7B3F-5E223414B08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FF6C545-7930-80B5-DA78-45D1EFC52906}"/>
              </a:ext>
            </a:extLst>
          </p:cNvPr>
          <p:cNvSpPr>
            <a:spLocks noGrp="1"/>
          </p:cNvSpPr>
          <p:nvPr>
            <p:ph idx="1"/>
          </p:nvPr>
        </p:nvSpPr>
        <p:spPr>
          <a:xfrm>
            <a:off x="195943" y="1349828"/>
            <a:ext cx="8752114" cy="5268685"/>
          </a:xfrm>
        </p:spPr>
        <p:txBody>
          <a:bodyPr>
            <a:normAutofit lnSpcReduction="10000"/>
          </a:bodyPr>
          <a:lstStyle/>
          <a:p>
            <a:pPr marL="0" indent="0">
              <a:buNone/>
            </a:pPr>
            <a:r>
              <a:rPr lang="en-US" sz="3600" kern="100" dirty="0">
                <a:effectLst/>
                <a:latin typeface="Arial" panose="020B0604020202020204" pitchFamily="34" charset="0"/>
                <a:ea typeface="Aptos" panose="020B0004020202020204" pitchFamily="34" charset="0"/>
                <a:cs typeface="Arial" panose="020B0604020202020204" pitchFamily="34" charset="0"/>
              </a:rPr>
              <a:t>“So, what that you’ve not committed murder you still have uncontrolled, sinful anger in your heart.” </a:t>
            </a:r>
          </a:p>
          <a:p>
            <a:pPr marL="0" indent="0">
              <a:buNone/>
            </a:pPr>
            <a:endParaRPr lang="en-US" dirty="0"/>
          </a:p>
          <a:p>
            <a:pPr marL="0" indent="0">
              <a:buNone/>
            </a:pPr>
            <a:r>
              <a:rPr lang="en-US" sz="3600" dirty="0">
                <a:latin typeface="Verdana" panose="020B0604030504040204" pitchFamily="34" charset="0"/>
                <a:ea typeface="Verdana" panose="020B0604030504040204" pitchFamily="34" charset="0"/>
                <a:cs typeface="Verdana" panose="020B0604030504040204" pitchFamily="34" charset="0"/>
              </a:rPr>
              <a:t>Is the Lord today calling you to repent of internal anger or hatred in your heart?</a:t>
            </a:r>
          </a:p>
          <a:p>
            <a:pPr marL="0" indent="0">
              <a:buNone/>
            </a:pPr>
            <a:r>
              <a:rPr lang="en-US" dirty="0"/>
              <a:t> </a:t>
            </a:r>
            <a:endParaRPr lang="en-US" sz="3600" b="1" kern="100" dirty="0">
              <a:solidFill>
                <a:srgbClr val="0070C0"/>
              </a:solidFill>
              <a:effectLst/>
              <a:latin typeface="Verdana" panose="020B0604030504040204" pitchFamily="34" charset="0"/>
              <a:ea typeface="Verdana" panose="020B0604030504040204" pitchFamily="34" charset="0"/>
              <a:cs typeface="Verdana" panose="020B0604030504040204" pitchFamily="34" charset="0"/>
            </a:endParaRPr>
          </a:p>
          <a:p>
            <a:pPr marL="0" indent="0">
              <a:buNone/>
            </a:pPr>
            <a:r>
              <a:rPr lang="en-US" sz="3600" b="1" kern="1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2. If there is </a:t>
            </a:r>
            <a:r>
              <a:rPr lang="en-US" sz="3600" b="1" kern="1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LUST</a:t>
            </a:r>
            <a:r>
              <a:rPr lang="en-US" sz="3600" b="1" kern="1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 in your heart, you are guilty of </a:t>
            </a:r>
            <a:r>
              <a:rPr lang="en-US" sz="3600" b="1" kern="100" dirty="0">
                <a:solidFill>
                  <a:srgbClr val="C00000"/>
                </a:solidFill>
                <a:effectLst/>
                <a:latin typeface="Verdana" panose="020B0604030504040204" pitchFamily="34" charset="0"/>
                <a:ea typeface="Verdana" panose="020B0604030504040204" pitchFamily="34" charset="0"/>
                <a:cs typeface="Verdana" panose="020B0604030504040204" pitchFamily="34" charset="0"/>
              </a:rPr>
              <a:t>ADULTERY.</a:t>
            </a:r>
          </a:p>
          <a:p>
            <a:pPr marL="0" indent="0">
              <a:buNone/>
            </a:pPr>
            <a:endParaRPr lang="en-US" dirty="0"/>
          </a:p>
        </p:txBody>
      </p:sp>
      <p:pic>
        <p:nvPicPr>
          <p:cNvPr id="4" name="Content Placeholder 4" descr="A red heart with a heartbeat line&#10;&#10;Description automatically generated">
            <a:extLst>
              <a:ext uri="{FF2B5EF4-FFF2-40B4-BE49-F238E27FC236}">
                <a16:creationId xmlns:a16="http://schemas.microsoft.com/office/drawing/2014/main" id="{AD072853-1F20-32E9-0CFE-91981DDBB96C}"/>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297757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C9CA5D-BEC7-DE51-479B-1153311B52D0}"/>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FE246F6-DEBD-21EB-1899-3A98F1E0D84B}"/>
              </a:ext>
            </a:extLst>
          </p:cNvPr>
          <p:cNvSpPr>
            <a:spLocks noGrp="1"/>
          </p:cNvSpPr>
          <p:nvPr>
            <p:ph idx="1"/>
          </p:nvPr>
        </p:nvSpPr>
        <p:spPr>
          <a:xfrm>
            <a:off x="195943" y="1349828"/>
            <a:ext cx="8752114" cy="5268685"/>
          </a:xfrm>
        </p:spPr>
        <p:txBody>
          <a:bodyPr/>
          <a:lstStyle/>
          <a:p>
            <a:pPr marL="0" indent="0">
              <a:buNone/>
            </a:pPr>
            <a:r>
              <a:rPr lang="en-US" sz="2800" kern="100" dirty="0">
                <a:effectLst/>
                <a:latin typeface="Verdana" panose="020B0604030504040204" pitchFamily="34" charset="0"/>
                <a:ea typeface="Verdana" panose="020B0604030504040204" pitchFamily="34" charset="0"/>
                <a:cs typeface="Verdana" panose="020B0604030504040204" pitchFamily="34" charset="0"/>
              </a:rPr>
              <a:t>27 “You have heard that it was said, You shall not commit adultery.’ 28 But I say to you that everyone who looks at a woman with lustful intent has already committed adultery with her in his heart. 29 If your right eye causes you to sin, tear it out and throw it away. For it is better that you lose one of your members than that your whole body be thrown into hell. 30 And if your right hand causes you to sin, cut it off and throw it away. For it is better that you lose one of your members than that your whole body go into hell.</a:t>
            </a:r>
          </a:p>
          <a:p>
            <a:pPr marL="0" indent="0">
              <a:buNone/>
            </a:pPr>
            <a:endParaRPr lang="en-US" dirty="0"/>
          </a:p>
        </p:txBody>
      </p:sp>
      <p:pic>
        <p:nvPicPr>
          <p:cNvPr id="4" name="Content Placeholder 4" descr="A red heart with a heartbeat line&#10;&#10;Description automatically generated">
            <a:extLst>
              <a:ext uri="{FF2B5EF4-FFF2-40B4-BE49-F238E27FC236}">
                <a16:creationId xmlns:a16="http://schemas.microsoft.com/office/drawing/2014/main" id="{85478080-A98E-EB12-1719-53D26C66AFC9}"/>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23314210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0FEB81F-5800-4305-FD51-5DF9FBE7EED1}"/>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8F23C8A-7FEB-99DF-71AA-D7EF9F884A1F}"/>
              </a:ext>
            </a:extLst>
          </p:cNvPr>
          <p:cNvSpPr>
            <a:spLocks noGrp="1"/>
          </p:cNvSpPr>
          <p:nvPr>
            <p:ph idx="1"/>
          </p:nvPr>
        </p:nvSpPr>
        <p:spPr>
          <a:xfrm>
            <a:off x="195943" y="1349828"/>
            <a:ext cx="8752114" cy="5268685"/>
          </a:xfrm>
        </p:spPr>
        <p:txBody>
          <a:bodyPr>
            <a:normAutofit/>
          </a:bodyPr>
          <a:lstStyle/>
          <a:p>
            <a:pPr marL="0" indent="0">
              <a:buNone/>
            </a:pPr>
            <a:r>
              <a:rPr lang="en-US" sz="3200" dirty="0">
                <a:effectLst/>
                <a:latin typeface="Verdana" panose="020B0604030504040204" pitchFamily="34" charset="0"/>
                <a:ea typeface="Aptos" panose="020B0004020202020204" pitchFamily="34" charset="0"/>
                <a:cs typeface="Times New Roman" panose="02020603050405020304" pitchFamily="18" charset="0"/>
              </a:rPr>
              <a:t>Job 31:1, “I have made a covenant with my eyes; how then could I gaze at a virgin?” </a:t>
            </a:r>
            <a:r>
              <a:rPr lang="en-US" sz="3200" dirty="0">
                <a:effectLst/>
              </a:rPr>
              <a:t> </a:t>
            </a:r>
          </a:p>
          <a:p>
            <a:pPr marL="0" marR="0" indent="0">
              <a:spcBef>
                <a:spcPts val="0"/>
              </a:spcBef>
              <a:spcAft>
                <a:spcPts val="0"/>
              </a:spcAft>
              <a:buNone/>
            </a:pPr>
            <a:endParaRPr lang="en-US" sz="3200" b="1"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sz="3200" b="1" kern="100" dirty="0">
                <a:effectLst/>
                <a:latin typeface="Verdana" panose="020B0604030504040204" pitchFamily="34" charset="0"/>
                <a:ea typeface="Verdana" panose="020B0604030504040204" pitchFamily="34" charset="0"/>
                <a:cs typeface="Verdana" panose="020B0604030504040204" pitchFamily="34" charset="0"/>
              </a:rPr>
              <a:t>How do believers deal with internal lust of the heart?</a:t>
            </a: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marR="0" indent="0">
              <a:spcBef>
                <a:spcPts val="0"/>
              </a:spcBef>
              <a:spcAft>
                <a:spcPts val="0"/>
              </a:spcAft>
              <a:buNone/>
            </a:pPr>
            <a:r>
              <a:rPr lang="en-US" sz="3200" kern="100" dirty="0">
                <a:effectLst/>
                <a:latin typeface="Verdana" panose="020B0604030504040204" pitchFamily="34" charset="0"/>
                <a:ea typeface="Verdana" panose="020B0604030504040204" pitchFamily="34" charset="0"/>
                <a:cs typeface="Verdana" panose="020B0604030504040204" pitchFamily="34" charset="0"/>
              </a:rPr>
              <a:t> </a:t>
            </a:r>
          </a:p>
          <a:p>
            <a:pPr marL="0" marR="0" indent="0">
              <a:spcBef>
                <a:spcPts val="0"/>
              </a:spcBef>
              <a:spcAft>
                <a:spcPts val="0"/>
              </a:spcAft>
              <a:buNone/>
            </a:pPr>
            <a:r>
              <a:rPr lang="en-US" sz="3200" b="1" kern="100" dirty="0">
                <a:solidFill>
                  <a:srgbClr val="0070C0"/>
                </a:solidFill>
                <a:effectLst/>
                <a:latin typeface="Verdana" panose="020B0604030504040204" pitchFamily="34" charset="0"/>
                <a:ea typeface="Verdana" panose="020B0604030504040204" pitchFamily="34" charset="0"/>
                <a:cs typeface="Verdana" panose="020B0604030504040204" pitchFamily="34" charset="0"/>
              </a:rPr>
              <a:t>1. Pursue Christ</a:t>
            </a:r>
            <a:endParaRPr lang="en-US" sz="3200" kern="100" dirty="0">
              <a:effectLst/>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en-US" sz="1600" dirty="0"/>
          </a:p>
          <a:p>
            <a:pPr marL="0" indent="0">
              <a:buNone/>
            </a:pPr>
            <a:r>
              <a:rPr lang="en-US" sz="3600" dirty="0"/>
              <a:t>3 And everyone who thus hopes in him purifies himself as he is pure. (1 Jn. 3:3)</a:t>
            </a:r>
          </a:p>
        </p:txBody>
      </p:sp>
      <p:pic>
        <p:nvPicPr>
          <p:cNvPr id="4" name="Content Placeholder 4" descr="A red heart with a heartbeat line&#10;&#10;Description automatically generated">
            <a:extLst>
              <a:ext uri="{FF2B5EF4-FFF2-40B4-BE49-F238E27FC236}">
                <a16:creationId xmlns:a16="http://schemas.microsoft.com/office/drawing/2014/main" id="{B2B1ADD9-2F9D-56F6-4614-6DA26CDD6C97}"/>
              </a:ext>
            </a:extLst>
          </p:cNvPr>
          <p:cNvPicPr>
            <a:picLocks noChangeAspect="1"/>
          </p:cNvPicPr>
          <p:nvPr/>
        </p:nvPicPr>
        <p:blipFill>
          <a:blip r:embed="rId2"/>
          <a:stretch>
            <a:fillRect/>
          </a:stretch>
        </p:blipFill>
        <p:spPr>
          <a:xfrm>
            <a:off x="7444345" y="368807"/>
            <a:ext cx="1071005" cy="861279"/>
          </a:xfrm>
          <a:prstGeom prst="rect">
            <a:avLst/>
          </a:prstGeom>
        </p:spPr>
      </p:pic>
    </p:spTree>
    <p:extLst>
      <p:ext uri="{BB962C8B-B14F-4D97-AF65-F5344CB8AC3E}">
        <p14:creationId xmlns:p14="http://schemas.microsoft.com/office/powerpoint/2010/main" val="759630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anim calcmode="lin" valueType="num">
                                      <p:cBhvr additive="base">
                                        <p:cTn id="2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4071</TotalTime>
  <Words>744</Words>
  <Application>Microsoft Macintosh PowerPoint</Application>
  <PresentationFormat>On-screen Show (4:3)</PresentationFormat>
  <Paragraphs>56</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Aptos</vt:lpstr>
      <vt:lpstr>Aptos Display</vt:lpstr>
      <vt:lpstr>Arial</vt:lpstr>
      <vt:lpstr>Verdana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Stephen Garrett</dc:creator>
  <cp:lastModifiedBy>Stephen Garrett</cp:lastModifiedBy>
  <cp:revision>7</cp:revision>
  <dcterms:created xsi:type="dcterms:W3CDTF">2024-01-24T22:41:05Z</dcterms:created>
  <dcterms:modified xsi:type="dcterms:W3CDTF">2024-01-28T13:08:17Z</dcterms:modified>
</cp:coreProperties>
</file>