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handoutMasterIdLst>
    <p:handoutMasterId r:id="rId16"/>
  </p:handoutMasterIdLst>
  <p:sldIdLst>
    <p:sldId id="256" r:id="rId2"/>
    <p:sldId id="330" r:id="rId3"/>
    <p:sldId id="319" r:id="rId4"/>
    <p:sldId id="322" r:id="rId5"/>
    <p:sldId id="336" r:id="rId6"/>
    <p:sldId id="323" r:id="rId7"/>
    <p:sldId id="332" r:id="rId8"/>
    <p:sldId id="333" r:id="rId9"/>
    <p:sldId id="310" r:id="rId10"/>
    <p:sldId id="335" r:id="rId11"/>
    <p:sldId id="324" r:id="rId12"/>
    <p:sldId id="325" r:id="rId13"/>
    <p:sldId id="290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473"/>
    <p:restoredTop sz="94754"/>
  </p:normalViewPr>
  <p:slideViewPr>
    <p:cSldViewPr snapToGrid="0" snapToObjects="1" showGuides="1">
      <p:cViewPr>
        <p:scale>
          <a:sx n="97" d="100"/>
          <a:sy n="97" d="100"/>
        </p:scale>
        <p:origin x="84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3" d="100"/>
        <a:sy n="11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9D439-24FF-AC40-A24F-C8861CFFCB55}" type="datetimeFigureOut">
              <a:rPr lang="en-US" smtClean="0"/>
              <a:t>2/14/24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CFB02-4125-D844-8655-2C4215D531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9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2/14/24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47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2/14/24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3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2/14/24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889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2/14/24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21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2/14/24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73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2/14/24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10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2/14/24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41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2/14/24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49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2/14/24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80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2/14/24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7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63B37-5111-9C4C-821E-181E4FE518D8}" type="datetimeFigureOut">
              <a:rPr lang="en-US" smtClean="0"/>
              <a:t>2/14/24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3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63B37-5111-9C4C-821E-181E4FE518D8}" type="datetimeFigureOut">
              <a:rPr lang="en-US" smtClean="0"/>
              <a:t>2/14/24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2790C-74F3-1E4D-A81F-837FA9318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334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3719"/>
            <a:ext cx="7772400" cy="1046071"/>
          </a:xfrm>
        </p:spPr>
        <p:txBody>
          <a:bodyPr/>
          <a:lstStyle/>
          <a:p>
            <a:r>
              <a:rPr lang="en-US" b="1" dirty="0">
                <a:latin typeface="Avenir Heavy" charset="0"/>
                <a:ea typeface="Avenir Heavy" charset="0"/>
                <a:cs typeface="Avenir Heavy" charset="0"/>
              </a:rPr>
              <a:t>The Revelation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199021"/>
            <a:ext cx="6858000" cy="139449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Wednesday Nights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Winter 2023-24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1828800"/>
            <a:ext cx="512064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50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venir Heavy" charset="0"/>
                <a:ea typeface="Avenir Heavy" charset="0"/>
                <a:cs typeface="Avenir Heavy" charset="0"/>
              </a:rPr>
              <a:t>Revelation 18: Closer 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09273"/>
            <a:ext cx="7886700" cy="530651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500" b="1" dirty="0">
                <a:latin typeface="Avenir Book" charset="0"/>
                <a:ea typeface="Avenir Book" charset="0"/>
                <a:cs typeface="Avenir Book" charset="0"/>
              </a:rPr>
              <a:t>Call from Heaven (1-8)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500" dirty="0">
                <a:latin typeface="Avenir Light" charset="0"/>
                <a:ea typeface="Avenir Light" charset="0"/>
                <a:cs typeface="Avenir Light" charset="0"/>
              </a:rPr>
              <a:t>“dwelling place for demons” (2) </a:t>
            </a:r>
            <a:r>
              <a:rPr lang="mr-IN" sz="3500" dirty="0">
                <a:latin typeface="Avenir Light" charset="0"/>
                <a:ea typeface="Avenir Light" charset="0"/>
                <a:cs typeface="Avenir Light" charset="0"/>
              </a:rPr>
              <a:t>–</a:t>
            </a:r>
            <a:r>
              <a:rPr lang="en-US" sz="3500" dirty="0">
                <a:latin typeface="Avenir Light" charset="0"/>
                <a:ea typeface="Avenir Light" charset="0"/>
                <a:cs typeface="Avenir Light" charset="0"/>
              </a:rPr>
              <a:t> see Is. 34:8-15; civilization reverts back to chaos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500" dirty="0">
                <a:latin typeface="Avenir Light" charset="0"/>
                <a:ea typeface="Avenir Light" charset="0"/>
                <a:cs typeface="Avenir Light" charset="0"/>
              </a:rPr>
              <a:t>“immorality with her” (3) </a:t>
            </a:r>
            <a:r>
              <a:rPr lang="mr-IN" sz="3500" dirty="0">
                <a:latin typeface="Avenir Light" charset="0"/>
                <a:ea typeface="Avenir Light" charset="0"/>
                <a:cs typeface="Avenir Light" charset="0"/>
              </a:rPr>
              <a:t>–</a:t>
            </a:r>
            <a:r>
              <a:rPr lang="en-US" sz="3500" dirty="0">
                <a:latin typeface="Avenir Light" charset="0"/>
                <a:ea typeface="Avenir Light" charset="0"/>
                <a:cs typeface="Avenir Light" charset="0"/>
              </a:rPr>
              <a:t> she has seduced the world into join her sins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500" dirty="0">
                <a:latin typeface="Avenir Light" charset="0"/>
                <a:ea typeface="Avenir Light" charset="0"/>
                <a:cs typeface="Avenir Light" charset="0"/>
              </a:rPr>
              <a:t>God’s people called to “come out” (4)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500" dirty="0">
                <a:latin typeface="Avenir Light" charset="0"/>
                <a:ea typeface="Avenir Light" charset="0"/>
                <a:cs typeface="Avenir Light" charset="0"/>
              </a:rPr>
              <a:t>She has brought judgment on herself through her arrogance / tormenting (5-8)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500" dirty="0">
                <a:latin typeface="Avenir Light" charset="0"/>
                <a:ea typeface="Avenir Light" charset="0"/>
                <a:cs typeface="Avenir Light" charset="0"/>
              </a:rPr>
              <a:t>“in a single hour” (8) - cf. Daniel 5:30</a:t>
            </a:r>
          </a:p>
        </p:txBody>
      </p:sp>
    </p:spTree>
    <p:extLst>
      <p:ext uri="{BB962C8B-B14F-4D97-AF65-F5344CB8AC3E}">
        <p14:creationId xmlns:p14="http://schemas.microsoft.com/office/powerpoint/2010/main" val="34045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venir Heavy" charset="0"/>
                <a:ea typeface="Avenir Heavy" charset="0"/>
                <a:cs typeface="Avenir Heavy" charset="0"/>
              </a:rPr>
              <a:t>Revelation 18: Closer 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4303"/>
            <a:ext cx="7886700" cy="536647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dirty="0">
                <a:latin typeface="Avenir Book" charset="0"/>
                <a:ea typeface="Avenir Book" charset="0"/>
                <a:cs typeface="Avenir Book" charset="0"/>
              </a:rPr>
              <a:t>Cries from Earth (9-20)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Avenir Light" charset="0"/>
                <a:ea typeface="Avenir Light" charset="0"/>
                <a:cs typeface="Avenir Light" charset="0"/>
              </a:rPr>
              <a:t>Kings who benefitted from her luxury stunned with fear-</a:t>
            </a:r>
            <a:r>
              <a:rPr lang="mr-IN" dirty="0">
                <a:latin typeface="Avenir Light" charset="0"/>
                <a:ea typeface="Avenir Light" charset="0"/>
                <a:cs typeface="Avenir Light" charset="0"/>
              </a:rPr>
              <a:t>–</a:t>
            </a:r>
            <a:r>
              <a:rPr lang="en-US" dirty="0">
                <a:latin typeface="Avenir Light" charset="0"/>
                <a:ea typeface="Avenir Light" charset="0"/>
                <a:cs typeface="Avenir Light" charset="0"/>
              </a:rPr>
              <a:t>they could be next (9-10)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latin typeface="Avenir Light" charset="0"/>
                <a:ea typeface="Avenir Light" charset="0"/>
                <a:cs typeface="Avenir Light" charset="0"/>
              </a:rPr>
              <a:t>Merchants enriched by her now mourn (11-17)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Avenir Light" charset="0"/>
                <a:ea typeface="Avenir Light" charset="0"/>
                <a:cs typeface="Avenir Light" charset="0"/>
              </a:rPr>
              <a:t>luxuries, gained by oppression? (12-13)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Avenir Light" charset="0"/>
                <a:ea typeface="Avenir Light" charset="0"/>
                <a:cs typeface="Avenir Light" charset="0"/>
              </a:rPr>
              <a:t>pinnacle of exploitation: slavery (13)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</a:pPr>
            <a:r>
              <a:rPr lang="en-US" sz="2800" dirty="0">
                <a:latin typeface="Avenir Light" charset="0"/>
                <a:ea typeface="Avenir Light" charset="0"/>
                <a:cs typeface="Avenir Light" charset="0"/>
              </a:rPr>
              <a:t>“for which your soul longed” (14)</a:t>
            </a:r>
          </a:p>
          <a:p>
            <a:pPr marL="800100" lvl="2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800" dirty="0">
                <a:latin typeface="Avenir Light" charset="0"/>
                <a:ea typeface="Avenir Light" charset="0"/>
                <a:cs typeface="Avenir Light" charset="0"/>
              </a:rPr>
              <a:t>merchants also fear her torment (15)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dirty="0">
                <a:latin typeface="Avenir Light" charset="0"/>
                <a:ea typeface="Avenir Light" charset="0"/>
                <a:cs typeface="Avenir Light" charset="0"/>
              </a:rPr>
              <a:t>Sea-farers marvel at sudden reversal (17-19)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venir Light" charset="0"/>
                <a:ea typeface="Avenir Light" charset="0"/>
                <a:cs typeface="Avenir Light" charset="0"/>
              </a:rPr>
              <a:t>“God has judged your judgment on her” (20)</a:t>
            </a:r>
          </a:p>
        </p:txBody>
      </p:sp>
    </p:spTree>
    <p:extLst>
      <p:ext uri="{BB962C8B-B14F-4D97-AF65-F5344CB8AC3E}">
        <p14:creationId xmlns:p14="http://schemas.microsoft.com/office/powerpoint/2010/main" val="10674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venir Heavy" charset="0"/>
                <a:ea typeface="Avenir Heavy" charset="0"/>
                <a:cs typeface="Avenir Heavy" charset="0"/>
              </a:rPr>
              <a:t>Revelation 18: Closer 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4303"/>
            <a:ext cx="7886700" cy="536647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dirty="0">
                <a:latin typeface="Avenir Book" charset="0"/>
                <a:ea typeface="Avenir Book" charset="0"/>
                <a:cs typeface="Avenir Book" charset="0"/>
              </a:rPr>
              <a:t>Pronouncement from Angel (21-24)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>
                <a:latin typeface="Avenir Light" charset="0"/>
                <a:ea typeface="Avenir Light" charset="0"/>
                <a:cs typeface="Avenir Light" charset="0"/>
              </a:rPr>
              <a:t>“great millstone” (21)  </a:t>
            </a:r>
            <a:r>
              <a:rPr lang="mr-IN" sz="3200" dirty="0">
                <a:latin typeface="Avenir Light" charset="0"/>
                <a:ea typeface="Avenir Light" charset="0"/>
                <a:cs typeface="Avenir Light" charset="0"/>
              </a:rPr>
              <a:t>–</a:t>
            </a:r>
            <a:r>
              <a:rPr lang="en-US" sz="3200" dirty="0">
                <a:latin typeface="Avenir Light" charset="0"/>
                <a:ea typeface="Avenir Light" charset="0"/>
                <a:cs typeface="Avenir Light" charset="0"/>
              </a:rPr>
              <a:t> like Jeremiah’s symbol of Babylon’s fall (51:63-64) and like Jesus’ condemnation on those who cause little ones to stumble (Mark 9:24)</a:t>
            </a:r>
            <a:endParaRPr lang="en-US" sz="3200" i="1" dirty="0">
              <a:latin typeface="Avenir Light" charset="0"/>
              <a:ea typeface="Avenir Light" charset="0"/>
              <a:cs typeface="Avenir Light" charset="0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>
                <a:latin typeface="Avenir Light" charset="0"/>
                <a:ea typeface="Avenir Light" charset="0"/>
                <a:cs typeface="Avenir Light" charset="0"/>
              </a:rPr>
              <a:t>The great city left in total silence (“a haunt,” v.2) after its devastation (21-23)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3200" dirty="0">
                <a:latin typeface="Avenir Light" charset="0"/>
                <a:ea typeface="Avenir Light" charset="0"/>
                <a:cs typeface="Avenir Light" charset="0"/>
              </a:rPr>
              <a:t>Deception, oppression, violence (23-24)</a:t>
            </a:r>
          </a:p>
        </p:txBody>
      </p:sp>
    </p:spTree>
    <p:extLst>
      <p:ext uri="{BB962C8B-B14F-4D97-AF65-F5344CB8AC3E}">
        <p14:creationId xmlns:p14="http://schemas.microsoft.com/office/powerpoint/2010/main" val="22336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>
                <a:latin typeface="Avenir Heavy" charset="0"/>
                <a:ea typeface="Avenir Heavy" charset="0"/>
                <a:cs typeface="Avenir Heavy" charset="0"/>
              </a:rPr>
              <a:t>Reflections on Revelation 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63908"/>
            <a:ext cx="7886700" cy="454201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1200"/>
              </a:spcAft>
              <a:buNone/>
            </a:pPr>
            <a:r>
              <a:rPr lang="en-US" sz="4800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does it mean / look like for us to obey the command of 18:4, “Come out of Babylon”?</a:t>
            </a:r>
          </a:p>
        </p:txBody>
      </p:sp>
    </p:spTree>
    <p:extLst>
      <p:ext uri="{BB962C8B-B14F-4D97-AF65-F5344CB8AC3E}">
        <p14:creationId xmlns:p14="http://schemas.microsoft.com/office/powerpoint/2010/main" val="2050506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3719"/>
            <a:ext cx="7772400" cy="1046071"/>
          </a:xfrm>
        </p:spPr>
        <p:txBody>
          <a:bodyPr/>
          <a:lstStyle/>
          <a:p>
            <a:r>
              <a:rPr lang="en-US" b="1" dirty="0">
                <a:latin typeface="Avenir Heavy" charset="0"/>
                <a:ea typeface="Avenir Heavy" charset="0"/>
                <a:cs typeface="Avenir Heavy" charset="0"/>
              </a:rPr>
              <a:t>The Revelation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199021"/>
            <a:ext cx="6858000" cy="1394499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dirty="0">
                <a:latin typeface="Avenir Heavy" charset="0"/>
                <a:ea typeface="Avenir Heavy" charset="0"/>
                <a:cs typeface="Avenir Heavy" charset="0"/>
              </a:rPr>
              <a:t>Next Week (2/21)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>
                <a:latin typeface="Avenir" charset="0"/>
                <a:ea typeface="Avenir" charset="0"/>
                <a:cs typeface="Avenir" charset="0"/>
              </a:rPr>
              <a:t>11. ch.19-20: Almighty Reigns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1828800"/>
            <a:ext cx="512064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5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640" y="86523"/>
            <a:ext cx="7886700" cy="518595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Avenir Heavy" charset="0"/>
                <a:ea typeface="Avenir Heavy" charset="0"/>
                <a:cs typeface="Avenir Heavy" charset="0"/>
              </a:rPr>
              <a:t>Overview: Revelation 1-16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41" y="712256"/>
            <a:ext cx="8429719" cy="518595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Intro (1-3) </a:t>
            </a:r>
            <a:r>
              <a:rPr lang="mr-IN" sz="24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–</a:t>
            </a:r>
            <a:r>
              <a:rPr lang="en-US" sz="2400" b="1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 </a:t>
            </a:r>
            <a:r>
              <a:rPr lang="en-US" sz="2400" i="1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Glorified Christ revealed; the church in crisis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57140" y="1870513"/>
            <a:ext cx="8429719" cy="332005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Seven seals (6-8) </a:t>
            </a:r>
            <a:r>
              <a:rPr lang="mr-IN" sz="24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–</a:t>
            </a:r>
            <a:r>
              <a:rPr lang="en-US" sz="24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 God’s judgments on earth </a:t>
            </a:r>
            <a:r>
              <a:rPr lang="en-US" sz="24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(6), God’s people sealed (7), 7</a:t>
            </a:r>
            <a:r>
              <a:rPr lang="en-US" sz="2400" baseline="300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th</a:t>
            </a:r>
            <a:r>
              <a:rPr lang="en-US" sz="24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 seal  trumpets (8)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Seven Trumpets (8-11) </a:t>
            </a:r>
            <a:r>
              <a:rPr lang="mr-IN" sz="24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–</a:t>
            </a:r>
            <a:r>
              <a:rPr lang="en-US" sz="24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 God’s wrath on earth </a:t>
            </a:r>
            <a:r>
              <a:rPr lang="en-US" sz="24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(8-9), God’s people bear witness (10-11), 7</a:t>
            </a:r>
            <a:r>
              <a:rPr lang="en-US" sz="2400" baseline="300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th</a:t>
            </a:r>
            <a:r>
              <a:rPr lang="en-US" sz="24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  <a:sym typeface="Wingdings"/>
              </a:rPr>
              <a:t> trumpet brings the eternal kingdom of Christ (11)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Seven signs (12-15) </a:t>
            </a:r>
            <a:r>
              <a:rPr lang="mr-IN" sz="24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–</a:t>
            </a:r>
            <a:r>
              <a:rPr lang="en-US" sz="2400" b="1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War in heaven (12) spills to earth (13), Lamb conquers, wicked judged (14)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Seven Bowls (15-16) </a:t>
            </a:r>
            <a:r>
              <a:rPr lang="en-US" sz="24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– Total pouring out of wrath on the unrepentant, beast-worshipping Babylon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0056689-21C1-C2EA-8E74-3E34127BD5EA}"/>
              </a:ext>
            </a:extLst>
          </p:cNvPr>
          <p:cNvSpPr txBox="1">
            <a:spLocks/>
          </p:cNvSpPr>
          <p:nvPr/>
        </p:nvSpPr>
        <p:spPr>
          <a:xfrm>
            <a:off x="357140" y="1291384"/>
            <a:ext cx="8429719" cy="5185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Heavenly Council (4-5) </a:t>
            </a:r>
            <a:r>
              <a:rPr lang="mr-IN" sz="2400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–</a:t>
            </a:r>
            <a:r>
              <a:rPr lang="en-US" sz="2400" b="1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 </a:t>
            </a:r>
            <a:r>
              <a:rPr lang="en-US" sz="2400" i="1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God, the scroll, the worthy Lamb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ADC03C-0C2C-773C-E6DA-85E7E886DA22}"/>
              </a:ext>
            </a:extLst>
          </p:cNvPr>
          <p:cNvSpPr txBox="1">
            <a:spLocks/>
          </p:cNvSpPr>
          <p:nvPr/>
        </p:nvSpPr>
        <p:spPr>
          <a:xfrm>
            <a:off x="357140" y="5251099"/>
            <a:ext cx="8429719" cy="5185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Judgment of Babylon &amp; the Beast (17-20)</a:t>
            </a:r>
            <a:endParaRPr lang="en-US" sz="2400" i="1" dirty="0">
              <a:solidFill>
                <a:schemeClr val="bg1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42116B-4254-0038-1796-112835258528}"/>
              </a:ext>
            </a:extLst>
          </p:cNvPr>
          <p:cNvSpPr txBox="1">
            <a:spLocks/>
          </p:cNvSpPr>
          <p:nvPr/>
        </p:nvSpPr>
        <p:spPr>
          <a:xfrm>
            <a:off x="357139" y="5830228"/>
            <a:ext cx="8429719" cy="51859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400" b="1" dirty="0">
                <a:solidFill>
                  <a:schemeClr val="bg1"/>
                </a:solidFill>
                <a:latin typeface="Avenir Light" charset="0"/>
                <a:ea typeface="Avenir Light" charset="0"/>
                <a:cs typeface="Avenir Light" charset="0"/>
              </a:rPr>
              <a:t>New Jerusalem, New Heavens, New Earth (21-22) </a:t>
            </a:r>
            <a:endParaRPr lang="en-US" sz="2400" i="1" dirty="0">
              <a:solidFill>
                <a:schemeClr val="bg1"/>
              </a:solidFill>
              <a:latin typeface="Avenir Light" charset="0"/>
              <a:ea typeface="Avenir Light" charset="0"/>
              <a:cs typeface="Avenir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18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640" y="221433"/>
            <a:ext cx="7886700" cy="81053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venir Heavy" charset="0"/>
                <a:ea typeface="Avenir Heavy" charset="0"/>
                <a:cs typeface="Avenir Heavy" charset="0"/>
              </a:rPr>
              <a:t>”Unholy Trinity” of Rev. 12-13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DC841CC-15C3-4920-3277-C6ECBA7C5599}"/>
              </a:ext>
            </a:extLst>
          </p:cNvPr>
          <p:cNvSpPr txBox="1">
            <a:spLocks/>
          </p:cNvSpPr>
          <p:nvPr/>
        </p:nvSpPr>
        <p:spPr>
          <a:xfrm>
            <a:off x="643640" y="1149000"/>
            <a:ext cx="2562574" cy="162966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Dragon</a:t>
            </a:r>
            <a:r>
              <a:rPr lang="en-US" sz="3200" i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i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(12:1-17)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i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_________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790C0-E1D9-C3C2-A57F-8BF89939C035}"/>
              </a:ext>
            </a:extLst>
          </p:cNvPr>
          <p:cNvSpPr txBox="1">
            <a:spLocks/>
          </p:cNvSpPr>
          <p:nvPr/>
        </p:nvSpPr>
        <p:spPr>
          <a:xfrm>
            <a:off x="3291837" y="1149001"/>
            <a:ext cx="2560320" cy="162966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Sea Beast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i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(13:1-10)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i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______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7CDABC-80AF-6857-EA6A-D08A051C9619}"/>
              </a:ext>
            </a:extLst>
          </p:cNvPr>
          <p:cNvSpPr txBox="1">
            <a:spLocks/>
          </p:cNvSpPr>
          <p:nvPr/>
        </p:nvSpPr>
        <p:spPr>
          <a:xfrm>
            <a:off x="5937780" y="1149000"/>
            <a:ext cx="2560320" cy="162966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Earth Beast </a:t>
            </a:r>
            <a:r>
              <a:rPr lang="en-US" sz="3200" i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(13:11-18)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i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__________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2F2749-1D67-CF3F-F558-0CB573AF1AA1}"/>
              </a:ext>
            </a:extLst>
          </p:cNvPr>
          <p:cNvSpPr txBox="1">
            <a:spLocks/>
          </p:cNvSpPr>
          <p:nvPr/>
        </p:nvSpPr>
        <p:spPr>
          <a:xfrm>
            <a:off x="1564537" y="5376285"/>
            <a:ext cx="6044906" cy="104459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i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Empire(s) has appeal of wealth/ belonging to give it life (&amp; teeth)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96B14EF-B729-8148-25D4-611E7253FED2}"/>
              </a:ext>
            </a:extLst>
          </p:cNvPr>
          <p:cNvSpPr txBox="1">
            <a:spLocks/>
          </p:cNvSpPr>
          <p:nvPr/>
        </p:nvSpPr>
        <p:spPr>
          <a:xfrm>
            <a:off x="1549546" y="3134651"/>
            <a:ext cx="6044906" cy="104459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i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The dragon has been defeated, is raging against God’s people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503D01D-ECA5-AB66-7BD2-4D639701586A}"/>
              </a:ext>
            </a:extLst>
          </p:cNvPr>
          <p:cNvSpPr txBox="1">
            <a:spLocks/>
          </p:cNvSpPr>
          <p:nvPr/>
        </p:nvSpPr>
        <p:spPr>
          <a:xfrm>
            <a:off x="1549545" y="4255468"/>
            <a:ext cx="6044907" cy="10445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i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Dragon uses empire(s) to draw people’s worship, war against saints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17DB75D-0ADE-F472-74B9-F005D06978B8}"/>
              </a:ext>
            </a:extLst>
          </p:cNvPr>
          <p:cNvSpPr txBox="1">
            <a:spLocks/>
          </p:cNvSpPr>
          <p:nvPr/>
        </p:nvSpPr>
        <p:spPr>
          <a:xfrm>
            <a:off x="939761" y="2174192"/>
            <a:ext cx="1972587" cy="5216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i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devil/</a:t>
            </a:r>
            <a:r>
              <a:rPr lang="en-US" i="1" dirty="0" err="1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satan</a:t>
            </a:r>
            <a:endParaRPr lang="en-US" i="1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D3F1B77-25FD-3BB9-060F-EB8E7457378D}"/>
              </a:ext>
            </a:extLst>
          </p:cNvPr>
          <p:cNvSpPr txBox="1">
            <a:spLocks/>
          </p:cNvSpPr>
          <p:nvPr/>
        </p:nvSpPr>
        <p:spPr>
          <a:xfrm>
            <a:off x="3888320" y="2174192"/>
            <a:ext cx="1358434" cy="52164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i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empire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FF1E187-B5CB-CFBF-25C3-8D8D969BE6E9}"/>
              </a:ext>
            </a:extLst>
          </p:cNvPr>
          <p:cNvSpPr txBox="1">
            <a:spLocks/>
          </p:cNvSpPr>
          <p:nvPr/>
        </p:nvSpPr>
        <p:spPr>
          <a:xfrm>
            <a:off x="6145993" y="2168365"/>
            <a:ext cx="2143893" cy="5332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i="1" dirty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imperial cult</a:t>
            </a:r>
          </a:p>
        </p:txBody>
      </p:sp>
    </p:spTree>
    <p:extLst>
      <p:ext uri="{BB962C8B-B14F-4D97-AF65-F5344CB8AC3E}">
        <p14:creationId xmlns:p14="http://schemas.microsoft.com/office/powerpoint/2010/main" val="417047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6" grpId="0" animBg="1"/>
      <p:bldP spid="8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>
                <a:latin typeface="Avenir Heavy" charset="0"/>
                <a:ea typeface="Avenir Heavy" charset="0"/>
                <a:cs typeface="Avenir Heavy" charset="0"/>
              </a:rPr>
              <a:t>Revelation 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9075"/>
            <a:ext cx="7886700" cy="493770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4400" i="1" dirty="0">
                <a:latin typeface="Avenir Book" charset="0"/>
                <a:ea typeface="Avenir Book" charset="0"/>
                <a:cs typeface="Avenir Book" charset="0"/>
              </a:rPr>
              <a:t>Read (listen to) the judgment.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is the significance of describing ”Babylon” as a “the great prostitute”?</a:t>
            </a:r>
          </a:p>
        </p:txBody>
      </p:sp>
    </p:spTree>
    <p:extLst>
      <p:ext uri="{BB962C8B-B14F-4D97-AF65-F5344CB8AC3E}">
        <p14:creationId xmlns:p14="http://schemas.microsoft.com/office/powerpoint/2010/main" val="1101937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A2ADB8F-BA35-1B29-AC00-07D06F4AAE86}"/>
              </a:ext>
            </a:extLst>
          </p:cNvPr>
          <p:cNvSpPr txBox="1">
            <a:spLocks/>
          </p:cNvSpPr>
          <p:nvPr/>
        </p:nvSpPr>
        <p:spPr>
          <a:xfrm>
            <a:off x="628650" y="221433"/>
            <a:ext cx="7886700" cy="81053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Avenir Heavy" charset="0"/>
                <a:ea typeface="Avenir Heavy" charset="0"/>
                <a:cs typeface="Avenir Heavy" charset="0"/>
              </a:rPr>
              <a:t>Scarlet Woman (Revelation 17)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BD1C24-246A-6455-4E52-0556A250A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68" y="1140109"/>
            <a:ext cx="7486663" cy="549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56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venir Heavy" charset="0"/>
                <a:ea typeface="Avenir Heavy" charset="0"/>
                <a:cs typeface="Avenir Heavy" charset="0"/>
              </a:rPr>
              <a:t>Revelation 17: Closer 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39253"/>
            <a:ext cx="7886700" cy="520753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Avenir Book" charset="0"/>
                <a:ea typeface="Avenir Book" charset="0"/>
                <a:cs typeface="Avenir Book" charset="0"/>
              </a:rPr>
              <a:t>“Mother of Prostitutes” (1-6)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venir Light" charset="0"/>
                <a:ea typeface="Avenir Light" charset="0"/>
                <a:cs typeface="Avenir Light" charset="0"/>
              </a:rPr>
              <a:t>Babylon (5) </a:t>
            </a:r>
            <a:r>
              <a:rPr lang="mr-IN" dirty="0">
                <a:latin typeface="Avenir Light" charset="0"/>
                <a:ea typeface="Avenir Light" charset="0"/>
                <a:cs typeface="Avenir Light" charset="0"/>
              </a:rPr>
              <a:t>–</a:t>
            </a:r>
            <a:r>
              <a:rPr lang="en-US" dirty="0">
                <a:latin typeface="Avenir Light" charset="0"/>
                <a:ea typeface="Avenir Light" charset="0"/>
                <a:cs typeface="Avenir Light" charset="0"/>
              </a:rPr>
              <a:t> </a:t>
            </a:r>
            <a:r>
              <a:rPr lang="en-US" i="1" dirty="0">
                <a:latin typeface="Avenir Light" charset="0"/>
                <a:ea typeface="Avenir Light" charset="0"/>
                <a:cs typeface="Avenir Light" charset="0"/>
              </a:rPr>
              <a:t>archetypal city of pride, opulence, rebellion, cruelty (Gen. 11, Is. 13-14, Dan. 4:30)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venir Light" charset="0"/>
                <a:ea typeface="Avenir Light" charset="0"/>
                <a:cs typeface="Avenir Light" charset="0"/>
              </a:rPr>
              <a:t>I marveled (6) </a:t>
            </a:r>
            <a:r>
              <a:rPr lang="mr-IN" dirty="0">
                <a:latin typeface="Avenir Light" charset="0"/>
                <a:ea typeface="Avenir Light" charset="0"/>
                <a:cs typeface="Avenir Light" charset="0"/>
              </a:rPr>
              <a:t>–</a:t>
            </a:r>
            <a:r>
              <a:rPr lang="en-US" dirty="0">
                <a:latin typeface="Avenir Light" charset="0"/>
                <a:ea typeface="Avenir Light" charset="0"/>
                <a:cs typeface="Avenir Light" charset="0"/>
              </a:rPr>
              <a:t> </a:t>
            </a:r>
            <a:r>
              <a:rPr lang="en-US" i="1" dirty="0">
                <a:latin typeface="Avenir Light" charset="0"/>
                <a:ea typeface="Avenir Light" charset="0"/>
                <a:cs typeface="Avenir Light" charset="0"/>
              </a:rPr>
              <a:t>she seduces and charms with impressive beauty and rich adornment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venir Light" charset="0"/>
                <a:ea typeface="Avenir Light" charset="0"/>
                <a:cs typeface="Avenir Light" charset="0"/>
              </a:rPr>
              <a:t>Golden cup (2,4) </a:t>
            </a:r>
            <a:r>
              <a:rPr lang="mr-IN" dirty="0">
                <a:latin typeface="Avenir Light" charset="0"/>
                <a:ea typeface="Avenir Light" charset="0"/>
                <a:cs typeface="Avenir Light" charset="0"/>
              </a:rPr>
              <a:t>–</a:t>
            </a:r>
            <a:r>
              <a:rPr lang="en-US" dirty="0">
                <a:latin typeface="Avenir Light" charset="0"/>
                <a:ea typeface="Avenir Light" charset="0"/>
                <a:cs typeface="Avenir Light" charset="0"/>
              </a:rPr>
              <a:t> </a:t>
            </a:r>
            <a:r>
              <a:rPr lang="en-US" i="1" dirty="0">
                <a:latin typeface="Avenir Light" charset="0"/>
                <a:ea typeface="Avenir Light" charset="0"/>
                <a:cs typeface="Avenir Light" charset="0"/>
              </a:rPr>
              <a:t>the seduced kings and earth-dwellers must drink the filth of her cup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venir Light" charset="0"/>
                <a:ea typeface="Avenir Light" charset="0"/>
                <a:cs typeface="Avenir Light" charset="0"/>
              </a:rPr>
              <a:t>On the beast (3) </a:t>
            </a:r>
            <a:r>
              <a:rPr lang="mr-IN" dirty="0">
                <a:latin typeface="Avenir Light" charset="0"/>
                <a:ea typeface="Avenir Light" charset="0"/>
                <a:cs typeface="Avenir Light" charset="0"/>
              </a:rPr>
              <a:t>–</a:t>
            </a:r>
            <a:r>
              <a:rPr lang="en-US" dirty="0">
                <a:latin typeface="Avenir Light" charset="0"/>
                <a:ea typeface="Avenir Light" charset="0"/>
                <a:cs typeface="Avenir Light" charset="0"/>
              </a:rPr>
              <a:t> </a:t>
            </a:r>
            <a:r>
              <a:rPr lang="en-US" i="1" dirty="0">
                <a:latin typeface="Avenir Light" charset="0"/>
                <a:ea typeface="Avenir Light" charset="0"/>
                <a:cs typeface="Avenir Light" charset="0"/>
              </a:rPr>
              <a:t>she uses the might of empire to spread her immorality to the nations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venir Light" charset="0"/>
                <a:ea typeface="Avenir Light" charset="0"/>
                <a:cs typeface="Avenir Light" charset="0"/>
              </a:rPr>
              <a:t>Blood of the martyrs (6) </a:t>
            </a:r>
            <a:r>
              <a:rPr lang="mr-IN" dirty="0">
                <a:latin typeface="Avenir Light" charset="0"/>
                <a:ea typeface="Avenir Light" charset="0"/>
                <a:cs typeface="Avenir Light" charset="0"/>
              </a:rPr>
              <a:t>–</a:t>
            </a:r>
            <a:r>
              <a:rPr lang="en-US" dirty="0">
                <a:latin typeface="Avenir Light" charset="0"/>
                <a:ea typeface="Avenir Light" charset="0"/>
                <a:cs typeface="Avenir Light" charset="0"/>
              </a:rPr>
              <a:t> </a:t>
            </a:r>
            <a:r>
              <a:rPr lang="en-US" i="1" dirty="0">
                <a:latin typeface="Avenir Light" charset="0"/>
                <a:ea typeface="Avenir Light" charset="0"/>
                <a:cs typeface="Avenir Light" charset="0"/>
              </a:rPr>
              <a:t>she (and the beast) demand loyalty, so the saints are targeted</a:t>
            </a:r>
          </a:p>
        </p:txBody>
      </p:sp>
    </p:spTree>
    <p:extLst>
      <p:ext uri="{BB962C8B-B14F-4D97-AF65-F5344CB8AC3E}">
        <p14:creationId xmlns:p14="http://schemas.microsoft.com/office/powerpoint/2010/main" val="73386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venir Heavy" charset="0"/>
                <a:ea typeface="Avenir Heavy" charset="0"/>
                <a:cs typeface="Avenir Heavy" charset="0"/>
              </a:rPr>
              <a:t>Revelation 17: Closer 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64303"/>
            <a:ext cx="7886700" cy="536647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Avenir Book" charset="0"/>
                <a:ea typeface="Avenir Book" charset="0"/>
                <a:cs typeface="Avenir Book" charset="0"/>
              </a:rPr>
              <a:t>“the Lamb will conquer them” (7-18)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venir Light" charset="0"/>
                <a:ea typeface="Avenir Light" charset="0"/>
                <a:cs typeface="Avenir Light" charset="0"/>
              </a:rPr>
              <a:t>Was, is not, is to come (8) </a:t>
            </a:r>
            <a:r>
              <a:rPr lang="mr-IN" dirty="0">
                <a:latin typeface="Avenir Light" charset="0"/>
                <a:ea typeface="Avenir Light" charset="0"/>
                <a:cs typeface="Avenir Light" charset="0"/>
              </a:rPr>
              <a:t>–</a:t>
            </a:r>
            <a:r>
              <a:rPr lang="en-US" dirty="0">
                <a:latin typeface="Avenir Light" charset="0"/>
                <a:ea typeface="Avenir Light" charset="0"/>
                <a:cs typeface="Avenir Light" charset="0"/>
              </a:rPr>
              <a:t> </a:t>
            </a:r>
            <a:r>
              <a:rPr lang="en-US" i="1" dirty="0">
                <a:latin typeface="Avenir Light" charset="0"/>
                <a:ea typeface="Avenir Light" charset="0"/>
                <a:cs typeface="Avenir Light" charset="0"/>
              </a:rPr>
              <a:t>the beast suffered apparent defeat, but “will rise again” (see 13:3)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venir Light" charset="0"/>
                <a:ea typeface="Avenir Light" charset="0"/>
                <a:cs typeface="Avenir Light" charset="0"/>
              </a:rPr>
              <a:t>Seven mountains (9) </a:t>
            </a:r>
            <a:r>
              <a:rPr lang="mr-IN" dirty="0">
                <a:latin typeface="Avenir Light" charset="0"/>
                <a:ea typeface="Avenir Light" charset="0"/>
                <a:cs typeface="Avenir Light" charset="0"/>
              </a:rPr>
              <a:t>–</a:t>
            </a:r>
            <a:r>
              <a:rPr lang="en-US" dirty="0">
                <a:latin typeface="Avenir Light" charset="0"/>
                <a:ea typeface="Avenir Light" charset="0"/>
                <a:cs typeface="Avenir Light" charset="0"/>
              </a:rPr>
              <a:t> </a:t>
            </a:r>
            <a:r>
              <a:rPr lang="en-US" i="1" dirty="0">
                <a:latin typeface="Avenir Light" charset="0"/>
                <a:ea typeface="Avenir Light" charset="0"/>
                <a:cs typeface="Avenir Light" charset="0"/>
              </a:rPr>
              <a:t>Rome, ‘city of seven hills’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venir Light" charset="0"/>
                <a:ea typeface="Avenir Light" charset="0"/>
                <a:cs typeface="Avenir Light" charset="0"/>
              </a:rPr>
              <a:t>Seven kings (10-11) </a:t>
            </a:r>
            <a:r>
              <a:rPr lang="mr-IN" dirty="0">
                <a:latin typeface="Avenir Light" charset="0"/>
                <a:ea typeface="Avenir Light" charset="0"/>
                <a:cs typeface="Avenir Light" charset="0"/>
              </a:rPr>
              <a:t>–</a:t>
            </a:r>
            <a:r>
              <a:rPr lang="en-US" dirty="0">
                <a:latin typeface="Avenir Light" charset="0"/>
                <a:ea typeface="Avenir Light" charset="0"/>
                <a:cs typeface="Avenir Light" charset="0"/>
              </a:rPr>
              <a:t> </a:t>
            </a:r>
            <a:r>
              <a:rPr lang="en-US" i="1" dirty="0">
                <a:latin typeface="Avenir Light" charset="0"/>
                <a:ea typeface="Avenir Light" charset="0"/>
                <a:cs typeface="Avenir Light" charset="0"/>
              </a:rPr>
              <a:t>Seven Roman emperors?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mr-IN" sz="2800" i="1" dirty="0">
                <a:latin typeface="Avenir Light" charset="0"/>
                <a:ea typeface="Avenir Light" charset="0"/>
                <a:cs typeface="Avenir Light" charset="0"/>
              </a:rPr>
              <a:t>…</a:t>
            </a:r>
            <a:r>
              <a:rPr lang="en-US" sz="2800" i="1" dirty="0">
                <a:latin typeface="Avenir Light" charset="0"/>
                <a:ea typeface="Avenir Light" charset="0"/>
                <a:cs typeface="Avenir Light" charset="0"/>
              </a:rPr>
              <a:t> or 1) counterfeit perfection, + 2) storied history, hope of revival, but ultimate futility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venir Light" charset="0"/>
                <a:ea typeface="Avenir Light" charset="0"/>
                <a:cs typeface="Avenir Light" charset="0"/>
              </a:rPr>
              <a:t>One mind (12-14) </a:t>
            </a:r>
            <a:r>
              <a:rPr lang="mr-IN" dirty="0">
                <a:latin typeface="Avenir Light" charset="0"/>
                <a:ea typeface="Avenir Light" charset="0"/>
                <a:cs typeface="Avenir Light" charset="0"/>
              </a:rPr>
              <a:t>–</a:t>
            </a:r>
            <a:r>
              <a:rPr lang="en-US" dirty="0">
                <a:latin typeface="Avenir Light" charset="0"/>
                <a:ea typeface="Avenir Light" charset="0"/>
                <a:cs typeface="Avenir Light" charset="0"/>
              </a:rPr>
              <a:t> </a:t>
            </a:r>
            <a:r>
              <a:rPr lang="en-US" i="1" dirty="0">
                <a:latin typeface="Avenir Light" charset="0"/>
                <a:ea typeface="Avenir Light" charset="0"/>
                <a:cs typeface="Avenir Light" charset="0"/>
              </a:rPr>
              <a:t>Ten more kings, all working for the beast to rebel against the Lamb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Avenir Light" charset="0"/>
                <a:ea typeface="Avenir Light" charset="0"/>
                <a:cs typeface="Avenir Light" charset="0"/>
              </a:rPr>
              <a:t>Beast v. prostitute (16-17) </a:t>
            </a:r>
            <a:r>
              <a:rPr lang="mr-IN" dirty="0">
                <a:latin typeface="Avenir Light" charset="0"/>
                <a:ea typeface="Avenir Light" charset="0"/>
                <a:cs typeface="Avenir Light" charset="0"/>
              </a:rPr>
              <a:t>–</a:t>
            </a:r>
            <a:r>
              <a:rPr lang="en-US" dirty="0">
                <a:latin typeface="Avenir Light" charset="0"/>
                <a:ea typeface="Avenir Light" charset="0"/>
                <a:cs typeface="Avenir Light" charset="0"/>
              </a:rPr>
              <a:t> </a:t>
            </a:r>
            <a:r>
              <a:rPr lang="en-US" i="1" dirty="0">
                <a:latin typeface="Avenir Light" charset="0"/>
                <a:ea typeface="Avenir Light" charset="0"/>
                <a:cs typeface="Avenir Light" charset="0"/>
              </a:rPr>
              <a:t>city &amp; empire self- destruct, devour themselves, as God planned</a:t>
            </a:r>
          </a:p>
        </p:txBody>
      </p:sp>
    </p:spTree>
    <p:extLst>
      <p:ext uri="{BB962C8B-B14F-4D97-AF65-F5344CB8AC3E}">
        <p14:creationId xmlns:p14="http://schemas.microsoft.com/office/powerpoint/2010/main" val="194390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433"/>
            <a:ext cx="7886700" cy="810531"/>
          </a:xfrm>
        </p:spPr>
        <p:txBody>
          <a:bodyPr/>
          <a:lstStyle/>
          <a:p>
            <a:pPr algn="ctr"/>
            <a:r>
              <a:rPr lang="en-US" b="1" dirty="0">
                <a:latin typeface="Avenir Heavy" charset="0"/>
                <a:ea typeface="Avenir Heavy" charset="0"/>
                <a:cs typeface="Avenir Heavy" charset="0"/>
              </a:rPr>
              <a:t>Revelation 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09075"/>
            <a:ext cx="7886700" cy="493770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Aft>
                <a:spcPts val="2400"/>
              </a:spcAft>
              <a:buNone/>
            </a:pPr>
            <a:r>
              <a:rPr lang="en-US" sz="4400" i="1" dirty="0">
                <a:latin typeface="Avenir Book" charset="0"/>
                <a:ea typeface="Avenir Book" charset="0"/>
                <a:cs typeface="Avenir Book" charset="0"/>
              </a:rPr>
              <a:t>Read (listen to) the chapter.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400" dirty="0">
                <a:solidFill>
                  <a:schemeClr val="accent5">
                    <a:lumMod val="60000"/>
                    <a:lumOff val="40000"/>
                  </a:schemeClr>
                </a:solidFill>
                <a:latin typeface="Avenir Book" charset="0"/>
                <a:ea typeface="Avenir Book" charset="0"/>
                <a:cs typeface="Avenir Book" charset="0"/>
              </a:rPr>
              <a:t>What are the sins for which Babylon is being judged?</a:t>
            </a:r>
          </a:p>
        </p:txBody>
      </p:sp>
    </p:spTree>
    <p:extLst>
      <p:ext uri="{BB962C8B-B14F-4D97-AF65-F5344CB8AC3E}">
        <p14:creationId xmlns:p14="http://schemas.microsoft.com/office/powerpoint/2010/main" val="3359510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A2ADB8F-BA35-1B29-AC00-07D06F4AAE86}"/>
              </a:ext>
            </a:extLst>
          </p:cNvPr>
          <p:cNvSpPr txBox="1">
            <a:spLocks/>
          </p:cNvSpPr>
          <p:nvPr/>
        </p:nvSpPr>
        <p:spPr>
          <a:xfrm>
            <a:off x="628650" y="221433"/>
            <a:ext cx="7886700" cy="81053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Avenir Heavy" charset="0"/>
                <a:ea typeface="Avenir Heavy" charset="0"/>
                <a:cs typeface="Avenir Heavy" charset="0"/>
              </a:rPr>
              <a:t>Fallen Babylon (Revelation 18)</a:t>
            </a:r>
          </a:p>
        </p:txBody>
      </p:sp>
      <p:pic>
        <p:nvPicPr>
          <p:cNvPr id="4" name="Picture 2" descr="he Visigoths sack Rome | History Today">
            <a:extLst>
              <a:ext uri="{FF2B5EF4-FFF2-40B4-BE49-F238E27FC236}">
                <a16:creationId xmlns:a16="http://schemas.microsoft.com/office/drawing/2014/main" id="{9BBC0239-0807-D3D1-D99E-47EA7B50B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70" y="1058987"/>
            <a:ext cx="7698457" cy="475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FAF2DB0D-ECEE-C0E0-1036-0D3F979FA155}"/>
              </a:ext>
            </a:extLst>
          </p:cNvPr>
          <p:cNvSpPr txBox="1">
            <a:spLocks/>
          </p:cNvSpPr>
          <p:nvPr/>
        </p:nvSpPr>
        <p:spPr>
          <a:xfrm>
            <a:off x="1142999" y="5826036"/>
            <a:ext cx="6858000" cy="9083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i="1" dirty="0">
                <a:latin typeface="Avenir" charset="0"/>
                <a:ea typeface="Avenir" charset="0"/>
                <a:cs typeface="Avenir" charset="0"/>
              </a:rPr>
              <a:t>Destruction</a:t>
            </a:r>
            <a:r>
              <a:rPr lang="en-US" sz="2400" dirty="0">
                <a:latin typeface="Avenir" charset="0"/>
                <a:ea typeface="Avenir" charset="0"/>
                <a:cs typeface="Avenir" charset="0"/>
              </a:rPr>
              <a:t> (in </a:t>
            </a:r>
            <a:r>
              <a:rPr lang="en-US" sz="2400" i="1" dirty="0">
                <a:latin typeface="Avenir" charset="0"/>
                <a:ea typeface="Avenir" charset="0"/>
                <a:cs typeface="Avenir" charset="0"/>
              </a:rPr>
              <a:t>The Course of Empire</a:t>
            </a:r>
            <a:r>
              <a:rPr lang="en-US" sz="2400" dirty="0">
                <a:latin typeface="Avenir" charset="0"/>
                <a:ea typeface="Avenir" charset="0"/>
                <a:cs typeface="Avenir" charset="0"/>
              </a:rPr>
              <a:t>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latin typeface="Avenir" charset="0"/>
                <a:ea typeface="Avenir" charset="0"/>
                <a:cs typeface="Avenir" charset="0"/>
              </a:rPr>
              <a:t>Thomas Cole</a:t>
            </a:r>
          </a:p>
        </p:txBody>
      </p:sp>
    </p:spTree>
    <p:extLst>
      <p:ext uri="{BB962C8B-B14F-4D97-AF65-F5344CB8AC3E}">
        <p14:creationId xmlns:p14="http://schemas.microsoft.com/office/powerpoint/2010/main" val="3625370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5446</TotalTime>
  <Words>838</Words>
  <Application>Microsoft Macintosh PowerPoint</Application>
  <PresentationFormat>On-screen Show (4:3)</PresentationFormat>
  <Paragraphs>79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Avenir</vt:lpstr>
      <vt:lpstr>Avenir Book</vt:lpstr>
      <vt:lpstr>Avenir Heavy</vt:lpstr>
      <vt:lpstr>Avenir Light</vt:lpstr>
      <vt:lpstr>Calibri</vt:lpstr>
      <vt:lpstr>Calibri Light</vt:lpstr>
      <vt:lpstr>Office Theme</vt:lpstr>
      <vt:lpstr>The Revelation</vt:lpstr>
      <vt:lpstr>Overview: Revelation 1-16</vt:lpstr>
      <vt:lpstr>”Unholy Trinity” of Rev. 12-13</vt:lpstr>
      <vt:lpstr>Revelation 17</vt:lpstr>
      <vt:lpstr>PowerPoint Presentation</vt:lpstr>
      <vt:lpstr>Revelation 17: Closer Look</vt:lpstr>
      <vt:lpstr>Revelation 17: Closer Look</vt:lpstr>
      <vt:lpstr>Revelation 18</vt:lpstr>
      <vt:lpstr>PowerPoint Presentation</vt:lpstr>
      <vt:lpstr>Revelation 18: Closer Look</vt:lpstr>
      <vt:lpstr>Revelation 18: Closer Look</vt:lpstr>
      <vt:lpstr>Revelation 18: Closer Look</vt:lpstr>
      <vt:lpstr>Reflections on Revelation 18</vt:lpstr>
      <vt:lpstr>The Revelation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Revelation</dc:title>
  <dc:creator>Microsoft Office User</dc:creator>
  <cp:lastModifiedBy>Daniel Broadwell</cp:lastModifiedBy>
  <cp:revision>72</cp:revision>
  <cp:lastPrinted>2024-02-14T22:24:07Z</cp:lastPrinted>
  <dcterms:created xsi:type="dcterms:W3CDTF">2023-03-07T17:15:06Z</dcterms:created>
  <dcterms:modified xsi:type="dcterms:W3CDTF">2024-02-14T22:28:11Z</dcterms:modified>
</cp:coreProperties>
</file>