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82" r:id="rId3"/>
    <p:sldId id="267" r:id="rId4"/>
    <p:sldId id="279" r:id="rId5"/>
    <p:sldId id="287" r:id="rId6"/>
    <p:sldId id="286" r:id="rId7"/>
    <p:sldId id="278" r:id="rId8"/>
    <p:sldId id="265" r:id="rId9"/>
    <p:sldId id="285" r:id="rId10"/>
    <p:sldId id="283" r:id="rId11"/>
    <p:sldId id="263" r:id="rId12"/>
    <p:sldId id="264"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56"/>
    <p:restoredTop sz="94672"/>
  </p:normalViewPr>
  <p:slideViewPr>
    <p:cSldViewPr snapToGrid="0" snapToObjects="1" showGuides="1">
      <p:cViewPr varScale="1">
        <p:scale>
          <a:sx n="66" d="100"/>
          <a:sy n="66" d="100"/>
        </p:scale>
        <p:origin x="400" y="208"/>
      </p:cViewPr>
      <p:guideLst>
        <p:guide orient="horz" pos="3072"/>
        <p:guide pos="4096"/>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3A78E4-5165-7946-8097-0F635A0C018C}" type="datetimeFigureOut">
              <a:rPr lang="en-US" smtClean="0"/>
              <a:t>2/3/24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9F1082-799C-894E-82AC-DE4DC287B879}" type="slidenum">
              <a:rPr lang="en-US" smtClean="0"/>
              <a:t>‹#›</a:t>
            </a:fld>
            <a:endParaRPr lang="en-US"/>
          </a:p>
        </p:txBody>
      </p:sp>
    </p:spTree>
    <p:extLst>
      <p:ext uri="{BB962C8B-B14F-4D97-AF65-F5344CB8AC3E}">
        <p14:creationId xmlns:p14="http://schemas.microsoft.com/office/powerpoint/2010/main" val="948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47927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14"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13"/>
          </p:nvPr>
        </p:nvSpPr>
        <p:spPr>
          <a:xfrm>
            <a:off x="5463161" y="-90805"/>
            <a:ext cx="8585201" cy="5043805"/>
          </a:xfrm>
          <a:prstGeom prst="rect">
            <a:avLst/>
          </a:prstGeom>
        </p:spPr>
        <p:txBody>
          <a:bodyPr lIns="91439" tIns="45719" rIns="91439" bIns="45719">
            <a:noAutofit/>
          </a:bodyPr>
          <a:lstStyle/>
          <a:p>
            <a:endParaRPr/>
          </a:p>
        </p:txBody>
      </p:sp>
      <p:sp>
        <p:nvSpPr>
          <p:cNvPr id="112" name="Image"/>
          <p:cNvSpPr>
            <a:spLocks noGrp="1"/>
          </p:cNvSpPr>
          <p:nvPr>
            <p:ph type="pic" sz="half" idx="14"/>
          </p:nvPr>
        </p:nvSpPr>
        <p:spPr>
          <a:xfrm>
            <a:off x="5918717" y="4660900"/>
            <a:ext cx="7669766" cy="5219700"/>
          </a:xfrm>
          <a:prstGeom prst="rect">
            <a:avLst/>
          </a:prstGeom>
        </p:spPr>
        <p:txBody>
          <a:bodyPr lIns="91439" tIns="45719" rIns="91439" bIns="45719">
            <a:noAutofit/>
          </a:bodyPr>
          <a:lstStyle/>
          <a:p>
            <a:endParaRPr/>
          </a:p>
        </p:txBody>
      </p:sp>
      <p:sp>
        <p:nvSpPr>
          <p:cNvPr id="113" name="Image"/>
          <p:cNvSpPr>
            <a:spLocks noGrp="1"/>
          </p:cNvSpPr>
          <p:nvPr>
            <p:ph type="pic" idx="15"/>
          </p:nvPr>
        </p:nvSpPr>
        <p:spPr>
          <a:xfrm>
            <a:off x="-1016000" y="-12700"/>
            <a:ext cx="8860898" cy="9779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Image"/>
          <p:cNvSpPr>
            <a:spLocks noGrp="1"/>
          </p:cNvSpPr>
          <p:nvPr>
            <p:ph type="pic" idx="14"/>
          </p:nvPr>
        </p:nvSpPr>
        <p:spPr>
          <a:xfrm>
            <a:off x="-1016000" y="-12700"/>
            <a:ext cx="8860898" cy="9779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23" name="Line"/>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2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406400" y="4038600"/>
            <a:ext cx="12192000" cy="4521200"/>
          </a:xfrm>
          <a:prstGeom prst="rect">
            <a:avLst/>
          </a:prstGeom>
        </p:spPr>
        <p:txBody>
          <a:bodyPr/>
          <a:lstStyle>
            <a:lvl1pPr>
              <a:spcBef>
                <a:spcPts val="0"/>
              </a:spcBef>
              <a:defRPr sz="17000"/>
            </a:lvl1pPr>
          </a:lstStyle>
          <a:p>
            <a:r>
              <a:t>Title Text</a:t>
            </a:r>
          </a:p>
        </p:txBody>
      </p:sp>
      <p:sp>
        <p:nvSpPr>
          <p:cNvPr id="44"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13"/>
          </p:nvPr>
        </p:nvSpPr>
        <p:spPr>
          <a:xfrm>
            <a:off x="-1016000" y="-12700"/>
            <a:ext cx="8860898" cy="9779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Body Level One…"/>
          <p:cNvSpPr txBox="1">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Image"/>
          <p:cNvSpPr>
            <a:spLocks noGrp="1"/>
          </p:cNvSpPr>
          <p:nvPr>
            <p:ph type="pic" idx="14"/>
          </p:nvPr>
        </p:nvSpPr>
        <p:spPr>
          <a:xfrm>
            <a:off x="6665377" y="1219200"/>
            <a:ext cx="7445457" cy="82169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406400" y="1536700"/>
            <a:ext cx="6299200" cy="723900"/>
          </a:xfrm>
          <a:prstGeom prst="rect">
            <a:avLst/>
          </a:prstGeom>
        </p:spPr>
        <p:txBody>
          <a:bodyPr/>
          <a:lstStyle/>
          <a:p>
            <a:r>
              <a:t>Title Text</a:t>
            </a:r>
          </a:p>
        </p:txBody>
      </p:sp>
      <p:sp>
        <p:nvSpPr>
          <p:cNvPr id="94" name="Body Level One…"/>
          <p:cNvSpPr txBox="1">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How Firm a Foundation"/>
          <p:cNvSpPr txBox="1">
            <a:spLocks noGrp="1"/>
          </p:cNvSpPr>
          <p:nvPr>
            <p:ph type="ctrTitle"/>
          </p:nvPr>
        </p:nvSpPr>
        <p:spPr>
          <a:prstGeom prst="rect">
            <a:avLst/>
          </a:prstGeom>
        </p:spPr>
        <p:txBody>
          <a:bodyPr/>
          <a:lstStyle>
            <a:lvl1pPr defTabSz="414781">
              <a:defRPr sz="12070"/>
            </a:lvl1pPr>
          </a:lstStyle>
          <a:p>
            <a:r>
              <a:rPr dirty="0"/>
              <a:t>How Firm a Foundation</a:t>
            </a:r>
          </a:p>
        </p:txBody>
      </p:sp>
      <p:sp>
        <p:nvSpPr>
          <p:cNvPr id="171" name="Rooted. Assured. Equipped."/>
          <p:cNvSpPr txBox="1">
            <a:spLocks noGrp="1"/>
          </p:cNvSpPr>
          <p:nvPr>
            <p:ph type="subTitle" sz="quarter" idx="1"/>
          </p:nvPr>
        </p:nvSpPr>
        <p:spPr>
          <a:prstGeom prst="rect">
            <a:avLst/>
          </a:prstGeom>
        </p:spPr>
        <p:txBody>
          <a:bodyPr/>
          <a:lstStyle/>
          <a:p>
            <a:r>
              <a:rPr dirty="0"/>
              <a:t>Rooted. Assured. Equipped.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Objection: The Bible Has Been Changed</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lnSpc>
                <a:spcPct val="200000"/>
              </a:lnSpc>
              <a:spcBef>
                <a:spcPts val="1000"/>
              </a:spcBef>
            </a:pPr>
            <a:r>
              <a:rPr lang="en-US" sz="4000" dirty="0">
                <a:solidFill>
                  <a:schemeClr val="accent1"/>
                </a:solidFill>
              </a:rPr>
              <a:t>We no longer have the originals (autographs).</a:t>
            </a:r>
            <a:endParaRPr lang="en-US" sz="4000" i="1" dirty="0">
              <a:solidFill>
                <a:schemeClr val="bg1">
                  <a:lumMod val="10000"/>
                  <a:lumOff val="90000"/>
                </a:schemeClr>
              </a:solidFill>
            </a:endParaRPr>
          </a:p>
          <a:p>
            <a:pPr>
              <a:lnSpc>
                <a:spcPct val="200000"/>
              </a:lnSpc>
              <a:spcBef>
                <a:spcPts val="1000"/>
              </a:spcBef>
            </a:pPr>
            <a:r>
              <a:rPr lang="en-US" sz="4000" dirty="0">
                <a:solidFill>
                  <a:schemeClr val="accent1"/>
                </a:solidFill>
              </a:rPr>
              <a:t>The manuscripts are centuries after the original.</a:t>
            </a:r>
          </a:p>
          <a:p>
            <a:pPr>
              <a:lnSpc>
                <a:spcPct val="200000"/>
              </a:lnSpc>
              <a:spcBef>
                <a:spcPts val="1000"/>
              </a:spcBef>
            </a:pPr>
            <a:r>
              <a:rPr lang="en-US" sz="4000" dirty="0">
                <a:solidFill>
                  <a:schemeClr val="accent1"/>
                </a:solidFill>
              </a:rPr>
              <a:t>The manuscripts have tons of variants. </a:t>
            </a:r>
          </a:p>
          <a:p>
            <a:pPr marL="0" indent="0">
              <a:lnSpc>
                <a:spcPct val="200000"/>
              </a:lnSpc>
              <a:buNone/>
            </a:pPr>
            <a:endParaRPr lang="en-US" sz="4000" dirty="0">
              <a:solidFill>
                <a:schemeClr val="accent1"/>
              </a:solidFill>
            </a:endParaRPr>
          </a:p>
        </p:txBody>
      </p:sp>
      <p:sp>
        <p:nvSpPr>
          <p:cNvPr id="5"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CC661EF6-D4F3-0078-0D44-B7C8C21DBA8F}"/>
              </a:ext>
            </a:extLst>
          </p:cNvPr>
          <p:cNvSpPr/>
          <p:nvPr/>
        </p:nvSpPr>
        <p:spPr>
          <a:xfrm>
            <a:off x="1262888" y="6284227"/>
            <a:ext cx="10479024" cy="2295569"/>
          </a:xfrm>
          <a:prstGeom prst="rect">
            <a:avLst/>
          </a:prstGeom>
          <a:solidFill>
            <a:srgbClr val="222222"/>
          </a:solidFill>
          <a:ln w="28575">
            <a:solidFill>
              <a:schemeClr val="accent4"/>
            </a:solidFill>
            <a:miter lim="400000"/>
          </a:ln>
          <a:extLst>
            <a:ext uri="{C572A759-6A51-4108-AA02-DFA0A04FC94B}">
              <ma14:wrappingTextBoxFlag xmlns="" xmlns:ma14="http://schemas.microsoft.com/office/mac/drawingml/2011/main" val="1"/>
            </a:ext>
          </a:extLst>
        </p:spPr>
        <p:txBody>
          <a:bodyPr lIns="50800" tIns="50800" rIns="50800" bIns="50800" anchor="ctr"/>
          <a:lstStyle/>
          <a:p>
            <a:pPr marL="114300" algn="ctr">
              <a:spcBef>
                <a:spcPts val="0"/>
              </a:spcBef>
              <a:defRPr sz="3200">
                <a:solidFill>
                  <a:schemeClr val="accent4"/>
                </a:solidFill>
              </a:defRPr>
            </a:pPr>
            <a:r>
              <a:rPr lang="en-US" sz="4000" dirty="0"/>
              <a:t>The evidence—in quantity and quality—is  resounding that the original text of the OT and NT has been faithfully transmitted. </a:t>
            </a:r>
          </a:p>
        </p:txBody>
      </p:sp>
    </p:spTree>
    <p:extLst>
      <p:ext uri="{BB962C8B-B14F-4D97-AF65-F5344CB8AC3E}">
        <p14:creationId xmlns:p14="http://schemas.microsoft.com/office/powerpoint/2010/main" val="96505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Adopt’ a book of the Bible in 2024"/>
          <p:cNvSpPr txBox="1"/>
          <p:nvPr/>
        </p:nvSpPr>
        <p:spPr>
          <a:xfrm>
            <a:off x="1247598" y="3609409"/>
            <a:ext cx="10489217" cy="5642570"/>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spcBef>
                <a:spcPts val="2800"/>
              </a:spcBef>
              <a:defRPr sz="4800">
                <a:solidFill>
                  <a:schemeClr val="accent4"/>
                </a:solidFill>
              </a:defRPr>
            </a:lvl1pPr>
          </a:lstStyle>
          <a:p>
            <a:pPr algn="ctr"/>
            <a:r>
              <a:rPr lang="en-US" sz="3600" i="1" dirty="0"/>
              <a:t>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complete, equipped for every good work</a:t>
            </a:r>
            <a:r>
              <a:rPr lang="en-US" sz="3600" dirty="0"/>
              <a:t>. (2 Timothy 3:14-17)</a:t>
            </a:r>
            <a:endParaRPr sz="3600" dirty="0"/>
          </a:p>
        </p:txBody>
      </p:sp>
      <p:sp>
        <p:nvSpPr>
          <p:cNvPr id="6" name="Nevi’im (Prophets)…">
            <a:extLst>
              <a:ext uri="{FF2B5EF4-FFF2-40B4-BE49-F238E27FC236}">
                <a16:creationId xmlns:a16="http://schemas.microsoft.com/office/drawing/2014/main" id="{1688371D-4B28-9279-6EFE-2FEFD5B7D5D5}"/>
              </a:ext>
            </a:extLst>
          </p:cNvPr>
          <p:cNvSpPr txBox="1"/>
          <p:nvPr/>
        </p:nvSpPr>
        <p:spPr>
          <a:xfrm>
            <a:off x="1546806" y="361437"/>
            <a:ext cx="4694342" cy="2926080"/>
          </a:xfrm>
          <a:prstGeom prst="rect">
            <a:avLst/>
          </a:prstGeom>
          <a:solidFill>
            <a:srgbClr val="222222"/>
          </a:solidFill>
          <a:ln w="28575">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The Bible is inspired by God; in it He reveals Himself to us. </a:t>
            </a:r>
            <a:endParaRPr dirty="0"/>
          </a:p>
        </p:txBody>
      </p:sp>
      <p:sp>
        <p:nvSpPr>
          <p:cNvPr id="7" name="Torah        (Law)…">
            <a:extLst>
              <a:ext uri="{FF2B5EF4-FFF2-40B4-BE49-F238E27FC236}">
                <a16:creationId xmlns:a16="http://schemas.microsoft.com/office/drawing/2014/main" id="{DA158BD5-AC1C-7C3A-2727-8471198E795A}"/>
              </a:ext>
            </a:extLst>
          </p:cNvPr>
          <p:cNvSpPr txBox="1"/>
          <p:nvPr/>
        </p:nvSpPr>
        <p:spPr>
          <a:xfrm>
            <a:off x="6763654" y="361437"/>
            <a:ext cx="4694342" cy="2926080"/>
          </a:xfrm>
          <a:prstGeom prst="rect">
            <a:avLst/>
          </a:prstGeom>
          <a:solidFill>
            <a:srgbClr val="222222"/>
          </a:solidFill>
          <a:ln w="28575">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b="1" dirty="0">
                <a:latin typeface="Avenir Next" panose="020B0503020202020204" pitchFamily="34" charset="0"/>
              </a:rPr>
              <a:t>The Bible was written, collected, and transmitted by men.</a:t>
            </a:r>
            <a:endParaRPr b="1" dirty="0">
              <a:latin typeface="Avenir Next" panose="020B0503020202020204" pitchFamily="34" charset="0"/>
            </a:endParaRPr>
          </a:p>
        </p:txBody>
      </p:sp>
    </p:spTree>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How Firm a Foundation"/>
          <p:cNvSpPr txBox="1">
            <a:spLocks noGrp="1"/>
          </p:cNvSpPr>
          <p:nvPr>
            <p:ph type="ctrTitle"/>
          </p:nvPr>
        </p:nvSpPr>
        <p:spPr>
          <a:prstGeom prst="rect">
            <a:avLst/>
          </a:prstGeom>
        </p:spPr>
        <p:txBody>
          <a:bodyPr/>
          <a:lstStyle>
            <a:lvl1pPr defTabSz="414781">
              <a:defRPr sz="12070"/>
            </a:lvl1pPr>
          </a:lstStyle>
          <a:p>
            <a:r>
              <a:t>How Firm a Foundation</a:t>
            </a:r>
          </a:p>
        </p:txBody>
      </p:sp>
      <p:sp>
        <p:nvSpPr>
          <p:cNvPr id="211" name="Rooted. Assured. Equipped."/>
          <p:cNvSpPr txBox="1">
            <a:spLocks noGrp="1"/>
          </p:cNvSpPr>
          <p:nvPr>
            <p:ph type="subTitle" sz="quarter" idx="1"/>
          </p:nvPr>
        </p:nvSpPr>
        <p:spPr>
          <a:prstGeom prst="rect">
            <a:avLst/>
          </a:prstGeom>
        </p:spPr>
        <p:txBody>
          <a:bodyPr/>
          <a:lstStyle/>
          <a:p>
            <a:r>
              <a:t>Rooted. Assured. Equipped.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C8DE738A-3D0F-5281-5E4A-D6C5D207CEEE}"/>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Has the Bible Been Changed?</a:t>
            </a:r>
          </a:p>
        </p:txBody>
      </p:sp>
      <p:sp>
        <p:nvSpPr>
          <p:cNvPr id="2"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FCB18A78-E2D8-9240-5267-C96E5F6CFBE2}"/>
              </a:ext>
            </a:extLst>
          </p:cNvPr>
          <p:cNvSpPr/>
          <p:nvPr/>
        </p:nvSpPr>
        <p:spPr>
          <a:xfrm>
            <a:off x="1341594" y="1616765"/>
            <a:ext cx="10321611" cy="6202017"/>
          </a:xfrm>
          <a:prstGeom prst="rect">
            <a:avLst/>
          </a:prstGeom>
          <a:solidFill>
            <a:srgbClr val="222222"/>
          </a:solidFill>
          <a:ln w="28575">
            <a:noFill/>
            <a:miter lim="400000"/>
          </a:ln>
          <a:extLst>
            <a:ext uri="{C572A759-6A51-4108-AA02-DFA0A04FC94B}">
              <ma14:wrappingTextBoxFlag xmlns:ma14="http://schemas.microsoft.com/office/mac/drawingml/2011/main" xmlns="" val="1"/>
            </a:ext>
          </a:extLst>
        </p:spPr>
        <p:txBody>
          <a:bodyPr lIns="50800" tIns="50800" rIns="50800" bIns="50800" anchor="ctr"/>
          <a:lstStyle/>
          <a:p>
            <a:pPr algn="ctr">
              <a:spcBef>
                <a:spcPts val="0"/>
              </a:spcBef>
              <a:spcAft>
                <a:spcPts val="2400"/>
              </a:spcAft>
              <a:defRPr sz="3200">
                <a:solidFill>
                  <a:schemeClr val="accent4"/>
                </a:solidFill>
              </a:defRPr>
            </a:pPr>
            <a:r>
              <a:rPr lang="en-US" sz="3600" dirty="0">
                <a:solidFill>
                  <a:schemeClr val="bg1">
                    <a:lumMod val="10000"/>
                    <a:lumOff val="90000"/>
                  </a:schemeClr>
                </a:solidFill>
              </a:rPr>
              <a:t>“</a:t>
            </a:r>
            <a:r>
              <a:rPr lang="en-US" sz="3600" i="1" dirty="0">
                <a:solidFill>
                  <a:schemeClr val="bg1">
                    <a:lumMod val="10000"/>
                    <a:lumOff val="90000"/>
                  </a:schemeClr>
                </a:solidFill>
              </a:rPr>
              <a:t>No television preacher has ever read the Bible. Neither has any evangelical politician. Neither has the pope. Neither have I. And neither have you. At best, we've all read a bad translation — a translation of translations of translations of hand-copied copies of copies of copies of copies, and on and on, hundreds of times</a:t>
            </a:r>
            <a:r>
              <a:rPr lang="en-US" sz="3600" dirty="0">
                <a:solidFill>
                  <a:schemeClr val="bg1">
                    <a:lumMod val="10000"/>
                    <a:lumOff val="90000"/>
                  </a:schemeClr>
                </a:solidFill>
              </a:rPr>
              <a:t>.”</a:t>
            </a:r>
          </a:p>
          <a:p>
            <a:pPr algn="ctr">
              <a:spcBef>
                <a:spcPts val="0"/>
              </a:spcBef>
              <a:defRPr sz="3200">
                <a:solidFill>
                  <a:schemeClr val="accent4"/>
                </a:solidFill>
              </a:defRPr>
            </a:pPr>
            <a:r>
              <a:rPr lang="en-US" sz="3600" dirty="0">
                <a:solidFill>
                  <a:schemeClr val="bg1">
                    <a:lumMod val="10000"/>
                    <a:lumOff val="90000"/>
                  </a:schemeClr>
                </a:solidFill>
              </a:rPr>
              <a:t>“The Bible: So Misunderstood It’s a Sin” </a:t>
            </a:r>
          </a:p>
          <a:p>
            <a:pPr algn="ctr">
              <a:spcBef>
                <a:spcPts val="0"/>
              </a:spcBef>
              <a:defRPr sz="3200">
                <a:solidFill>
                  <a:schemeClr val="accent4"/>
                </a:solidFill>
              </a:defRPr>
            </a:pPr>
            <a:r>
              <a:rPr lang="en-US" sz="3600" dirty="0">
                <a:solidFill>
                  <a:schemeClr val="bg1">
                    <a:lumMod val="10000"/>
                    <a:lumOff val="90000"/>
                  </a:schemeClr>
                </a:solidFill>
              </a:rPr>
              <a:t>Kurt Eichenwald</a:t>
            </a:r>
          </a:p>
          <a:p>
            <a:pPr algn="ctr">
              <a:spcBef>
                <a:spcPts val="0"/>
              </a:spcBef>
              <a:defRPr sz="3200">
                <a:solidFill>
                  <a:schemeClr val="accent4"/>
                </a:solidFill>
              </a:defRPr>
            </a:pPr>
            <a:r>
              <a:rPr lang="en-US" sz="3600" dirty="0">
                <a:solidFill>
                  <a:schemeClr val="bg1">
                    <a:lumMod val="10000"/>
                    <a:lumOff val="90000"/>
                  </a:schemeClr>
                </a:solidFill>
              </a:rPr>
              <a:t>Newsweek Magazine, December 2014</a:t>
            </a:r>
          </a:p>
        </p:txBody>
      </p:sp>
      <p:sp>
        <p:nvSpPr>
          <p:cNvPr id="3" name="Nevi’im (Prophets)…">
            <a:extLst>
              <a:ext uri="{FF2B5EF4-FFF2-40B4-BE49-F238E27FC236}">
                <a16:creationId xmlns:a16="http://schemas.microsoft.com/office/drawing/2014/main" id="{AC175206-4324-C1FB-D548-601C921AE189}"/>
              </a:ext>
            </a:extLst>
          </p:cNvPr>
          <p:cNvSpPr txBox="1"/>
          <p:nvPr/>
        </p:nvSpPr>
        <p:spPr>
          <a:xfrm>
            <a:off x="7228386" y="5979628"/>
            <a:ext cx="4230797" cy="2738726"/>
          </a:xfrm>
          <a:prstGeom prst="rect">
            <a:avLst/>
          </a:prstGeom>
          <a:solidFill>
            <a:srgbClr val="222222"/>
          </a:solidFill>
          <a:ln w="28575">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600" dirty="0"/>
              <a:t>A ‘Bible’ which has been changed and corrupted.</a:t>
            </a:r>
            <a:endParaRPr sz="3600" dirty="0"/>
          </a:p>
        </p:txBody>
      </p:sp>
      <p:sp>
        <p:nvSpPr>
          <p:cNvPr id="4" name="Cloud 3">
            <a:extLst>
              <a:ext uri="{FF2B5EF4-FFF2-40B4-BE49-F238E27FC236}">
                <a16:creationId xmlns:a16="http://schemas.microsoft.com/office/drawing/2014/main" id="{9519F3FD-2137-1AAF-731B-6533E088E051}"/>
              </a:ext>
            </a:extLst>
          </p:cNvPr>
          <p:cNvSpPr/>
          <p:nvPr/>
        </p:nvSpPr>
        <p:spPr>
          <a:xfrm>
            <a:off x="1339735" y="5651883"/>
            <a:ext cx="4963885" cy="3394217"/>
          </a:xfrm>
          <a:prstGeom prst="cloud">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spcBef>
                <a:spcPts val="0"/>
              </a:spcBef>
              <a:spcAft>
                <a:spcPts val="0"/>
              </a:spcAft>
              <a:buClrTx/>
              <a:buSzTx/>
              <a:buFontTx/>
              <a:buNone/>
              <a:tabLst/>
            </a:pPr>
            <a:r>
              <a:rPr lang="en-US" sz="3900" b="1" dirty="0">
                <a:solidFill>
                  <a:srgbClr val="FFFFFF"/>
                </a:solidFill>
                <a:latin typeface="Avenir Next" panose="020B0503020202020204" pitchFamily="34" charset="0"/>
                <a:ea typeface="+mn-ea"/>
                <a:cs typeface="+mn-cs"/>
                <a:sym typeface="DIN Condensed"/>
              </a:rPr>
              <a:t>Centuries-long game of telephone</a:t>
            </a:r>
            <a:endParaRPr kumimoji="0" lang="en-US" sz="3900" b="1" i="0" u="none" strike="noStrike" spc="0" normalizeH="0" baseline="0" dirty="0">
              <a:ln>
                <a:noFill/>
              </a:ln>
              <a:solidFill>
                <a:srgbClr val="FFFFFF"/>
              </a:solidFill>
              <a:effectLst/>
              <a:uFillTx/>
              <a:latin typeface="Avenir Next" panose="020B0503020202020204" pitchFamily="34" charset="0"/>
              <a:ea typeface="+mn-ea"/>
              <a:cs typeface="+mn-cs"/>
              <a:sym typeface="DIN Condensed"/>
            </a:endParaRPr>
          </a:p>
        </p:txBody>
      </p:sp>
      <p:sp>
        <p:nvSpPr>
          <p:cNvPr id="5" name="Right Arrow 4">
            <a:extLst>
              <a:ext uri="{FF2B5EF4-FFF2-40B4-BE49-F238E27FC236}">
                <a16:creationId xmlns:a16="http://schemas.microsoft.com/office/drawing/2014/main" id="{EEB18962-FA5C-C684-84E8-356A30673A73}"/>
              </a:ext>
            </a:extLst>
          </p:cNvPr>
          <p:cNvSpPr/>
          <p:nvPr/>
        </p:nvSpPr>
        <p:spPr>
          <a:xfrm>
            <a:off x="6015406" y="6957105"/>
            <a:ext cx="1212980" cy="783772"/>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80000"/>
              </a:lnSpc>
              <a:spcBef>
                <a:spcPts val="0"/>
              </a:spcBef>
              <a:spcAft>
                <a:spcPts val="0"/>
              </a:spcAft>
              <a:buClrTx/>
              <a:buSzTx/>
              <a:buFontTx/>
              <a:buNone/>
              <a:tabLst/>
            </a:pPr>
            <a:endParaRPr kumimoji="0" lang="en-US" sz="2800" b="0" i="0" u="none" strike="noStrike" cap="all" spc="0" normalizeH="0" baseline="0">
              <a:ln>
                <a:noFill/>
              </a:ln>
              <a:solidFill>
                <a:srgbClr val="FFFFFF"/>
              </a:solidFill>
              <a:effectLst/>
              <a:uFillTx/>
              <a:latin typeface="+mn-lt"/>
              <a:ea typeface="+mn-ea"/>
              <a:cs typeface="+mn-cs"/>
              <a:sym typeface="DIN Condensed"/>
            </a:endParaRPr>
          </a:p>
        </p:txBody>
      </p:sp>
    </p:spTree>
    <p:extLst>
      <p:ext uri="{BB962C8B-B14F-4D97-AF65-F5344CB8AC3E}">
        <p14:creationId xmlns:p14="http://schemas.microsoft.com/office/powerpoint/2010/main" val="1397668593"/>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20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1000"/>
                                        <p:tgtEl>
                                          <p:spTgt spid="5"/>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uiExpand="1" build="p"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Objection: The Bible Has Been Changed</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lnSpc>
                <a:spcPct val="200000"/>
              </a:lnSpc>
              <a:spcBef>
                <a:spcPts val="1000"/>
              </a:spcBef>
            </a:pPr>
            <a:r>
              <a:rPr lang="en-US" sz="4000" dirty="0">
                <a:solidFill>
                  <a:schemeClr val="accent1"/>
                </a:solidFill>
              </a:rPr>
              <a:t>We no longer have the originals (autographs).</a:t>
            </a:r>
            <a:endParaRPr lang="en-US" sz="4000" i="1" dirty="0">
              <a:solidFill>
                <a:schemeClr val="bg1">
                  <a:lumMod val="10000"/>
                  <a:lumOff val="90000"/>
                </a:schemeClr>
              </a:solidFill>
            </a:endParaRPr>
          </a:p>
          <a:p>
            <a:pPr marL="0" indent="0">
              <a:lnSpc>
                <a:spcPct val="200000"/>
              </a:lnSpc>
              <a:buNone/>
            </a:pPr>
            <a:endParaRPr lang="en-US" sz="4000" dirty="0">
              <a:solidFill>
                <a:schemeClr val="accent1"/>
              </a:solidFill>
            </a:endParaRPr>
          </a:p>
        </p:txBody>
      </p:sp>
      <p:sp>
        <p:nvSpPr>
          <p:cNvPr id="2"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AC086A40-3A7F-0591-B6F9-AFE34DD89BD5}"/>
              </a:ext>
            </a:extLst>
          </p:cNvPr>
          <p:cNvSpPr/>
          <p:nvPr/>
        </p:nvSpPr>
        <p:spPr>
          <a:xfrm>
            <a:off x="1263261" y="3268493"/>
            <a:ext cx="10478277" cy="2665380"/>
          </a:xfrm>
          <a:prstGeom prst="rect">
            <a:avLst/>
          </a:prstGeom>
          <a:solidFill>
            <a:srgbClr val="222222"/>
          </a:solidFill>
          <a:ln w="28575">
            <a:solidFill>
              <a:schemeClr val="accent4"/>
            </a:solidFill>
            <a:miter lim="400000"/>
          </a:ln>
          <a:extLst>
            <a:ext uri="{C572A759-6A51-4108-AA02-DFA0A04FC94B}">
              <ma14:wrappingTextBoxFlag xmlns:ma14="http://schemas.microsoft.com/office/mac/drawingml/2011/main" xmlns="" val="1"/>
            </a:ext>
          </a:extLst>
        </p:spPr>
        <p:txBody>
          <a:bodyPr lIns="50800" tIns="50800" rIns="50800" bIns="50800" anchor="ctr"/>
          <a:lstStyle/>
          <a:p>
            <a:pPr marL="571500" indent="-398463">
              <a:spcBef>
                <a:spcPts val="0"/>
              </a:spcBef>
              <a:buFont typeface="Arial" panose="020B0604020202020204" pitchFamily="34" charset="0"/>
              <a:buChar char="•"/>
              <a:defRPr sz="3200">
                <a:solidFill>
                  <a:schemeClr val="accent4"/>
                </a:solidFill>
              </a:defRPr>
            </a:pPr>
            <a:r>
              <a:rPr lang="en-US" sz="3600" dirty="0"/>
              <a:t>We have copies of copies (manuscripts)</a:t>
            </a:r>
          </a:p>
          <a:p>
            <a:pPr marL="571500" indent="-398463">
              <a:spcBef>
                <a:spcPts val="0"/>
              </a:spcBef>
              <a:buFont typeface="Arial" panose="020B0604020202020204" pitchFamily="34" charset="0"/>
              <a:buChar char="•"/>
              <a:defRPr sz="3200">
                <a:solidFill>
                  <a:schemeClr val="accent4"/>
                </a:solidFill>
              </a:defRPr>
            </a:pPr>
            <a:r>
              <a:rPr lang="en-US" sz="3600" dirty="0"/>
              <a:t>36,000* manuscripts and fragments of OT</a:t>
            </a:r>
          </a:p>
          <a:p>
            <a:pPr marL="571500" indent="-398463">
              <a:spcBef>
                <a:spcPts val="0"/>
              </a:spcBef>
              <a:buFont typeface="Arial" panose="020B0604020202020204" pitchFamily="34" charset="0"/>
              <a:buChar char="•"/>
              <a:defRPr sz="3200">
                <a:solidFill>
                  <a:schemeClr val="accent4"/>
                </a:solidFill>
              </a:defRPr>
            </a:pPr>
            <a:r>
              <a:rPr lang="en-US" sz="3600" dirty="0"/>
              <a:t>20,000* manuscripts and fragments of NT</a:t>
            </a:r>
          </a:p>
          <a:p>
            <a:pPr marL="571500" indent="-398463">
              <a:spcBef>
                <a:spcPts val="0"/>
              </a:spcBef>
              <a:buFont typeface="Arial" panose="020B0604020202020204" pitchFamily="34" charset="0"/>
              <a:buChar char="•"/>
              <a:defRPr sz="3200">
                <a:solidFill>
                  <a:schemeClr val="accent4"/>
                </a:solidFill>
              </a:defRPr>
            </a:pPr>
            <a:r>
              <a:rPr lang="en-US" sz="3600" dirty="0"/>
              <a:t>Average work of antiquity has 15 manuscripts</a:t>
            </a:r>
          </a:p>
        </p:txBody>
      </p:sp>
    </p:spTree>
    <p:extLst>
      <p:ext uri="{BB962C8B-B14F-4D97-AF65-F5344CB8AC3E}">
        <p14:creationId xmlns:p14="http://schemas.microsoft.com/office/powerpoint/2010/main" val="29369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P spid="2"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Objection: The Bible Has Been Changed</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lnSpc>
                <a:spcPct val="200000"/>
              </a:lnSpc>
              <a:spcBef>
                <a:spcPts val="1000"/>
              </a:spcBef>
            </a:pPr>
            <a:r>
              <a:rPr lang="en-US" sz="4000" dirty="0">
                <a:solidFill>
                  <a:schemeClr val="accent1"/>
                </a:solidFill>
              </a:rPr>
              <a:t>We no longer have the originals (autographs).</a:t>
            </a:r>
            <a:endParaRPr lang="en-US" sz="4000" i="1" dirty="0">
              <a:solidFill>
                <a:schemeClr val="bg1">
                  <a:lumMod val="10000"/>
                  <a:lumOff val="90000"/>
                </a:schemeClr>
              </a:solidFill>
            </a:endParaRPr>
          </a:p>
          <a:p>
            <a:pPr>
              <a:lnSpc>
                <a:spcPct val="200000"/>
              </a:lnSpc>
              <a:spcBef>
                <a:spcPts val="1000"/>
              </a:spcBef>
            </a:pPr>
            <a:r>
              <a:rPr lang="en-US" sz="4000" dirty="0">
                <a:solidFill>
                  <a:schemeClr val="accent1"/>
                </a:solidFill>
              </a:rPr>
              <a:t>The manuscripts are centuries after the original.</a:t>
            </a:r>
          </a:p>
          <a:p>
            <a:pPr marL="0" indent="0">
              <a:lnSpc>
                <a:spcPct val="200000"/>
              </a:lnSpc>
              <a:buNone/>
            </a:pPr>
            <a:endParaRPr lang="en-US" sz="4000" dirty="0">
              <a:solidFill>
                <a:schemeClr val="accent1"/>
              </a:solidFill>
            </a:endParaRPr>
          </a:p>
        </p:txBody>
      </p:sp>
      <p:sp>
        <p:nvSpPr>
          <p:cNvPr id="2"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AC086A40-3A7F-0591-B6F9-AFE34DD89BD5}"/>
              </a:ext>
            </a:extLst>
          </p:cNvPr>
          <p:cNvSpPr/>
          <p:nvPr/>
        </p:nvSpPr>
        <p:spPr>
          <a:xfrm>
            <a:off x="1262888" y="4573131"/>
            <a:ext cx="10479024" cy="2261198"/>
          </a:xfrm>
          <a:prstGeom prst="rect">
            <a:avLst/>
          </a:prstGeom>
          <a:solidFill>
            <a:srgbClr val="222222"/>
          </a:solidFill>
          <a:ln w="28575">
            <a:solidFill>
              <a:schemeClr val="accent4"/>
            </a:solidFill>
            <a:miter lim="400000"/>
          </a:ln>
          <a:extLst>
            <a:ext uri="{C572A759-6A51-4108-AA02-DFA0A04FC94B}">
              <ma14:wrappingTextBoxFlag xmlns:ma14="http://schemas.microsoft.com/office/mac/drawingml/2011/main" xmlns="" val="1"/>
            </a:ext>
          </a:extLst>
        </p:spPr>
        <p:txBody>
          <a:bodyPr lIns="50800" tIns="50800" rIns="50800" bIns="50800" anchor="ctr"/>
          <a:lstStyle/>
          <a:p>
            <a:pPr marL="571500" indent="-398463">
              <a:spcBef>
                <a:spcPts val="0"/>
              </a:spcBef>
              <a:buFont typeface="Arial" panose="020B0604020202020204" pitchFamily="34" charset="0"/>
              <a:buChar char="•"/>
              <a:defRPr sz="3200">
                <a:solidFill>
                  <a:schemeClr val="accent4"/>
                </a:solidFill>
              </a:defRPr>
            </a:pPr>
            <a:r>
              <a:rPr lang="en-US" sz="3600" dirty="0"/>
              <a:t>Most NT MSS from 1000+ </a:t>
            </a:r>
            <a:r>
              <a:rPr lang="en-US" sz="3600" dirty="0" err="1"/>
              <a:t>yrs</a:t>
            </a:r>
            <a:r>
              <a:rPr lang="en-US" sz="3600" dirty="0"/>
              <a:t> after first writing  </a:t>
            </a:r>
          </a:p>
          <a:p>
            <a:pPr marL="571500" indent="-398463">
              <a:spcBef>
                <a:spcPts val="0"/>
              </a:spcBef>
              <a:buFont typeface="Arial" panose="020B0604020202020204" pitchFamily="34" charset="0"/>
              <a:buChar char="•"/>
              <a:defRPr sz="3200">
                <a:solidFill>
                  <a:schemeClr val="accent4"/>
                </a:solidFill>
              </a:defRPr>
            </a:pPr>
            <a:r>
              <a:rPr lang="en-US" sz="3600" dirty="0"/>
              <a:t>1000 NT MSS (in Greek) before 1000 AD</a:t>
            </a:r>
          </a:p>
          <a:p>
            <a:pPr marL="571500" indent="-398463">
              <a:spcBef>
                <a:spcPts val="0"/>
              </a:spcBef>
              <a:buFont typeface="Arial" panose="020B0604020202020204" pitchFamily="34" charset="0"/>
              <a:buChar char="•"/>
              <a:defRPr sz="3200">
                <a:solidFill>
                  <a:schemeClr val="accent4"/>
                </a:solidFill>
              </a:defRPr>
            </a:pPr>
            <a:r>
              <a:rPr lang="en-US" sz="3600" dirty="0"/>
              <a:t>As many as 60 MSS in first 200 years</a:t>
            </a:r>
          </a:p>
          <a:p>
            <a:pPr marL="571500" indent="-398463">
              <a:spcBef>
                <a:spcPts val="0"/>
              </a:spcBef>
              <a:buFont typeface="Arial" panose="020B0604020202020204" pitchFamily="34" charset="0"/>
              <a:buChar char="•"/>
              <a:defRPr sz="3200">
                <a:solidFill>
                  <a:schemeClr val="accent4"/>
                </a:solidFill>
              </a:defRPr>
            </a:pPr>
            <a:r>
              <a:rPr lang="en-US" sz="3600" dirty="0"/>
              <a:t>Earliest NT MS dates as early as 125 AD</a:t>
            </a:r>
          </a:p>
        </p:txBody>
      </p:sp>
    </p:spTree>
    <p:extLst>
      <p:ext uri="{BB962C8B-B14F-4D97-AF65-F5344CB8AC3E}">
        <p14:creationId xmlns:p14="http://schemas.microsoft.com/office/powerpoint/2010/main" val="111926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2"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Hebrew Bible (“TaNaK”)"/>
          <p:cNvSpPr txBox="1"/>
          <p:nvPr/>
        </p:nvSpPr>
        <p:spPr>
          <a:xfrm>
            <a:off x="229472" y="317037"/>
            <a:ext cx="12545856" cy="71814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ctr">
              <a:spcBef>
                <a:spcPts val="2800"/>
              </a:spcBef>
              <a:defRPr sz="4000">
                <a:solidFill>
                  <a:srgbClr val="FFFFFF"/>
                </a:solidFill>
              </a:defRPr>
            </a:lvl1pPr>
          </a:lstStyle>
          <a:p>
            <a:r>
              <a:rPr lang="en-US" dirty="0"/>
              <a:t>P52 Fragment of John 18 (125 – 175 AD)</a:t>
            </a:r>
            <a:endParaRPr dirty="0"/>
          </a:p>
        </p:txBody>
      </p:sp>
      <p:sp>
        <p:nvSpPr>
          <p:cNvPr id="2" name="Nevi’im (Prophets)…">
            <a:extLst>
              <a:ext uri="{FF2B5EF4-FFF2-40B4-BE49-F238E27FC236}">
                <a16:creationId xmlns:a16="http://schemas.microsoft.com/office/drawing/2014/main" id="{ED998A73-C898-CE2B-E304-ED9A7A60319C}"/>
              </a:ext>
            </a:extLst>
          </p:cNvPr>
          <p:cNvSpPr txBox="1"/>
          <p:nvPr/>
        </p:nvSpPr>
        <p:spPr>
          <a:xfrm>
            <a:off x="6818011" y="3690435"/>
            <a:ext cx="4501472" cy="2372729"/>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noAutofit/>
          </a:bodyPr>
          <a:lstStyle/>
          <a:p>
            <a:pPr algn="ctr">
              <a:spcBef>
                <a:spcPts val="0"/>
              </a:spcBef>
              <a:spcAft>
                <a:spcPts val="600"/>
              </a:spcAft>
              <a:defRPr sz="3200">
                <a:solidFill>
                  <a:srgbClr val="FFFFFF"/>
                </a:solidFill>
              </a:defRPr>
            </a:pPr>
            <a:r>
              <a:rPr lang="en-US" sz="4000" dirty="0"/>
              <a:t>Contains text on both sides – part of a codex (book)</a:t>
            </a:r>
            <a:endParaRPr sz="4000" i="1" dirty="0"/>
          </a:p>
        </p:txBody>
      </p:sp>
      <p:pic>
        <p:nvPicPr>
          <p:cNvPr id="1026" name="Picture 2" descr="Rylands Papyri - Wikipedia">
            <a:extLst>
              <a:ext uri="{FF2B5EF4-FFF2-40B4-BE49-F238E27FC236}">
                <a16:creationId xmlns:a16="http://schemas.microsoft.com/office/drawing/2014/main" id="{3D81F9BD-5E7A-2292-C9F8-994F13BEDE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5317" y="1552650"/>
            <a:ext cx="4501474" cy="7076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91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Objection: The Bible Has Been Changed</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lnSpc>
                <a:spcPct val="200000"/>
              </a:lnSpc>
              <a:spcBef>
                <a:spcPts val="1000"/>
              </a:spcBef>
            </a:pPr>
            <a:r>
              <a:rPr lang="en-US" sz="4000" dirty="0">
                <a:solidFill>
                  <a:schemeClr val="accent1"/>
                </a:solidFill>
              </a:rPr>
              <a:t>We no longer have the originals (autographs).</a:t>
            </a:r>
            <a:endParaRPr lang="en-US" sz="4000" i="1" dirty="0">
              <a:solidFill>
                <a:schemeClr val="bg1">
                  <a:lumMod val="10000"/>
                  <a:lumOff val="90000"/>
                </a:schemeClr>
              </a:solidFill>
            </a:endParaRPr>
          </a:p>
          <a:p>
            <a:pPr>
              <a:lnSpc>
                <a:spcPct val="200000"/>
              </a:lnSpc>
              <a:spcBef>
                <a:spcPts val="1000"/>
              </a:spcBef>
            </a:pPr>
            <a:r>
              <a:rPr lang="en-US" sz="4000" dirty="0">
                <a:solidFill>
                  <a:schemeClr val="accent1"/>
                </a:solidFill>
              </a:rPr>
              <a:t>The manuscripts are centuries after the original.</a:t>
            </a:r>
          </a:p>
          <a:p>
            <a:pPr marL="0" indent="0">
              <a:lnSpc>
                <a:spcPct val="200000"/>
              </a:lnSpc>
              <a:buNone/>
            </a:pPr>
            <a:endParaRPr lang="en-US" sz="4000" dirty="0">
              <a:solidFill>
                <a:schemeClr val="accent1"/>
              </a:solidFill>
            </a:endParaRPr>
          </a:p>
        </p:txBody>
      </p:sp>
      <p:sp>
        <p:nvSpPr>
          <p:cNvPr id="2"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AC086A40-3A7F-0591-B6F9-AFE34DD89BD5}"/>
              </a:ext>
            </a:extLst>
          </p:cNvPr>
          <p:cNvSpPr/>
          <p:nvPr/>
        </p:nvSpPr>
        <p:spPr>
          <a:xfrm>
            <a:off x="1262888" y="4573131"/>
            <a:ext cx="10479024" cy="2261198"/>
          </a:xfrm>
          <a:prstGeom prst="rect">
            <a:avLst/>
          </a:prstGeom>
          <a:solidFill>
            <a:srgbClr val="222222"/>
          </a:solidFill>
          <a:ln w="28575">
            <a:solidFill>
              <a:schemeClr val="accent4"/>
            </a:solidFill>
            <a:miter lim="400000"/>
          </a:ln>
          <a:extLst>
            <a:ext uri="{C572A759-6A51-4108-AA02-DFA0A04FC94B}">
              <ma14:wrappingTextBoxFlag xmlns="" xmlns:ma14="http://schemas.microsoft.com/office/mac/drawingml/2011/main" val="1"/>
            </a:ext>
          </a:extLst>
        </p:spPr>
        <p:txBody>
          <a:bodyPr lIns="50800" tIns="50800" rIns="50800" bIns="50800" anchor="ctr"/>
          <a:lstStyle/>
          <a:p>
            <a:pPr marL="571500" indent="-398463">
              <a:spcBef>
                <a:spcPts val="0"/>
              </a:spcBef>
              <a:buFont typeface="Arial" panose="020B0604020202020204" pitchFamily="34" charset="0"/>
              <a:buChar char="•"/>
              <a:defRPr sz="3200">
                <a:solidFill>
                  <a:schemeClr val="accent4"/>
                </a:solidFill>
              </a:defRPr>
            </a:pPr>
            <a:r>
              <a:rPr lang="en-US" sz="3600" dirty="0"/>
              <a:t>Most NT MSS from 1000+ </a:t>
            </a:r>
            <a:r>
              <a:rPr lang="en-US" sz="3600" dirty="0" err="1"/>
              <a:t>yrs</a:t>
            </a:r>
            <a:r>
              <a:rPr lang="en-US" sz="3600" dirty="0"/>
              <a:t> after first writing  </a:t>
            </a:r>
          </a:p>
          <a:p>
            <a:pPr marL="571500" indent="-398463">
              <a:spcBef>
                <a:spcPts val="0"/>
              </a:spcBef>
              <a:buFont typeface="Arial" panose="020B0604020202020204" pitchFamily="34" charset="0"/>
              <a:buChar char="•"/>
              <a:defRPr sz="3200">
                <a:solidFill>
                  <a:schemeClr val="accent4"/>
                </a:solidFill>
              </a:defRPr>
            </a:pPr>
            <a:r>
              <a:rPr lang="en-US" sz="3600" dirty="0"/>
              <a:t>1000 NT MSS (in Greek) before 1000 AD</a:t>
            </a:r>
          </a:p>
          <a:p>
            <a:pPr marL="571500" indent="-398463">
              <a:spcBef>
                <a:spcPts val="0"/>
              </a:spcBef>
              <a:buFont typeface="Arial" panose="020B0604020202020204" pitchFamily="34" charset="0"/>
              <a:buChar char="•"/>
              <a:defRPr sz="3200">
                <a:solidFill>
                  <a:schemeClr val="accent4"/>
                </a:solidFill>
              </a:defRPr>
            </a:pPr>
            <a:r>
              <a:rPr lang="en-US" sz="3600" dirty="0"/>
              <a:t>As many as 60 MSS in first 200 years</a:t>
            </a:r>
          </a:p>
          <a:p>
            <a:pPr marL="571500" indent="-398463">
              <a:spcBef>
                <a:spcPts val="0"/>
              </a:spcBef>
              <a:buFont typeface="Arial" panose="020B0604020202020204" pitchFamily="34" charset="0"/>
              <a:buChar char="•"/>
              <a:defRPr sz="3200">
                <a:solidFill>
                  <a:schemeClr val="accent4"/>
                </a:solidFill>
              </a:defRPr>
            </a:pPr>
            <a:r>
              <a:rPr lang="en-US" sz="3600" dirty="0"/>
              <a:t>Earliest NT MS dates as early as 125 AD</a:t>
            </a:r>
          </a:p>
        </p:txBody>
      </p:sp>
      <p:sp>
        <p:nvSpPr>
          <p:cNvPr id="5"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27029494-0588-B4B0-2A9F-C155FA1BA1E0}"/>
              </a:ext>
            </a:extLst>
          </p:cNvPr>
          <p:cNvSpPr/>
          <p:nvPr/>
        </p:nvSpPr>
        <p:spPr>
          <a:xfrm>
            <a:off x="1262888" y="7086259"/>
            <a:ext cx="10479024" cy="2048951"/>
          </a:xfrm>
          <a:prstGeom prst="rect">
            <a:avLst/>
          </a:prstGeom>
          <a:solidFill>
            <a:srgbClr val="222222"/>
          </a:solidFill>
          <a:ln w="28575">
            <a:solidFill>
              <a:schemeClr val="accent4"/>
            </a:solidFill>
            <a:miter lim="400000"/>
          </a:ln>
          <a:extLst>
            <a:ext uri="{C572A759-6A51-4108-AA02-DFA0A04FC94B}">
              <ma14:wrappingTextBoxFlag xmlns="" xmlns:ma14="http://schemas.microsoft.com/office/mac/drawingml/2011/main" val="1"/>
            </a:ext>
          </a:extLst>
        </p:spPr>
        <p:txBody>
          <a:bodyPr lIns="50800" tIns="50800" rIns="50800" bIns="50800" anchor="ctr"/>
          <a:lstStyle/>
          <a:p>
            <a:pPr marL="571500" indent="-398463">
              <a:spcBef>
                <a:spcPts val="0"/>
              </a:spcBef>
              <a:buFont typeface="Arial" panose="020B0604020202020204" pitchFamily="34" charset="0"/>
              <a:buChar char="•"/>
              <a:defRPr sz="3200">
                <a:solidFill>
                  <a:schemeClr val="accent4"/>
                </a:solidFill>
              </a:defRPr>
            </a:pPr>
            <a:r>
              <a:rPr lang="en-US" sz="3600" dirty="0"/>
              <a:t>Our OT based on MSS from around 1000 AD</a:t>
            </a:r>
          </a:p>
          <a:p>
            <a:pPr marL="571500" indent="-398463">
              <a:spcBef>
                <a:spcPts val="0"/>
              </a:spcBef>
              <a:buFont typeface="Arial" panose="020B0604020202020204" pitchFamily="34" charset="0"/>
              <a:buChar char="•"/>
              <a:defRPr sz="3200">
                <a:solidFill>
                  <a:schemeClr val="accent4"/>
                </a:solidFill>
              </a:defRPr>
            </a:pPr>
            <a:r>
              <a:rPr lang="en-US" sz="3600" dirty="0"/>
              <a:t>Dead Sea Scrolls contain MSS of every OT book (except Esther); as early as 1</a:t>
            </a:r>
            <a:r>
              <a:rPr lang="en-US" sz="3600" baseline="30000" dirty="0"/>
              <a:t>st</a:t>
            </a:r>
            <a:r>
              <a:rPr lang="en-US" sz="3600" dirty="0"/>
              <a:t> cent. BC</a:t>
            </a:r>
          </a:p>
        </p:txBody>
      </p:sp>
    </p:spTree>
    <p:extLst>
      <p:ext uri="{BB962C8B-B14F-4D97-AF65-F5344CB8AC3E}">
        <p14:creationId xmlns:p14="http://schemas.microsoft.com/office/powerpoint/2010/main" val="304476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tx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utoUpdateAnimBg="0"/>
      <p:bldP spid="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Objection: The Bible Has Been Changed</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lnSpc>
                <a:spcPct val="200000"/>
              </a:lnSpc>
              <a:spcBef>
                <a:spcPts val="1000"/>
              </a:spcBef>
            </a:pPr>
            <a:r>
              <a:rPr lang="en-US" sz="4000" dirty="0">
                <a:solidFill>
                  <a:schemeClr val="accent1"/>
                </a:solidFill>
              </a:rPr>
              <a:t>We no longer have the originals (autographs).</a:t>
            </a:r>
            <a:endParaRPr lang="en-US" sz="4000" i="1" dirty="0">
              <a:solidFill>
                <a:schemeClr val="bg1">
                  <a:lumMod val="10000"/>
                  <a:lumOff val="90000"/>
                </a:schemeClr>
              </a:solidFill>
            </a:endParaRPr>
          </a:p>
          <a:p>
            <a:pPr>
              <a:lnSpc>
                <a:spcPct val="200000"/>
              </a:lnSpc>
              <a:spcBef>
                <a:spcPts val="1000"/>
              </a:spcBef>
            </a:pPr>
            <a:r>
              <a:rPr lang="en-US" sz="4000" dirty="0">
                <a:solidFill>
                  <a:schemeClr val="accent1"/>
                </a:solidFill>
              </a:rPr>
              <a:t>The manuscripts are centuries after the original.</a:t>
            </a:r>
          </a:p>
          <a:p>
            <a:pPr>
              <a:lnSpc>
                <a:spcPct val="200000"/>
              </a:lnSpc>
              <a:spcBef>
                <a:spcPts val="1000"/>
              </a:spcBef>
            </a:pPr>
            <a:r>
              <a:rPr lang="en-US" sz="4000" dirty="0">
                <a:solidFill>
                  <a:schemeClr val="accent1"/>
                </a:solidFill>
              </a:rPr>
              <a:t>The manuscripts have tons of variants. </a:t>
            </a:r>
          </a:p>
          <a:p>
            <a:pPr marL="0" indent="0">
              <a:lnSpc>
                <a:spcPct val="200000"/>
              </a:lnSpc>
              <a:buNone/>
            </a:pPr>
            <a:endParaRPr lang="en-US" sz="4000" dirty="0">
              <a:solidFill>
                <a:schemeClr val="accent1"/>
              </a:solidFill>
            </a:endParaRPr>
          </a:p>
        </p:txBody>
      </p:sp>
      <p:sp>
        <p:nvSpPr>
          <p:cNvPr id="2" name="“These are my words that I spoke to you while I was still with you, that everything written about me in the Law of Moses and the Prophets and the Psalms must be fulfilled.” Luke 24:44">
            <a:extLst>
              <a:ext uri="{FF2B5EF4-FFF2-40B4-BE49-F238E27FC236}">
                <a16:creationId xmlns:a16="http://schemas.microsoft.com/office/drawing/2014/main" id="{AC086A40-3A7F-0591-B6F9-AFE34DD89BD5}"/>
              </a:ext>
            </a:extLst>
          </p:cNvPr>
          <p:cNvSpPr/>
          <p:nvPr/>
        </p:nvSpPr>
        <p:spPr>
          <a:xfrm>
            <a:off x="1262888" y="5967186"/>
            <a:ext cx="10479024" cy="2578438"/>
          </a:xfrm>
          <a:prstGeom prst="rect">
            <a:avLst/>
          </a:prstGeom>
          <a:solidFill>
            <a:srgbClr val="222222"/>
          </a:solidFill>
          <a:ln w="28575">
            <a:solidFill>
              <a:schemeClr val="accent4"/>
            </a:solidFill>
            <a:miter lim="400000"/>
          </a:ln>
          <a:extLst>
            <a:ext uri="{C572A759-6A51-4108-AA02-DFA0A04FC94B}">
              <ma14:wrappingTextBoxFlag xmlns="" xmlns:ma14="http://schemas.microsoft.com/office/mac/drawingml/2011/main" val="1"/>
            </a:ext>
          </a:extLst>
        </p:spPr>
        <p:txBody>
          <a:bodyPr lIns="50800" tIns="50800" rIns="50800" bIns="50800" anchor="ctr"/>
          <a:lstStyle/>
          <a:p>
            <a:pPr marL="460375" indent="-346075">
              <a:spcBef>
                <a:spcPts val="0"/>
              </a:spcBef>
              <a:buFont typeface="Arial" panose="020B0604020202020204" pitchFamily="34" charset="0"/>
              <a:buChar char="•"/>
              <a:defRPr sz="3200">
                <a:solidFill>
                  <a:schemeClr val="accent4"/>
                </a:solidFill>
              </a:defRPr>
            </a:pPr>
            <a:r>
              <a:rPr lang="en-US" sz="3600" dirty="0"/>
              <a:t>Variant = any difference between manuscripts</a:t>
            </a:r>
          </a:p>
          <a:p>
            <a:pPr marL="460375" indent="-346075">
              <a:spcBef>
                <a:spcPts val="0"/>
              </a:spcBef>
              <a:buFont typeface="Arial" panose="020B0604020202020204" pitchFamily="34" charset="0"/>
              <a:buChar char="•"/>
              <a:defRPr sz="3200">
                <a:solidFill>
                  <a:schemeClr val="accent4"/>
                </a:solidFill>
              </a:defRPr>
            </a:pPr>
            <a:r>
              <a:rPr lang="en-US" sz="3600" dirty="0"/>
              <a:t>1.5 million* variants in NT manuscripts</a:t>
            </a:r>
          </a:p>
          <a:p>
            <a:pPr marL="460375" indent="-346075">
              <a:spcBef>
                <a:spcPts val="0"/>
              </a:spcBef>
              <a:buFont typeface="Arial" panose="020B0604020202020204" pitchFamily="34" charset="0"/>
              <a:buChar char="•"/>
              <a:defRPr sz="3200">
                <a:solidFill>
                  <a:schemeClr val="accent4"/>
                </a:solidFill>
              </a:defRPr>
            </a:pPr>
            <a:r>
              <a:rPr lang="en-US" sz="3600" dirty="0"/>
              <a:t>99% of variants don’t affect meaning at all</a:t>
            </a:r>
          </a:p>
          <a:p>
            <a:pPr marL="460375" indent="-346075">
              <a:spcBef>
                <a:spcPts val="0"/>
              </a:spcBef>
              <a:buFont typeface="Arial" panose="020B0604020202020204" pitchFamily="34" charset="0"/>
              <a:buChar char="•"/>
              <a:defRPr sz="3200">
                <a:solidFill>
                  <a:schemeClr val="accent4"/>
                </a:solidFill>
              </a:defRPr>
            </a:pPr>
            <a:r>
              <a:rPr lang="en-US" sz="3600" dirty="0"/>
              <a:t>‘Meaningful’ variants don’t change doctrine</a:t>
            </a:r>
          </a:p>
        </p:txBody>
      </p:sp>
    </p:spTree>
    <p:extLst>
      <p:ext uri="{BB962C8B-B14F-4D97-AF65-F5344CB8AC3E}">
        <p14:creationId xmlns:p14="http://schemas.microsoft.com/office/powerpoint/2010/main" val="256227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0" end="0"/>
                                            </p:txEl>
                                          </p:spTgt>
                                        </p:tgtEl>
                                        <p:attrNameLst>
                                          <p:attrName>ppt_c</p:attrName>
                                        </p:attrNameLst>
                                      </p:cBhvr>
                                      <p:to>
                                        <a:schemeClr val="tx2"/>
                                      </p:to>
                                    </p:animClr>
                                  </p:sub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
                                            <p:txEl>
                                              <p:pRg st="1" end="1"/>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2" autoUpdateAnimBg="0"/>
      <p:bldP spid="2"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Hebrew Bible (“TaNaK”)"/>
          <p:cNvSpPr txBox="1"/>
          <p:nvPr/>
        </p:nvSpPr>
        <p:spPr>
          <a:xfrm>
            <a:off x="229472" y="317037"/>
            <a:ext cx="12545856" cy="71814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ctr">
              <a:spcBef>
                <a:spcPts val="2800"/>
              </a:spcBef>
              <a:defRPr sz="4000">
                <a:solidFill>
                  <a:srgbClr val="FFFFFF"/>
                </a:solidFill>
              </a:defRPr>
            </a:lvl1pPr>
          </a:lstStyle>
          <a:p>
            <a:r>
              <a:rPr lang="en-US" dirty="0"/>
              <a:t>Examples of ‘Meaningful’ Variants in the NT</a:t>
            </a:r>
            <a:endParaRPr dirty="0"/>
          </a:p>
        </p:txBody>
      </p:sp>
      <p:sp>
        <p:nvSpPr>
          <p:cNvPr id="176" name="Torah        (Law)…"/>
          <p:cNvSpPr txBox="1"/>
          <p:nvPr/>
        </p:nvSpPr>
        <p:spPr>
          <a:xfrm>
            <a:off x="1387289" y="2502715"/>
            <a:ext cx="5285885" cy="2272417"/>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Mark 9:29 (ESV)</a:t>
            </a:r>
            <a:endParaRPr dirty="0"/>
          </a:p>
          <a:p>
            <a:pPr algn="ctr">
              <a:spcBef>
                <a:spcPts val="0"/>
              </a:spcBef>
              <a:spcAft>
                <a:spcPts val="600"/>
              </a:spcAft>
              <a:defRPr sz="3200">
                <a:solidFill>
                  <a:srgbClr val="FFFFFF"/>
                </a:solidFill>
              </a:defRPr>
            </a:pPr>
            <a:r>
              <a:rPr lang="en-US" dirty="0"/>
              <a:t>And he said to them, “This kind cannot be driven out by anything but prayer.”</a:t>
            </a:r>
            <a:r>
              <a:rPr lang="en-US" baseline="30000" dirty="0"/>
              <a:t>[e]</a:t>
            </a:r>
            <a:endParaRPr baseline="30000" dirty="0"/>
          </a:p>
        </p:txBody>
      </p:sp>
      <p:sp>
        <p:nvSpPr>
          <p:cNvPr id="177" name="Nevi’im (Prophets)…"/>
          <p:cNvSpPr txBox="1"/>
          <p:nvPr/>
        </p:nvSpPr>
        <p:spPr>
          <a:xfrm>
            <a:off x="7486357" y="2848964"/>
            <a:ext cx="4114384" cy="1579920"/>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ctr">
              <a:spcBef>
                <a:spcPts val="0"/>
              </a:spcBef>
              <a:spcAft>
                <a:spcPts val="600"/>
              </a:spcAft>
              <a:defRPr sz="3200">
                <a:solidFill>
                  <a:srgbClr val="FFFFFF"/>
                </a:solidFill>
              </a:defRPr>
            </a:pPr>
            <a:r>
              <a:rPr lang="en-US" dirty="0"/>
              <a:t>[e] Some manuscripts add </a:t>
            </a:r>
            <a:r>
              <a:rPr lang="en-US" i="1" dirty="0"/>
              <a:t>and fasting</a:t>
            </a:r>
            <a:endParaRPr i="1" dirty="0"/>
          </a:p>
        </p:txBody>
      </p:sp>
      <p:sp>
        <p:nvSpPr>
          <p:cNvPr id="178" name="Ketuvim (Writings)…"/>
          <p:cNvSpPr txBox="1"/>
          <p:nvPr/>
        </p:nvSpPr>
        <p:spPr>
          <a:xfrm>
            <a:off x="1387290" y="5674468"/>
            <a:ext cx="5285884" cy="2272417"/>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1 John 1:4 (ESV)</a:t>
            </a:r>
            <a:endParaRPr dirty="0"/>
          </a:p>
          <a:p>
            <a:pPr algn="ctr">
              <a:spcBef>
                <a:spcPts val="0"/>
              </a:spcBef>
              <a:spcAft>
                <a:spcPts val="600"/>
              </a:spcAft>
              <a:defRPr sz="3200">
                <a:solidFill>
                  <a:srgbClr val="FFFFFF"/>
                </a:solidFill>
              </a:defRPr>
            </a:pPr>
            <a:r>
              <a:rPr lang="en-US" dirty="0"/>
              <a:t>And we are writing these things so that our</a:t>
            </a:r>
            <a:r>
              <a:rPr lang="en-US" baseline="30000" dirty="0"/>
              <a:t>[a] </a:t>
            </a:r>
            <a:r>
              <a:rPr lang="en-US" dirty="0"/>
              <a:t>joy may be complete.</a:t>
            </a:r>
            <a:endParaRPr dirty="0"/>
          </a:p>
        </p:txBody>
      </p:sp>
      <p:sp>
        <p:nvSpPr>
          <p:cNvPr id="2" name="Nevi’im (Prophets)…">
            <a:extLst>
              <a:ext uri="{FF2B5EF4-FFF2-40B4-BE49-F238E27FC236}">
                <a16:creationId xmlns:a16="http://schemas.microsoft.com/office/drawing/2014/main" id="{ED998A73-C898-CE2B-E304-ED9A7A60319C}"/>
              </a:ext>
            </a:extLst>
          </p:cNvPr>
          <p:cNvSpPr txBox="1"/>
          <p:nvPr/>
        </p:nvSpPr>
        <p:spPr>
          <a:xfrm>
            <a:off x="7486357" y="6266937"/>
            <a:ext cx="4114384" cy="1087477"/>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ctr">
              <a:spcBef>
                <a:spcPts val="0"/>
              </a:spcBef>
              <a:spcAft>
                <a:spcPts val="600"/>
              </a:spcAft>
              <a:defRPr sz="3200">
                <a:solidFill>
                  <a:srgbClr val="FFFFFF"/>
                </a:solidFill>
              </a:defRPr>
            </a:pPr>
            <a:r>
              <a:rPr lang="en-US" dirty="0"/>
              <a:t>[a] Some manuscripts </a:t>
            </a:r>
            <a:r>
              <a:rPr lang="en-US" i="1" dirty="0"/>
              <a:t>your</a:t>
            </a:r>
            <a:endParaRPr i="1" dirty="0"/>
          </a:p>
        </p:txBody>
      </p:sp>
    </p:spTree>
    <p:extLst>
      <p:ext uri="{BB962C8B-B14F-4D97-AF65-F5344CB8AC3E}">
        <p14:creationId xmlns:p14="http://schemas.microsoft.com/office/powerpoint/2010/main" val="122081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animBg="1"/>
      <p:bldP spid="177" grpId="0" animBg="1"/>
      <p:bldP spid="178"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Hebrew Bible (“TaNaK”)"/>
          <p:cNvSpPr txBox="1"/>
          <p:nvPr/>
        </p:nvSpPr>
        <p:spPr>
          <a:xfrm>
            <a:off x="229472" y="317037"/>
            <a:ext cx="12545856" cy="71814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a:spcBef>
                <a:spcPts val="2800"/>
              </a:spcBef>
              <a:defRPr sz="4000">
                <a:solidFill>
                  <a:srgbClr val="FFFFFF"/>
                </a:solidFill>
              </a:defRPr>
            </a:lvl1pPr>
          </a:lstStyle>
          <a:p>
            <a:r>
              <a:rPr lang="en-US" dirty="0"/>
              <a:t>Most Substantial Variants in the NT</a:t>
            </a:r>
            <a:endParaRPr dirty="0"/>
          </a:p>
        </p:txBody>
      </p:sp>
      <p:sp>
        <p:nvSpPr>
          <p:cNvPr id="176" name="Torah        (Law)…"/>
          <p:cNvSpPr txBox="1"/>
          <p:nvPr/>
        </p:nvSpPr>
        <p:spPr>
          <a:xfrm>
            <a:off x="1045742" y="1660466"/>
            <a:ext cx="5285885" cy="1779974"/>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John 7:53 – 8:11</a:t>
            </a:r>
            <a:endParaRPr dirty="0"/>
          </a:p>
          <a:p>
            <a:pPr algn="ctr">
              <a:spcBef>
                <a:spcPts val="0"/>
              </a:spcBef>
              <a:spcAft>
                <a:spcPts val="600"/>
              </a:spcAft>
              <a:defRPr sz="3200">
                <a:solidFill>
                  <a:srgbClr val="FFFFFF"/>
                </a:solidFill>
              </a:defRPr>
            </a:pPr>
            <a:r>
              <a:rPr lang="en-US" dirty="0"/>
              <a:t>The earliest manuscripts do not include 7:53–8:11. </a:t>
            </a:r>
            <a:r>
              <a:rPr lang="en-US" baseline="30000" dirty="0"/>
              <a:t>[a]</a:t>
            </a:r>
            <a:endParaRPr baseline="30000" dirty="0"/>
          </a:p>
        </p:txBody>
      </p:sp>
      <p:sp>
        <p:nvSpPr>
          <p:cNvPr id="177" name="Nevi’im (Prophets)…"/>
          <p:cNvSpPr txBox="1"/>
          <p:nvPr/>
        </p:nvSpPr>
        <p:spPr>
          <a:xfrm>
            <a:off x="6673174" y="1660466"/>
            <a:ext cx="5285885" cy="3057247"/>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3200">
                <a:solidFill>
                  <a:srgbClr val="FFFFFF"/>
                </a:solidFill>
              </a:defRPr>
            </a:pPr>
            <a:r>
              <a:rPr lang="en-US" dirty="0"/>
              <a:t>[a] Some manuscripts do not include 7:53–8:11; others add the passage here or after 7:36 or after 21:25 or after Luke 21:38, with variations in the text</a:t>
            </a:r>
            <a:endParaRPr i="1" dirty="0"/>
          </a:p>
        </p:txBody>
      </p:sp>
      <p:sp>
        <p:nvSpPr>
          <p:cNvPr id="178" name="Ketuvim (Writings)…"/>
          <p:cNvSpPr txBox="1"/>
          <p:nvPr/>
        </p:nvSpPr>
        <p:spPr>
          <a:xfrm>
            <a:off x="1045743" y="5304817"/>
            <a:ext cx="5285884" cy="2272417"/>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Mark 16:9-20</a:t>
            </a:r>
            <a:endParaRPr dirty="0"/>
          </a:p>
          <a:p>
            <a:pPr algn="ctr">
              <a:spcBef>
                <a:spcPts val="0"/>
              </a:spcBef>
              <a:spcAft>
                <a:spcPts val="600"/>
              </a:spcAft>
              <a:defRPr sz="3200">
                <a:solidFill>
                  <a:srgbClr val="FFFFFF"/>
                </a:solidFill>
              </a:defRPr>
            </a:pPr>
            <a:r>
              <a:rPr lang="en-US" dirty="0"/>
              <a:t>Some of the earliest manuscripts do not include 16:9–20.</a:t>
            </a:r>
            <a:r>
              <a:rPr lang="en-US" baseline="30000" dirty="0"/>
              <a:t>[a]</a:t>
            </a:r>
            <a:endParaRPr baseline="30000" dirty="0"/>
          </a:p>
        </p:txBody>
      </p:sp>
      <p:sp>
        <p:nvSpPr>
          <p:cNvPr id="2" name="Nevi’im (Prophets)…">
            <a:extLst>
              <a:ext uri="{FF2B5EF4-FFF2-40B4-BE49-F238E27FC236}">
                <a16:creationId xmlns:a16="http://schemas.microsoft.com/office/drawing/2014/main" id="{ED998A73-C898-CE2B-E304-ED9A7A60319C}"/>
              </a:ext>
            </a:extLst>
          </p:cNvPr>
          <p:cNvSpPr txBox="1"/>
          <p:nvPr/>
        </p:nvSpPr>
        <p:spPr>
          <a:xfrm>
            <a:off x="6673172" y="5304817"/>
            <a:ext cx="5285885" cy="3549690"/>
          </a:xfrm>
          <a:prstGeom prst="rect">
            <a:avLst/>
          </a:prstGeom>
          <a:solidFill>
            <a:srgbClr val="222222"/>
          </a:solidFill>
          <a:ln w="25400">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ctr">
              <a:spcBef>
                <a:spcPts val="0"/>
              </a:spcBef>
              <a:spcAft>
                <a:spcPts val="600"/>
              </a:spcAft>
              <a:defRPr sz="3200">
                <a:solidFill>
                  <a:srgbClr val="FFFFFF"/>
                </a:solidFill>
              </a:defRPr>
            </a:pPr>
            <a:r>
              <a:rPr lang="en-US" dirty="0"/>
              <a:t>[a] Some manuscripts end the book with 16:8; others include verses 9–20 immediately after verse 8. At least one manuscript inserts additional material after verse 14</a:t>
            </a:r>
            <a:endParaRPr i="1" dirty="0"/>
          </a:p>
        </p:txBody>
      </p:sp>
    </p:spTree>
    <p:extLst>
      <p:ext uri="{BB962C8B-B14F-4D97-AF65-F5344CB8AC3E}">
        <p14:creationId xmlns:p14="http://schemas.microsoft.com/office/powerpoint/2010/main" val="114750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animBg="1"/>
      <p:bldP spid="177" grpId="0" animBg="1"/>
      <p:bldP spid="178" grpId="0" animBg="1"/>
      <p:bldP spid="2" grpId="0" animBg="1"/>
    </p:bldLst>
  </p:timing>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3364</TotalTime>
  <Words>748</Words>
  <Application>Microsoft Macintosh PowerPoint</Application>
  <PresentationFormat>Custom</PresentationFormat>
  <Paragraphs>65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vt:lpstr>
      <vt:lpstr>Avenir Next Medium</vt:lpstr>
      <vt:lpstr>DIN Alternate</vt:lpstr>
      <vt:lpstr>DIN Condensed</vt:lpstr>
      <vt:lpstr>Helvetica</vt:lpstr>
      <vt:lpstr>Helvetica Neue</vt:lpstr>
      <vt:lpstr>New_Template7</vt:lpstr>
      <vt:lpstr>How Firm a Foundation</vt:lpstr>
      <vt:lpstr>PowerPoint Presentation</vt:lpstr>
      <vt:lpstr>Objection: The Bible Has Been Changed</vt:lpstr>
      <vt:lpstr>Objection: The Bible Has Been Changed</vt:lpstr>
      <vt:lpstr>PowerPoint Presentation</vt:lpstr>
      <vt:lpstr>Objection: The Bible Has Been Changed</vt:lpstr>
      <vt:lpstr>Objection: The Bible Has Been Changed</vt:lpstr>
      <vt:lpstr>PowerPoint Presentation</vt:lpstr>
      <vt:lpstr>PowerPoint Presentation</vt:lpstr>
      <vt:lpstr>Objection: The Bible Has Been Changed</vt:lpstr>
      <vt:lpstr>PowerPoint Presentation</vt:lpstr>
      <vt:lpstr>How Firm a Foundation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Daniel Broadwell</cp:lastModifiedBy>
  <cp:revision>20</cp:revision>
  <cp:lastPrinted>2024-02-04T04:17:54Z</cp:lastPrinted>
  <dcterms:modified xsi:type="dcterms:W3CDTF">2024-02-04T13:48:29Z</dcterms:modified>
</cp:coreProperties>
</file>