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handoutMasterIdLst>
    <p:handoutMasterId r:id="rId14"/>
  </p:handoutMasterIdLst>
  <p:sldIdLst>
    <p:sldId id="256" r:id="rId2"/>
    <p:sldId id="312" r:id="rId3"/>
    <p:sldId id="313" r:id="rId4"/>
    <p:sldId id="309" r:id="rId5"/>
    <p:sldId id="314" r:id="rId6"/>
    <p:sldId id="307" r:id="rId7"/>
    <p:sldId id="320" r:id="rId8"/>
    <p:sldId id="310" r:id="rId9"/>
    <p:sldId id="316" r:id="rId10"/>
    <p:sldId id="319" r:id="rId11"/>
    <p:sldId id="290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16"/>
    <p:restoredTop sz="94754"/>
  </p:normalViewPr>
  <p:slideViewPr>
    <p:cSldViewPr snapToGrid="0" snapToObjects="1" showGuides="1">
      <p:cViewPr>
        <p:scale>
          <a:sx n="95" d="100"/>
          <a:sy n="95" d="100"/>
        </p:scale>
        <p:origin x="984" y="2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4" d="100"/>
        <a:sy n="11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9D439-24FF-AC40-A24F-C8861CFFCB55}" type="datetimeFigureOut">
              <a:rPr lang="en-US" smtClean="0"/>
              <a:t>1/31/24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CFB02-4125-D844-8655-2C4215D53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4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3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89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1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3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1/31/24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0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1/31/24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4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1/31/24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1/31/24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80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1/31/24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7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1/31/24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3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63B37-5111-9C4C-821E-181E4FE518D8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33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3719"/>
            <a:ext cx="7772400" cy="1046071"/>
          </a:xfrm>
        </p:spPr>
        <p:txBody>
          <a:bodyPr/>
          <a:lstStyle/>
          <a:p>
            <a:r>
              <a:rPr lang="en-US" b="1" dirty="0">
                <a:latin typeface="Avenir Heavy" charset="0"/>
                <a:ea typeface="Avenir Heavy" charset="0"/>
                <a:cs typeface="Avenir Heavy" charset="0"/>
              </a:rPr>
              <a:t>The Revelation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199021"/>
            <a:ext cx="6858000" cy="1394499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latin typeface="Avenir Heavy" charset="0"/>
                <a:ea typeface="Avenir Heavy" charset="0"/>
                <a:cs typeface="Avenir Heavy" charset="0"/>
              </a:rPr>
              <a:t>Wednesday Nights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latin typeface="Avenir Heavy" charset="0"/>
                <a:ea typeface="Avenir Heavy" charset="0"/>
                <a:cs typeface="Avenir Heavy" charset="0"/>
              </a:rPr>
              <a:t>Winter 2023-24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1828800"/>
            <a:ext cx="512064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50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640" y="221433"/>
            <a:ext cx="7886700" cy="81053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venir Heavy" charset="0"/>
                <a:ea typeface="Avenir Heavy" charset="0"/>
                <a:cs typeface="Avenir Heavy" charset="0"/>
              </a:rPr>
              <a:t>Main Points of Revelation 13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A1339B-BBCC-4C76-0995-899D9F2988E1}"/>
              </a:ext>
            </a:extLst>
          </p:cNvPr>
          <p:cNvSpPr txBox="1">
            <a:spLocks/>
          </p:cNvSpPr>
          <p:nvPr/>
        </p:nvSpPr>
        <p:spPr>
          <a:xfrm>
            <a:off x="628650" y="1267617"/>
            <a:ext cx="7886700" cy="1507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3200" i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The beast is the empire (Rome, then any other) which exalts itself in pride, </a:t>
            </a:r>
            <a:r>
              <a:rPr lang="en-US" sz="3200" i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and persecutes God’s </a:t>
            </a:r>
            <a:r>
              <a:rPr lang="en-US" sz="3200" i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people.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DC841CC-15C3-4920-3277-C6ECBA7C5599}"/>
              </a:ext>
            </a:extLst>
          </p:cNvPr>
          <p:cNvSpPr txBox="1">
            <a:spLocks/>
          </p:cNvSpPr>
          <p:nvPr/>
        </p:nvSpPr>
        <p:spPr>
          <a:xfrm>
            <a:off x="628650" y="2906958"/>
            <a:ext cx="7886700" cy="15889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3200" i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The beast (empire) set itself up as god, to the diabolical end that honor, trust, and adoration are given to men and not to God.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AB86F8-4E3E-FB87-DD58-9D38643EE155}"/>
              </a:ext>
            </a:extLst>
          </p:cNvPr>
          <p:cNvSpPr txBox="1">
            <a:spLocks/>
          </p:cNvSpPr>
          <p:nvPr/>
        </p:nvSpPr>
        <p:spPr>
          <a:xfrm>
            <a:off x="628650" y="4627938"/>
            <a:ext cx="7886700" cy="12674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3200" i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Beasts (nations) use deception, force, economic pressure to </a:t>
            </a:r>
            <a:r>
              <a:rPr lang="en-US" sz="3200" i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achieve conformity.</a:t>
            </a:r>
            <a:endParaRPr lang="en-US" sz="3200" i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47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>
                <a:latin typeface="Avenir Heavy" charset="0"/>
                <a:ea typeface="Avenir Heavy" charset="0"/>
                <a:cs typeface="Avenir Heavy" charset="0"/>
              </a:rPr>
              <a:t>Reflections on Rev. 12-13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773" y="1532982"/>
            <a:ext cx="6816454" cy="40676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4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What does all of this say about our role in the cosmic war enveloping heaven and earth?</a:t>
            </a:r>
          </a:p>
        </p:txBody>
      </p:sp>
    </p:spTree>
    <p:extLst>
      <p:ext uri="{BB962C8B-B14F-4D97-AF65-F5344CB8AC3E}">
        <p14:creationId xmlns:p14="http://schemas.microsoft.com/office/powerpoint/2010/main" val="2050506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3719"/>
            <a:ext cx="7772400" cy="1046071"/>
          </a:xfrm>
        </p:spPr>
        <p:txBody>
          <a:bodyPr/>
          <a:lstStyle/>
          <a:p>
            <a:r>
              <a:rPr lang="en-US" b="1" dirty="0">
                <a:latin typeface="Avenir Heavy" charset="0"/>
                <a:ea typeface="Avenir Heavy" charset="0"/>
                <a:cs typeface="Avenir Heavy" charset="0"/>
              </a:rPr>
              <a:t>The Revelation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199021"/>
            <a:ext cx="6858000" cy="1394499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latin typeface="Avenir Heavy" charset="0"/>
                <a:ea typeface="Avenir Heavy" charset="0"/>
                <a:cs typeface="Avenir Heavy" charset="0"/>
              </a:rPr>
              <a:t>Next Week (2/7)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latin typeface="Avenir" charset="0"/>
                <a:ea typeface="Avenir" charset="0"/>
                <a:cs typeface="Avenir" charset="0"/>
              </a:rPr>
              <a:t>9. chapters 14-16: Seven Bowls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1828800"/>
            <a:ext cx="512064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5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640" y="86523"/>
            <a:ext cx="7886700" cy="6479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>
                <a:latin typeface="Avenir Heavy" charset="0"/>
                <a:ea typeface="Avenir Heavy" charset="0"/>
                <a:cs typeface="Avenir Heavy" charset="0"/>
              </a:rPr>
              <a:t>Overview</a:t>
            </a:r>
            <a:r>
              <a:rPr lang="en-US" sz="4000" b="1" dirty="0">
                <a:latin typeface="Avenir Heavy" charset="0"/>
                <a:ea typeface="Avenir Heavy" charset="0"/>
                <a:cs typeface="Avenir Heavy" charset="0"/>
              </a:rPr>
              <a:t>: Revelation 1-11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448" y="779491"/>
            <a:ext cx="8229600" cy="1463040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Introduction to the vision (1-3)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Glorified Son of Man among the ____________ (1)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7 churches charged to “hear” &amp; “________” (2-3)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190" y="3719260"/>
            <a:ext cx="8229600" cy="29361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numCol="2" rtlCol="0" anchor="ctr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6 ______ </a:t>
            </a:r>
            <a:r>
              <a:rPr lang="mr-IN" sz="2800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–</a:t>
            </a:r>
            <a:r>
              <a:rPr lang="en-US" sz="2800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 heaven’s judgments on earth </a:t>
            </a:r>
            <a:r>
              <a:rPr lang="en-US" sz="2800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  <a:sym typeface="Wingdings"/>
              </a:rPr>
              <a:t>(6)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  <a:sym typeface="Wingdings"/>
              </a:rPr>
              <a:t>Interlude: God’s people _________ (7)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  <a:sym typeface="Wingdings"/>
              </a:rPr>
              <a:t>7</a:t>
            </a:r>
            <a:r>
              <a:rPr lang="en-US" sz="2800" baseline="30000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  <a:sym typeface="Wingdings"/>
              </a:rPr>
              <a:t>th</a:t>
            </a:r>
            <a:r>
              <a:rPr lang="en-US" sz="2800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  <a:sym typeface="Wingdings"/>
              </a:rPr>
              <a:t> ____ </a:t>
            </a:r>
            <a:r>
              <a:rPr lang="mr-IN" sz="2800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  <a:sym typeface="Wingdings"/>
              </a:rPr>
              <a:t>–</a:t>
            </a:r>
            <a:r>
              <a:rPr lang="en-US" sz="2800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  <a:sym typeface="Wingdings"/>
              </a:rPr>
              <a:t> silence in heaven  _________ (8)</a:t>
            </a:r>
            <a:endParaRPr lang="en-US" sz="2800" dirty="0">
              <a:solidFill>
                <a:schemeClr val="bg1"/>
              </a:solidFill>
              <a:latin typeface="Avenir Light" charset="0"/>
              <a:ea typeface="Avenir Light" charset="0"/>
              <a:cs typeface="Avenir Light" charset="0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6 _________ </a:t>
            </a:r>
            <a:r>
              <a:rPr lang="mr-IN" sz="2800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–</a:t>
            </a:r>
            <a:r>
              <a:rPr lang="en-US" sz="2800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 God’s wrath on earth </a:t>
            </a:r>
            <a:r>
              <a:rPr lang="en-US" sz="2800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  <a:sym typeface="Wingdings"/>
              </a:rPr>
              <a:t>(8-9)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  <a:sym typeface="Wingdings"/>
              </a:rPr>
              <a:t>Interlude: John’s _____, church’s _______ (10-11)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  <a:sym typeface="Wingdings"/>
              </a:rPr>
              <a:t>7</a:t>
            </a:r>
            <a:r>
              <a:rPr lang="en-US" sz="2800" baseline="30000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  <a:sym typeface="Wingdings"/>
              </a:rPr>
              <a:t>th</a:t>
            </a:r>
            <a:r>
              <a:rPr lang="en-US" sz="2800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  <a:sym typeface="Wingdings"/>
              </a:rPr>
              <a:t> _________ </a:t>
            </a:r>
            <a:r>
              <a:rPr lang="mr-IN" sz="2800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  <a:sym typeface="Wingdings"/>
              </a:rPr>
              <a:t>–</a:t>
            </a:r>
            <a:r>
              <a:rPr lang="en-US" sz="2800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  <a:sym typeface="Wingdings"/>
              </a:rPr>
              <a:t> eternal kingdom come (11)</a:t>
            </a:r>
            <a:endParaRPr lang="en-US" sz="2800" dirty="0">
              <a:solidFill>
                <a:schemeClr val="bg1"/>
              </a:solidFill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72190" y="2248529"/>
            <a:ext cx="8229600" cy="14630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Act I of the Vision (4-11)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God on throne, praised by His heavenly court (4)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Slain _______ is worthy to open the _________ (5)</a:t>
            </a:r>
          </a:p>
        </p:txBody>
      </p:sp>
      <p:pic>
        <p:nvPicPr>
          <p:cNvPr id="1026" name="Picture 2" descr="torm-Cloud Icons - Free SVG &amp; PNG Storm-Cloud Images - Nou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082" y="2091419"/>
            <a:ext cx="843660" cy="84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torm-Cloud Icons - Free SVG &amp; PNG Storm-Cloud Images - Nou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85" y="5526665"/>
            <a:ext cx="843660" cy="84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torm-Cloud Icons - Free SVG &amp; PNG Storm-Cloud Images - Nou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295" y="5901415"/>
            <a:ext cx="843660" cy="84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32D43F-19DE-7655-E24C-F00CC5E3DB19}"/>
              </a:ext>
            </a:extLst>
          </p:cNvPr>
          <p:cNvSpPr txBox="1"/>
          <p:nvPr/>
        </p:nvSpPr>
        <p:spPr>
          <a:xfrm>
            <a:off x="5960249" y="1269532"/>
            <a:ext cx="2219481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lampstands</a:t>
            </a:r>
            <a:endParaRPr lang="en-US" sz="2800" i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9328D3-D4E8-D979-F18F-D94F50AFD5F0}"/>
              </a:ext>
            </a:extLst>
          </p:cNvPr>
          <p:cNvSpPr txBox="1"/>
          <p:nvPr/>
        </p:nvSpPr>
        <p:spPr>
          <a:xfrm>
            <a:off x="6011902" y="1653905"/>
            <a:ext cx="1663533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conquers</a:t>
            </a:r>
            <a:endParaRPr lang="en-US" sz="2800" i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E74876-8469-BB17-74F4-7858A7B425A9}"/>
              </a:ext>
            </a:extLst>
          </p:cNvPr>
          <p:cNvSpPr txBox="1"/>
          <p:nvPr/>
        </p:nvSpPr>
        <p:spPr>
          <a:xfrm>
            <a:off x="1725803" y="3172433"/>
            <a:ext cx="1089289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Lamb</a:t>
            </a:r>
            <a:endParaRPr lang="en-US" sz="2800" i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0B25D2-88A5-A319-3FE7-76EE6C2702EA}"/>
              </a:ext>
            </a:extLst>
          </p:cNvPr>
          <p:cNvSpPr txBox="1"/>
          <p:nvPr/>
        </p:nvSpPr>
        <p:spPr>
          <a:xfrm>
            <a:off x="6634108" y="3172433"/>
            <a:ext cx="1089289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scroll</a:t>
            </a:r>
            <a:endParaRPr lang="en-US" sz="2800" i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C78304-0528-651D-19E0-986AA3EB07D4}"/>
              </a:ext>
            </a:extLst>
          </p:cNvPr>
          <p:cNvSpPr txBox="1"/>
          <p:nvPr/>
        </p:nvSpPr>
        <p:spPr>
          <a:xfrm>
            <a:off x="1099221" y="3760341"/>
            <a:ext cx="1089289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seals</a:t>
            </a:r>
            <a:endParaRPr lang="en-US" sz="2800" i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C03FDB-F1C2-4E8D-60D1-3DEF6FDEE2DF}"/>
              </a:ext>
            </a:extLst>
          </p:cNvPr>
          <p:cNvSpPr txBox="1"/>
          <p:nvPr/>
        </p:nvSpPr>
        <p:spPr>
          <a:xfrm>
            <a:off x="1266520" y="5672815"/>
            <a:ext cx="891672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seal</a:t>
            </a:r>
            <a:endParaRPr lang="en-US" sz="2800" i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BF0451-C011-33C0-D43A-25753C5EDB75}"/>
              </a:ext>
            </a:extLst>
          </p:cNvPr>
          <p:cNvSpPr txBox="1"/>
          <p:nvPr/>
        </p:nvSpPr>
        <p:spPr>
          <a:xfrm>
            <a:off x="2240853" y="5164109"/>
            <a:ext cx="1293909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sealed</a:t>
            </a:r>
            <a:endParaRPr lang="en-US" sz="2800" i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112089-ACCF-D855-C4EA-0E0B74A52534}"/>
              </a:ext>
            </a:extLst>
          </p:cNvPr>
          <p:cNvSpPr txBox="1"/>
          <p:nvPr/>
        </p:nvSpPr>
        <p:spPr>
          <a:xfrm>
            <a:off x="5139659" y="3760341"/>
            <a:ext cx="1641179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trumpets</a:t>
            </a:r>
            <a:endParaRPr lang="en-US" sz="2800" i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D68754-9AE1-9793-825B-1E32CB1B04D5}"/>
              </a:ext>
            </a:extLst>
          </p:cNvPr>
          <p:cNvSpPr txBox="1"/>
          <p:nvPr/>
        </p:nvSpPr>
        <p:spPr>
          <a:xfrm>
            <a:off x="5394612" y="5711011"/>
            <a:ext cx="1461791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trumpet</a:t>
            </a:r>
            <a:endParaRPr lang="en-US" sz="2800" i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A22DEF-78D9-19D9-A1EF-A6E16274B11F}"/>
              </a:ext>
            </a:extLst>
          </p:cNvPr>
          <p:cNvSpPr txBox="1"/>
          <p:nvPr/>
        </p:nvSpPr>
        <p:spPr>
          <a:xfrm>
            <a:off x="7604030" y="4706909"/>
            <a:ext cx="739763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call</a:t>
            </a:r>
            <a:endParaRPr lang="en-US" sz="2800" i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9AB27A-8091-D50B-F21B-2FB935846831}"/>
              </a:ext>
            </a:extLst>
          </p:cNvPr>
          <p:cNvSpPr txBox="1"/>
          <p:nvPr/>
        </p:nvSpPr>
        <p:spPr>
          <a:xfrm>
            <a:off x="6113265" y="5164109"/>
            <a:ext cx="1438817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witness</a:t>
            </a:r>
            <a:endParaRPr lang="en-US" sz="2800" i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36A013-6460-917E-06C6-87D7EBE8A57A}"/>
              </a:ext>
            </a:extLst>
          </p:cNvPr>
          <p:cNvSpPr txBox="1"/>
          <p:nvPr/>
        </p:nvSpPr>
        <p:spPr>
          <a:xfrm>
            <a:off x="2469341" y="6185239"/>
            <a:ext cx="1641179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trumpets</a:t>
            </a:r>
            <a:endParaRPr lang="en-US" sz="2800" i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7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  <p:bldP spid="21" grpId="0" uiExpand="1" build="p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>
                <a:latin typeface="Avenir Heavy" charset="0"/>
                <a:ea typeface="Avenir Heavy" charset="0"/>
                <a:cs typeface="Avenir Heavy" charset="0"/>
              </a:rPr>
              <a:t>Revelation 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9075"/>
            <a:ext cx="7886700" cy="493770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4400" i="1" dirty="0">
                <a:latin typeface="Avenir Book" charset="0"/>
                <a:ea typeface="Avenir Book" charset="0"/>
                <a:cs typeface="Avenir Book" charset="0"/>
              </a:rPr>
              <a:t>Read (listen to) the chapter.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See the drama play out and get the basic storyline.</a:t>
            </a:r>
          </a:p>
        </p:txBody>
      </p:sp>
    </p:spTree>
    <p:extLst>
      <p:ext uri="{BB962C8B-B14F-4D97-AF65-F5344CB8AC3E}">
        <p14:creationId xmlns:p14="http://schemas.microsoft.com/office/powerpoint/2010/main" val="180754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8E9B657-7E9D-3D96-D3F1-80D752A7EB21}"/>
              </a:ext>
            </a:extLst>
          </p:cNvPr>
          <p:cNvSpPr txBox="1">
            <a:spLocks/>
          </p:cNvSpPr>
          <p:nvPr/>
        </p:nvSpPr>
        <p:spPr>
          <a:xfrm>
            <a:off x="628650" y="221433"/>
            <a:ext cx="7886700" cy="81053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Avenir Heavy" charset="0"/>
                <a:ea typeface="Avenir Heavy" charset="0"/>
                <a:cs typeface="Avenir Heavy" charset="0"/>
              </a:rPr>
              <a:t>War in Heaven (Rev. 12)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7FED6E-CFFE-E94F-4DD7-8331AD69D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28" y="1031964"/>
            <a:ext cx="7665344" cy="574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60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640" y="221433"/>
            <a:ext cx="7886700" cy="81053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venir Heavy" charset="0"/>
                <a:ea typeface="Avenir Heavy" charset="0"/>
                <a:cs typeface="Avenir Heavy" charset="0"/>
              </a:rPr>
              <a:t>Making sense of Revelation 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640" y="1169233"/>
            <a:ext cx="7886700" cy="532171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latin typeface="Avenir Book" charset="0"/>
                <a:ea typeface="Avenir Book" charset="0"/>
                <a:cs typeface="Avenir Book" charset="0"/>
              </a:rPr>
              <a:t>Identify key points </a:t>
            </a:r>
            <a:r>
              <a:rPr lang="mr-IN" sz="3200" dirty="0"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sz="3200" dirty="0">
                <a:latin typeface="Avenir Book" charset="0"/>
                <a:ea typeface="Avenir Book" charset="0"/>
                <a:cs typeface="Avenir Book" charset="0"/>
              </a:rPr>
              <a:t> anchors in this text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Which figures are identified </a:t>
            </a:r>
            <a:r>
              <a:rPr lang="en-US" sz="2800" b="1" i="1" dirty="0">
                <a:latin typeface="Avenir Book" charset="0"/>
                <a:ea typeface="Avenir Book" charset="0"/>
                <a:cs typeface="Avenir Book" charset="0"/>
              </a:rPr>
              <a:t>clearly</a:t>
            </a:r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?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What are the clear plot points of the drama?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latin typeface="Avenir Book" charset="0"/>
                <a:ea typeface="Avenir Book" charset="0"/>
                <a:cs typeface="Avenir Book" charset="0"/>
              </a:rPr>
              <a:t>See biblical patterns </a:t>
            </a:r>
            <a:r>
              <a:rPr lang="mr-IN" sz="3200" dirty="0"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sz="3200" dirty="0">
                <a:latin typeface="Avenir Book" charset="0"/>
                <a:ea typeface="Avenir Book" charset="0"/>
                <a:cs typeface="Avenir Book" charset="0"/>
              </a:rPr>
              <a:t> from OT and NT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What images/elements from this story remind you of a previous Bible story?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latin typeface="Avenir Book" charset="0"/>
                <a:ea typeface="Avenir Book" charset="0"/>
                <a:cs typeface="Avenir Book" charset="0"/>
              </a:rPr>
              <a:t>Put it in context </a:t>
            </a:r>
            <a:r>
              <a:rPr lang="mr-IN" sz="3200" dirty="0"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sz="3200" dirty="0">
                <a:latin typeface="Avenir Book" charset="0"/>
                <a:ea typeface="Avenir Book" charset="0"/>
                <a:cs typeface="Avenir Book" charset="0"/>
              </a:rPr>
              <a:t> of the Revelation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What themes from Revelation 1-11 are being sounded again in chapter 12?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latin typeface="Avenir Book" charset="0"/>
                <a:ea typeface="Avenir Book" charset="0"/>
                <a:cs typeface="Avenir Book" charset="0"/>
              </a:rPr>
              <a:t>Consider audience </a:t>
            </a:r>
            <a:r>
              <a:rPr lang="mr-IN" sz="3200" dirty="0"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sz="3200" dirty="0">
                <a:latin typeface="Avenir Book" charset="0"/>
                <a:ea typeface="Avenir Book" charset="0"/>
                <a:cs typeface="Avenir Book" charset="0"/>
              </a:rPr>
              <a:t> 1</a:t>
            </a:r>
            <a:r>
              <a:rPr lang="en-US" sz="3200" baseline="30000" dirty="0">
                <a:latin typeface="Avenir Book" charset="0"/>
                <a:ea typeface="Avenir Book" charset="0"/>
                <a:cs typeface="Avenir Book" charset="0"/>
              </a:rPr>
              <a:t>st</a:t>
            </a:r>
            <a:r>
              <a:rPr lang="en-US" sz="3200" dirty="0">
                <a:latin typeface="Avenir Book" charset="0"/>
                <a:ea typeface="Avenir Book" charset="0"/>
                <a:cs typeface="Avenir Book" charset="0"/>
              </a:rPr>
              <a:t> century Asia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What would this mean for the </a:t>
            </a:r>
            <a:r>
              <a:rPr lang="en-US" sz="2800" i="1" dirty="0">
                <a:latin typeface="Avenir Book" charset="0"/>
                <a:ea typeface="Avenir Book" charset="0"/>
                <a:cs typeface="Avenir Book" charset="0"/>
              </a:rPr>
              <a:t>7 churches</a:t>
            </a:r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?</a:t>
            </a:r>
            <a:endParaRPr lang="en-US" sz="32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76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venir Heavy" charset="0"/>
                <a:ea typeface="Avenir Heavy" charset="0"/>
                <a:cs typeface="Avenir Heavy" charset="0"/>
              </a:rPr>
              <a:t>War in Heaven &amp; Earth (Rev 12)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31964"/>
            <a:ext cx="7886700" cy="54946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i="1" dirty="0">
                <a:latin typeface="Avenir Book" charset="0"/>
                <a:ea typeface="Avenir Book" charset="0"/>
                <a:cs typeface="Avenir Book" charset="0"/>
              </a:rPr>
              <a:t>Woman v. Dragon (1-6)</a:t>
            </a:r>
            <a:endParaRPr lang="en-US" dirty="0">
              <a:latin typeface="Avenir Light" charset="0"/>
              <a:ea typeface="Avenir Light" charset="0"/>
              <a:cs typeface="Avenir Light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Avenir Light" charset="0"/>
                <a:ea typeface="Avenir Light" charset="0"/>
                <a:cs typeface="Avenir Light" charset="0"/>
              </a:rPr>
              <a:t>Woman = Humanity (perhaps also Israel)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Avenir Light" charset="0"/>
                <a:ea typeface="Avenir Light" charset="0"/>
                <a:cs typeface="Avenir Light" charset="0"/>
              </a:rPr>
              <a:t>Devil tries to thwart God’s plan; Christ overcomes (death, resurrection, ascensio</a:t>
            </a:r>
            <a:r>
              <a:rPr lang="en-US" sz="2800" dirty="0">
                <a:latin typeface="Avenir Light" charset="0"/>
                <a:ea typeface="Avenir Light" charset="0"/>
                <a:cs typeface="Avenir Light" charset="0"/>
                <a:sym typeface="Wingdings"/>
              </a:rPr>
              <a:t>n)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i="1" dirty="0">
                <a:latin typeface="Avenir Book" charset="0"/>
                <a:ea typeface="Avenir Book" charset="0"/>
                <a:cs typeface="Avenir Book" charset="0"/>
              </a:rPr>
              <a:t>Michael v. Dragon (7-12) </a:t>
            </a:r>
            <a:endParaRPr lang="en-US" dirty="0">
              <a:latin typeface="Avenir Light" charset="0"/>
              <a:ea typeface="Avenir Light" charset="0"/>
              <a:cs typeface="Avenir Light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Avenir Light" charset="0"/>
                <a:ea typeface="Avenir Light" charset="0"/>
                <a:cs typeface="Avenir Light" charset="0"/>
              </a:rPr>
              <a:t>Christ victory deals mortal blow to devil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Avenir Light" charset="0"/>
                <a:ea typeface="Avenir Light" charset="0"/>
                <a:cs typeface="Avenir Light" charset="0"/>
                <a:sym typeface="Wingdings"/>
              </a:rPr>
              <a:t>Those who follow Lamb conquer with Him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i="1" dirty="0">
                <a:latin typeface="Avenir Book" charset="0"/>
                <a:ea typeface="Avenir Book" charset="0"/>
                <a:cs typeface="Avenir Book" charset="0"/>
              </a:rPr>
              <a:t>Dragon v. Offspring (13-17) </a:t>
            </a:r>
            <a:endParaRPr lang="en-US" dirty="0">
              <a:latin typeface="Avenir Light" charset="0"/>
              <a:ea typeface="Avenir Light" charset="0"/>
              <a:cs typeface="Avenir Light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Avenir Light" charset="0"/>
                <a:ea typeface="Avenir Light" charset="0"/>
                <a:cs typeface="Avenir Light" charset="0"/>
              </a:rPr>
              <a:t>Devil rages because he’s been defeated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Avenir Light" charset="0"/>
                <a:ea typeface="Avenir Light" charset="0"/>
                <a:cs typeface="Avenir Light" charset="0"/>
              </a:rPr>
              <a:t>God protects &amp; provides His people as the devil makes war against them </a:t>
            </a:r>
          </a:p>
        </p:txBody>
      </p:sp>
    </p:spTree>
    <p:extLst>
      <p:ext uri="{BB962C8B-B14F-4D97-AF65-F5344CB8AC3E}">
        <p14:creationId xmlns:p14="http://schemas.microsoft.com/office/powerpoint/2010/main" val="37915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>
                <a:latin typeface="Avenir Heavy" charset="0"/>
                <a:ea typeface="Avenir Heavy" charset="0"/>
                <a:cs typeface="Avenir Heavy" charset="0"/>
              </a:rPr>
              <a:t>Revelation 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9075"/>
            <a:ext cx="7886700" cy="493770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4400" i="1" dirty="0">
                <a:latin typeface="Avenir Book" charset="0"/>
                <a:ea typeface="Avenir Book" charset="0"/>
                <a:cs typeface="Avenir Book" charset="0"/>
              </a:rPr>
              <a:t>Read (listen to) the chapter.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How does the dragon use the beasts to do his work?</a:t>
            </a:r>
          </a:p>
        </p:txBody>
      </p:sp>
    </p:spTree>
    <p:extLst>
      <p:ext uri="{BB962C8B-B14F-4D97-AF65-F5344CB8AC3E}">
        <p14:creationId xmlns:p14="http://schemas.microsoft.com/office/powerpoint/2010/main" val="2307488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A2ADB8F-BA35-1B29-AC00-07D06F4AAE86}"/>
              </a:ext>
            </a:extLst>
          </p:cNvPr>
          <p:cNvSpPr txBox="1">
            <a:spLocks/>
          </p:cNvSpPr>
          <p:nvPr/>
        </p:nvSpPr>
        <p:spPr>
          <a:xfrm>
            <a:off x="628650" y="221433"/>
            <a:ext cx="7886700" cy="81053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Avenir Heavy" charset="0"/>
                <a:ea typeface="Avenir Heavy" charset="0"/>
                <a:cs typeface="Avenir Heavy" charset="0"/>
              </a:rPr>
              <a:t>Beasts Rising (Rev. 13)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BB194-EB22-EC15-CE38-ACF6D3DF7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439" y="1031964"/>
            <a:ext cx="6771121" cy="569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70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640" y="221433"/>
            <a:ext cx="7886700" cy="81053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venir Heavy" charset="0"/>
                <a:ea typeface="Avenir Heavy" charset="0"/>
                <a:cs typeface="Avenir Heavy" charset="0"/>
              </a:rPr>
              <a:t>Making sense of Revelation 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640" y="1169233"/>
            <a:ext cx="7886700" cy="517755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b="1" u="sng" dirty="0">
                <a:latin typeface="Avenir Book" charset="0"/>
                <a:ea typeface="Avenir Book" charset="0"/>
                <a:cs typeface="Avenir Book" charset="0"/>
              </a:rPr>
              <a:t>See biblical patterns</a:t>
            </a:r>
            <a:r>
              <a:rPr lang="en-US" sz="3600" b="1" dirty="0">
                <a:latin typeface="Avenir Book" charset="0"/>
                <a:ea typeface="Avenir Book" charset="0"/>
                <a:cs typeface="Avenir Book" charset="0"/>
              </a:rPr>
              <a:t> – </a:t>
            </a:r>
            <a:r>
              <a:rPr lang="en-US" sz="3200" dirty="0">
                <a:latin typeface="Avenir Book" charset="0"/>
                <a:ea typeface="Avenir Book" charset="0"/>
                <a:cs typeface="Avenir Book" charset="0"/>
              </a:rPr>
              <a:t>from OT / 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latin typeface="Avenir Book" charset="0"/>
                <a:ea typeface="Avenir Book" charset="0"/>
                <a:cs typeface="Avenir Book" charset="0"/>
              </a:rPr>
              <a:t>Daniel 7 - beasts as world empires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latin typeface="Avenir Book" charset="0"/>
                <a:ea typeface="Avenir Book" charset="0"/>
                <a:cs typeface="Avenir Book" charset="0"/>
              </a:rPr>
              <a:t>Resembles all, especially the 4</a:t>
            </a:r>
            <a:r>
              <a:rPr lang="en-US" sz="3200" baseline="30000" dirty="0">
                <a:latin typeface="Avenir Book" charset="0"/>
                <a:ea typeface="Avenir Book" charset="0"/>
                <a:cs typeface="Avenir Book" charset="0"/>
              </a:rPr>
              <a:t>th</a:t>
            </a:r>
            <a:r>
              <a:rPr lang="en-US" sz="3200" dirty="0">
                <a:latin typeface="Avenir Book" charset="0"/>
                <a:ea typeface="Avenir Book" charset="0"/>
                <a:cs typeface="Avenir Book" charset="0"/>
              </a:rPr>
              <a:t> (Rome)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u="sng" dirty="0">
                <a:latin typeface="Avenir Book" charset="0"/>
                <a:ea typeface="Avenir Book" charset="0"/>
                <a:cs typeface="Avenir Book" charset="0"/>
              </a:rPr>
              <a:t>See in context </a:t>
            </a:r>
            <a:r>
              <a:rPr lang="mr-IN" sz="3600" u="sng" dirty="0"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sz="3600" u="sng" dirty="0">
                <a:latin typeface="Avenir Book" charset="0"/>
                <a:ea typeface="Avenir Book" charset="0"/>
                <a:cs typeface="Avenir Book" charset="0"/>
              </a:rPr>
              <a:t> continuing the story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latin typeface="Avenir Book" charset="0"/>
                <a:ea typeface="Avenir Book" charset="0"/>
                <a:cs typeface="Avenir Book" charset="0"/>
              </a:rPr>
              <a:t>How does the dragon use the beast?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latin typeface="Avenir Book" charset="0"/>
                <a:ea typeface="Avenir Book" charset="0"/>
                <a:cs typeface="Avenir Book" charset="0"/>
              </a:rPr>
              <a:t>How is the beast a counterfeit Lamb?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latin typeface="Avenir Book" charset="0"/>
                <a:ea typeface="Avenir Book" charset="0"/>
                <a:cs typeface="Avenir Book" charset="0"/>
              </a:rPr>
              <a:t>What tactics does the earth beast use to make people worship the sea beast?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20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4424</TotalTime>
  <Words>550</Words>
  <Application>Microsoft Macintosh PowerPoint</Application>
  <PresentationFormat>On-screen Show (4:3)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Avenir</vt:lpstr>
      <vt:lpstr>Avenir Book</vt:lpstr>
      <vt:lpstr>Avenir Heavy</vt:lpstr>
      <vt:lpstr>Avenir Light</vt:lpstr>
      <vt:lpstr>Calibri</vt:lpstr>
      <vt:lpstr>Calibri Light</vt:lpstr>
      <vt:lpstr>Office Theme</vt:lpstr>
      <vt:lpstr>The Revelation</vt:lpstr>
      <vt:lpstr>Overview: Revelation 1-11</vt:lpstr>
      <vt:lpstr>Revelation 12</vt:lpstr>
      <vt:lpstr>PowerPoint Presentation</vt:lpstr>
      <vt:lpstr>Making sense of Revelation 12</vt:lpstr>
      <vt:lpstr>War in Heaven &amp; Earth (Rev 12)</vt:lpstr>
      <vt:lpstr>Revelation 13</vt:lpstr>
      <vt:lpstr>PowerPoint Presentation</vt:lpstr>
      <vt:lpstr>Making sense of Revelation 13</vt:lpstr>
      <vt:lpstr>Main Points of Revelation 13</vt:lpstr>
      <vt:lpstr>Reflections on Rev. 12-13</vt:lpstr>
      <vt:lpstr>The Revelation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Revelation</dc:title>
  <dc:creator>Microsoft Office User</dc:creator>
  <cp:lastModifiedBy>Daniel Broadwell</cp:lastModifiedBy>
  <cp:revision>60</cp:revision>
  <cp:lastPrinted>2024-01-24T20:22:58Z</cp:lastPrinted>
  <dcterms:created xsi:type="dcterms:W3CDTF">2023-03-07T17:15:06Z</dcterms:created>
  <dcterms:modified xsi:type="dcterms:W3CDTF">2024-01-31T20:34:15Z</dcterms:modified>
</cp:coreProperties>
</file>