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9" r:id="rId3"/>
    <p:sldId id="260" r:id="rId4"/>
    <p:sldId id="268" r:id="rId5"/>
    <p:sldId id="261" r:id="rId6"/>
    <p:sldId id="269" r:id="rId7"/>
    <p:sldId id="262" r:id="rId8"/>
    <p:sldId id="258" r:id="rId9"/>
    <p:sldId id="263" r:id="rId10"/>
    <p:sldId id="264" r:id="rId11"/>
    <p:sldId id="265" r:id="rId12"/>
    <p:sldId id="266" r:id="rId13"/>
    <p:sldId id="26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2092"/>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17" d="100"/>
          <a:sy n="117" d="100"/>
        </p:scale>
        <p:origin x="7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0EFE1D-28B7-904C-88EB-88065D1A52B3}" type="datetimeFigureOut">
              <a:rPr lang="en-US" smtClean="0"/>
              <a:t>2/18/24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0B9A2-E9AC-0E49-A605-3D1ED67DA8E7}" type="slidenum">
              <a:rPr lang="en-US" smtClean="0"/>
              <a:t>‹#›</a:t>
            </a:fld>
            <a:endParaRPr lang="en-US"/>
          </a:p>
        </p:txBody>
      </p:sp>
    </p:spTree>
    <p:extLst>
      <p:ext uri="{BB962C8B-B14F-4D97-AF65-F5344CB8AC3E}">
        <p14:creationId xmlns:p14="http://schemas.microsoft.com/office/powerpoint/2010/main" val="3413001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0EFE1D-28B7-904C-88EB-88065D1A52B3}" type="datetimeFigureOut">
              <a:rPr lang="en-US" smtClean="0"/>
              <a:t>2/18/24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0B9A2-E9AC-0E49-A605-3D1ED67DA8E7}" type="slidenum">
              <a:rPr lang="en-US" smtClean="0"/>
              <a:t>‹#›</a:t>
            </a:fld>
            <a:endParaRPr lang="en-US"/>
          </a:p>
        </p:txBody>
      </p:sp>
    </p:spTree>
    <p:extLst>
      <p:ext uri="{BB962C8B-B14F-4D97-AF65-F5344CB8AC3E}">
        <p14:creationId xmlns:p14="http://schemas.microsoft.com/office/powerpoint/2010/main" val="3114244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0EFE1D-28B7-904C-88EB-88065D1A52B3}" type="datetimeFigureOut">
              <a:rPr lang="en-US" smtClean="0"/>
              <a:t>2/18/24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0B9A2-E9AC-0E49-A605-3D1ED67DA8E7}" type="slidenum">
              <a:rPr lang="en-US" smtClean="0"/>
              <a:t>‹#›</a:t>
            </a:fld>
            <a:endParaRPr lang="en-US"/>
          </a:p>
        </p:txBody>
      </p:sp>
    </p:spTree>
    <p:extLst>
      <p:ext uri="{BB962C8B-B14F-4D97-AF65-F5344CB8AC3E}">
        <p14:creationId xmlns:p14="http://schemas.microsoft.com/office/powerpoint/2010/main" val="10082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0EFE1D-28B7-904C-88EB-88065D1A52B3}" type="datetimeFigureOut">
              <a:rPr lang="en-US" smtClean="0"/>
              <a:t>2/18/24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0B9A2-E9AC-0E49-A605-3D1ED67DA8E7}" type="slidenum">
              <a:rPr lang="en-US" smtClean="0"/>
              <a:t>‹#›</a:t>
            </a:fld>
            <a:endParaRPr lang="en-US"/>
          </a:p>
        </p:txBody>
      </p:sp>
    </p:spTree>
    <p:extLst>
      <p:ext uri="{BB962C8B-B14F-4D97-AF65-F5344CB8AC3E}">
        <p14:creationId xmlns:p14="http://schemas.microsoft.com/office/powerpoint/2010/main" val="4267341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0EFE1D-28B7-904C-88EB-88065D1A52B3}" type="datetimeFigureOut">
              <a:rPr lang="en-US" smtClean="0"/>
              <a:t>2/18/24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0B9A2-E9AC-0E49-A605-3D1ED67DA8E7}" type="slidenum">
              <a:rPr lang="en-US" smtClean="0"/>
              <a:t>‹#›</a:t>
            </a:fld>
            <a:endParaRPr lang="en-US"/>
          </a:p>
        </p:txBody>
      </p:sp>
    </p:spTree>
    <p:extLst>
      <p:ext uri="{BB962C8B-B14F-4D97-AF65-F5344CB8AC3E}">
        <p14:creationId xmlns:p14="http://schemas.microsoft.com/office/powerpoint/2010/main" val="340708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0EFE1D-28B7-904C-88EB-88065D1A52B3}" type="datetimeFigureOut">
              <a:rPr lang="en-US" smtClean="0"/>
              <a:t>2/18/24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0B9A2-E9AC-0E49-A605-3D1ED67DA8E7}" type="slidenum">
              <a:rPr lang="en-US" smtClean="0"/>
              <a:t>‹#›</a:t>
            </a:fld>
            <a:endParaRPr lang="en-US"/>
          </a:p>
        </p:txBody>
      </p:sp>
    </p:spTree>
    <p:extLst>
      <p:ext uri="{BB962C8B-B14F-4D97-AF65-F5344CB8AC3E}">
        <p14:creationId xmlns:p14="http://schemas.microsoft.com/office/powerpoint/2010/main" val="522310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0EFE1D-28B7-904C-88EB-88065D1A52B3}" type="datetimeFigureOut">
              <a:rPr lang="en-US" smtClean="0"/>
              <a:t>2/18/24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F0B9A2-E9AC-0E49-A605-3D1ED67DA8E7}" type="slidenum">
              <a:rPr lang="en-US" smtClean="0"/>
              <a:t>‹#›</a:t>
            </a:fld>
            <a:endParaRPr lang="en-US"/>
          </a:p>
        </p:txBody>
      </p:sp>
    </p:spTree>
    <p:extLst>
      <p:ext uri="{BB962C8B-B14F-4D97-AF65-F5344CB8AC3E}">
        <p14:creationId xmlns:p14="http://schemas.microsoft.com/office/powerpoint/2010/main" val="1649819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0EFE1D-28B7-904C-88EB-88065D1A52B3}" type="datetimeFigureOut">
              <a:rPr lang="en-US" smtClean="0"/>
              <a:t>2/18/24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F0B9A2-E9AC-0E49-A605-3D1ED67DA8E7}" type="slidenum">
              <a:rPr lang="en-US" smtClean="0"/>
              <a:t>‹#›</a:t>
            </a:fld>
            <a:endParaRPr lang="en-US"/>
          </a:p>
        </p:txBody>
      </p:sp>
    </p:spTree>
    <p:extLst>
      <p:ext uri="{BB962C8B-B14F-4D97-AF65-F5344CB8AC3E}">
        <p14:creationId xmlns:p14="http://schemas.microsoft.com/office/powerpoint/2010/main" val="846537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0EFE1D-28B7-904C-88EB-88065D1A52B3}" type="datetimeFigureOut">
              <a:rPr lang="en-US" smtClean="0"/>
              <a:t>2/18/24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F0B9A2-E9AC-0E49-A605-3D1ED67DA8E7}" type="slidenum">
              <a:rPr lang="en-US" smtClean="0"/>
              <a:t>‹#›</a:t>
            </a:fld>
            <a:endParaRPr lang="en-US"/>
          </a:p>
        </p:txBody>
      </p:sp>
    </p:spTree>
    <p:extLst>
      <p:ext uri="{BB962C8B-B14F-4D97-AF65-F5344CB8AC3E}">
        <p14:creationId xmlns:p14="http://schemas.microsoft.com/office/powerpoint/2010/main" val="751457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0EFE1D-28B7-904C-88EB-88065D1A52B3}" type="datetimeFigureOut">
              <a:rPr lang="en-US" smtClean="0"/>
              <a:t>2/18/24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0B9A2-E9AC-0E49-A605-3D1ED67DA8E7}" type="slidenum">
              <a:rPr lang="en-US" smtClean="0"/>
              <a:t>‹#›</a:t>
            </a:fld>
            <a:endParaRPr lang="en-US"/>
          </a:p>
        </p:txBody>
      </p:sp>
    </p:spTree>
    <p:extLst>
      <p:ext uri="{BB962C8B-B14F-4D97-AF65-F5344CB8AC3E}">
        <p14:creationId xmlns:p14="http://schemas.microsoft.com/office/powerpoint/2010/main" val="1025754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0EFE1D-28B7-904C-88EB-88065D1A52B3}" type="datetimeFigureOut">
              <a:rPr lang="en-US" smtClean="0"/>
              <a:t>2/18/24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0B9A2-E9AC-0E49-A605-3D1ED67DA8E7}" type="slidenum">
              <a:rPr lang="en-US" smtClean="0"/>
              <a:t>‹#›</a:t>
            </a:fld>
            <a:endParaRPr lang="en-US"/>
          </a:p>
        </p:txBody>
      </p:sp>
    </p:spTree>
    <p:extLst>
      <p:ext uri="{BB962C8B-B14F-4D97-AF65-F5344CB8AC3E}">
        <p14:creationId xmlns:p14="http://schemas.microsoft.com/office/powerpoint/2010/main" val="984492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D0EFE1D-28B7-904C-88EB-88065D1A52B3}" type="datetimeFigureOut">
              <a:rPr lang="en-US" smtClean="0"/>
              <a:t>2/18/24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4F0B9A2-E9AC-0E49-A605-3D1ED67DA8E7}" type="slidenum">
              <a:rPr lang="en-US" smtClean="0"/>
              <a:t>‹#›</a:t>
            </a:fld>
            <a:endParaRPr lang="en-US"/>
          </a:p>
        </p:txBody>
      </p:sp>
    </p:spTree>
    <p:extLst>
      <p:ext uri="{BB962C8B-B14F-4D97-AF65-F5344CB8AC3E}">
        <p14:creationId xmlns:p14="http://schemas.microsoft.com/office/powerpoint/2010/main" val="4294561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6BE17-B3E0-BDA2-2A86-FD9724A555E6}"/>
              </a:ext>
            </a:extLst>
          </p:cNvPr>
          <p:cNvSpPr>
            <a:spLocks noGrp="1"/>
          </p:cNvSpPr>
          <p:nvPr>
            <p:ph type="title"/>
          </p:nvPr>
        </p:nvSpPr>
        <p:spPr/>
        <p:txBody>
          <a:bodyPr/>
          <a:lstStyle/>
          <a:p>
            <a:endParaRPr lang="en-US"/>
          </a:p>
        </p:txBody>
      </p:sp>
      <p:pic>
        <p:nvPicPr>
          <p:cNvPr id="5" name="Content Placeholder 4" descr="A white and black sign&#10;&#10;Description automatically generated">
            <a:extLst>
              <a:ext uri="{FF2B5EF4-FFF2-40B4-BE49-F238E27FC236}">
                <a16:creationId xmlns:a16="http://schemas.microsoft.com/office/drawing/2014/main" id="{B5456824-B080-39C2-CD9F-EB2AB8D45007}"/>
              </a:ext>
            </a:extLst>
          </p:cNvPr>
          <p:cNvPicPr>
            <a:picLocks noGrp="1" noChangeAspect="1"/>
          </p:cNvPicPr>
          <p:nvPr>
            <p:ph idx="1"/>
          </p:nvPr>
        </p:nvPicPr>
        <p:blipFill>
          <a:blip r:embed="rId2"/>
          <a:stretch>
            <a:fillRect/>
          </a:stretch>
        </p:blipFill>
        <p:spPr>
          <a:xfrm>
            <a:off x="348343" y="416080"/>
            <a:ext cx="8447314" cy="1223653"/>
          </a:xfrm>
        </p:spPr>
      </p:pic>
      <p:pic>
        <p:nvPicPr>
          <p:cNvPr id="7" name="Picture 6" descr="A black text on a white background&#10;&#10;Description automatically generated">
            <a:extLst>
              <a:ext uri="{FF2B5EF4-FFF2-40B4-BE49-F238E27FC236}">
                <a16:creationId xmlns:a16="http://schemas.microsoft.com/office/drawing/2014/main" id="{EE924001-579E-B20C-C9EF-D055EB379A03}"/>
              </a:ext>
            </a:extLst>
          </p:cNvPr>
          <p:cNvPicPr>
            <a:picLocks noChangeAspect="1"/>
          </p:cNvPicPr>
          <p:nvPr/>
        </p:nvPicPr>
        <p:blipFill>
          <a:blip r:embed="rId3"/>
          <a:stretch>
            <a:fillRect/>
          </a:stretch>
        </p:blipFill>
        <p:spPr>
          <a:xfrm>
            <a:off x="1246414" y="1912322"/>
            <a:ext cx="6651172" cy="2438400"/>
          </a:xfrm>
          <a:prstGeom prst="rect">
            <a:avLst/>
          </a:prstGeom>
        </p:spPr>
      </p:pic>
      <p:pic>
        <p:nvPicPr>
          <p:cNvPr id="11" name="Picture 10" descr="An open book with pages&#10;&#10;Description automatically generated">
            <a:extLst>
              <a:ext uri="{FF2B5EF4-FFF2-40B4-BE49-F238E27FC236}">
                <a16:creationId xmlns:a16="http://schemas.microsoft.com/office/drawing/2014/main" id="{72F89218-598C-E3B9-33E5-092355910534}"/>
              </a:ext>
            </a:extLst>
          </p:cNvPr>
          <p:cNvPicPr>
            <a:picLocks noChangeAspect="1"/>
          </p:cNvPicPr>
          <p:nvPr/>
        </p:nvPicPr>
        <p:blipFill>
          <a:blip r:embed="rId4"/>
          <a:stretch>
            <a:fillRect/>
          </a:stretch>
        </p:blipFill>
        <p:spPr>
          <a:xfrm>
            <a:off x="348343" y="4582886"/>
            <a:ext cx="8447314" cy="1909988"/>
          </a:xfrm>
          <a:prstGeom prst="rect">
            <a:avLst/>
          </a:prstGeom>
        </p:spPr>
      </p:pic>
      <p:sp>
        <p:nvSpPr>
          <p:cNvPr id="3" name="TextBox 2">
            <a:extLst>
              <a:ext uri="{FF2B5EF4-FFF2-40B4-BE49-F238E27FC236}">
                <a16:creationId xmlns:a16="http://schemas.microsoft.com/office/drawing/2014/main" id="{E2796DF7-D77E-BB97-D06B-F9C9DC09D3A8}"/>
              </a:ext>
            </a:extLst>
          </p:cNvPr>
          <p:cNvSpPr txBox="1"/>
          <p:nvPr/>
        </p:nvSpPr>
        <p:spPr>
          <a:xfrm>
            <a:off x="1605643" y="1741643"/>
            <a:ext cx="5932714" cy="584775"/>
          </a:xfrm>
          <a:prstGeom prst="rect">
            <a:avLst/>
          </a:prstGeom>
          <a:noFill/>
        </p:spPr>
        <p:txBody>
          <a:bodyPr wrap="square" rtlCol="0">
            <a:spAutoFit/>
          </a:bodyPr>
          <a:lstStyle/>
          <a:p>
            <a:pPr algn="ctr"/>
            <a:r>
              <a:rPr lang="en-US" sz="3200" b="1" dirty="0">
                <a:solidFill>
                  <a:srgbClr val="7030A0"/>
                </a:solidFill>
              </a:rPr>
              <a:t>Matthew 5:17-20</a:t>
            </a:r>
          </a:p>
        </p:txBody>
      </p:sp>
    </p:spTree>
    <p:extLst>
      <p:ext uri="{BB962C8B-B14F-4D97-AF65-F5344CB8AC3E}">
        <p14:creationId xmlns:p14="http://schemas.microsoft.com/office/powerpoint/2010/main" val="3207680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65C4F-B486-3794-4265-22A4D681462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324FE6-A4D9-8B96-77A8-CE7DC69C0897}"/>
              </a:ext>
            </a:extLst>
          </p:cNvPr>
          <p:cNvSpPr>
            <a:spLocks noGrp="1"/>
          </p:cNvSpPr>
          <p:nvPr>
            <p:ph idx="1"/>
          </p:nvPr>
        </p:nvSpPr>
        <p:spPr>
          <a:xfrm>
            <a:off x="250371" y="185057"/>
            <a:ext cx="8665029" cy="6477000"/>
          </a:xfrm>
        </p:spPr>
        <p:txBody>
          <a:bodyPr/>
          <a:lstStyle/>
          <a:p>
            <a:pPr marL="0" indent="0">
              <a:buNone/>
            </a:pPr>
            <a:endParaRPr lang="en-US" sz="3200" b="1" kern="0" dirty="0">
              <a:solidFill>
                <a:srgbClr val="0432FF"/>
              </a:solidFill>
              <a:effectLst/>
              <a:latin typeface="Verdana" panose="020B0604030504040204" pitchFamily="34" charset="0"/>
              <a:ea typeface="Times New Roman" panose="02020603050405020304" pitchFamily="18" charset="0"/>
              <a:cs typeface="Arial" panose="020B0604020202020204" pitchFamily="34" charset="0"/>
            </a:endParaRPr>
          </a:p>
          <a:p>
            <a:pPr marL="0" indent="0">
              <a:buNone/>
            </a:pPr>
            <a:r>
              <a:rPr lang="en-US" sz="3200" b="1" kern="0" dirty="0">
                <a:solidFill>
                  <a:srgbClr val="0432FF"/>
                </a:solidFill>
                <a:effectLst/>
                <a:latin typeface="Verdana" panose="020B0604030504040204" pitchFamily="34" charset="0"/>
                <a:ea typeface="Times New Roman" panose="02020603050405020304" pitchFamily="18" charset="0"/>
                <a:cs typeface="Arial" panose="020B0604020202020204" pitchFamily="34" charset="0"/>
              </a:rPr>
              <a:t>3. The AUTHORITY of God’s Word</a:t>
            </a:r>
          </a:p>
          <a:p>
            <a:pPr marL="0" indent="0">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19 Whosoever therefore shall break one of these least commandments, and shall teach men so, shall be called least in the kingdom of heaven: but whosoever shall do and teach them, he shall be called great in the kingdom of heaven.</a:t>
            </a:r>
          </a:p>
          <a:p>
            <a:pPr marL="0" indent="0">
              <a:buNone/>
            </a:pP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4 Whoever says “I know him” but does not keep his commandments is a liar, and the truth is not in him, (1 John 2:4)</a:t>
            </a:r>
          </a:p>
        </p:txBody>
      </p:sp>
    </p:spTree>
    <p:extLst>
      <p:ext uri="{BB962C8B-B14F-4D97-AF65-F5344CB8AC3E}">
        <p14:creationId xmlns:p14="http://schemas.microsoft.com/office/powerpoint/2010/main" val="132207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 calcmode="lin" valueType="num">
                                      <p:cBhvr additive="base">
                                        <p:cTn id="1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7ED75-B266-3D5F-EA67-069CF954023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B814AB-435E-92C4-3AF0-47757D218F74}"/>
              </a:ext>
            </a:extLst>
          </p:cNvPr>
          <p:cNvSpPr>
            <a:spLocks noGrp="1"/>
          </p:cNvSpPr>
          <p:nvPr>
            <p:ph idx="1"/>
          </p:nvPr>
        </p:nvSpPr>
        <p:spPr>
          <a:xfrm>
            <a:off x="250371" y="185057"/>
            <a:ext cx="8665029" cy="6477000"/>
          </a:xfrm>
        </p:spPr>
        <p:txBody>
          <a:bodyPr/>
          <a:lstStyle/>
          <a:p>
            <a:pPr marL="0" indent="0">
              <a:buNone/>
            </a:pPr>
            <a:endParaRPr lang="en-US" dirty="0"/>
          </a:p>
          <a:p>
            <a:pPr marL="0" indent="0">
              <a:buNone/>
            </a:pPr>
            <a:endParaRPr lang="en-US" sz="1400" dirty="0"/>
          </a:p>
          <a:p>
            <a:pPr marL="0" indent="0">
              <a:buNone/>
            </a:pPr>
            <a:r>
              <a:rPr lang="en-US" dirty="0"/>
              <a:t>30 Let both grow together until the harvest, and at harvest time I will tell the reapers, “Gather the weeds first and bind them in bundles to be burned, but gather the wheat into my barn.”’” (Matt. 13:30)</a:t>
            </a:r>
          </a:p>
          <a:p>
            <a:pPr marL="0" indent="0">
              <a:buNone/>
            </a:pPr>
            <a:endParaRPr lang="en-US" dirty="0"/>
          </a:p>
          <a:p>
            <a:pPr marL="0" indent="0">
              <a:buNone/>
            </a:pPr>
            <a:r>
              <a:rPr lang="en-US" dirty="0"/>
              <a:t>41 The Son of Man will send his angels, and they will gather out of his kingdom all causes of sin and all law-breakers, 42 and throw them into the fiery furnace. In that place there will be weeping and gnashing of teeth. 43 Then the righteous will shine like the sun in the kingdom of their Father. He who has ears, let him hear. (Matt. 13:41-43)</a:t>
            </a:r>
          </a:p>
        </p:txBody>
      </p:sp>
    </p:spTree>
    <p:extLst>
      <p:ext uri="{BB962C8B-B14F-4D97-AF65-F5344CB8AC3E}">
        <p14:creationId xmlns:p14="http://schemas.microsoft.com/office/powerpoint/2010/main" val="3180373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2D997-4C08-4F0F-6EBD-548730E60B6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347AAB-5880-8E66-56CE-E001D45C8066}"/>
              </a:ext>
            </a:extLst>
          </p:cNvPr>
          <p:cNvSpPr>
            <a:spLocks noGrp="1"/>
          </p:cNvSpPr>
          <p:nvPr>
            <p:ph idx="1"/>
          </p:nvPr>
        </p:nvSpPr>
        <p:spPr>
          <a:xfrm>
            <a:off x="250371" y="185057"/>
            <a:ext cx="8665029" cy="6477000"/>
          </a:xfrm>
        </p:spPr>
        <p:txBody>
          <a:bodyPr>
            <a:normAutofit/>
          </a:bodyPr>
          <a:lstStyle/>
          <a:p>
            <a:pPr marL="0" marR="0" indent="0">
              <a:spcBef>
                <a:spcPts val="0"/>
              </a:spcBef>
              <a:spcAft>
                <a:spcPts val="750"/>
              </a:spcAft>
              <a:buNone/>
            </a:pPr>
            <a:r>
              <a:rPr lang="en-US" sz="3200" b="1" kern="0" dirty="0">
                <a:solidFill>
                  <a:srgbClr val="2D2D2D"/>
                </a:solidFill>
                <a:effectLst/>
                <a:latin typeface="Verdana" panose="020B0604030504040204" pitchFamily="34" charset="0"/>
                <a:ea typeface="Verdana" panose="020B0604030504040204" pitchFamily="34" charset="0"/>
                <a:cs typeface="Verdana" panose="020B0604030504040204" pitchFamily="34" charset="0"/>
              </a:rPr>
              <a:t>This passage is powerful </a:t>
            </a:r>
            <a:r>
              <a:rPr lang="en-US" sz="2400" b="1" kern="0" dirty="0">
                <a:solidFill>
                  <a:srgbClr val="2D2D2D"/>
                </a:solidFill>
                <a:effectLst/>
                <a:latin typeface="Verdana" panose="020B0604030504040204" pitchFamily="34" charset="0"/>
                <a:ea typeface="Verdana" panose="020B0604030504040204" pitchFamily="34" charset="0"/>
                <a:cs typeface="Verdana" panose="020B0604030504040204" pitchFamily="34" charset="0"/>
              </a:rPr>
              <a:t>(Matt. 5:17-20)</a:t>
            </a:r>
          </a:p>
          <a:p>
            <a:pPr marL="0" marR="0" indent="0">
              <a:spcBef>
                <a:spcPts val="0"/>
              </a:spcBef>
              <a:spcAft>
                <a:spcPts val="750"/>
              </a:spcAft>
              <a:buNone/>
            </a:pPr>
            <a:endParaRPr lang="en-US" sz="1400" kern="0" dirty="0">
              <a:solidFill>
                <a:srgbClr val="0432FF"/>
              </a:solidFill>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200" kern="0" dirty="0">
                <a:solidFill>
                  <a:srgbClr val="0432FF"/>
                </a:solidFill>
                <a:latin typeface="Verdana" panose="020B0604030504040204" pitchFamily="34" charset="0"/>
                <a:ea typeface="Verdana" panose="020B0604030504040204" pitchFamily="34" charset="0"/>
                <a:cs typeface="Verdana" panose="020B0604030504040204" pitchFamily="34" charset="0"/>
              </a:rPr>
              <a:t>I</a:t>
            </a:r>
            <a:r>
              <a:rPr lang="en-US" sz="3200" kern="0" dirty="0">
                <a:solidFill>
                  <a:srgbClr val="0432FF"/>
                </a:solidFill>
                <a:effectLst/>
                <a:latin typeface="Verdana" panose="020B0604030504040204" pitchFamily="34" charset="0"/>
                <a:ea typeface="Verdana" panose="020B0604030504040204" pitchFamily="34" charset="0"/>
                <a:cs typeface="Verdana" panose="020B0604030504040204" pitchFamily="34" charset="0"/>
              </a:rPr>
              <a:t>t elevates your love for God’s Word in all things.</a:t>
            </a:r>
            <a:endParaRPr lang="en-US" sz="3200" kern="100" dirty="0">
              <a:solidFill>
                <a:srgbClr val="0432FF"/>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200" kern="0" dirty="0">
                <a:solidFill>
                  <a:srgbClr val="0432FF"/>
                </a:solidFill>
                <a:effectLst/>
                <a:latin typeface="Verdana" panose="020B0604030504040204" pitchFamily="34" charset="0"/>
                <a:ea typeface="Verdana" panose="020B0604030504040204" pitchFamily="34" charset="0"/>
                <a:cs typeface="Verdana" panose="020B0604030504040204" pitchFamily="34" charset="0"/>
              </a:rPr>
              <a:t>It challenges you to </a:t>
            </a:r>
            <a:r>
              <a:rPr lang="en-US" sz="3200" kern="0" dirty="0">
                <a:solidFill>
                  <a:srgbClr val="0432FF"/>
                </a:solidFill>
                <a:latin typeface="Verdana" panose="020B0604030504040204" pitchFamily="34" charset="0"/>
                <a:ea typeface="Verdana" panose="020B0604030504040204" pitchFamily="34" charset="0"/>
                <a:cs typeface="Verdana" panose="020B0604030504040204" pitchFamily="34" charset="0"/>
              </a:rPr>
              <a:t>read</a:t>
            </a:r>
            <a:r>
              <a:rPr lang="en-US" sz="3200" kern="0" dirty="0">
                <a:solidFill>
                  <a:srgbClr val="0432FF"/>
                </a:solidFill>
                <a:effectLst/>
                <a:latin typeface="Verdana" panose="020B0604030504040204" pitchFamily="34" charset="0"/>
                <a:ea typeface="Verdana" panose="020B0604030504040204" pitchFamily="34" charset="0"/>
                <a:cs typeface="Verdana" panose="020B0604030504040204" pitchFamily="34" charset="0"/>
              </a:rPr>
              <a:t> the Bible carefully and interpret accurately. </a:t>
            </a:r>
            <a:endParaRPr lang="en-US" sz="3200" kern="100" dirty="0">
              <a:solidFill>
                <a:srgbClr val="0432FF"/>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200" kern="0" dirty="0">
                <a:solidFill>
                  <a:srgbClr val="0432FF"/>
                </a:solidFill>
                <a:effectLst/>
                <a:latin typeface="Verdana" panose="020B0604030504040204" pitchFamily="34" charset="0"/>
                <a:ea typeface="Verdana" panose="020B0604030504040204" pitchFamily="34" charset="0"/>
                <a:cs typeface="Verdana" panose="020B0604030504040204" pitchFamily="34" charset="0"/>
              </a:rPr>
              <a:t>It scares you out of adding to or altering anything in the Bible. </a:t>
            </a:r>
          </a:p>
          <a:p>
            <a:pPr marL="0" marR="0" indent="0">
              <a:spcBef>
                <a:spcPts val="0"/>
              </a:spcBef>
              <a:spcAft>
                <a:spcPts val="750"/>
              </a:spcAft>
              <a:buNone/>
            </a:pPr>
            <a:endParaRPr lang="en-US" sz="1200" kern="0" dirty="0">
              <a:solidFill>
                <a:srgbClr val="2D2D2D"/>
              </a:solidFill>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200" b="1" kern="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God’s Word is:</a:t>
            </a:r>
          </a:p>
          <a:p>
            <a:pPr marL="0" marR="0" indent="0">
              <a:spcBef>
                <a:spcPts val="0"/>
              </a:spcBef>
              <a:spcAft>
                <a:spcPts val="750"/>
              </a:spcAft>
              <a:buNone/>
            </a:pPr>
            <a:r>
              <a:rPr lang="en-US" b="1" kern="0" dirty="0">
                <a:solidFill>
                  <a:srgbClr val="0432FF"/>
                </a:solidFill>
                <a:effectLst/>
                <a:latin typeface="Verdana" panose="020B0604030504040204" pitchFamily="34" charset="0"/>
                <a:ea typeface="Verdana" panose="020B0604030504040204" pitchFamily="34" charset="0"/>
                <a:cs typeface="Verdana" panose="020B0604030504040204" pitchFamily="34" charset="0"/>
              </a:rPr>
              <a:t>1. All SUFFICIENT</a:t>
            </a:r>
            <a:endParaRPr lang="en-US" kern="1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b="1" kern="0" dirty="0">
                <a:solidFill>
                  <a:srgbClr val="0432FF"/>
                </a:solidFill>
                <a:effectLst/>
                <a:latin typeface="Verdana" panose="020B0604030504040204" pitchFamily="34" charset="0"/>
                <a:ea typeface="Verdana" panose="020B0604030504040204" pitchFamily="34" charset="0"/>
                <a:cs typeface="Verdana" panose="020B0604030504040204" pitchFamily="34" charset="0"/>
              </a:rPr>
              <a:t>2. INSPIRED</a:t>
            </a:r>
            <a:r>
              <a:rPr lang="en-US" kern="0" dirty="0">
                <a:solidFill>
                  <a:srgbClr val="0432FF"/>
                </a:solidFill>
                <a:effectLst/>
                <a:latin typeface="Verdana" panose="020B0604030504040204" pitchFamily="34" charset="0"/>
                <a:ea typeface="Verdana" panose="020B0604030504040204" pitchFamily="34" charset="0"/>
                <a:cs typeface="Verdana" panose="020B0604030504040204" pitchFamily="34" charset="0"/>
              </a:rPr>
              <a:t>  </a:t>
            </a:r>
            <a:endParaRPr lang="en-US" kern="1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b="1" kern="0" dirty="0">
                <a:solidFill>
                  <a:srgbClr val="0432FF"/>
                </a:solidFill>
                <a:effectLst/>
                <a:latin typeface="Verdana" panose="020B0604030504040204" pitchFamily="34" charset="0"/>
                <a:ea typeface="Verdana" panose="020B0604030504040204" pitchFamily="34" charset="0"/>
                <a:cs typeface="Verdana" panose="020B0604030504040204" pitchFamily="34" charset="0"/>
              </a:rPr>
              <a:t>3. The AUTHORITY</a:t>
            </a:r>
            <a:endParaRPr lang="en-US" kern="1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endParaRPr lang="en-US" sz="3200" kern="1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p:txBody>
      </p:sp>
    </p:spTree>
    <p:extLst>
      <p:ext uri="{BB962C8B-B14F-4D97-AF65-F5344CB8AC3E}">
        <p14:creationId xmlns:p14="http://schemas.microsoft.com/office/powerpoint/2010/main" val="113225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linds(horizontal)">
                                      <p:cBhvr>
                                        <p:cTn id="19" dur="500"/>
                                        <p:tgtEl>
                                          <p:spTgt spid="3">
                                            <p:txEl>
                                              <p:pRg st="6" end="6"/>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blinds(horizontal)">
                                      <p:cBhvr>
                                        <p:cTn id="25" dur="500"/>
                                        <p:tgtEl>
                                          <p:spTgt spid="3">
                                            <p:txEl>
                                              <p:pRg st="8" end="8"/>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blinds(horizontal)">
                                      <p:cBhvr>
                                        <p:cTn id="2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96E5E-8A79-EE36-6279-879330A28A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00C78D-E790-B0FE-50C4-B3267B4D96EA}"/>
              </a:ext>
            </a:extLst>
          </p:cNvPr>
          <p:cNvSpPr>
            <a:spLocks noGrp="1"/>
          </p:cNvSpPr>
          <p:nvPr>
            <p:ph type="title"/>
          </p:nvPr>
        </p:nvSpPr>
        <p:spPr/>
        <p:txBody>
          <a:bodyPr/>
          <a:lstStyle/>
          <a:p>
            <a:endParaRPr lang="en-US"/>
          </a:p>
        </p:txBody>
      </p:sp>
      <p:pic>
        <p:nvPicPr>
          <p:cNvPr id="5" name="Content Placeholder 4" descr="A white and black sign&#10;&#10;Description automatically generated">
            <a:extLst>
              <a:ext uri="{FF2B5EF4-FFF2-40B4-BE49-F238E27FC236}">
                <a16:creationId xmlns:a16="http://schemas.microsoft.com/office/drawing/2014/main" id="{51FCC9AF-81DC-3BD9-923A-18D67E391568}"/>
              </a:ext>
            </a:extLst>
          </p:cNvPr>
          <p:cNvPicPr>
            <a:picLocks noGrp="1" noChangeAspect="1"/>
          </p:cNvPicPr>
          <p:nvPr>
            <p:ph idx="1"/>
          </p:nvPr>
        </p:nvPicPr>
        <p:blipFill>
          <a:blip r:embed="rId2"/>
          <a:stretch>
            <a:fillRect/>
          </a:stretch>
        </p:blipFill>
        <p:spPr>
          <a:xfrm>
            <a:off x="348343" y="416080"/>
            <a:ext cx="8447314" cy="1223653"/>
          </a:xfrm>
        </p:spPr>
      </p:pic>
      <p:pic>
        <p:nvPicPr>
          <p:cNvPr id="7" name="Picture 6" descr="A black text on a white background&#10;&#10;Description automatically generated">
            <a:extLst>
              <a:ext uri="{FF2B5EF4-FFF2-40B4-BE49-F238E27FC236}">
                <a16:creationId xmlns:a16="http://schemas.microsoft.com/office/drawing/2014/main" id="{97CA8C31-F8A0-A70E-9FD3-A38838547F43}"/>
              </a:ext>
            </a:extLst>
          </p:cNvPr>
          <p:cNvPicPr>
            <a:picLocks noChangeAspect="1"/>
          </p:cNvPicPr>
          <p:nvPr/>
        </p:nvPicPr>
        <p:blipFill>
          <a:blip r:embed="rId3"/>
          <a:stretch>
            <a:fillRect/>
          </a:stretch>
        </p:blipFill>
        <p:spPr>
          <a:xfrm>
            <a:off x="1246414" y="1892109"/>
            <a:ext cx="6651172" cy="2438400"/>
          </a:xfrm>
          <a:prstGeom prst="rect">
            <a:avLst/>
          </a:prstGeom>
        </p:spPr>
      </p:pic>
      <p:pic>
        <p:nvPicPr>
          <p:cNvPr id="11" name="Picture 10" descr="An open book with pages&#10;&#10;Description automatically generated">
            <a:extLst>
              <a:ext uri="{FF2B5EF4-FFF2-40B4-BE49-F238E27FC236}">
                <a16:creationId xmlns:a16="http://schemas.microsoft.com/office/drawing/2014/main" id="{E52327BB-30DB-1C76-3D91-E52F57789103}"/>
              </a:ext>
            </a:extLst>
          </p:cNvPr>
          <p:cNvPicPr>
            <a:picLocks noChangeAspect="1"/>
          </p:cNvPicPr>
          <p:nvPr/>
        </p:nvPicPr>
        <p:blipFill>
          <a:blip r:embed="rId4"/>
          <a:stretch>
            <a:fillRect/>
          </a:stretch>
        </p:blipFill>
        <p:spPr>
          <a:xfrm>
            <a:off x="348343" y="4582886"/>
            <a:ext cx="8447314" cy="1909988"/>
          </a:xfrm>
          <a:prstGeom prst="rect">
            <a:avLst/>
          </a:prstGeom>
        </p:spPr>
      </p:pic>
      <p:sp>
        <p:nvSpPr>
          <p:cNvPr id="3" name="TextBox 2">
            <a:extLst>
              <a:ext uri="{FF2B5EF4-FFF2-40B4-BE49-F238E27FC236}">
                <a16:creationId xmlns:a16="http://schemas.microsoft.com/office/drawing/2014/main" id="{A65A0AD7-DF6B-C032-3AF8-07EF640D2FD6}"/>
              </a:ext>
            </a:extLst>
          </p:cNvPr>
          <p:cNvSpPr txBox="1"/>
          <p:nvPr/>
        </p:nvSpPr>
        <p:spPr>
          <a:xfrm>
            <a:off x="1605643" y="1690687"/>
            <a:ext cx="5932714" cy="615553"/>
          </a:xfrm>
          <a:prstGeom prst="rect">
            <a:avLst/>
          </a:prstGeom>
          <a:noFill/>
        </p:spPr>
        <p:txBody>
          <a:bodyPr wrap="square" rtlCol="0">
            <a:spAutoFit/>
          </a:bodyPr>
          <a:lstStyle/>
          <a:p>
            <a:pPr algn="ctr"/>
            <a:r>
              <a:rPr lang="en-US" sz="3400" b="1" dirty="0">
                <a:solidFill>
                  <a:srgbClr val="7030A0"/>
                </a:solidFill>
              </a:rPr>
              <a:t>Matthew 5:17-20</a:t>
            </a:r>
          </a:p>
        </p:txBody>
      </p:sp>
    </p:spTree>
    <p:extLst>
      <p:ext uri="{BB962C8B-B14F-4D97-AF65-F5344CB8AC3E}">
        <p14:creationId xmlns:p14="http://schemas.microsoft.com/office/powerpoint/2010/main" val="1774841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5478E-6AFD-E1B6-3023-3D235F247D9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087AF8-798C-7867-E5A4-35E76D4B932C}"/>
              </a:ext>
            </a:extLst>
          </p:cNvPr>
          <p:cNvSpPr>
            <a:spLocks noGrp="1"/>
          </p:cNvSpPr>
          <p:nvPr>
            <p:ph idx="1"/>
          </p:nvPr>
        </p:nvSpPr>
        <p:spPr>
          <a:xfrm>
            <a:off x="250371" y="185057"/>
            <a:ext cx="8665029" cy="6477000"/>
          </a:xfrm>
        </p:spPr>
        <p:txBody>
          <a:bodyPr>
            <a:normAutofit/>
          </a:bodyPr>
          <a:lstStyle/>
          <a:p>
            <a:pPr marL="0" marR="0" indent="0">
              <a:spcBef>
                <a:spcPts val="0"/>
              </a:spcBef>
              <a:spcAft>
                <a:spcPts val="750"/>
              </a:spcAft>
              <a:buNone/>
            </a:pPr>
            <a:endParaRPr lang="en-US" sz="3200" kern="0" dirty="0">
              <a:solidFill>
                <a:srgbClr val="2D2D2D"/>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600" kern="0" dirty="0">
                <a:solidFill>
                  <a:srgbClr val="2D2D2D"/>
                </a:solidFill>
                <a:effectLst/>
                <a:latin typeface="Verdana" panose="020B0604030504040204" pitchFamily="34" charset="0"/>
                <a:ea typeface="Verdana" panose="020B0604030504040204" pitchFamily="34" charset="0"/>
                <a:cs typeface="Verdana" panose="020B0604030504040204" pitchFamily="34" charset="0"/>
              </a:rPr>
              <a:t>The Ten Commandments.</a:t>
            </a:r>
          </a:p>
          <a:p>
            <a:pPr marL="0" marR="0" indent="0">
              <a:spcBef>
                <a:spcPts val="0"/>
              </a:spcBef>
              <a:spcAft>
                <a:spcPts val="750"/>
              </a:spcAft>
              <a:buNone/>
            </a:pPr>
            <a:r>
              <a:rPr lang="en-US" sz="3600" kern="0" dirty="0">
                <a:solidFill>
                  <a:srgbClr val="2D2D2D"/>
                </a:solidFill>
                <a:effectLst/>
                <a:latin typeface="Verdana" panose="020B0604030504040204" pitchFamily="34" charset="0"/>
                <a:ea typeface="Verdana" panose="020B0604030504040204" pitchFamily="34" charset="0"/>
                <a:cs typeface="Verdana" panose="020B0604030504040204" pitchFamily="34" charset="0"/>
              </a:rPr>
              <a:t> </a:t>
            </a:r>
            <a:endParaRPr lang="en-US" sz="3600" kern="100" dirty="0">
              <a:effectLst/>
              <a:latin typeface="Verdana" panose="020B0604030504040204" pitchFamily="34" charset="0"/>
              <a:ea typeface="Verdana" panose="020B0604030504040204" pitchFamily="34" charset="0"/>
              <a:cs typeface="Verdana" panose="020B0604030504040204" pitchFamily="34" charset="0"/>
            </a:endParaRPr>
          </a:p>
          <a:p>
            <a:pPr marL="9525" marR="0" indent="0">
              <a:spcBef>
                <a:spcPts val="0"/>
              </a:spcBef>
              <a:spcAft>
                <a:spcPts val="750"/>
              </a:spcAft>
              <a:buNone/>
            </a:pPr>
            <a:r>
              <a:rPr lang="en-US" sz="3600" kern="0" dirty="0">
                <a:solidFill>
                  <a:srgbClr val="2D2D2D"/>
                </a:solidFill>
                <a:effectLst/>
                <a:latin typeface="Verdana" panose="020B0604030504040204" pitchFamily="34" charset="0"/>
                <a:ea typeface="Verdana" panose="020B0604030504040204" pitchFamily="34" charset="0"/>
                <a:cs typeface="Verdana" panose="020B0604030504040204" pitchFamily="34" charset="0"/>
              </a:rPr>
              <a:t>The </a:t>
            </a:r>
            <a:r>
              <a:rPr lang="en-US" sz="3600" kern="0" dirty="0">
                <a:solidFill>
                  <a:srgbClr val="2D2D2D"/>
                </a:solidFill>
                <a:latin typeface="Verdana" panose="020B0604030504040204" pitchFamily="34" charset="0"/>
                <a:ea typeface="Verdana" panose="020B0604030504040204" pitchFamily="34" charset="0"/>
                <a:cs typeface="Verdana" panose="020B0604030504040204" pitchFamily="34" charset="0"/>
              </a:rPr>
              <a:t>First Five B</a:t>
            </a:r>
            <a:r>
              <a:rPr lang="en-US" sz="3600" kern="0" dirty="0">
                <a:solidFill>
                  <a:srgbClr val="2D2D2D"/>
                </a:solidFill>
                <a:effectLst/>
                <a:latin typeface="Verdana" panose="020B0604030504040204" pitchFamily="34" charset="0"/>
                <a:ea typeface="Verdana" panose="020B0604030504040204" pitchFamily="34" charset="0"/>
                <a:cs typeface="Verdana" panose="020B0604030504040204" pitchFamily="34" charset="0"/>
              </a:rPr>
              <a:t>ooks of the Bible.</a:t>
            </a:r>
          </a:p>
          <a:p>
            <a:pPr marL="9525" marR="0" indent="0">
              <a:spcBef>
                <a:spcPts val="0"/>
              </a:spcBef>
              <a:spcAft>
                <a:spcPts val="750"/>
              </a:spcAft>
              <a:buNone/>
            </a:pPr>
            <a:r>
              <a:rPr lang="en-US" sz="3600" kern="0" dirty="0">
                <a:solidFill>
                  <a:srgbClr val="2D2D2D"/>
                </a:solidFill>
                <a:effectLst/>
                <a:latin typeface="Verdana" panose="020B0604030504040204" pitchFamily="34" charset="0"/>
                <a:ea typeface="Verdana" panose="020B0604030504040204" pitchFamily="34" charset="0"/>
                <a:cs typeface="Verdana" panose="020B0604030504040204" pitchFamily="34" charset="0"/>
              </a:rPr>
              <a:t> </a:t>
            </a:r>
            <a:endParaRPr lang="en-US" sz="3600" kern="100" dirty="0">
              <a:effectLst/>
              <a:latin typeface="Verdana" panose="020B0604030504040204" pitchFamily="34" charset="0"/>
              <a:ea typeface="Verdana" panose="020B0604030504040204" pitchFamily="34" charset="0"/>
              <a:cs typeface="Verdana" panose="020B0604030504040204" pitchFamily="34" charset="0"/>
            </a:endParaRPr>
          </a:p>
          <a:p>
            <a:pPr marL="9525" marR="0" indent="0">
              <a:spcBef>
                <a:spcPts val="0"/>
              </a:spcBef>
              <a:spcAft>
                <a:spcPts val="750"/>
              </a:spcAft>
              <a:buNone/>
            </a:pPr>
            <a:r>
              <a:rPr lang="en-US" sz="3600" kern="0" dirty="0">
                <a:solidFill>
                  <a:srgbClr val="2D2D2D"/>
                </a:solidFill>
                <a:effectLst/>
                <a:latin typeface="Verdana" panose="020B0604030504040204" pitchFamily="34" charset="0"/>
                <a:ea typeface="Verdana" panose="020B0604030504040204" pitchFamily="34" charset="0"/>
                <a:cs typeface="Verdana" panose="020B0604030504040204" pitchFamily="34" charset="0"/>
              </a:rPr>
              <a:t>Law and Prophets (reference to the entire Old Testament Bible)</a:t>
            </a:r>
          </a:p>
          <a:p>
            <a:pPr marL="9525" marR="0" indent="0">
              <a:spcBef>
                <a:spcPts val="0"/>
              </a:spcBef>
              <a:spcAft>
                <a:spcPts val="750"/>
              </a:spcAft>
              <a:buNone/>
            </a:pPr>
            <a:r>
              <a:rPr lang="en-US" sz="3600" kern="0" dirty="0">
                <a:solidFill>
                  <a:srgbClr val="2D2D2D"/>
                </a:solidFill>
                <a:effectLst/>
                <a:latin typeface="Verdana" panose="020B0604030504040204" pitchFamily="34" charset="0"/>
                <a:ea typeface="Verdana" panose="020B0604030504040204" pitchFamily="34" charset="0"/>
                <a:cs typeface="Verdana" panose="020B0604030504040204" pitchFamily="34" charset="0"/>
              </a:rPr>
              <a:t> </a:t>
            </a:r>
            <a:endParaRPr lang="en-US" sz="3600" kern="1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600" kern="0" dirty="0">
                <a:solidFill>
                  <a:srgbClr val="2D2D2D"/>
                </a:solidFill>
                <a:effectLst/>
                <a:latin typeface="Verdana" panose="020B0604030504040204" pitchFamily="34" charset="0"/>
                <a:ea typeface="Verdana" panose="020B0604030504040204" pitchFamily="34" charset="0"/>
                <a:cs typeface="Verdana" panose="020B0604030504040204" pitchFamily="34" charset="0"/>
              </a:rPr>
              <a:t>Scribal or Oral </a:t>
            </a:r>
            <a:r>
              <a:rPr lang="en-US" sz="3600" kern="0" dirty="0">
                <a:solidFill>
                  <a:srgbClr val="2D2D2D"/>
                </a:solidFill>
                <a:latin typeface="Verdana" panose="020B0604030504040204" pitchFamily="34" charset="0"/>
                <a:ea typeface="Verdana" panose="020B0604030504040204" pitchFamily="34" charset="0"/>
                <a:cs typeface="Verdana" panose="020B0604030504040204" pitchFamily="34" charset="0"/>
              </a:rPr>
              <a:t>L</a:t>
            </a:r>
            <a:r>
              <a:rPr lang="en-US" sz="3600" kern="0" dirty="0">
                <a:solidFill>
                  <a:srgbClr val="2D2D2D"/>
                </a:solidFill>
                <a:effectLst/>
                <a:latin typeface="Verdana" panose="020B0604030504040204" pitchFamily="34" charset="0"/>
                <a:ea typeface="Verdana" panose="020B0604030504040204" pitchFamily="34" charset="0"/>
                <a:cs typeface="Verdana" panose="020B0604030504040204" pitchFamily="34" charset="0"/>
              </a:rPr>
              <a:t>aw. </a:t>
            </a:r>
          </a:p>
          <a:p>
            <a:pPr marL="0" marR="0" indent="0">
              <a:spcBef>
                <a:spcPts val="0"/>
              </a:spcBef>
              <a:spcAft>
                <a:spcPts val="750"/>
              </a:spcAft>
              <a:buNone/>
            </a:pPr>
            <a:endParaRPr lang="en-US" sz="3200" kern="1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p:txBody>
      </p:sp>
    </p:spTree>
    <p:extLst>
      <p:ext uri="{BB962C8B-B14F-4D97-AF65-F5344CB8AC3E}">
        <p14:creationId xmlns:p14="http://schemas.microsoft.com/office/powerpoint/2010/main" val="257278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EB2D9-23DC-2E99-E98D-A11B2FD9B5E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0521CF-08F2-9A4B-3E30-4D402D480A84}"/>
              </a:ext>
            </a:extLst>
          </p:cNvPr>
          <p:cNvSpPr>
            <a:spLocks noGrp="1"/>
          </p:cNvSpPr>
          <p:nvPr>
            <p:ph idx="1"/>
          </p:nvPr>
        </p:nvSpPr>
        <p:spPr>
          <a:xfrm>
            <a:off x="250371" y="185057"/>
            <a:ext cx="8665029" cy="6477000"/>
          </a:xfrm>
        </p:spPr>
        <p:txBody>
          <a:bodyPr/>
          <a:lstStyle/>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17 Think not that I came to destroy the law or the prophets: I came not to destroy, but to fulfil. 18 For verily I say unto you, Till heaven and earth pass away, one jot or one tittle shall in no wise pass away from the law, till all things be accomplished. 19 Whosoever therefore shall break one of these least commandments, and shall teach men so, shall be called least in the kingdom of heaven: but whosoever shall do and teach them, he shall be called great in the kingdom of heaven. 20 For I say unto you, that except your righteousness shall exceed the righteousness of the scribes and Pharisees, ye shall in no wise enter into the kingdom of heaven.  (Matthew 5:17-20)</a:t>
            </a:r>
          </a:p>
        </p:txBody>
      </p:sp>
    </p:spTree>
    <p:extLst>
      <p:ext uri="{BB962C8B-B14F-4D97-AF65-F5344CB8AC3E}">
        <p14:creationId xmlns:p14="http://schemas.microsoft.com/office/powerpoint/2010/main" val="2077640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BEC2B-4EE5-31ED-FA8C-7B5BD1B2B98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023794-A238-E53C-1ED0-6EA640C749B5}"/>
              </a:ext>
            </a:extLst>
          </p:cNvPr>
          <p:cNvSpPr>
            <a:spLocks noGrp="1"/>
          </p:cNvSpPr>
          <p:nvPr>
            <p:ph idx="1"/>
          </p:nvPr>
        </p:nvSpPr>
        <p:spPr>
          <a:xfrm>
            <a:off x="250371" y="185057"/>
            <a:ext cx="8665029" cy="6477000"/>
          </a:xfrm>
        </p:spPr>
        <p:txBody>
          <a:bodyPr/>
          <a:lstStyle/>
          <a:p>
            <a:pPr marL="0" marR="0" indent="0">
              <a:spcBef>
                <a:spcPts val="0"/>
              </a:spcBef>
              <a:spcAft>
                <a:spcPts val="750"/>
              </a:spcAft>
              <a:buNone/>
            </a:pPr>
            <a:endParaRPr lang="en-US" sz="3600" kern="0" dirty="0">
              <a:solidFill>
                <a:srgbClr val="2D2D2D"/>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600" b="1" kern="0" dirty="0">
                <a:solidFill>
                  <a:srgbClr val="0432FF"/>
                </a:solidFill>
                <a:effectLst/>
                <a:latin typeface="Verdana" panose="020B0604030504040204" pitchFamily="34" charset="0"/>
                <a:ea typeface="Verdana" panose="020B0604030504040204" pitchFamily="34" charset="0"/>
                <a:cs typeface="Verdana" panose="020B0604030504040204" pitchFamily="34" charset="0"/>
              </a:rPr>
              <a:t>This Passage </a:t>
            </a:r>
            <a:r>
              <a:rPr lang="en-US" sz="3600" b="1" kern="0" dirty="0">
                <a:solidFill>
                  <a:srgbClr val="0432FF"/>
                </a:solidFill>
                <a:latin typeface="Verdana" panose="020B0604030504040204" pitchFamily="34" charset="0"/>
                <a:ea typeface="Verdana" panose="020B0604030504040204" pitchFamily="34" charset="0"/>
                <a:cs typeface="Verdana" panose="020B0604030504040204" pitchFamily="34" charset="0"/>
              </a:rPr>
              <a:t>I</a:t>
            </a:r>
            <a:r>
              <a:rPr lang="en-US" sz="3600" b="1" kern="0" dirty="0">
                <a:solidFill>
                  <a:srgbClr val="0432FF"/>
                </a:solidFill>
                <a:effectLst/>
                <a:latin typeface="Verdana" panose="020B0604030504040204" pitchFamily="34" charset="0"/>
                <a:ea typeface="Verdana" panose="020B0604030504040204" pitchFamily="34" charset="0"/>
                <a:cs typeface="Verdana" panose="020B0604030504040204" pitchFamily="34" charset="0"/>
              </a:rPr>
              <a:t>s </a:t>
            </a:r>
            <a:r>
              <a:rPr lang="en-US" sz="3600" b="1" kern="0" dirty="0">
                <a:solidFill>
                  <a:srgbClr val="0432FF"/>
                </a:solidFill>
                <a:latin typeface="Verdana" panose="020B0604030504040204" pitchFamily="34" charset="0"/>
                <a:ea typeface="Verdana" panose="020B0604030504040204" pitchFamily="34" charset="0"/>
                <a:cs typeface="Verdana" panose="020B0604030504040204" pitchFamily="34" charset="0"/>
              </a:rPr>
              <a:t>P</a:t>
            </a:r>
            <a:r>
              <a:rPr lang="en-US" sz="3600" b="1" kern="0" dirty="0">
                <a:solidFill>
                  <a:srgbClr val="0432FF"/>
                </a:solidFill>
                <a:effectLst/>
                <a:latin typeface="Verdana" panose="020B0604030504040204" pitchFamily="34" charset="0"/>
                <a:ea typeface="Verdana" panose="020B0604030504040204" pitchFamily="34" charset="0"/>
                <a:cs typeface="Verdana" panose="020B0604030504040204" pitchFamily="34" charset="0"/>
              </a:rPr>
              <a:t>owerful:</a:t>
            </a:r>
          </a:p>
          <a:p>
            <a:pPr marL="0" marR="0" indent="0">
              <a:spcBef>
                <a:spcPts val="0"/>
              </a:spcBef>
              <a:spcAft>
                <a:spcPts val="750"/>
              </a:spcAft>
              <a:buNone/>
            </a:pPr>
            <a:endParaRPr lang="en-US" sz="1800" kern="0" dirty="0">
              <a:solidFill>
                <a:srgbClr val="2D2D2D"/>
              </a:solidFill>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600" kern="0" dirty="0">
                <a:solidFill>
                  <a:srgbClr val="2D2D2D"/>
                </a:solidFill>
                <a:latin typeface="Verdana" panose="020B0604030504040204" pitchFamily="34" charset="0"/>
                <a:ea typeface="Verdana" panose="020B0604030504040204" pitchFamily="34" charset="0"/>
                <a:cs typeface="Verdana" panose="020B0604030504040204" pitchFamily="34" charset="0"/>
              </a:rPr>
              <a:t>I</a:t>
            </a:r>
            <a:r>
              <a:rPr lang="en-US" sz="3600" kern="0" dirty="0">
                <a:solidFill>
                  <a:srgbClr val="2D2D2D"/>
                </a:solidFill>
                <a:effectLst/>
                <a:latin typeface="Verdana" panose="020B0604030504040204" pitchFamily="34" charset="0"/>
                <a:ea typeface="Verdana" panose="020B0604030504040204" pitchFamily="34" charset="0"/>
                <a:cs typeface="Verdana" panose="020B0604030504040204" pitchFamily="34" charset="0"/>
              </a:rPr>
              <a:t>t </a:t>
            </a:r>
            <a:r>
              <a:rPr lang="en-US" sz="3600" kern="0" dirty="0">
                <a:solidFill>
                  <a:srgbClr val="942092"/>
                </a:solidFill>
                <a:effectLst/>
                <a:latin typeface="Verdana" panose="020B0604030504040204" pitchFamily="34" charset="0"/>
                <a:ea typeface="Verdana" panose="020B0604030504040204" pitchFamily="34" charset="0"/>
                <a:cs typeface="Verdana" panose="020B0604030504040204" pitchFamily="34" charset="0"/>
              </a:rPr>
              <a:t>elevates</a:t>
            </a:r>
            <a:r>
              <a:rPr lang="en-US" sz="3600" kern="0" dirty="0">
                <a:solidFill>
                  <a:srgbClr val="2D2D2D"/>
                </a:solidFill>
                <a:effectLst/>
                <a:latin typeface="Verdana" panose="020B0604030504040204" pitchFamily="34" charset="0"/>
                <a:ea typeface="Verdana" panose="020B0604030504040204" pitchFamily="34" charset="0"/>
                <a:cs typeface="Verdana" panose="020B0604030504040204" pitchFamily="34" charset="0"/>
              </a:rPr>
              <a:t> your love for God’s Word in all things.</a:t>
            </a:r>
          </a:p>
          <a:p>
            <a:pPr marL="0" marR="0" indent="0">
              <a:spcBef>
                <a:spcPts val="0"/>
              </a:spcBef>
              <a:spcAft>
                <a:spcPts val="750"/>
              </a:spcAft>
              <a:buNone/>
            </a:pPr>
            <a:endParaRPr lang="en-US" sz="1800" kern="1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600" kern="0" dirty="0">
                <a:solidFill>
                  <a:srgbClr val="2D2D2D"/>
                </a:solidFill>
                <a:effectLst/>
                <a:latin typeface="Verdana" panose="020B0604030504040204" pitchFamily="34" charset="0"/>
                <a:ea typeface="Verdana" panose="020B0604030504040204" pitchFamily="34" charset="0"/>
                <a:cs typeface="Verdana" panose="020B0604030504040204" pitchFamily="34" charset="0"/>
              </a:rPr>
              <a:t>It </a:t>
            </a:r>
            <a:r>
              <a:rPr lang="en-US" sz="3600" kern="0" dirty="0">
                <a:solidFill>
                  <a:srgbClr val="942092"/>
                </a:solidFill>
                <a:effectLst/>
                <a:latin typeface="Verdana" panose="020B0604030504040204" pitchFamily="34" charset="0"/>
                <a:ea typeface="Verdana" panose="020B0604030504040204" pitchFamily="34" charset="0"/>
                <a:cs typeface="Verdana" panose="020B0604030504040204" pitchFamily="34" charset="0"/>
              </a:rPr>
              <a:t>challenges</a:t>
            </a:r>
            <a:r>
              <a:rPr lang="en-US" sz="3600" kern="0" dirty="0">
                <a:solidFill>
                  <a:srgbClr val="2D2D2D"/>
                </a:solidFill>
                <a:effectLst/>
                <a:latin typeface="Verdana" panose="020B0604030504040204" pitchFamily="34" charset="0"/>
                <a:ea typeface="Verdana" panose="020B0604030504040204" pitchFamily="34" charset="0"/>
                <a:cs typeface="Verdana" panose="020B0604030504040204" pitchFamily="34" charset="0"/>
              </a:rPr>
              <a:t> you to interpret the Bible correctly...</a:t>
            </a:r>
            <a:r>
              <a:rPr lang="en-US" sz="3600" kern="0" dirty="0">
                <a:solidFill>
                  <a:srgbClr val="942092"/>
                </a:solidFill>
                <a:effectLst/>
                <a:latin typeface="Verdana" panose="020B0604030504040204" pitchFamily="34" charset="0"/>
                <a:ea typeface="Verdana" panose="020B0604030504040204" pitchFamily="34" charset="0"/>
                <a:cs typeface="Verdana" panose="020B0604030504040204" pitchFamily="34" charset="0"/>
              </a:rPr>
              <a:t>study seriously.</a:t>
            </a:r>
          </a:p>
          <a:p>
            <a:pPr marL="0" marR="0" indent="0">
              <a:spcBef>
                <a:spcPts val="0"/>
              </a:spcBef>
              <a:spcAft>
                <a:spcPts val="750"/>
              </a:spcAft>
              <a:buNone/>
            </a:pPr>
            <a:endParaRPr lang="en-US" sz="1800" kern="1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600" kern="0" dirty="0">
                <a:solidFill>
                  <a:srgbClr val="2D2D2D"/>
                </a:solidFill>
                <a:effectLst/>
                <a:latin typeface="Verdana" panose="020B0604030504040204" pitchFamily="34" charset="0"/>
                <a:ea typeface="Verdana" panose="020B0604030504040204" pitchFamily="34" charset="0"/>
                <a:cs typeface="Verdana" panose="020B0604030504040204" pitchFamily="34" charset="0"/>
              </a:rPr>
              <a:t>It </a:t>
            </a:r>
            <a:r>
              <a:rPr lang="en-US" sz="3600" kern="0" dirty="0">
                <a:solidFill>
                  <a:srgbClr val="942092"/>
                </a:solidFill>
                <a:effectLst/>
                <a:latin typeface="Verdana" panose="020B0604030504040204" pitchFamily="34" charset="0"/>
                <a:ea typeface="Verdana" panose="020B0604030504040204" pitchFamily="34" charset="0"/>
                <a:cs typeface="Verdana" panose="020B0604030504040204" pitchFamily="34" charset="0"/>
              </a:rPr>
              <a:t>scares</a:t>
            </a:r>
            <a:r>
              <a:rPr lang="en-US" sz="3600" kern="0" dirty="0">
                <a:solidFill>
                  <a:srgbClr val="2D2D2D"/>
                </a:solidFill>
                <a:effectLst/>
                <a:latin typeface="Verdana" panose="020B0604030504040204" pitchFamily="34" charset="0"/>
                <a:ea typeface="Verdana" panose="020B0604030504040204" pitchFamily="34" charset="0"/>
                <a:cs typeface="Verdana" panose="020B0604030504040204" pitchFamily="34" charset="0"/>
              </a:rPr>
              <a:t> you out of adding to or altering anything in the Bible. </a:t>
            </a:r>
            <a:endParaRPr lang="en-US" sz="3600" kern="1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898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C96B2-706F-5AE3-66EB-C2C426B586C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9A1997-14CE-CCA2-975B-BD01B04A2A26}"/>
              </a:ext>
            </a:extLst>
          </p:cNvPr>
          <p:cNvSpPr>
            <a:spLocks noGrp="1"/>
          </p:cNvSpPr>
          <p:nvPr>
            <p:ph idx="1"/>
          </p:nvPr>
        </p:nvSpPr>
        <p:spPr>
          <a:xfrm>
            <a:off x="185057" y="152400"/>
            <a:ext cx="8817429" cy="6585857"/>
          </a:xfrm>
        </p:spPr>
        <p:txBody>
          <a:bodyPr>
            <a:normAutofit/>
          </a:bodyPr>
          <a:lstStyle/>
          <a:p>
            <a:pPr marL="0" indent="0">
              <a:buNone/>
            </a:pPr>
            <a:endParaRPr lang="en-US" sz="1200" b="1" kern="0" dirty="0">
              <a:solidFill>
                <a:srgbClr val="0432FF"/>
              </a:solidFill>
              <a:effectLst/>
              <a:latin typeface="Verdana" panose="020B0604030504040204" pitchFamily="34" charset="0"/>
              <a:ea typeface="Times New Roman" panose="02020603050405020304" pitchFamily="18" charset="0"/>
              <a:cs typeface="Arial" panose="020B0604020202020204" pitchFamily="34" charset="0"/>
            </a:endParaRPr>
          </a:p>
          <a:p>
            <a:pPr marL="0" indent="0">
              <a:buNone/>
            </a:pPr>
            <a:r>
              <a:rPr lang="en-US" sz="3000" b="1" kern="0" dirty="0">
                <a:solidFill>
                  <a:srgbClr val="0432FF"/>
                </a:solidFill>
                <a:effectLst/>
                <a:latin typeface="Verdana" panose="020B0604030504040204" pitchFamily="34" charset="0"/>
                <a:ea typeface="Times New Roman" panose="02020603050405020304" pitchFamily="18" charset="0"/>
                <a:cs typeface="Arial" panose="020B0604020202020204" pitchFamily="34" charset="0"/>
              </a:rPr>
              <a:t>1. The All SUFFICIENCY of God’s Word</a:t>
            </a:r>
            <a:r>
              <a:rPr lang="en-US" sz="3000" kern="0" dirty="0">
                <a:solidFill>
                  <a:srgbClr val="0432FF"/>
                </a:solidFill>
                <a:effectLst/>
                <a:latin typeface="Verdana" panose="020B0604030504040204" pitchFamily="34" charset="0"/>
                <a:ea typeface="Times New Roman" panose="02020603050405020304" pitchFamily="18" charset="0"/>
                <a:cs typeface="Arial" panose="020B0604020202020204" pitchFamily="34" charset="0"/>
              </a:rPr>
              <a:t> </a:t>
            </a:r>
            <a:r>
              <a:rPr lang="en-US" kern="0" dirty="0">
                <a:solidFill>
                  <a:srgbClr val="0432FF"/>
                </a:solidFill>
                <a:effectLst/>
                <a:latin typeface="Verdana" panose="020B0604030504040204" pitchFamily="34" charset="0"/>
                <a:ea typeface="Times New Roman" panose="02020603050405020304" pitchFamily="18" charset="0"/>
                <a:cs typeface="Arial" panose="020B0604020202020204" pitchFamily="34" charset="0"/>
              </a:rPr>
              <a:t>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2600" dirty="0">
                <a:latin typeface="Arial" panose="020B0604020202020204" pitchFamily="34" charset="0"/>
                <a:cs typeface="Arial" panose="020B0604020202020204" pitchFamily="34" charset="0"/>
              </a:rPr>
              <a:t>17 “Do not think that I have come to abolish the Law or the Prophets; I have not come to abolish them but to fulfill them.</a:t>
            </a:r>
          </a:p>
          <a:p>
            <a:pPr marL="0" indent="0">
              <a:buNone/>
            </a:pPr>
            <a:endParaRPr lang="en-US" b="1" kern="0" dirty="0">
              <a:solidFill>
                <a:srgbClr val="0432FF"/>
              </a:solidFill>
              <a:effectLst/>
              <a:latin typeface="Verdana" panose="020B0604030504040204" pitchFamily="34" charset="0"/>
              <a:ea typeface="Times New Roman" panose="02020603050405020304" pitchFamily="18" charset="0"/>
              <a:cs typeface="Arial" panose="020B0604020202020204" pitchFamily="34" charset="0"/>
            </a:endParaRPr>
          </a:p>
          <a:p>
            <a:pPr>
              <a:buFont typeface="Wingdings" pitchFamily="2" charset="2"/>
              <a:buChar char="ü"/>
            </a:pPr>
            <a:r>
              <a:rPr lang="en-US" sz="3200" dirty="0">
                <a:latin typeface="Verdana" panose="020B0604030504040204" pitchFamily="34" charset="0"/>
                <a:ea typeface="Verdana" panose="020B0604030504040204" pitchFamily="34" charset="0"/>
                <a:cs typeface="Verdana" panose="020B0604030504040204" pitchFamily="34" charset="0"/>
              </a:rPr>
              <a:t>He fulfilled the </a:t>
            </a:r>
            <a:r>
              <a:rPr lang="en-US" sz="3200" b="1" dirty="0">
                <a:solidFill>
                  <a:srgbClr val="942092"/>
                </a:solidFill>
                <a:latin typeface="Verdana" panose="020B0604030504040204" pitchFamily="34" charset="0"/>
                <a:ea typeface="Verdana" panose="020B0604030504040204" pitchFamily="34" charset="0"/>
                <a:cs typeface="Verdana" panose="020B0604030504040204" pitchFamily="34" charset="0"/>
              </a:rPr>
              <a:t>moral law </a:t>
            </a:r>
            <a:r>
              <a:rPr lang="en-US" sz="3200" dirty="0">
                <a:latin typeface="Verdana" panose="020B0604030504040204" pitchFamily="34" charset="0"/>
                <a:ea typeface="Verdana" panose="020B0604030504040204" pitchFamily="34" charset="0"/>
                <a:cs typeface="Verdana" panose="020B0604030504040204" pitchFamily="34" charset="0"/>
              </a:rPr>
              <a:t>by keeping it perfectly. </a:t>
            </a:r>
          </a:p>
          <a:p>
            <a:pPr>
              <a:buFont typeface="Wingdings" pitchFamily="2" charset="2"/>
              <a:buChar char="ü"/>
            </a:pPr>
            <a:r>
              <a:rPr lang="en-US" sz="3200" dirty="0">
                <a:latin typeface="Verdana" panose="020B0604030504040204" pitchFamily="34" charset="0"/>
                <a:ea typeface="Verdana" panose="020B0604030504040204" pitchFamily="34" charset="0"/>
                <a:cs typeface="Verdana" panose="020B0604030504040204" pitchFamily="34" charset="0"/>
              </a:rPr>
              <a:t>He fulfilled the </a:t>
            </a:r>
            <a:r>
              <a:rPr lang="en-US" sz="3200" b="1" dirty="0">
                <a:solidFill>
                  <a:srgbClr val="942092"/>
                </a:solidFill>
                <a:latin typeface="Verdana" panose="020B0604030504040204" pitchFamily="34" charset="0"/>
                <a:ea typeface="Verdana" panose="020B0604030504040204" pitchFamily="34" charset="0"/>
                <a:cs typeface="Verdana" panose="020B0604030504040204" pitchFamily="34" charset="0"/>
              </a:rPr>
              <a:t>ceremonial law </a:t>
            </a:r>
            <a:r>
              <a:rPr lang="en-US" sz="3200" dirty="0">
                <a:latin typeface="Verdana" panose="020B0604030504040204" pitchFamily="34" charset="0"/>
                <a:ea typeface="Verdana" panose="020B0604030504040204" pitchFamily="34" charset="0"/>
                <a:cs typeface="Verdana" panose="020B0604030504040204" pitchFamily="34" charset="0"/>
              </a:rPr>
              <a:t>by being the embodiment of the Law’s types and symbols. </a:t>
            </a:r>
          </a:p>
          <a:p>
            <a:pPr>
              <a:buFont typeface="Wingdings" pitchFamily="2" charset="2"/>
              <a:buChar char="ü"/>
            </a:pPr>
            <a:r>
              <a:rPr lang="en-US" sz="3200" dirty="0">
                <a:latin typeface="Verdana" panose="020B0604030504040204" pitchFamily="34" charset="0"/>
                <a:ea typeface="Verdana" panose="020B0604030504040204" pitchFamily="34" charset="0"/>
                <a:cs typeface="Verdana" panose="020B0604030504040204" pitchFamily="34" charset="0"/>
              </a:rPr>
              <a:t>He fulfilled the </a:t>
            </a:r>
            <a:r>
              <a:rPr lang="en-US" sz="3200" b="1" dirty="0">
                <a:solidFill>
                  <a:srgbClr val="942092"/>
                </a:solidFill>
                <a:latin typeface="Verdana" panose="020B0604030504040204" pitchFamily="34" charset="0"/>
                <a:ea typeface="Verdana" panose="020B0604030504040204" pitchFamily="34" charset="0"/>
                <a:cs typeface="Verdana" panose="020B0604030504040204" pitchFamily="34" charset="0"/>
              </a:rPr>
              <a:t>judicial</a:t>
            </a:r>
            <a:r>
              <a:rPr lang="en-US" sz="3200" b="1" dirty="0">
                <a:latin typeface="Verdana" panose="020B0604030504040204" pitchFamily="34" charset="0"/>
                <a:ea typeface="Verdana" panose="020B0604030504040204" pitchFamily="34" charset="0"/>
                <a:cs typeface="Verdana" panose="020B0604030504040204" pitchFamily="34" charset="0"/>
              </a:rPr>
              <a:t> </a:t>
            </a:r>
            <a:r>
              <a:rPr lang="en-US" sz="3200" b="1" dirty="0">
                <a:solidFill>
                  <a:srgbClr val="942092"/>
                </a:solidFill>
                <a:latin typeface="Verdana" panose="020B0604030504040204" pitchFamily="34" charset="0"/>
                <a:ea typeface="Verdana" panose="020B0604030504040204" pitchFamily="34" charset="0"/>
                <a:cs typeface="Verdana" panose="020B0604030504040204" pitchFamily="34" charset="0"/>
              </a:rPr>
              <a:t>law </a:t>
            </a:r>
            <a:r>
              <a:rPr lang="en-US" sz="3200" dirty="0">
                <a:latin typeface="Verdana" panose="020B0604030504040204" pitchFamily="34" charset="0"/>
                <a:ea typeface="Verdana" panose="020B0604030504040204" pitchFamily="34" charset="0"/>
                <a:cs typeface="Verdana" panose="020B0604030504040204" pitchFamily="34" charset="0"/>
              </a:rPr>
              <a:t>by personifying God’s perfect justice. </a:t>
            </a:r>
          </a:p>
          <a:p>
            <a:pPr marL="0" indent="0">
              <a:buNone/>
            </a:pPr>
            <a:endParaRPr lang="en-US" dirty="0"/>
          </a:p>
        </p:txBody>
      </p:sp>
    </p:spTree>
    <p:extLst>
      <p:ext uri="{BB962C8B-B14F-4D97-AF65-F5344CB8AC3E}">
        <p14:creationId xmlns:p14="http://schemas.microsoft.com/office/powerpoint/2010/main" val="112312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BED32-84B9-361C-089F-8E60F2FE1D0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0E74EB-10EE-0A2B-B3CD-BDB799367828}"/>
              </a:ext>
            </a:extLst>
          </p:cNvPr>
          <p:cNvSpPr>
            <a:spLocks noGrp="1"/>
          </p:cNvSpPr>
          <p:nvPr>
            <p:ph idx="1"/>
          </p:nvPr>
        </p:nvSpPr>
        <p:spPr>
          <a:xfrm>
            <a:off x="185057" y="152400"/>
            <a:ext cx="8817429" cy="6585857"/>
          </a:xfrm>
        </p:spPr>
        <p:txBody>
          <a:bodyPr>
            <a:normAutofit/>
          </a:bodyPr>
          <a:lstStyle/>
          <a:p>
            <a:pPr marL="0" marR="0" indent="0">
              <a:spcBef>
                <a:spcPts val="0"/>
              </a:spcBef>
              <a:spcAft>
                <a:spcPts val="750"/>
              </a:spcAft>
              <a:buNone/>
            </a:pPr>
            <a:endParaRPr lang="en-US" b="1" kern="0" dirty="0">
              <a:solidFill>
                <a:srgbClr val="0432FF"/>
              </a:solidFill>
              <a:effectLst/>
              <a:latin typeface="Verdana" panose="020B0604030504040204" pitchFamily="34" charset="0"/>
              <a:ea typeface="Times New Roman" panose="02020603050405020304" pitchFamily="18" charset="0"/>
              <a:cs typeface="Arial" panose="020B0604020202020204" pitchFamily="34" charset="0"/>
            </a:endParaRPr>
          </a:p>
          <a:p>
            <a:pPr marL="0" marR="0" indent="0">
              <a:spcBef>
                <a:spcPts val="0"/>
              </a:spcBef>
              <a:spcAft>
                <a:spcPts val="750"/>
              </a:spcAft>
              <a:buNone/>
            </a:pPr>
            <a:r>
              <a:rPr lang="en-US" sz="3200" b="1" kern="0" dirty="0">
                <a:solidFill>
                  <a:srgbClr val="0432FF"/>
                </a:solidFill>
                <a:effectLst/>
                <a:latin typeface="Verdana" panose="020B0604030504040204" pitchFamily="34" charset="0"/>
                <a:ea typeface="Times New Roman" panose="02020603050405020304" pitchFamily="18" charset="0"/>
                <a:cs typeface="Arial" panose="020B0604020202020204" pitchFamily="34" charset="0"/>
              </a:rPr>
              <a:t>The enemy wants to get you off the Bible track. </a:t>
            </a:r>
          </a:p>
          <a:p>
            <a:pPr marL="0" marR="0" indent="0">
              <a:spcBef>
                <a:spcPts val="0"/>
              </a:spcBef>
              <a:spcAft>
                <a:spcPts val="750"/>
              </a:spcAft>
              <a:buNone/>
            </a:pP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750"/>
              </a:spcAft>
              <a:buNone/>
            </a:pPr>
            <a:r>
              <a:rPr lang="en-US" sz="3000" b="1" kern="0" dirty="0">
                <a:solidFill>
                  <a:srgbClr val="2D2D2D"/>
                </a:solidFill>
                <a:effectLst/>
                <a:latin typeface="Verdana" panose="020B0604030504040204" pitchFamily="34" charset="0"/>
                <a:ea typeface="Times New Roman" panose="02020603050405020304" pitchFamily="18" charset="0"/>
                <a:cs typeface="Arial" panose="020B0604020202020204" pitchFamily="34" charset="0"/>
              </a:rPr>
              <a:t>Is the Bible sufficient for the church’s evangelistic task? </a:t>
            </a:r>
          </a:p>
          <a:p>
            <a:pPr marL="0" marR="0" indent="0">
              <a:spcBef>
                <a:spcPts val="0"/>
              </a:spcBef>
              <a:spcAft>
                <a:spcPts val="750"/>
              </a:spcAft>
              <a:buNone/>
            </a:pPr>
            <a:endParaRPr lang="en-US" sz="3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750"/>
              </a:spcAft>
              <a:buNone/>
            </a:pPr>
            <a:r>
              <a:rPr lang="en-US" sz="3000" b="1" kern="0" dirty="0">
                <a:solidFill>
                  <a:srgbClr val="2D2D2D"/>
                </a:solidFill>
                <a:effectLst/>
                <a:latin typeface="Verdana" panose="020B0604030504040204" pitchFamily="34" charset="0"/>
                <a:ea typeface="Times New Roman" panose="02020603050405020304" pitchFamily="18" charset="0"/>
                <a:cs typeface="Arial" panose="020B0604020202020204" pitchFamily="34" charset="0"/>
              </a:rPr>
              <a:t>Is the Bible sufficient for growing spiritually in Christ?</a:t>
            </a:r>
          </a:p>
          <a:p>
            <a:pPr marL="0" marR="0" indent="0">
              <a:spcBef>
                <a:spcPts val="0"/>
              </a:spcBef>
              <a:spcAft>
                <a:spcPts val="750"/>
              </a:spcAft>
              <a:buNone/>
            </a:pPr>
            <a:endParaRPr lang="en-US" sz="3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750"/>
              </a:spcAft>
              <a:buNone/>
            </a:pPr>
            <a:r>
              <a:rPr lang="en-US" sz="3000" b="1" kern="0" dirty="0">
                <a:solidFill>
                  <a:srgbClr val="2D2D2D"/>
                </a:solidFill>
                <a:effectLst/>
                <a:latin typeface="Verdana" panose="020B0604030504040204" pitchFamily="34" charset="0"/>
                <a:ea typeface="Times New Roman" panose="02020603050405020304" pitchFamily="18" charset="0"/>
                <a:cs typeface="Arial" panose="020B0604020202020204" pitchFamily="34" charset="0"/>
              </a:rPr>
              <a:t>Is the Bible sufficient for making an impact on society? </a:t>
            </a:r>
            <a:endParaRPr lang="en-US" sz="30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06952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F46C1-05DA-AF49-5E1C-63D5F72BC7F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F01C24-95AC-A5F1-7805-C26C6CA18FC2}"/>
              </a:ext>
            </a:extLst>
          </p:cNvPr>
          <p:cNvSpPr>
            <a:spLocks noGrp="1"/>
          </p:cNvSpPr>
          <p:nvPr>
            <p:ph idx="1"/>
          </p:nvPr>
        </p:nvSpPr>
        <p:spPr>
          <a:xfrm>
            <a:off x="250371" y="185057"/>
            <a:ext cx="8665029" cy="6477000"/>
          </a:xfrm>
        </p:spPr>
        <p:txBody>
          <a:bodyPr/>
          <a:lstStyle/>
          <a:p>
            <a:pPr marL="0" indent="0">
              <a:buNone/>
            </a:pPr>
            <a:r>
              <a:rPr lang="en-US" b="1" kern="0" dirty="0">
                <a:solidFill>
                  <a:srgbClr val="0432FF"/>
                </a:solidFill>
                <a:effectLst/>
                <a:latin typeface="Verdana" panose="020B0604030504040204" pitchFamily="34" charset="0"/>
                <a:ea typeface="Verdana" panose="020B0604030504040204" pitchFamily="34" charset="0"/>
                <a:cs typeface="Verdana" panose="020B0604030504040204" pitchFamily="34" charset="0"/>
              </a:rPr>
              <a:t>2. The INSPIRATION of God’s Word</a:t>
            </a:r>
            <a:r>
              <a:rPr lang="en-US" kern="0" dirty="0">
                <a:solidFill>
                  <a:srgbClr val="0432FF"/>
                </a:solidFill>
                <a:effectLst/>
                <a:latin typeface="Verdana" panose="020B0604030504040204" pitchFamily="34" charset="0"/>
                <a:ea typeface="Verdana" panose="020B0604030504040204" pitchFamily="34" charset="0"/>
                <a:cs typeface="Verdana" panose="020B0604030504040204" pitchFamily="34" charset="0"/>
              </a:rPr>
              <a:t>   </a:t>
            </a:r>
            <a:endParaRPr lang="en-US" kern="1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t>18 For truly, I say to you, until heaven and earth pass away, </a:t>
            </a:r>
            <a:r>
              <a:rPr lang="en-US" dirty="0">
                <a:solidFill>
                  <a:srgbClr val="C00000"/>
                </a:solidFill>
              </a:rPr>
              <a:t>not an iota, not a dot</a:t>
            </a:r>
            <a:r>
              <a:rPr lang="en-US" dirty="0"/>
              <a:t>, will pass from the Law until all is accomplished.</a:t>
            </a:r>
          </a:p>
          <a:p>
            <a:pPr marL="0" indent="0">
              <a:buNone/>
            </a:pPr>
            <a:endParaRPr lang="en-US" dirty="0"/>
          </a:p>
        </p:txBody>
      </p:sp>
    </p:spTree>
    <p:extLst>
      <p:ext uri="{BB962C8B-B14F-4D97-AF65-F5344CB8AC3E}">
        <p14:creationId xmlns:p14="http://schemas.microsoft.com/office/powerpoint/2010/main" val="2899802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Not One Jot and Not One Tittle | Smoodock's Blog">
            <a:extLst>
              <a:ext uri="{FF2B5EF4-FFF2-40B4-BE49-F238E27FC236}">
                <a16:creationId xmlns:a16="http://schemas.microsoft.com/office/drawing/2014/main" id="{7CA51FDC-2834-EE58-4DFA-01314BDBC9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13656" y="293914"/>
            <a:ext cx="8273143" cy="6270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093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BFAB3-CBE9-EC74-F6A9-37BD0442B15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4D3C29-91C2-24E2-3654-5B413E6EE024}"/>
              </a:ext>
            </a:extLst>
          </p:cNvPr>
          <p:cNvSpPr>
            <a:spLocks noGrp="1"/>
          </p:cNvSpPr>
          <p:nvPr>
            <p:ph idx="1"/>
          </p:nvPr>
        </p:nvSpPr>
        <p:spPr>
          <a:xfrm>
            <a:off x="250371" y="185057"/>
            <a:ext cx="8665029" cy="6477000"/>
          </a:xfrm>
        </p:spPr>
        <p:txBody>
          <a:bodyPr/>
          <a:lstStyle/>
          <a:p>
            <a:pPr marL="0" indent="0">
              <a:buNone/>
            </a:pPr>
            <a:r>
              <a:rPr lang="en-US" b="1" kern="0" dirty="0">
                <a:solidFill>
                  <a:srgbClr val="0432FF"/>
                </a:solidFill>
                <a:effectLst/>
                <a:latin typeface="Verdana" panose="020B0604030504040204" pitchFamily="34" charset="0"/>
                <a:ea typeface="Verdana" panose="020B0604030504040204" pitchFamily="34" charset="0"/>
                <a:cs typeface="Verdana" panose="020B0604030504040204" pitchFamily="34" charset="0"/>
              </a:rPr>
              <a:t>2. The INSPIRATION of God’s Word</a:t>
            </a:r>
            <a:r>
              <a:rPr lang="en-US" kern="0" dirty="0">
                <a:solidFill>
                  <a:srgbClr val="0432FF"/>
                </a:solidFill>
                <a:effectLst/>
                <a:latin typeface="Verdana" panose="020B0604030504040204" pitchFamily="34" charset="0"/>
                <a:ea typeface="Verdana" panose="020B0604030504040204" pitchFamily="34" charset="0"/>
                <a:cs typeface="Verdana" panose="020B0604030504040204" pitchFamily="34" charset="0"/>
              </a:rPr>
              <a:t>   </a:t>
            </a:r>
            <a:endParaRPr lang="en-US" kern="1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t>18 </a:t>
            </a:r>
            <a:r>
              <a:rPr lang="en-US" dirty="0">
                <a:solidFill>
                  <a:srgbClr val="7030A0"/>
                </a:solidFill>
              </a:rPr>
              <a:t>For truly, I say to you</a:t>
            </a:r>
            <a:r>
              <a:rPr lang="en-US" dirty="0"/>
              <a:t>, until heaven and earth pass away, </a:t>
            </a:r>
            <a:r>
              <a:rPr lang="en-US" dirty="0">
                <a:solidFill>
                  <a:srgbClr val="C00000"/>
                </a:solidFill>
              </a:rPr>
              <a:t>not an iota, not a dot</a:t>
            </a:r>
            <a:r>
              <a:rPr lang="en-US" dirty="0"/>
              <a:t>, will pass from the Law until all is accomplished.</a:t>
            </a:r>
          </a:p>
          <a:p>
            <a:pPr marL="0" marR="0" indent="0">
              <a:spcBef>
                <a:spcPts val="0"/>
              </a:spcBef>
              <a:spcAft>
                <a:spcPts val="750"/>
              </a:spcAft>
              <a:buNone/>
            </a:pPr>
            <a:endParaRPr lang="en-US" sz="1400" b="1" kern="0" dirty="0">
              <a:solidFill>
                <a:srgbClr val="0432FF"/>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b="1" kern="0" dirty="0">
                <a:solidFill>
                  <a:srgbClr val="0432FF"/>
                </a:solidFill>
                <a:effectLst/>
                <a:latin typeface="Verdana" panose="020B0604030504040204" pitchFamily="34" charset="0"/>
                <a:ea typeface="Verdana" panose="020B0604030504040204" pitchFamily="34" charset="0"/>
                <a:cs typeface="Verdana" panose="020B0604030504040204" pitchFamily="34" charset="0"/>
              </a:rPr>
              <a:t>None of God’s Law will pass away.</a:t>
            </a:r>
            <a:endParaRPr lang="en-US" kern="1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kern="0" dirty="0">
                <a:solidFill>
                  <a:srgbClr val="2D2D2D"/>
                </a:solidFill>
                <a:effectLst/>
                <a:latin typeface="Verdana" panose="020B0604030504040204" pitchFamily="34" charset="0"/>
                <a:ea typeface="Verdana" panose="020B0604030504040204" pitchFamily="34" charset="0"/>
                <a:cs typeface="Verdana" panose="020B0604030504040204" pitchFamily="34" charset="0"/>
              </a:rPr>
              <a:t>Not tradition but God’s truth.</a:t>
            </a:r>
            <a:endParaRPr lang="en-US" kern="1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kern="0" dirty="0">
                <a:solidFill>
                  <a:srgbClr val="2D2D2D"/>
                </a:solidFill>
                <a:effectLst/>
                <a:latin typeface="Verdana" panose="020B0604030504040204" pitchFamily="34" charset="0"/>
                <a:ea typeface="Verdana" panose="020B0604030504040204" pitchFamily="34" charset="0"/>
                <a:cs typeface="Verdana" panose="020B0604030504040204" pitchFamily="34" charset="0"/>
              </a:rPr>
              <a:t>Not sermons but Scripture.</a:t>
            </a:r>
            <a:endParaRPr lang="en-US" kern="1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kern="0" dirty="0">
                <a:solidFill>
                  <a:srgbClr val="2D2D2D"/>
                </a:solidFill>
                <a:effectLst/>
                <a:latin typeface="Verdana" panose="020B0604030504040204" pitchFamily="34" charset="0"/>
                <a:ea typeface="Verdana" panose="020B0604030504040204" pitchFamily="34" charset="0"/>
                <a:cs typeface="Verdana" panose="020B0604030504040204" pitchFamily="34" charset="0"/>
              </a:rPr>
              <a:t>Not blogs but Bible. </a:t>
            </a:r>
            <a:endParaRPr lang="en-US" kern="1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t>39 You search the Scriptures because you think that in them you have eternal life; and it is they that bear witness about me, 40 yet you refuse to come to me that you may have life.  (John 5:39-40)</a:t>
            </a:r>
          </a:p>
        </p:txBody>
      </p:sp>
    </p:spTree>
    <p:extLst>
      <p:ext uri="{BB962C8B-B14F-4D97-AF65-F5344CB8AC3E}">
        <p14:creationId xmlns:p14="http://schemas.microsoft.com/office/powerpoint/2010/main" val="78568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blinds(horizontal)">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702</TotalTime>
  <Words>755</Words>
  <Application>Microsoft Macintosh PowerPoint</Application>
  <PresentationFormat>On-screen Show (4:3)</PresentationFormat>
  <Paragraphs>66</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Aptos Display</vt:lpstr>
      <vt:lpstr>Arial</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Garrett</dc:creator>
  <cp:lastModifiedBy>Stephen Garrett</cp:lastModifiedBy>
  <cp:revision>11</cp:revision>
  <dcterms:created xsi:type="dcterms:W3CDTF">2024-02-10T12:33:10Z</dcterms:created>
  <dcterms:modified xsi:type="dcterms:W3CDTF">2024-02-18T13:02:50Z</dcterms:modified>
</cp:coreProperties>
</file>