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82" r:id="rId3"/>
    <p:sldId id="287" r:id="rId4"/>
    <p:sldId id="289" r:id="rId5"/>
    <p:sldId id="286" r:id="rId6"/>
    <p:sldId id="288" r:id="rId7"/>
    <p:sldId id="292" r:id="rId8"/>
    <p:sldId id="293" r:id="rId9"/>
    <p:sldId id="264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1pPr>
    <a:lvl2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2pPr>
    <a:lvl3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3pPr>
    <a:lvl4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4pPr>
    <a:lvl5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5pPr>
    <a:lvl6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6pPr>
    <a:lvl7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7pPr>
    <a:lvl8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8pPr>
    <a:lvl9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venir Next Medium"/>
          <a:ea typeface="Avenir Next Medium"/>
          <a:cs typeface="Avenir Next Medium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1">
              <a:hueOff val="178262"/>
              <a:satOff val="-8651"/>
              <a:lumOff val="-7254"/>
              <a:alpha val="29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6">
              <a:alpha val="25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01D73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239254"/>
              <a:lumOff val="-139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EB9B">
              <a:alpha val="26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889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47882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>
              <a:alpha val="75000"/>
            </a:srgbClr>
          </a:solidFill>
        </a:fill>
      </a:tcStyle>
    </a:wholeTbl>
    <a:band2H>
      <a:tcTxStyle/>
      <a:tcStyle>
        <a:tcBdr/>
        <a:fill>
          <a:solidFill>
            <a:srgbClr val="686A6A">
              <a:alpha val="85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222222"/>
              </a:solidFill>
              <a:prstDash val="solid"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86A6A">
              <a:alpha val="85000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22222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07"/>
    <p:restoredTop sz="86148"/>
  </p:normalViewPr>
  <p:slideViewPr>
    <p:cSldViewPr snapToGrid="0" snapToObjects="1" showGuides="1">
      <p:cViewPr varScale="1">
        <p:scale>
          <a:sx n="60" d="100"/>
          <a:sy n="60" d="100"/>
        </p:scale>
        <p:origin x="1616" y="168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A78E4-5165-7946-8097-0F635A0C018C}" type="datetimeFigureOut">
              <a:rPr lang="en-US" smtClean="0"/>
              <a:t>3/23/24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F1082-799C-894E-82AC-DE4DC287B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5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4" name="Shape 16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7479279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Common statement that the Bible is the Word of God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Equally common claim to attack and dismiss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Spend time thinking through this concept of inspiration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More time than expected – this lesson and one more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Thank visitors, hope it can be helpful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Important for all of us to be reminded and reexamine</a:t>
            </a:r>
          </a:p>
        </p:txBody>
      </p:sp>
    </p:spTree>
    <p:extLst>
      <p:ext uri="{BB962C8B-B14F-4D97-AF65-F5344CB8AC3E}">
        <p14:creationId xmlns:p14="http://schemas.microsoft.com/office/powerpoint/2010/main" val="4184920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Here’s the plan for the lesson: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/>
              <a:t>Clarify what we are talking about by pointing out what we don’t mean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/>
              <a:t>Let the Bible speak for itself about what it is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/>
              <a:t>Reflect on why it matters for us today</a:t>
            </a:r>
          </a:p>
        </p:txBody>
      </p:sp>
    </p:spTree>
    <p:extLst>
      <p:ext uri="{BB962C8B-B14F-4D97-AF65-F5344CB8AC3E}">
        <p14:creationId xmlns:p14="http://schemas.microsoft.com/office/powerpoint/2010/main" val="668790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050" dirty="0"/>
              <a:t>We don’t mean (simply) that it is an extraordinary book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050" dirty="0"/>
              <a:t>we do not mean that the Bible is on a higher plane than other books of its beauty, its poetry, its depth, its philosophy, or its morality.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050" dirty="0"/>
              <a:t>“of extraordinary quality, as if arising from some external creative impulse”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050" dirty="0"/>
              <a:t>We use the word “inspired” in this way. An actor gave an “inspired” performance, or I was inspired to do some great act that I didn’t think was possible for me.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050" dirty="0"/>
              <a:t>So one might say about the Bible, it is “inspired” literature—meaning that it has an extraordinarily quality (story telling, wisdom, etc.)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050" dirty="0"/>
              <a:t>This leaves the Bible in the realm of a human work, albeit a remarkable one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050" dirty="0"/>
              <a:t>That’s not how we are using the term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050" dirty="0"/>
              <a:t>We don’t mean that humans did nothing or were not involved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050" dirty="0"/>
              <a:t>Caricatures of KJV falling from heaven, or Bible writers being zombies taken over by Holy Spirit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050" dirty="0"/>
              <a:t>Be careful in saying exactly how God did it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050" dirty="0"/>
              <a:t>But the Bible (as we’ve seen) describes how men wrote and collected and organized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050" dirty="0"/>
              <a:t>There are differences of style and personality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050" dirty="0"/>
              <a:t>There’s a tension here, but these can coexist (like God working through nations or leaders)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41836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Look at what the Bible claims about itself – critical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About Jesus, people often claim that He did not claim divinity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Therefore (they say) don’t make more of Him than He said 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On the flip side, we would point out that Jesus does claim to be God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That’s a big claim – and means he’s either lying, he’s crazy, or…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We could do something similar with the Bible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Maybe it does not claim to be the Word of God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But if it does, that’s a claim we must take very seriously</a:t>
            </a:r>
          </a:p>
        </p:txBody>
      </p:sp>
    </p:spTree>
    <p:extLst>
      <p:ext uri="{BB962C8B-B14F-4D97-AF65-F5344CB8AC3E}">
        <p14:creationId xmlns:p14="http://schemas.microsoft.com/office/powerpoint/2010/main" val="1635381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/>
              <a:t>Turn to Passage 1 – 2Timothy 3:14-17 (most well known)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00" dirty="0"/>
              <a:t>Context of suffering and evil men / deceivers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00" dirty="0"/>
              <a:t>Read 3:14-17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00" dirty="0"/>
              <a:t>Inspiration = breathed out (</a:t>
            </a:r>
            <a:r>
              <a:rPr lang="en-US" sz="1000" dirty="0" err="1"/>
              <a:t>theopneustos</a:t>
            </a:r>
            <a:r>
              <a:rPr lang="en-US" sz="1000" dirty="0"/>
              <a:t>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00" dirty="0"/>
              <a:t>Background of Ezekiel 37 – Dry Bones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00" dirty="0"/>
              <a:t>“prophesy to the breath” (breath is Spirit)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00" dirty="0"/>
              <a:t>“I will put my Spirit within you”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00" dirty="0"/>
              <a:t>Spirit of God (His breath) moves through prophet’s words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00" dirty="0"/>
              <a:t>Here, the written text of Scripture is the breath of God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00" dirty="0"/>
              <a:t>The Bible is the Word of God</a:t>
            </a:r>
          </a:p>
          <a:p>
            <a:r>
              <a:rPr lang="en-US" sz="1000" dirty="0"/>
              <a:t>Turn to Passage 2 – 2Peter 1:16-21 (read earlier)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00" dirty="0"/>
              <a:t>Context of Peter reminding and encouraging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00" dirty="0"/>
              <a:t>Read 1:16-21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00" dirty="0"/>
              <a:t>First, stories are reliable b/c of eyewitness testimony!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00" dirty="0"/>
              <a:t>Same attacks leveled today – myths made up and circulated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00" dirty="0"/>
              <a:t>More sure – the prophetic word (it is more sure or has been made sure?)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00" dirty="0"/>
              <a:t>Either way, Peter urges his readers to the Words of Scripture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00" dirty="0"/>
              <a:t>Because the prophets spoke and wrote not of themselves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00" dirty="0"/>
              <a:t>The spoke from God, carried along by the Holy Scripture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00" dirty="0"/>
              <a:t>Human authorship and Divine Inspiration</a:t>
            </a:r>
          </a:p>
        </p:txBody>
      </p:sp>
    </p:spTree>
    <p:extLst>
      <p:ext uri="{BB962C8B-B14F-4D97-AF65-F5344CB8AC3E}">
        <p14:creationId xmlns:p14="http://schemas.microsoft.com/office/powerpoint/2010/main" val="3790828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/>
              <a:t>The Bible says that it is the Word of God; What we read in this book came from Him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/>
              <a:t>He used human authors, but this is His Word as surely as He spoke it in our hearing (like Sinai)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/>
              <a:t>It is His Holy Spirit who moved within these men to communicate the precise message He intended</a:t>
            </a:r>
          </a:p>
          <a:p>
            <a:r>
              <a:rPr lang="en-US" sz="1100" dirty="0"/>
              <a:t>The Bible is Inspired by God. Therefore, it is…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/>
              <a:t>TRUE – history is true, claims about God and the world are true, moral teaching is true, what it says about the future is true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/>
              <a:t>Now, it is true in terms of what it intends to communicate. If we miss (or twist) the intention, we will miss the truth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/>
              <a:t>Isaiah 11:12 – the four corners of the earth – Bible says earth is flat – but that’s not the intention (cf. Is.40:22 and circle of earth)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/>
              <a:t>Or context – see all the false theology in the Book of Job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/>
              <a:t>INERRANT – no errors. Claims do not turn out to be wrong, no contradictions in its message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/>
              <a:t>Don’t forget what we said about variants in the manuscripts. (they exist, but don’t affect meaning)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/>
              <a:t>Not talking about spelling errors, copying errors, translation mistakes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dirty="0"/>
              <a:t>In its content and message and teaching, it contains no errors</a:t>
            </a:r>
          </a:p>
        </p:txBody>
      </p:sp>
    </p:spTree>
    <p:extLst>
      <p:ext uri="{BB962C8B-B14F-4D97-AF65-F5344CB8AC3E}">
        <p14:creationId xmlns:p14="http://schemas.microsoft.com/office/powerpoint/2010/main" val="4186655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Okay, the Bible makes clear that it is the inspired word of God. </a:t>
            </a:r>
          </a:p>
          <a:p>
            <a:r>
              <a:rPr lang="en-US" dirty="0"/>
              <a:t>What does that matter to us? </a:t>
            </a:r>
          </a:p>
          <a:p>
            <a:r>
              <a:rPr lang="en-US" dirty="0"/>
              <a:t>Let’s return briefly to 2 Peter 1…</a:t>
            </a:r>
          </a:p>
        </p:txBody>
      </p:sp>
    </p:spTree>
    <p:extLst>
      <p:ext uri="{BB962C8B-B14F-4D97-AF65-F5344CB8AC3E}">
        <p14:creationId xmlns:p14="http://schemas.microsoft.com/office/powerpoint/2010/main" val="2609773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/>
              <a:t>Read the verse here again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/>
              <a:t>Peter, like Paul, talking to readers faced with falsehood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/>
              <a:t>They are leaving, about to die, urging them to hold fast the Scriptures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/>
              <a:t>We’re still in this time of in between, and it’s rather dark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/>
              <a:t>So many false ideas, so much uncertainty. What is true? What can you stand 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/>
              <a:t>We have something sure, something true, something certain. What a blessing!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/>
              <a:t>It is the lamp to our feet as we walk in this darkness, waiting for the dawn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/>
              <a:t>When Jesus returns, we will see Him, God’s plan and people will be revealed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/>
              <a:t>Until then, He’s given us His word. Don’t ignore it or dismiss it. </a:t>
            </a:r>
          </a:p>
        </p:txBody>
      </p:sp>
    </p:spTree>
    <p:extLst>
      <p:ext uri="{BB962C8B-B14F-4D97-AF65-F5344CB8AC3E}">
        <p14:creationId xmlns:p14="http://schemas.microsoft.com/office/powerpoint/2010/main" val="5417456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Take confidence in this secure foundation that we have in a world where the foundations are crumbling</a:t>
            </a:r>
          </a:p>
          <a:p>
            <a:r>
              <a:rPr lang="en-US" sz="2000" dirty="0"/>
              <a:t>Root yourself in God’s story, God’s promises, God’s wisdom, God’s instructions</a:t>
            </a:r>
          </a:p>
          <a:p>
            <a:r>
              <a:rPr lang="en-US" sz="2000" dirty="0"/>
              <a:t>Equip yourself with the complete word of God to live as His man or woman this week</a:t>
            </a:r>
          </a:p>
          <a:p>
            <a:r>
              <a:rPr lang="en-US" sz="2000" dirty="0"/>
              <a:t>If you need anything from us, come to the front now…</a:t>
            </a:r>
          </a:p>
        </p:txBody>
      </p:sp>
    </p:spTree>
    <p:extLst>
      <p:ext uri="{BB962C8B-B14F-4D97-AF65-F5344CB8AC3E}">
        <p14:creationId xmlns:p14="http://schemas.microsoft.com/office/powerpoint/2010/main" val="4159854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&amp; Subtitle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e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Image"/>
          <p:cNvSpPr>
            <a:spLocks noGrp="1"/>
          </p:cNvSpPr>
          <p:nvPr>
            <p:ph type="pic" sz="half" idx="13"/>
          </p:nvPr>
        </p:nvSpPr>
        <p:spPr>
          <a:xfrm>
            <a:off x="5463161" y="-90805"/>
            <a:ext cx="8585201" cy="50438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2" name="Image"/>
          <p:cNvSpPr>
            <a:spLocks noGrp="1"/>
          </p:cNvSpPr>
          <p:nvPr>
            <p:ph type="pic" sz="half" idx="14"/>
          </p:nvPr>
        </p:nvSpPr>
        <p:spPr>
          <a:xfrm>
            <a:off x="5918717" y="4660900"/>
            <a:ext cx="7669766" cy="5219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3" name="Image"/>
          <p:cNvSpPr>
            <a:spLocks noGrp="1"/>
          </p:cNvSpPr>
          <p:nvPr>
            <p:ph type="pic" idx="15"/>
          </p:nvPr>
        </p:nvSpPr>
        <p:spPr>
          <a:xfrm>
            <a:off x="-1016000" y="-12700"/>
            <a:ext cx="8860898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 A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ype a quote here."/>
          <p:cNvSpPr txBox="1">
            <a:spLocks noGrp="1"/>
          </p:cNvSpPr>
          <p:nvPr>
            <p:ph type="body" sz="quarter" idx="13"/>
          </p:nvPr>
        </p:nvSpPr>
        <p:spPr>
          <a:xfrm>
            <a:off x="5892800" y="2641600"/>
            <a:ext cx="6705600" cy="2501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94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Type a quote here.</a:t>
            </a:r>
          </a:p>
        </p:txBody>
      </p:sp>
      <p:sp>
        <p:nvSpPr>
          <p:cNvPr id="133" name="Image"/>
          <p:cNvSpPr>
            <a:spLocks noGrp="1"/>
          </p:cNvSpPr>
          <p:nvPr>
            <p:ph type="pic" idx="14"/>
          </p:nvPr>
        </p:nvSpPr>
        <p:spPr>
          <a:xfrm>
            <a:off x="-1016000" y="-12700"/>
            <a:ext cx="8860898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4" name="Johnny Appleseed"/>
          <p:cNvSpPr txBox="1">
            <a:spLocks noGrp="1"/>
          </p:cNvSpPr>
          <p:nvPr>
            <p:ph type="body" sz="quarter" idx="15"/>
          </p:nvPr>
        </p:nvSpPr>
        <p:spPr>
          <a:xfrm>
            <a:off x="5892800" y="7789333"/>
            <a:ext cx="6705600" cy="863604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defTabSz="457200">
              <a:spcBef>
                <a:spcPts val="0"/>
              </a:spcBef>
              <a:buClrTx/>
              <a:buSzTx/>
              <a:buFontTx/>
              <a:buNone/>
              <a:defRPr sz="6000">
                <a:solidFill>
                  <a:srgbClr val="232323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Johnny Appleseed</a:t>
            </a:r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Image"/>
          <p:cNvSpPr>
            <a:spLocks noGrp="1"/>
          </p:cNvSpPr>
          <p:nvPr>
            <p:ph type="pic" idx="13"/>
          </p:nvPr>
        </p:nvSpPr>
        <p:spPr>
          <a:xfrm>
            <a:off x="-914400" y="-12700"/>
            <a:ext cx="14814645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Image"/>
          <p:cNvSpPr>
            <a:spLocks noGrp="1"/>
          </p:cNvSpPr>
          <p:nvPr>
            <p:ph type="pic" idx="13"/>
          </p:nvPr>
        </p:nvSpPr>
        <p:spPr>
          <a:xfrm>
            <a:off x="-914400" y="-12700"/>
            <a:ext cx="14814645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3" name="Line"/>
          <p:cNvSpPr>
            <a:spLocks noGrp="1"/>
          </p:cNvSpPr>
          <p:nvPr>
            <p:ph type="body" sz="quarter" idx="14"/>
          </p:nvPr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" name="Title Text"/>
          <p:cNvSpPr txBox="1">
            <a:spLocks noGrp="1"/>
          </p:cNvSpPr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Title Text</a:t>
            </a:r>
          </a:p>
        </p:txBody>
      </p:sp>
      <p:sp>
        <p:nvSpPr>
          <p:cNvPr id="2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Line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" name="Title Text"/>
          <p:cNvSpPr txBox="1">
            <a:spLocks noGrp="1"/>
          </p:cNvSpPr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Title Text</a:t>
            </a:r>
          </a:p>
        </p:txBody>
      </p:sp>
      <p:sp>
        <p:nvSpPr>
          <p:cNvPr id="3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61859" y="4191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Text"/>
          <p:cNvSpPr txBox="1">
            <a:spLocks noGrp="1"/>
          </p:cNvSpPr>
          <p:nvPr>
            <p:ph type="title"/>
          </p:nvPr>
        </p:nvSpPr>
        <p:spPr>
          <a:xfrm>
            <a:off x="406400" y="4038600"/>
            <a:ext cx="12192000" cy="45212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Title Text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Line"/>
          <p:cNvSpPr/>
          <p:nvPr/>
        </p:nvSpPr>
        <p:spPr>
          <a:xfrm flipV="1">
            <a:off x="5892800" y="6141012"/>
            <a:ext cx="6705600" cy="145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2" name="Image"/>
          <p:cNvSpPr>
            <a:spLocks noGrp="1"/>
          </p:cNvSpPr>
          <p:nvPr>
            <p:ph type="pic" idx="13"/>
          </p:nvPr>
        </p:nvSpPr>
        <p:spPr>
          <a:xfrm>
            <a:off x="-1016000" y="-12700"/>
            <a:ext cx="8860898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xfrm>
            <a:off x="5892800" y="6426200"/>
            <a:ext cx="67056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Title Text</a:t>
            </a:r>
          </a:p>
        </p:txBody>
      </p:sp>
      <p:sp>
        <p:nvSpPr>
          <p:cNvPr id="5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892800" y="4267200"/>
            <a:ext cx="67056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"/>
          <p:cNvSpPr txBox="1"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</a:t>
            </a:r>
          </a:p>
        </p:txBody>
      </p:sp>
      <p:sp>
        <p:nvSpPr>
          <p:cNvPr id="6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"/>
          <p:cNvSpPr txBox="1"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</a:t>
            </a:r>
          </a:p>
        </p:txBody>
      </p:sp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"/>
          <p:cNvSpPr txBox="1"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</a:t>
            </a:r>
          </a:p>
        </p:txBody>
      </p:sp>
      <p:sp>
        <p:nvSpPr>
          <p:cNvPr id="92" name="Image"/>
          <p:cNvSpPr>
            <a:spLocks noGrp="1"/>
          </p:cNvSpPr>
          <p:nvPr>
            <p:ph type="pic" idx="14"/>
          </p:nvPr>
        </p:nvSpPr>
        <p:spPr>
          <a:xfrm>
            <a:off x="6665377" y="1219200"/>
            <a:ext cx="7445457" cy="8216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3" name="Title Text"/>
          <p:cNvSpPr txBox="1">
            <a:spLocks noGrp="1"/>
          </p:cNvSpPr>
          <p:nvPr>
            <p:ph type="title"/>
          </p:nvPr>
        </p:nvSpPr>
        <p:spPr>
          <a:xfrm>
            <a:off x="406400" y="1536700"/>
            <a:ext cx="6299200" cy="7239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06400" y="2743200"/>
            <a:ext cx="6299200" cy="610870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  <a:defRPr sz="2800"/>
            </a:lvl1pPr>
            <a:lvl2pPr>
              <a:buClr>
                <a:schemeClr val="accent1"/>
              </a:buClr>
              <a:buChar char="▸"/>
              <a:defRPr sz="2800"/>
            </a:lvl2pPr>
            <a:lvl3pPr>
              <a:buClr>
                <a:schemeClr val="accent1"/>
              </a:buClr>
              <a:buChar char="▸"/>
              <a:defRPr sz="2800"/>
            </a:lvl3pPr>
            <a:lvl4pPr>
              <a:buClr>
                <a:schemeClr val="accent1"/>
              </a:buClr>
              <a:buChar char="▸"/>
              <a:defRPr sz="2800"/>
            </a:lvl4pPr>
            <a:lvl5pPr>
              <a:buClr>
                <a:schemeClr val="accent1"/>
              </a:buClr>
              <a:buChar char="▸"/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"/>
          <p:cNvSpPr txBox="1"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</a:t>
            </a:r>
          </a:p>
        </p:txBody>
      </p:sp>
      <p:sp>
        <p:nvSpPr>
          <p:cNvPr id="10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 flipV="1">
            <a:off x="406400" y="993160"/>
            <a:ext cx="12192000" cy="263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6622" y="431800"/>
            <a:ext cx="406897" cy="4572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61" r:id="rId11"/>
    <p:sldLayoutId id="2147483662" r:id="rId12"/>
    <p:sldLayoutId id="2147483663" r:id="rId13"/>
    <p:sldLayoutId id="2147483664" r:id="rId14"/>
  </p:sldLayoutIdLst>
  <p:txStyles>
    <p:titleStyle>
      <a:lvl1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1pPr>
      <a:lvl2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2pPr>
      <a:lvl3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3pPr>
      <a:lvl4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4pPr>
      <a:lvl5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5pPr>
      <a:lvl6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6pPr>
      <a:lvl7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7pPr>
      <a:lvl8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8pPr>
      <a:lvl9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1pPr>
      <a:lvl2pPr marL="8890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2pPr>
      <a:lvl3pPr marL="1333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3pPr>
      <a:lvl4pPr marL="17780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4pPr>
      <a:lvl5pPr marL="2222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5pPr>
      <a:lvl6pPr marL="26670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6pPr>
      <a:lvl7pPr marL="3111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7pPr>
      <a:lvl8pPr marL="35560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8pPr>
      <a:lvl9pPr marL="4000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9pPr>
    </p:bodyStyle>
    <p:otherStyle>
      <a:lvl1pPr marL="0" marR="0" indent="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228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457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685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9144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11430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1371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1600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1828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How Firm a Foundation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414781">
              <a:defRPr sz="12070"/>
            </a:lvl1pPr>
          </a:lstStyle>
          <a:p>
            <a:r>
              <a:rPr dirty="0"/>
              <a:t>How Firm a Foundation</a:t>
            </a:r>
          </a:p>
        </p:txBody>
      </p:sp>
      <p:sp>
        <p:nvSpPr>
          <p:cNvPr id="171" name="Rooted. Assured. Equipped.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Rooted. Assured. Equipped.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C8DE738A-3D0F-5281-5E4A-D6C5D207CEEE}"/>
              </a:ext>
            </a:extLst>
          </p:cNvPr>
          <p:cNvSpPr txBox="1">
            <a:spLocks/>
          </p:cNvSpPr>
          <p:nvPr/>
        </p:nvSpPr>
        <p:spPr>
          <a:xfrm>
            <a:off x="406400" y="429206"/>
            <a:ext cx="12192000" cy="100770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1pPr>
            <a:lvl2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2pPr>
            <a:lvl3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3pPr>
            <a:lvl4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4pPr>
            <a:lvl5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5pPr>
            <a:lvl6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6pPr>
            <a:lvl7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7pPr>
            <a:lvl8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8pPr>
            <a:lvl9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9pPr>
          </a:lstStyle>
          <a:p>
            <a:pPr hangingPunct="1"/>
            <a:r>
              <a:rPr lang="en-US" sz="6600" dirty="0"/>
              <a:t>Is the Bible Inspired by God?</a:t>
            </a:r>
          </a:p>
        </p:txBody>
      </p:sp>
      <p:sp>
        <p:nvSpPr>
          <p:cNvPr id="2" name="“These are my words that I spoke to you while I was still with you, that everything written about me in the Law of Moses and the Prophets and the Psalms must be fulfilled.” Luke 24:44">
            <a:extLst>
              <a:ext uri="{FF2B5EF4-FFF2-40B4-BE49-F238E27FC236}">
                <a16:creationId xmlns:a16="http://schemas.microsoft.com/office/drawing/2014/main" id="{FCB18A78-E2D8-9240-5267-C96E5F6CFBE2}"/>
              </a:ext>
            </a:extLst>
          </p:cNvPr>
          <p:cNvSpPr/>
          <p:nvPr/>
        </p:nvSpPr>
        <p:spPr>
          <a:xfrm>
            <a:off x="1268507" y="1483965"/>
            <a:ext cx="10467785" cy="6202017"/>
          </a:xfrm>
          <a:prstGeom prst="rect">
            <a:avLst/>
          </a:prstGeom>
          <a:solidFill>
            <a:srgbClr val="222222"/>
          </a:solidFill>
          <a:ln w="28575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marL="460375" indent="-460375">
              <a:lnSpc>
                <a:spcPct val="200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  <a:defRPr sz="3200">
                <a:solidFill>
                  <a:schemeClr val="accent4"/>
                </a:solidFill>
              </a:defRPr>
            </a:pPr>
            <a:r>
              <a:rPr lang="en-US" sz="4400" dirty="0">
                <a:solidFill>
                  <a:schemeClr val="bg1">
                    <a:lumMod val="10000"/>
                    <a:lumOff val="90000"/>
                  </a:schemeClr>
                </a:solidFill>
              </a:rPr>
              <a:t>What do we (not) mean by “inspired”?</a:t>
            </a:r>
          </a:p>
          <a:p>
            <a:pPr marL="460375" indent="-460375">
              <a:lnSpc>
                <a:spcPct val="200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  <a:defRPr sz="3200">
                <a:solidFill>
                  <a:schemeClr val="accent4"/>
                </a:solidFill>
              </a:defRPr>
            </a:pPr>
            <a:r>
              <a:rPr lang="en-US" sz="4400" dirty="0">
                <a:solidFill>
                  <a:schemeClr val="bg1">
                    <a:lumMod val="10000"/>
                    <a:lumOff val="90000"/>
                  </a:schemeClr>
                </a:solidFill>
              </a:rPr>
              <a:t>What does the Bible say about itself?</a:t>
            </a:r>
          </a:p>
          <a:p>
            <a:pPr marL="460375" indent="-460375">
              <a:lnSpc>
                <a:spcPct val="200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  <a:defRPr sz="3200">
                <a:solidFill>
                  <a:schemeClr val="accent4"/>
                </a:solidFill>
              </a:defRPr>
            </a:pPr>
            <a:r>
              <a:rPr lang="en-US" sz="4400" dirty="0">
                <a:solidFill>
                  <a:schemeClr val="bg1">
                    <a:lumMod val="10000"/>
                    <a:lumOff val="90000"/>
                  </a:schemeClr>
                </a:solidFill>
              </a:rPr>
              <a:t>Why does it matter? </a:t>
            </a:r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EEB18962-FA5C-C684-84E8-356A30673A73}"/>
              </a:ext>
            </a:extLst>
          </p:cNvPr>
          <p:cNvSpPr/>
          <p:nvPr/>
        </p:nvSpPr>
        <p:spPr>
          <a:xfrm>
            <a:off x="406400" y="2754761"/>
            <a:ext cx="1212980" cy="783772"/>
          </a:xfrm>
          <a:prstGeom prst="rightArrow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all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DIN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1397668593"/>
      </p:ext>
    </p:extLst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C8DE738A-3D0F-5281-5E4A-D6C5D207CEEE}"/>
              </a:ext>
            </a:extLst>
          </p:cNvPr>
          <p:cNvSpPr txBox="1">
            <a:spLocks/>
          </p:cNvSpPr>
          <p:nvPr/>
        </p:nvSpPr>
        <p:spPr>
          <a:xfrm>
            <a:off x="406400" y="429205"/>
            <a:ext cx="12192000" cy="232555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1pPr>
            <a:lvl2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2pPr>
            <a:lvl3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3pPr>
            <a:lvl4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4pPr>
            <a:lvl5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5pPr>
            <a:lvl6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6pPr>
            <a:lvl7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7pPr>
            <a:lvl8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8pPr>
            <a:lvl9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9pPr>
          </a:lstStyle>
          <a:p>
            <a:pPr hangingPunct="1">
              <a:spcBef>
                <a:spcPts val="0"/>
              </a:spcBef>
            </a:pPr>
            <a:r>
              <a:rPr lang="en-US" sz="6600" dirty="0"/>
              <a:t>What do we (NOT) mean that the Bible </a:t>
            </a:r>
          </a:p>
          <a:p>
            <a:pPr hangingPunct="1">
              <a:spcBef>
                <a:spcPts val="0"/>
              </a:spcBef>
            </a:pPr>
            <a:r>
              <a:rPr lang="en-US" sz="6600" dirty="0"/>
              <a:t>is Inspired?</a:t>
            </a:r>
          </a:p>
        </p:txBody>
      </p:sp>
      <p:sp>
        <p:nvSpPr>
          <p:cNvPr id="2" name="“These are my words that I spoke to you while I was still with you, that everything written about me in the Law of Moses and the Prophets and the Psalms must be fulfilled.” Luke 24:44">
            <a:extLst>
              <a:ext uri="{FF2B5EF4-FFF2-40B4-BE49-F238E27FC236}">
                <a16:creationId xmlns:a16="http://schemas.microsoft.com/office/drawing/2014/main" id="{FCB18A78-E2D8-9240-5267-C96E5F6CFBE2}"/>
              </a:ext>
            </a:extLst>
          </p:cNvPr>
          <p:cNvSpPr/>
          <p:nvPr/>
        </p:nvSpPr>
        <p:spPr>
          <a:xfrm>
            <a:off x="1268507" y="3260035"/>
            <a:ext cx="10467785" cy="5696742"/>
          </a:xfrm>
          <a:prstGeom prst="rect">
            <a:avLst/>
          </a:prstGeom>
          <a:solidFill>
            <a:srgbClr val="222222"/>
          </a:solidFill>
          <a:ln w="28575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/>
          <a:lstStyle/>
          <a:p>
            <a:pPr marL="460375" indent="-460375">
              <a:spcAft>
                <a:spcPts val="2400"/>
              </a:spcAft>
              <a:buFont typeface="Arial" panose="020B0604020202020204" pitchFamily="34" charset="0"/>
              <a:buChar char="•"/>
              <a:defRPr sz="3200">
                <a:solidFill>
                  <a:schemeClr val="accent4"/>
                </a:solidFill>
              </a:defRPr>
            </a:pPr>
            <a:r>
              <a:rPr lang="en-US" sz="4400" dirty="0">
                <a:solidFill>
                  <a:schemeClr val="bg1">
                    <a:lumMod val="10000"/>
                    <a:lumOff val="90000"/>
                  </a:schemeClr>
                </a:solidFill>
              </a:rPr>
              <a:t>We DO NOT mean that it is a book of extraordinary quality.</a:t>
            </a:r>
          </a:p>
          <a:p>
            <a:pPr marL="460375" indent="-460375">
              <a:spcAft>
                <a:spcPts val="2400"/>
              </a:spcAft>
              <a:buFont typeface="Arial" panose="020B0604020202020204" pitchFamily="34" charset="0"/>
              <a:buChar char="•"/>
              <a:defRPr sz="3200">
                <a:solidFill>
                  <a:schemeClr val="accent4"/>
                </a:solidFill>
              </a:defRPr>
            </a:pPr>
            <a:r>
              <a:rPr lang="en-US" sz="4400" dirty="0">
                <a:solidFill>
                  <a:schemeClr val="bg1">
                    <a:lumMod val="10000"/>
                    <a:lumOff val="90000"/>
                  </a:schemeClr>
                </a:solidFill>
              </a:rPr>
              <a:t>We DO NOT mean that humans played no role in the writing process.</a:t>
            </a:r>
          </a:p>
        </p:txBody>
      </p:sp>
    </p:spTree>
    <p:extLst>
      <p:ext uri="{BB962C8B-B14F-4D97-AF65-F5344CB8AC3E}">
        <p14:creationId xmlns:p14="http://schemas.microsoft.com/office/powerpoint/2010/main" val="1079309509"/>
      </p:ext>
    </p:extLst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“These are my words that I spoke to you while I was still with you, that everything written about me in the Law of Moses and the Prophets and the Psalms must be fulfilled.” Luke 24:44">
            <a:extLst>
              <a:ext uri="{FF2B5EF4-FFF2-40B4-BE49-F238E27FC236}">
                <a16:creationId xmlns:a16="http://schemas.microsoft.com/office/drawing/2014/main" id="{E9F38A2F-99CA-45E4-F5C3-6D80FFBC770C}"/>
              </a:ext>
            </a:extLst>
          </p:cNvPr>
          <p:cNvSpPr/>
          <p:nvPr/>
        </p:nvSpPr>
        <p:spPr>
          <a:xfrm>
            <a:off x="1268507" y="1483965"/>
            <a:ext cx="10467785" cy="6202017"/>
          </a:xfrm>
          <a:prstGeom prst="rect">
            <a:avLst/>
          </a:prstGeom>
          <a:solidFill>
            <a:srgbClr val="222222"/>
          </a:solidFill>
          <a:ln w="28575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marL="460375" indent="-460375">
              <a:lnSpc>
                <a:spcPct val="200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  <a:defRPr sz="3200">
                <a:solidFill>
                  <a:schemeClr val="accent4"/>
                </a:solidFill>
              </a:defRPr>
            </a:pPr>
            <a:r>
              <a:rPr lang="en-US" sz="4400" dirty="0">
                <a:solidFill>
                  <a:schemeClr val="bg1">
                    <a:lumMod val="10000"/>
                    <a:lumOff val="90000"/>
                  </a:schemeClr>
                </a:solidFill>
              </a:rPr>
              <a:t>What do we (not) mean by “inspired”?</a:t>
            </a:r>
          </a:p>
          <a:p>
            <a:pPr marL="460375" indent="-460375">
              <a:lnSpc>
                <a:spcPct val="200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  <a:defRPr sz="3200">
                <a:solidFill>
                  <a:schemeClr val="accent4"/>
                </a:solidFill>
              </a:defRPr>
            </a:pPr>
            <a:r>
              <a:rPr lang="en-US" sz="4400" dirty="0">
                <a:solidFill>
                  <a:schemeClr val="bg1">
                    <a:lumMod val="10000"/>
                    <a:lumOff val="90000"/>
                  </a:schemeClr>
                </a:solidFill>
              </a:rPr>
              <a:t>What does the Bible say about itself?</a:t>
            </a:r>
          </a:p>
          <a:p>
            <a:pPr marL="460375" indent="-460375">
              <a:lnSpc>
                <a:spcPct val="200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  <a:defRPr sz="3200">
                <a:solidFill>
                  <a:schemeClr val="accent4"/>
                </a:solidFill>
              </a:defRPr>
            </a:pPr>
            <a:r>
              <a:rPr lang="en-US" sz="4400" dirty="0">
                <a:solidFill>
                  <a:schemeClr val="bg1">
                    <a:lumMod val="10000"/>
                    <a:lumOff val="90000"/>
                  </a:schemeClr>
                </a:solidFill>
              </a:rPr>
              <a:t>Why does it matter? 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C8DE738A-3D0F-5281-5E4A-D6C5D207CEEE}"/>
              </a:ext>
            </a:extLst>
          </p:cNvPr>
          <p:cNvSpPr txBox="1">
            <a:spLocks/>
          </p:cNvSpPr>
          <p:nvPr/>
        </p:nvSpPr>
        <p:spPr>
          <a:xfrm>
            <a:off x="406400" y="429206"/>
            <a:ext cx="12192000" cy="100770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1pPr>
            <a:lvl2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2pPr>
            <a:lvl3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3pPr>
            <a:lvl4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4pPr>
            <a:lvl5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5pPr>
            <a:lvl6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6pPr>
            <a:lvl7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7pPr>
            <a:lvl8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8pPr>
            <a:lvl9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9pPr>
          </a:lstStyle>
          <a:p>
            <a:pPr hangingPunct="1"/>
            <a:r>
              <a:rPr lang="en-US" sz="6600" dirty="0"/>
              <a:t>Is the Bible Inspired by God?</a:t>
            </a:r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EEB18962-FA5C-C684-84E8-356A30673A73}"/>
              </a:ext>
            </a:extLst>
          </p:cNvPr>
          <p:cNvSpPr/>
          <p:nvPr/>
        </p:nvSpPr>
        <p:spPr>
          <a:xfrm>
            <a:off x="406400" y="2754761"/>
            <a:ext cx="1212980" cy="783772"/>
          </a:xfrm>
          <a:prstGeom prst="rightArrow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all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DIN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3251888794"/>
      </p:ext>
    </p:extLst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59375E-7 -1.14583E-6 L 0.00012 0.1704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“These are my words that I spoke to you while I was still with you, that everything written about me in the Law of Moses and the Prophets and the Psalms must be fulfilled.” Luke 24:44">
            <a:extLst>
              <a:ext uri="{FF2B5EF4-FFF2-40B4-BE49-F238E27FC236}">
                <a16:creationId xmlns:a16="http://schemas.microsoft.com/office/drawing/2014/main" id="{FCB18A78-E2D8-9240-5267-C96E5F6CFBE2}"/>
              </a:ext>
            </a:extLst>
          </p:cNvPr>
          <p:cNvSpPr/>
          <p:nvPr/>
        </p:nvSpPr>
        <p:spPr>
          <a:xfrm>
            <a:off x="1268507" y="1984443"/>
            <a:ext cx="10467785" cy="6972333"/>
          </a:xfrm>
          <a:prstGeom prst="rect">
            <a:avLst/>
          </a:prstGeom>
          <a:solidFill>
            <a:srgbClr val="222222"/>
          </a:solidFill>
          <a:ln w="28575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t"/>
          <a:lstStyle/>
          <a:p>
            <a:pPr>
              <a:spcBef>
                <a:spcPts val="0"/>
              </a:spcBef>
              <a:defRPr sz="3200">
                <a:solidFill>
                  <a:schemeClr val="accent4"/>
                </a:solidFill>
              </a:defRPr>
            </a:pPr>
            <a:r>
              <a:rPr lang="en-US" sz="4400" b="1" dirty="0">
                <a:solidFill>
                  <a:schemeClr val="bg1">
                    <a:lumMod val="10000"/>
                    <a:lumOff val="90000"/>
                  </a:schemeClr>
                </a:solidFill>
              </a:rPr>
              <a:t>2 Timothy 3:14-17</a:t>
            </a:r>
          </a:p>
          <a:p>
            <a:pPr marL="468313" lvl="8" indent="-468313">
              <a:spcBef>
                <a:spcPts val="0"/>
              </a:spcBef>
              <a:buFont typeface="Arial" panose="020B0604020202020204" pitchFamily="34" charset="0"/>
              <a:buChar char="•"/>
              <a:defRPr sz="3200">
                <a:solidFill>
                  <a:schemeClr val="accent4"/>
                </a:solidFill>
              </a:defRPr>
            </a:pPr>
            <a:r>
              <a:rPr lang="en-US" sz="4000" dirty="0">
                <a:solidFill>
                  <a:schemeClr val="bg1">
                    <a:lumMod val="10000"/>
                    <a:lumOff val="90000"/>
                  </a:schemeClr>
                </a:solidFill>
              </a:rPr>
              <a:t>“All Scripture is breathed out by God”</a:t>
            </a:r>
          </a:p>
          <a:p>
            <a:pPr marL="468313" lvl="8" indent="-468313">
              <a:spcBef>
                <a:spcPts val="0"/>
              </a:spcBef>
              <a:buFont typeface="Arial" panose="020B0604020202020204" pitchFamily="34" charset="0"/>
              <a:buChar char="•"/>
              <a:defRPr sz="3200">
                <a:solidFill>
                  <a:schemeClr val="accent4"/>
                </a:solidFill>
              </a:defRPr>
            </a:pPr>
            <a:r>
              <a:rPr lang="en-US" sz="4000" dirty="0">
                <a:solidFill>
                  <a:schemeClr val="bg1">
                    <a:lumMod val="10000"/>
                    <a:lumOff val="90000"/>
                  </a:schemeClr>
                </a:solidFill>
              </a:rPr>
              <a:t>Cf. Ezekiel 37 – God’s breath (Spirit) works through the prophet’s word</a:t>
            </a:r>
          </a:p>
          <a:p>
            <a:pPr marL="468313" lvl="8" indent="-468313">
              <a:spcBef>
                <a:spcPts val="0"/>
              </a:spcBef>
              <a:buFont typeface="Arial" panose="020B0604020202020204" pitchFamily="34" charset="0"/>
              <a:buChar char="•"/>
              <a:defRPr sz="3200">
                <a:solidFill>
                  <a:schemeClr val="accent4"/>
                </a:solidFill>
              </a:defRPr>
            </a:pPr>
            <a:r>
              <a:rPr lang="en-US" sz="4000" dirty="0">
                <a:solidFill>
                  <a:schemeClr val="bg1">
                    <a:lumMod val="10000"/>
                    <a:lumOff val="90000"/>
                  </a:schemeClr>
                </a:solidFill>
              </a:rPr>
              <a:t>Written text of Scripture is God’s word </a:t>
            </a:r>
          </a:p>
          <a:p>
            <a:pPr>
              <a:spcBef>
                <a:spcPts val="3000"/>
              </a:spcBef>
              <a:defRPr sz="3200">
                <a:solidFill>
                  <a:schemeClr val="accent4"/>
                </a:solidFill>
              </a:defRPr>
            </a:pPr>
            <a:r>
              <a:rPr lang="en-US" sz="4400" b="1" dirty="0">
                <a:solidFill>
                  <a:schemeClr val="bg1">
                    <a:lumMod val="10000"/>
                    <a:lumOff val="90000"/>
                  </a:schemeClr>
                </a:solidFill>
              </a:rPr>
              <a:t>2 Peter 1:16-21</a:t>
            </a:r>
          </a:p>
          <a:p>
            <a:pPr marL="468313" lvl="8" indent="-468313">
              <a:spcBef>
                <a:spcPts val="0"/>
              </a:spcBef>
              <a:buFont typeface="Arial" panose="020B0604020202020204" pitchFamily="34" charset="0"/>
              <a:buChar char="•"/>
              <a:defRPr sz="3200">
                <a:solidFill>
                  <a:schemeClr val="accent4"/>
                </a:solidFill>
              </a:defRPr>
            </a:pPr>
            <a:r>
              <a:rPr lang="en-US" sz="4000" dirty="0">
                <a:solidFill>
                  <a:schemeClr val="bg1">
                    <a:lumMod val="10000"/>
                    <a:lumOff val="90000"/>
                  </a:schemeClr>
                </a:solidFill>
              </a:rPr>
              <a:t>No myth — ”we were eyewitnesses”</a:t>
            </a:r>
          </a:p>
          <a:p>
            <a:pPr marL="468313" lvl="8" indent="-468313">
              <a:spcBef>
                <a:spcPts val="0"/>
              </a:spcBef>
              <a:buFont typeface="Arial" panose="020B0604020202020204" pitchFamily="34" charset="0"/>
              <a:buChar char="•"/>
              <a:defRPr sz="3200">
                <a:solidFill>
                  <a:schemeClr val="accent4"/>
                </a:solidFill>
              </a:defRPr>
            </a:pPr>
            <a:r>
              <a:rPr lang="en-US" sz="4000" dirty="0">
                <a:solidFill>
                  <a:schemeClr val="bg1">
                    <a:lumMod val="10000"/>
                    <a:lumOff val="90000"/>
                  </a:schemeClr>
                </a:solidFill>
              </a:rPr>
              <a:t>“Prophetic word more fully confirmed”</a:t>
            </a:r>
          </a:p>
          <a:p>
            <a:pPr marL="468313" lvl="8" indent="-468313">
              <a:spcBef>
                <a:spcPts val="0"/>
              </a:spcBef>
              <a:buFont typeface="Arial" panose="020B0604020202020204" pitchFamily="34" charset="0"/>
              <a:buChar char="•"/>
              <a:defRPr sz="3200">
                <a:solidFill>
                  <a:schemeClr val="accent4"/>
                </a:solidFill>
              </a:defRPr>
            </a:pPr>
            <a:r>
              <a:rPr lang="en-US" sz="4000" dirty="0">
                <a:solidFill>
                  <a:schemeClr val="bg1">
                    <a:lumMod val="10000"/>
                    <a:lumOff val="90000"/>
                  </a:schemeClr>
                </a:solidFill>
              </a:rPr>
              <a:t>Prophets “carried along by Holy Spirit”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5B29E07-D4FF-8247-76FC-DAA1BCF9676B}"/>
              </a:ext>
            </a:extLst>
          </p:cNvPr>
          <p:cNvSpPr txBox="1">
            <a:spLocks/>
          </p:cNvSpPr>
          <p:nvPr/>
        </p:nvSpPr>
        <p:spPr>
          <a:xfrm>
            <a:off x="406400" y="429206"/>
            <a:ext cx="12192000" cy="100770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1pPr>
            <a:lvl2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2pPr>
            <a:lvl3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3pPr>
            <a:lvl4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4pPr>
            <a:lvl5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5pPr>
            <a:lvl6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6pPr>
            <a:lvl7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7pPr>
            <a:lvl8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8pPr>
            <a:lvl9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9pPr>
          </a:lstStyle>
          <a:p>
            <a:pPr hangingPunct="1"/>
            <a:r>
              <a:rPr lang="en-US" sz="6600" dirty="0"/>
              <a:t>What does the Bible say about itself?</a:t>
            </a:r>
          </a:p>
        </p:txBody>
      </p:sp>
    </p:spTree>
    <p:extLst>
      <p:ext uri="{BB962C8B-B14F-4D97-AF65-F5344CB8AC3E}">
        <p14:creationId xmlns:p14="http://schemas.microsoft.com/office/powerpoint/2010/main" val="4139763151"/>
      </p:ext>
    </p:extLst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“These are my words that I spoke to you while I was still with you, that everything written about me in the Law of Moses and the Prophets and the Psalms must be fulfilled.” Luke 24:44">
            <a:extLst>
              <a:ext uri="{FF2B5EF4-FFF2-40B4-BE49-F238E27FC236}">
                <a16:creationId xmlns:a16="http://schemas.microsoft.com/office/drawing/2014/main" id="{FCB18A78-E2D8-9240-5267-C96E5F6CFBE2}"/>
              </a:ext>
            </a:extLst>
          </p:cNvPr>
          <p:cNvSpPr/>
          <p:nvPr/>
        </p:nvSpPr>
        <p:spPr>
          <a:xfrm>
            <a:off x="1268507" y="2151646"/>
            <a:ext cx="10467785" cy="6202016"/>
          </a:xfrm>
          <a:prstGeom prst="rect">
            <a:avLst/>
          </a:prstGeom>
          <a:solidFill>
            <a:srgbClr val="222222"/>
          </a:solidFill>
          <a:ln w="28575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/>
          <a:lstStyle/>
          <a:p>
            <a:pPr marL="571500" indent="-571500">
              <a:spcBef>
                <a:spcPts val="1800"/>
              </a:spcBef>
              <a:buFont typeface="Arial" panose="020B0604020202020204" pitchFamily="34" charset="0"/>
              <a:buChar char="•"/>
              <a:defRPr sz="3200">
                <a:solidFill>
                  <a:schemeClr val="accent4"/>
                </a:solidFill>
              </a:defRPr>
            </a:pPr>
            <a:r>
              <a:rPr lang="en-US" sz="4400" dirty="0">
                <a:solidFill>
                  <a:schemeClr val="bg1">
                    <a:lumMod val="10000"/>
                    <a:lumOff val="90000"/>
                  </a:schemeClr>
                </a:solidFill>
              </a:rPr>
              <a:t>The Bible is the Word of God</a:t>
            </a:r>
          </a:p>
          <a:p>
            <a:pPr marL="571500" indent="-571500">
              <a:spcBef>
                <a:spcPts val="1800"/>
              </a:spcBef>
              <a:buFont typeface="Arial" panose="020B0604020202020204" pitchFamily="34" charset="0"/>
              <a:buChar char="•"/>
              <a:defRPr sz="3200">
                <a:solidFill>
                  <a:schemeClr val="accent4"/>
                </a:solidFill>
              </a:defRPr>
            </a:pPr>
            <a:r>
              <a:rPr lang="en-US" sz="4400" dirty="0">
                <a:solidFill>
                  <a:schemeClr val="bg1">
                    <a:lumMod val="10000"/>
                    <a:lumOff val="90000"/>
                  </a:schemeClr>
                </a:solidFill>
              </a:rPr>
              <a:t>In this book, He is speaking</a:t>
            </a:r>
          </a:p>
          <a:p>
            <a:pPr marL="571500" indent="-571500">
              <a:spcBef>
                <a:spcPts val="1800"/>
              </a:spcBef>
              <a:buFont typeface="Arial" panose="020B0604020202020204" pitchFamily="34" charset="0"/>
              <a:buChar char="•"/>
              <a:defRPr sz="3200">
                <a:solidFill>
                  <a:schemeClr val="accent4"/>
                </a:solidFill>
              </a:defRPr>
            </a:pPr>
            <a:r>
              <a:rPr lang="en-US" sz="4400" dirty="0">
                <a:solidFill>
                  <a:schemeClr val="bg1">
                    <a:lumMod val="10000"/>
                    <a:lumOff val="90000"/>
                  </a:schemeClr>
                </a:solidFill>
              </a:rPr>
              <a:t>The Holy Spirit moved through the writers to communicate His message</a:t>
            </a:r>
            <a:endParaRPr lang="en-US" sz="4000" dirty="0">
              <a:solidFill>
                <a:schemeClr val="bg1">
                  <a:lumMod val="10000"/>
                  <a:lumOff val="90000"/>
                </a:schemeClr>
              </a:solidFill>
            </a:endParaRPr>
          </a:p>
        </p:txBody>
      </p:sp>
      <p:sp>
        <p:nvSpPr>
          <p:cNvPr id="3" name="“These are my words that I spoke to you while I was still with you, that everything written about me in the Law of Moses and the Prophets and the Psalms must be fulfilled.” Luke 24:44">
            <a:extLst>
              <a:ext uri="{FF2B5EF4-FFF2-40B4-BE49-F238E27FC236}">
                <a16:creationId xmlns:a16="http://schemas.microsoft.com/office/drawing/2014/main" id="{560ADFE6-68FB-521C-AD74-F7D174D8E245}"/>
              </a:ext>
            </a:extLst>
          </p:cNvPr>
          <p:cNvSpPr/>
          <p:nvPr/>
        </p:nvSpPr>
        <p:spPr>
          <a:xfrm>
            <a:off x="1258015" y="5856972"/>
            <a:ext cx="10478277" cy="2117109"/>
          </a:xfrm>
          <a:prstGeom prst="rect">
            <a:avLst/>
          </a:prstGeom>
          <a:solidFill>
            <a:srgbClr val="222222"/>
          </a:solidFill>
          <a:ln w="28575">
            <a:solidFill>
              <a:schemeClr val="accent4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marL="173037">
              <a:spcBef>
                <a:spcPts val="0"/>
              </a:spcBef>
              <a:defRPr sz="3200">
                <a:solidFill>
                  <a:schemeClr val="accent4"/>
                </a:solidFill>
              </a:defRPr>
            </a:pPr>
            <a:r>
              <a:rPr lang="en-US" sz="3600" b="1" dirty="0"/>
              <a:t>Therefore it is:</a:t>
            </a:r>
          </a:p>
          <a:p>
            <a:pPr marL="571500" indent="-398463">
              <a:spcBef>
                <a:spcPts val="0"/>
              </a:spcBef>
              <a:buFont typeface="Arial" panose="020B0604020202020204" pitchFamily="34" charset="0"/>
              <a:buChar char="•"/>
              <a:defRPr sz="3200">
                <a:solidFill>
                  <a:schemeClr val="accent4"/>
                </a:solidFill>
              </a:defRPr>
            </a:pPr>
            <a:r>
              <a:rPr lang="en-US" sz="3600" b="1" dirty="0"/>
              <a:t>True</a:t>
            </a:r>
            <a:r>
              <a:rPr lang="en-US" sz="3600" dirty="0"/>
              <a:t> (respecting its intention and context)</a:t>
            </a:r>
          </a:p>
          <a:p>
            <a:pPr marL="571500" indent="-398463">
              <a:spcBef>
                <a:spcPts val="0"/>
              </a:spcBef>
              <a:buFont typeface="Arial" panose="020B0604020202020204" pitchFamily="34" charset="0"/>
              <a:buChar char="•"/>
              <a:defRPr sz="3200">
                <a:solidFill>
                  <a:schemeClr val="accent4"/>
                </a:solidFill>
              </a:defRPr>
            </a:pPr>
            <a:r>
              <a:rPr lang="en-US" sz="3600" b="1" dirty="0"/>
              <a:t>Inerrant</a:t>
            </a:r>
            <a:r>
              <a:rPr lang="en-US" sz="3600" dirty="0"/>
              <a:t> (despite transmission imperfections)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2D0871E0-380B-405E-EE29-32ED2D36C5F2}"/>
              </a:ext>
            </a:extLst>
          </p:cNvPr>
          <p:cNvSpPr txBox="1">
            <a:spLocks/>
          </p:cNvSpPr>
          <p:nvPr/>
        </p:nvSpPr>
        <p:spPr>
          <a:xfrm>
            <a:off x="406400" y="429206"/>
            <a:ext cx="12192000" cy="100770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1pPr>
            <a:lvl2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2pPr>
            <a:lvl3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3pPr>
            <a:lvl4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4pPr>
            <a:lvl5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5pPr>
            <a:lvl6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6pPr>
            <a:lvl7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7pPr>
            <a:lvl8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8pPr>
            <a:lvl9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9pPr>
          </a:lstStyle>
          <a:p>
            <a:pPr hangingPunct="1"/>
            <a:r>
              <a:rPr lang="en-US" sz="6600" dirty="0"/>
              <a:t>What does the Bible say about itself?</a:t>
            </a:r>
          </a:p>
        </p:txBody>
      </p:sp>
    </p:spTree>
    <p:extLst>
      <p:ext uri="{BB962C8B-B14F-4D97-AF65-F5344CB8AC3E}">
        <p14:creationId xmlns:p14="http://schemas.microsoft.com/office/powerpoint/2010/main" val="1151918255"/>
      </p:ext>
    </p:extLst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“These are my words that I spoke to you while I was still with you, that everything written about me in the Law of Moses and the Prophets and the Psalms must be fulfilled.” Luke 24:44">
            <a:extLst>
              <a:ext uri="{FF2B5EF4-FFF2-40B4-BE49-F238E27FC236}">
                <a16:creationId xmlns:a16="http://schemas.microsoft.com/office/drawing/2014/main" id="{121FD5B9-69DE-071F-9D5D-6760E18C4A02}"/>
              </a:ext>
            </a:extLst>
          </p:cNvPr>
          <p:cNvSpPr/>
          <p:nvPr/>
        </p:nvSpPr>
        <p:spPr>
          <a:xfrm>
            <a:off x="1268507" y="1483965"/>
            <a:ext cx="10467785" cy="6202017"/>
          </a:xfrm>
          <a:prstGeom prst="rect">
            <a:avLst/>
          </a:prstGeom>
          <a:solidFill>
            <a:srgbClr val="222222"/>
          </a:solidFill>
          <a:ln w="28575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marL="460375" indent="-460375">
              <a:lnSpc>
                <a:spcPct val="200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  <a:defRPr sz="3200">
                <a:solidFill>
                  <a:schemeClr val="accent4"/>
                </a:solidFill>
              </a:defRPr>
            </a:pPr>
            <a:r>
              <a:rPr lang="en-US" sz="4400" dirty="0">
                <a:solidFill>
                  <a:schemeClr val="bg1">
                    <a:lumMod val="10000"/>
                    <a:lumOff val="90000"/>
                  </a:schemeClr>
                </a:solidFill>
              </a:rPr>
              <a:t>What do we (not) mean by “inspired”?</a:t>
            </a:r>
          </a:p>
          <a:p>
            <a:pPr marL="460375" indent="-460375">
              <a:lnSpc>
                <a:spcPct val="200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  <a:defRPr sz="3200">
                <a:solidFill>
                  <a:schemeClr val="accent4"/>
                </a:solidFill>
              </a:defRPr>
            </a:pPr>
            <a:r>
              <a:rPr lang="en-US" sz="4400" dirty="0">
                <a:solidFill>
                  <a:schemeClr val="bg1">
                    <a:lumMod val="10000"/>
                    <a:lumOff val="90000"/>
                  </a:schemeClr>
                </a:solidFill>
              </a:rPr>
              <a:t>What does the Bible say about itself?</a:t>
            </a:r>
          </a:p>
          <a:p>
            <a:pPr marL="460375" indent="-460375">
              <a:lnSpc>
                <a:spcPct val="200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  <a:defRPr sz="3200">
                <a:solidFill>
                  <a:schemeClr val="accent4"/>
                </a:solidFill>
              </a:defRPr>
            </a:pPr>
            <a:r>
              <a:rPr lang="en-US" sz="4400" dirty="0">
                <a:solidFill>
                  <a:schemeClr val="bg1">
                    <a:lumMod val="10000"/>
                    <a:lumOff val="90000"/>
                  </a:schemeClr>
                </a:solidFill>
              </a:rPr>
              <a:t>Why does it matter? 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C8DE738A-3D0F-5281-5E4A-D6C5D207CEEE}"/>
              </a:ext>
            </a:extLst>
          </p:cNvPr>
          <p:cNvSpPr txBox="1">
            <a:spLocks/>
          </p:cNvSpPr>
          <p:nvPr/>
        </p:nvSpPr>
        <p:spPr>
          <a:xfrm>
            <a:off x="406400" y="429206"/>
            <a:ext cx="12192000" cy="100770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1pPr>
            <a:lvl2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2pPr>
            <a:lvl3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3pPr>
            <a:lvl4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4pPr>
            <a:lvl5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5pPr>
            <a:lvl6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6pPr>
            <a:lvl7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7pPr>
            <a:lvl8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8pPr>
            <a:lvl9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9pPr>
          </a:lstStyle>
          <a:p>
            <a:pPr hangingPunct="1"/>
            <a:r>
              <a:rPr lang="en-US" sz="6600" dirty="0"/>
              <a:t>Is the Bible Inspired by God?</a:t>
            </a:r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EEB18962-FA5C-C684-84E8-356A30673A73}"/>
              </a:ext>
            </a:extLst>
          </p:cNvPr>
          <p:cNvSpPr/>
          <p:nvPr/>
        </p:nvSpPr>
        <p:spPr>
          <a:xfrm>
            <a:off x="406400" y="4408463"/>
            <a:ext cx="1212980" cy="783772"/>
          </a:xfrm>
          <a:prstGeom prst="rightArrow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all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DIN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1181152351"/>
      </p:ext>
    </p:extLst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59375E-7 2.5E-6 L 0.00012 0.1704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“These are my words that I spoke to you while I was still with you, that everything written about me in the Law of Moses and the Prophets and the Psalms must be fulfilled.” Luke 24:44">
            <a:extLst>
              <a:ext uri="{FF2B5EF4-FFF2-40B4-BE49-F238E27FC236}">
                <a16:creationId xmlns:a16="http://schemas.microsoft.com/office/drawing/2014/main" id="{FCB18A78-E2D8-9240-5267-C96E5F6CFBE2}"/>
              </a:ext>
            </a:extLst>
          </p:cNvPr>
          <p:cNvSpPr/>
          <p:nvPr/>
        </p:nvSpPr>
        <p:spPr>
          <a:xfrm>
            <a:off x="979044" y="5756741"/>
            <a:ext cx="11046710" cy="2628502"/>
          </a:xfrm>
          <a:prstGeom prst="rect">
            <a:avLst/>
          </a:prstGeom>
          <a:solidFill>
            <a:srgbClr val="222222"/>
          </a:solidFill>
          <a:ln w="28575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t"/>
          <a:lstStyle/>
          <a:p>
            <a:pPr marL="571500" indent="-571500">
              <a:spcBef>
                <a:spcPts val="3000"/>
              </a:spcBef>
              <a:buFont typeface="Arial" panose="020B0604020202020204" pitchFamily="34" charset="0"/>
              <a:buChar char="•"/>
              <a:defRPr sz="3200">
                <a:solidFill>
                  <a:schemeClr val="accent4"/>
                </a:solidFill>
              </a:defRPr>
            </a:pPr>
            <a:r>
              <a:rPr lang="en-US" sz="4400" dirty="0">
                <a:solidFill>
                  <a:schemeClr val="bg1">
                    <a:lumMod val="10000"/>
                    <a:lumOff val="90000"/>
                  </a:schemeClr>
                </a:solidFill>
              </a:rPr>
              <a:t>The light of God’s Word gives hope in a dark world, until He comes again.</a:t>
            </a:r>
          </a:p>
          <a:p>
            <a:pPr marL="571500" indent="-571500">
              <a:spcBef>
                <a:spcPts val="3000"/>
              </a:spcBef>
              <a:buFont typeface="Arial" panose="020B0604020202020204" pitchFamily="34" charset="0"/>
              <a:buChar char="•"/>
              <a:defRPr sz="3200">
                <a:solidFill>
                  <a:schemeClr val="accent4"/>
                </a:solidFill>
              </a:defRPr>
            </a:pPr>
            <a:r>
              <a:rPr lang="en-US" sz="4400" dirty="0">
                <a:solidFill>
                  <a:schemeClr val="bg1">
                    <a:lumMod val="10000"/>
                    <a:lumOff val="90000"/>
                  </a:schemeClr>
                </a:solidFill>
              </a:rPr>
              <a:t>Pay attention to it! Continue in it! Use it!</a:t>
            </a:r>
            <a:endParaRPr lang="en-US" sz="4000" dirty="0">
              <a:solidFill>
                <a:schemeClr val="bg1">
                  <a:lumMod val="10000"/>
                  <a:lumOff val="90000"/>
                </a:schemeClr>
              </a:solidFill>
            </a:endParaRPr>
          </a:p>
        </p:txBody>
      </p:sp>
      <p:sp>
        <p:nvSpPr>
          <p:cNvPr id="3" name="“These are my words that I spoke to you while I was still with you, that everything written about me in the Law of Moses and the Prophets and the Psalms must be fulfilled.” Luke 24:44">
            <a:extLst>
              <a:ext uri="{FF2B5EF4-FFF2-40B4-BE49-F238E27FC236}">
                <a16:creationId xmlns:a16="http://schemas.microsoft.com/office/drawing/2014/main" id="{560ADFE6-68FB-521C-AD74-F7D174D8E245}"/>
              </a:ext>
            </a:extLst>
          </p:cNvPr>
          <p:cNvSpPr/>
          <p:nvPr/>
        </p:nvSpPr>
        <p:spPr>
          <a:xfrm>
            <a:off x="979044" y="1731524"/>
            <a:ext cx="11046710" cy="3404681"/>
          </a:xfrm>
          <a:prstGeom prst="rect">
            <a:avLst/>
          </a:prstGeom>
          <a:solidFill>
            <a:srgbClr val="222222"/>
          </a:solidFill>
          <a:ln w="28575">
            <a:solidFill>
              <a:schemeClr val="accent4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 marL="173037" algn="ctr">
              <a:spcBef>
                <a:spcPts val="0"/>
              </a:spcBef>
              <a:defRPr sz="3200">
                <a:solidFill>
                  <a:schemeClr val="accent4"/>
                </a:solidFill>
              </a:defRPr>
            </a:pPr>
            <a:r>
              <a:rPr lang="en-US" sz="4000" b="1" dirty="0"/>
              <a:t>And we have the prophetic word more fully confirmed, to which you will do well to pay attention as to a lamp shining in a dark place, until the day dawns and the morning star rises in your hearts. (2 Peter 1:19)</a:t>
            </a:r>
            <a:endParaRPr lang="en-US" sz="4000" dirty="0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2D0871E0-380B-405E-EE29-32ED2D36C5F2}"/>
              </a:ext>
            </a:extLst>
          </p:cNvPr>
          <p:cNvSpPr txBox="1">
            <a:spLocks/>
          </p:cNvSpPr>
          <p:nvPr/>
        </p:nvSpPr>
        <p:spPr>
          <a:xfrm>
            <a:off x="406400" y="429206"/>
            <a:ext cx="12192000" cy="100770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1pPr>
            <a:lvl2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2pPr>
            <a:lvl3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3pPr>
            <a:lvl4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4pPr>
            <a:lvl5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5pPr>
            <a:lvl6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6pPr>
            <a:lvl7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7pPr>
            <a:lvl8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8pPr>
            <a:lvl9pPr marL="0" marR="0" indent="0" algn="l" defTabSz="584200" rtl="0" latinLnBrk="0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all" spc="0" baseline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DIN Condensed"/>
              </a:defRPr>
            </a:lvl9pPr>
          </a:lstStyle>
          <a:p>
            <a:pPr hangingPunct="1"/>
            <a:r>
              <a:rPr lang="en-US" sz="6600" dirty="0"/>
              <a:t>Why Does This Matter to Us?</a:t>
            </a:r>
          </a:p>
        </p:txBody>
      </p:sp>
    </p:spTree>
    <p:extLst>
      <p:ext uri="{BB962C8B-B14F-4D97-AF65-F5344CB8AC3E}">
        <p14:creationId xmlns:p14="http://schemas.microsoft.com/office/powerpoint/2010/main" val="3026770870"/>
      </p:ext>
    </p:extLst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  <p:bldP spid="3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How Firm a Foundation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414781">
              <a:defRPr sz="12070"/>
            </a:lvl1pPr>
          </a:lstStyle>
          <a:p>
            <a:r>
              <a:t>How Firm a Foundation</a:t>
            </a:r>
          </a:p>
        </p:txBody>
      </p:sp>
      <p:sp>
        <p:nvSpPr>
          <p:cNvPr id="211" name="Rooted. Assured. Equipped.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Rooted. Assured. Equipped.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w_Template7">
  <a:themeElements>
    <a:clrScheme name="New_Template7">
      <a:dk1>
        <a:srgbClr val="222222"/>
      </a:dk1>
      <a:lt1>
        <a:srgbClr val="838787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7">
  <a:themeElements>
    <a:clrScheme name="New_Template7">
      <a:dk1>
        <a:srgbClr val="000000"/>
      </a:dk1>
      <a:lt1>
        <a:srgbClr val="FFFFFF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4037</TotalTime>
  <Words>1410</Words>
  <Application>Microsoft Macintosh PowerPoint</Application>
  <PresentationFormat>Custom</PresentationFormat>
  <Paragraphs>119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Avenir Next</vt:lpstr>
      <vt:lpstr>Avenir Next Medium</vt:lpstr>
      <vt:lpstr>DIN Alternate</vt:lpstr>
      <vt:lpstr>DIN Condensed</vt:lpstr>
      <vt:lpstr>Helvetica</vt:lpstr>
      <vt:lpstr>Helvetica Neue</vt:lpstr>
      <vt:lpstr>New_Template7</vt:lpstr>
      <vt:lpstr>How Firm a Foundation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Firm a Foundation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Daniel Broadwell</cp:lastModifiedBy>
  <cp:revision>27</cp:revision>
  <cp:lastPrinted>2024-03-24T12:41:04Z</cp:lastPrinted>
  <dcterms:modified xsi:type="dcterms:W3CDTF">2024-03-24T12:42:13Z</dcterms:modified>
</cp:coreProperties>
</file>