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9" r:id="rId4"/>
    <p:sldId id="257" r:id="rId5"/>
    <p:sldId id="264" r:id="rId6"/>
    <p:sldId id="265" r:id="rId7"/>
    <p:sldId id="267" r:id="rId8"/>
    <p:sldId id="266" r:id="rId9"/>
    <p:sldId id="268"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ABC"/>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8DE5F-E33B-4343-9E12-439994D5A725}" v="16" dt="2024-03-02T15:19:25.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5" d="100"/>
          <a:sy n="95" d="100"/>
        </p:scale>
        <p:origin x="1182"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1018041" y="1729727"/>
            <a:ext cx="7063313" cy="2173067"/>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8" name="Title 1"/>
          <p:cNvSpPr>
            <a:spLocks noGrp="1"/>
          </p:cNvSpPr>
          <p:nvPr>
            <p:ph type="title" hasCustomPrompt="1"/>
          </p:nvPr>
        </p:nvSpPr>
        <p:spPr>
          <a:xfrm>
            <a:off x="3232543" y="5408441"/>
            <a:ext cx="2676292" cy="87962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4DAB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4DAB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4DAB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Autofit/>
          </a:bodyPr>
          <a:lstStyle/>
          <a:p>
            <a:r>
              <a:rPr lang="en-US" sz="2800" dirty="0"/>
              <a:t>BE DELIVERED </a:t>
            </a:r>
          </a:p>
        </p:txBody>
      </p:sp>
      <p:sp>
        <p:nvSpPr>
          <p:cNvPr id="6" name="Title 5"/>
          <p:cNvSpPr>
            <a:spLocks noGrp="1"/>
          </p:cNvSpPr>
          <p:nvPr>
            <p:ph type="title"/>
          </p:nvPr>
        </p:nvSpPr>
        <p:spPr>
          <a:xfrm>
            <a:off x="1018041" y="1525881"/>
            <a:ext cx="7063313" cy="2173067"/>
          </a:xfrm>
        </p:spPr>
        <p:txBody>
          <a:bodyPr/>
          <a:lstStyle/>
          <a:p>
            <a:r>
              <a:rPr lang="en-US" sz="7200" dirty="0"/>
              <a:t>THE</a:t>
            </a:r>
            <a:r>
              <a:rPr lang="en-US" sz="9600" dirty="0"/>
              <a:t> </a:t>
            </a:r>
            <a:br>
              <a:rPr lang="en-US" sz="9600" dirty="0"/>
            </a:br>
            <a:r>
              <a:rPr lang="en-US" sz="9600" dirty="0"/>
              <a:t>EXODUS</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Autofit/>
          </a:bodyPr>
          <a:lstStyle/>
          <a:p>
            <a:r>
              <a:rPr lang="en-US" sz="2800" dirty="0"/>
              <a:t>BE DELIVERED </a:t>
            </a:r>
          </a:p>
        </p:txBody>
      </p:sp>
      <p:sp>
        <p:nvSpPr>
          <p:cNvPr id="6" name="Title 5"/>
          <p:cNvSpPr>
            <a:spLocks noGrp="1"/>
          </p:cNvSpPr>
          <p:nvPr>
            <p:ph type="title"/>
          </p:nvPr>
        </p:nvSpPr>
        <p:spPr>
          <a:xfrm>
            <a:off x="1018041" y="1525881"/>
            <a:ext cx="7063313" cy="2173067"/>
          </a:xfrm>
        </p:spPr>
        <p:txBody>
          <a:bodyPr/>
          <a:lstStyle/>
          <a:p>
            <a:r>
              <a:rPr lang="en-US" sz="7200" dirty="0"/>
              <a:t>THE</a:t>
            </a:r>
            <a:r>
              <a:rPr lang="en-US" sz="9600" dirty="0"/>
              <a:t> </a:t>
            </a:r>
            <a:br>
              <a:rPr lang="en-US" sz="9600" dirty="0"/>
            </a:br>
            <a:r>
              <a:rPr lang="en-US" sz="9600" dirty="0"/>
              <a:t>EXODUS</a:t>
            </a:r>
          </a:p>
        </p:txBody>
      </p:sp>
    </p:spTree>
    <p:extLst>
      <p:ext uri="{BB962C8B-B14F-4D97-AF65-F5344CB8AC3E}">
        <p14:creationId xmlns:p14="http://schemas.microsoft.com/office/powerpoint/2010/main" val="23150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F3B605C-B807-62ED-21A6-3F8963B3738D}"/>
              </a:ext>
            </a:extLst>
          </p:cNvPr>
          <p:cNvGraphicFramePr>
            <a:graphicFrameLocks noGrp="1"/>
          </p:cNvGraphicFramePr>
          <p:nvPr>
            <p:extLst>
              <p:ext uri="{D42A27DB-BD31-4B8C-83A1-F6EECF244321}">
                <p14:modId xmlns:p14="http://schemas.microsoft.com/office/powerpoint/2010/main" val="1630846479"/>
              </p:ext>
            </p:extLst>
          </p:nvPr>
        </p:nvGraphicFramePr>
        <p:xfrm>
          <a:off x="460005" y="168290"/>
          <a:ext cx="8313747" cy="6598920"/>
        </p:xfrm>
        <a:graphic>
          <a:graphicData uri="http://schemas.openxmlformats.org/drawingml/2006/table">
            <a:tbl>
              <a:tblPr firstRow="1" bandRow="1">
                <a:tableStyleId>{5C22544A-7EE6-4342-B048-85BDC9FD1C3A}</a:tableStyleId>
              </a:tblPr>
              <a:tblGrid>
                <a:gridCol w="1430503">
                  <a:extLst>
                    <a:ext uri="{9D8B030D-6E8A-4147-A177-3AD203B41FA5}">
                      <a16:colId xmlns:a16="http://schemas.microsoft.com/office/drawing/2014/main" val="514565171"/>
                    </a:ext>
                  </a:extLst>
                </a:gridCol>
                <a:gridCol w="5402548">
                  <a:extLst>
                    <a:ext uri="{9D8B030D-6E8A-4147-A177-3AD203B41FA5}">
                      <a16:colId xmlns:a16="http://schemas.microsoft.com/office/drawing/2014/main" val="3092273535"/>
                    </a:ext>
                  </a:extLst>
                </a:gridCol>
                <a:gridCol w="1480696">
                  <a:extLst>
                    <a:ext uri="{9D8B030D-6E8A-4147-A177-3AD203B41FA5}">
                      <a16:colId xmlns:a16="http://schemas.microsoft.com/office/drawing/2014/main" val="936940175"/>
                    </a:ext>
                  </a:extLst>
                </a:gridCol>
              </a:tblGrid>
              <a:tr h="418332">
                <a:tc>
                  <a:txBody>
                    <a:bodyPr/>
                    <a:lstStyle/>
                    <a:p>
                      <a:r>
                        <a:rPr lang="en-US" sz="2400" dirty="0">
                          <a:solidFill>
                            <a:schemeClr val="bg1"/>
                          </a:solidFill>
                        </a:rPr>
                        <a:t>Date</a:t>
                      </a:r>
                    </a:p>
                  </a:txBody>
                  <a:tcPr/>
                </a:tc>
                <a:tc>
                  <a:txBody>
                    <a:bodyPr/>
                    <a:lstStyle/>
                    <a:p>
                      <a:r>
                        <a:rPr lang="en-US" sz="2400" dirty="0">
                          <a:solidFill>
                            <a:schemeClr val="bg1"/>
                          </a:solidFill>
                        </a:rPr>
                        <a:t>Topic</a:t>
                      </a:r>
                    </a:p>
                  </a:txBody>
                  <a:tcPr/>
                </a:tc>
                <a:tc>
                  <a:txBody>
                    <a:bodyPr/>
                    <a:lstStyle/>
                    <a:p>
                      <a:r>
                        <a:rPr lang="en-US" sz="2400" dirty="0">
                          <a:solidFill>
                            <a:schemeClr val="bg1"/>
                          </a:solidFill>
                        </a:rPr>
                        <a:t>Leader</a:t>
                      </a:r>
                    </a:p>
                  </a:txBody>
                  <a:tcPr/>
                </a:tc>
                <a:extLst>
                  <a:ext uri="{0D108BD9-81ED-4DB2-BD59-A6C34878D82A}">
                    <a16:rowId xmlns:a16="http://schemas.microsoft.com/office/drawing/2014/main" val="1471737099"/>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3</a:t>
                      </a:r>
                    </a:p>
                  </a:txBody>
                  <a:tcPr/>
                </a:tc>
                <a:tc>
                  <a:txBody>
                    <a:bodyPr/>
                    <a:lstStyle/>
                    <a:p>
                      <a:pPr marL="0" marR="0">
                        <a:lnSpc>
                          <a:spcPct val="107000"/>
                        </a:lnSpc>
                        <a:spcBef>
                          <a:spcPts val="0"/>
                        </a:spcBef>
                        <a:spcAft>
                          <a:spcPts val="0"/>
                        </a:spcAft>
                      </a:pPr>
                      <a:r>
                        <a:rPr lang="en-US"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Israelites' Oppression &amp; Moses Birth </a:t>
                      </a:r>
                    </a:p>
                  </a:txBody>
                  <a:tcPr marL="68580" marR="68580" marT="0" marB="0"/>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4015407271"/>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10</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The Call of Moses </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043693153"/>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17</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Moses Confronts Pharaoh </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3716939003"/>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24</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The Frist Plagues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2247802435"/>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Mar 31</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Continuation of Plagues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081140603"/>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7</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The Final Plague &amp; Passover</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697388754"/>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14</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Exodus &amp; Red Sea Crossing</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1329493787"/>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21</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Songs of Deliverance &amp; Manna</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87439662"/>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Apr 28</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Water from the Rock &amp; Jethro’s Advice</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1138017271"/>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5</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Sinai Covenant &amp; Ten Commandments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1994269566"/>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12</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Laws &amp; Ordinances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4136913868"/>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19</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Tabernacle Instructions</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Jordan</a:t>
                      </a:r>
                    </a:p>
                  </a:txBody>
                  <a:tcPr/>
                </a:tc>
                <a:extLst>
                  <a:ext uri="{0D108BD9-81ED-4DB2-BD59-A6C34878D82A}">
                    <a16:rowId xmlns:a16="http://schemas.microsoft.com/office/drawing/2014/main" val="2403437080"/>
                  </a:ext>
                </a:extLst>
              </a:tr>
              <a:tr h="418332">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May 26</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Golden Calf &amp; Intercession</a:t>
                      </a:r>
                    </a:p>
                  </a:txBody>
                  <a:tcPr/>
                </a:tc>
                <a:tc>
                  <a:txBody>
                    <a:bodyPr/>
                    <a:lstStyle/>
                    <a:p>
                      <a:r>
                        <a:rPr lang="en-US" sz="2500" dirty="0">
                          <a:solidFill>
                            <a:schemeClr val="bg1"/>
                          </a:solidFill>
                          <a:latin typeface="Calibri" panose="020F0502020204030204" pitchFamily="34" charset="0"/>
                          <a:ea typeface="Calibri" panose="020F0502020204030204" pitchFamily="34" charset="0"/>
                          <a:cs typeface="Calibri" panose="020F0502020204030204" pitchFamily="34" charset="0"/>
                        </a:rPr>
                        <a:t>John</a:t>
                      </a:r>
                    </a:p>
                  </a:txBody>
                  <a:tcPr/>
                </a:tc>
                <a:extLst>
                  <a:ext uri="{0D108BD9-81ED-4DB2-BD59-A6C34878D82A}">
                    <a16:rowId xmlns:a16="http://schemas.microsoft.com/office/drawing/2014/main" val="1087736063"/>
                  </a:ext>
                </a:extLst>
              </a:tr>
            </a:tbl>
          </a:graphicData>
        </a:graphic>
      </p:graphicFrame>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Autofit/>
          </a:bodyPr>
          <a:lstStyle/>
          <a:p>
            <a:r>
              <a:rPr lang="en-US" sz="2800" dirty="0"/>
              <a:t>BE DELIVERED </a:t>
            </a:r>
          </a:p>
        </p:txBody>
      </p:sp>
      <p:sp>
        <p:nvSpPr>
          <p:cNvPr id="6" name="Title 5"/>
          <p:cNvSpPr>
            <a:spLocks noGrp="1"/>
          </p:cNvSpPr>
          <p:nvPr>
            <p:ph type="title"/>
          </p:nvPr>
        </p:nvSpPr>
        <p:spPr>
          <a:xfrm>
            <a:off x="1018041" y="1525881"/>
            <a:ext cx="7063313" cy="2173067"/>
          </a:xfrm>
        </p:spPr>
        <p:txBody>
          <a:bodyPr/>
          <a:lstStyle/>
          <a:p>
            <a:r>
              <a:rPr lang="en-US" sz="7200" dirty="0"/>
              <a:t>THE</a:t>
            </a:r>
            <a:r>
              <a:rPr lang="en-US" sz="9600" dirty="0"/>
              <a:t> </a:t>
            </a:r>
            <a:br>
              <a:rPr lang="en-US" sz="9600" dirty="0"/>
            </a:br>
            <a:r>
              <a:rPr lang="en-US" sz="9600" dirty="0"/>
              <a:t>EXODUS</a:t>
            </a:r>
          </a:p>
        </p:txBody>
      </p:sp>
    </p:spTree>
    <p:extLst>
      <p:ext uri="{BB962C8B-B14F-4D97-AF65-F5344CB8AC3E}">
        <p14:creationId xmlns:p14="http://schemas.microsoft.com/office/powerpoint/2010/main" val="15542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fontScale="92500" lnSpcReduction="20000"/>
          </a:bodyPr>
          <a:lstStyle/>
          <a:p>
            <a:r>
              <a:rPr lang="en-US" sz="3200" dirty="0"/>
              <a:t>These are the names of the sons of Israel who came to Egypt with Jacob, each with his household: Reuben, Simeon, Levi, and Judah, Issachar, Zebulun, and Benjamin, Dan and Naphtali, Gad and Asher. All the descendants of Jacob were seventy persons; Joseph was already in Egypt. Then Joseph died, and all his brothers and all that generation. But the people of Israel were fruitful and increased greatly; they multiplied and grew exceedingly strong, so that the land was filled with them.</a:t>
            </a:r>
          </a:p>
        </p:txBody>
      </p:sp>
      <p:sp>
        <p:nvSpPr>
          <p:cNvPr id="7" name="Text Placeholder 6"/>
          <p:cNvSpPr>
            <a:spLocks noGrp="1"/>
          </p:cNvSpPr>
          <p:nvPr>
            <p:ph type="body" sz="quarter" idx="14"/>
          </p:nvPr>
        </p:nvSpPr>
        <p:spPr/>
        <p:txBody>
          <a:bodyPr>
            <a:normAutofit/>
          </a:bodyPr>
          <a:lstStyle/>
          <a:p>
            <a:r>
              <a:rPr lang="en-US" sz="3600" dirty="0"/>
              <a:t>Exodus 1:1-7</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The Problem</a:t>
            </a:r>
          </a:p>
        </p:txBody>
      </p:sp>
      <p:sp>
        <p:nvSpPr>
          <p:cNvPr id="3" name="TextBox 2">
            <a:extLst>
              <a:ext uri="{FF2B5EF4-FFF2-40B4-BE49-F238E27FC236}">
                <a16:creationId xmlns:a16="http://schemas.microsoft.com/office/drawing/2014/main" id="{38D74565-D41E-6C35-9B7A-CAFF3F452588}"/>
              </a:ext>
            </a:extLst>
          </p:cNvPr>
          <p:cNvSpPr txBox="1"/>
          <p:nvPr/>
        </p:nvSpPr>
        <p:spPr>
          <a:xfrm>
            <a:off x="343628" y="372749"/>
            <a:ext cx="8567404" cy="4708981"/>
          </a:xfrm>
          <a:prstGeom prst="rect">
            <a:avLst/>
          </a:prstGeom>
          <a:noFill/>
        </p:spPr>
        <p:txBody>
          <a:bodyPr wrap="square" rtlCol="0">
            <a:spAutoFit/>
          </a:bodyPr>
          <a:lstStyle/>
          <a:p>
            <a:r>
              <a:rPr kumimoji="0" lang="en-US" sz="3000" b="0" i="0" u="none" strike="noStrike" kern="1200" cap="none" spc="0" normalizeH="0" baseline="0" noProof="0" dirty="0">
                <a:ln>
                  <a:noFill/>
                </a:ln>
                <a:solidFill>
                  <a:srgbClr val="E4DABC"/>
                </a:solidFill>
                <a:effectLst/>
                <a:uLnTx/>
                <a:uFillTx/>
                <a:latin typeface="Georgia"/>
                <a:ea typeface="+mn-ea"/>
              </a:rPr>
              <a:t>What was the problem that arose for God’s people in Egypt?</a:t>
            </a:r>
          </a:p>
          <a:p>
            <a:endParaRPr lang="en-US" sz="3000" dirty="0">
              <a:solidFill>
                <a:srgbClr val="E4DABC"/>
              </a:solidFill>
              <a:latin typeface="Georgia"/>
            </a:endParaRPr>
          </a:p>
          <a:p>
            <a:r>
              <a:rPr lang="en-US" sz="3000" dirty="0">
                <a:solidFill>
                  <a:srgbClr val="E4DABC"/>
                </a:solidFill>
                <a:latin typeface="Georgia"/>
              </a:rPr>
              <a:t>Actions by Pharaoh: </a:t>
            </a:r>
          </a:p>
          <a:p>
            <a:endParaRPr lang="en-US" sz="3000" dirty="0">
              <a:solidFill>
                <a:srgbClr val="E4DABC"/>
              </a:solidFill>
              <a:latin typeface="Georgia"/>
            </a:endParaRPr>
          </a:p>
          <a:p>
            <a:r>
              <a:rPr lang="en-US" sz="3000" dirty="0">
                <a:solidFill>
                  <a:srgbClr val="E4DABC"/>
                </a:solidFill>
                <a:latin typeface="Georgia"/>
              </a:rPr>
              <a:t>	Step 1: Afflicting the Adults (8-14)</a:t>
            </a:r>
          </a:p>
          <a:p>
            <a:endParaRPr lang="en-US" sz="3000" dirty="0">
              <a:solidFill>
                <a:srgbClr val="E4DABC"/>
              </a:solidFill>
              <a:latin typeface="Georgia"/>
            </a:endParaRPr>
          </a:p>
          <a:p>
            <a:r>
              <a:rPr lang="en-US" sz="3000" dirty="0">
                <a:solidFill>
                  <a:srgbClr val="E4DABC"/>
                </a:solidFill>
                <a:latin typeface="Georgia"/>
              </a:rPr>
              <a:t>	Step 2: Killing Hebrew boys at Birth (15-21)</a:t>
            </a:r>
          </a:p>
          <a:p>
            <a:endParaRPr lang="en-US" sz="3000" dirty="0">
              <a:solidFill>
                <a:srgbClr val="E4DABC"/>
              </a:solidFill>
              <a:latin typeface="Georgia"/>
            </a:endParaRPr>
          </a:p>
          <a:p>
            <a:r>
              <a:rPr lang="en-US" sz="3000" dirty="0">
                <a:solidFill>
                  <a:srgbClr val="E4DABC"/>
                </a:solidFill>
                <a:latin typeface="Georgia"/>
              </a:rPr>
              <a:t>	Step 3: Drowning Hebrew boys (22)</a:t>
            </a:r>
            <a:endParaRPr lang="en-US" dirty="0"/>
          </a:p>
        </p:txBody>
      </p:sp>
    </p:spTree>
    <p:extLst>
      <p:ext uri="{BB962C8B-B14F-4D97-AF65-F5344CB8AC3E}">
        <p14:creationId xmlns:p14="http://schemas.microsoft.com/office/powerpoint/2010/main" val="8918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The Deliverer</a:t>
            </a:r>
          </a:p>
        </p:txBody>
      </p:sp>
      <p:sp>
        <p:nvSpPr>
          <p:cNvPr id="3" name="TextBox 2">
            <a:extLst>
              <a:ext uri="{FF2B5EF4-FFF2-40B4-BE49-F238E27FC236}">
                <a16:creationId xmlns:a16="http://schemas.microsoft.com/office/drawing/2014/main" id="{38D74565-D41E-6C35-9B7A-CAFF3F452588}"/>
              </a:ext>
            </a:extLst>
          </p:cNvPr>
          <p:cNvSpPr txBox="1"/>
          <p:nvPr/>
        </p:nvSpPr>
        <p:spPr>
          <a:xfrm>
            <a:off x="343628" y="372749"/>
            <a:ext cx="8567404" cy="3323987"/>
          </a:xfrm>
          <a:prstGeom prst="rect">
            <a:avLst/>
          </a:prstGeom>
          <a:noFill/>
        </p:spPr>
        <p:txBody>
          <a:bodyPr wrap="square" rtlCol="0">
            <a:spAutoFit/>
          </a:bodyPr>
          <a:lstStyle/>
          <a:p>
            <a:r>
              <a:rPr kumimoji="0" lang="en-US" sz="3000" b="0" i="0" u="none" strike="noStrike" kern="1200" cap="none" spc="0" normalizeH="0" baseline="0" noProof="0" dirty="0">
                <a:ln>
                  <a:noFill/>
                </a:ln>
                <a:solidFill>
                  <a:srgbClr val="E4DABC"/>
                </a:solidFill>
                <a:effectLst/>
                <a:uLnTx/>
                <a:uFillTx/>
                <a:latin typeface="Georgia"/>
                <a:ea typeface="+mn-ea"/>
              </a:rPr>
              <a:t>What would you say about the</a:t>
            </a:r>
            <a:r>
              <a:rPr lang="en-US" sz="3000" dirty="0">
                <a:solidFill>
                  <a:srgbClr val="E4DABC"/>
                </a:solidFill>
                <a:latin typeface="Georgia"/>
              </a:rPr>
              <a:t> faith of Amram and Jochebed?</a:t>
            </a:r>
          </a:p>
          <a:p>
            <a:endParaRPr lang="en-US" sz="3000" dirty="0">
              <a:solidFill>
                <a:srgbClr val="E4DABC"/>
              </a:solidFill>
              <a:latin typeface="Georgia"/>
            </a:endParaRPr>
          </a:p>
          <a:p>
            <a:endParaRPr lang="en-US" sz="3000" dirty="0">
              <a:solidFill>
                <a:srgbClr val="E4DABC"/>
              </a:solidFill>
              <a:latin typeface="Georgia"/>
            </a:endParaRPr>
          </a:p>
          <a:p>
            <a:r>
              <a:rPr lang="en-US" sz="3000" dirty="0">
                <a:solidFill>
                  <a:srgbClr val="E4DABC"/>
                </a:solidFill>
                <a:latin typeface="Georgia"/>
              </a:rPr>
              <a:t>What advantages did his adoption provide?</a:t>
            </a:r>
          </a:p>
          <a:p>
            <a:endParaRPr lang="en-US" sz="3000" dirty="0">
              <a:solidFill>
                <a:srgbClr val="E4DABC"/>
              </a:solidFill>
              <a:latin typeface="Georgia"/>
            </a:endParaRPr>
          </a:p>
          <a:p>
            <a:endParaRPr lang="en-US" sz="3000" dirty="0">
              <a:solidFill>
                <a:srgbClr val="E4DABC"/>
              </a:solidFill>
              <a:latin typeface="Georgia"/>
            </a:endParaRPr>
          </a:p>
        </p:txBody>
      </p:sp>
    </p:spTree>
    <p:extLst>
      <p:ext uri="{BB962C8B-B14F-4D97-AF65-F5344CB8AC3E}">
        <p14:creationId xmlns:p14="http://schemas.microsoft.com/office/powerpoint/2010/main" val="235733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4947867"/>
          </a:xfrm>
        </p:spPr>
        <p:txBody>
          <a:bodyPr>
            <a:noAutofit/>
          </a:bodyPr>
          <a:lstStyle/>
          <a:p>
            <a:r>
              <a:rPr lang="en-US" sz="2500" dirty="0"/>
              <a:t>One day, when Moses had grown up, he went out to his people and looked on their burdens, and he saw an Egyptian beating a Hebrew, one of his people. He looked this way and that, and seeing no one, he struck down the Egyptian and hid him in the sand. When he went out the next day, behold, two Hebrews were struggling together. And he said to the man in the wrong, “Why do you strike your companion?” He answered, “Who made you a prince and a judge over us? Do you mean to kill me as you killed the Egyptian?” Then Moses was afraid, and thought, “Surely the thing is known.” When Pharaoh heard of it, he sought to kill Moses. But Moses fled from Pharaoh and stayed in the land of Midian. And he sat down by a well. </a:t>
            </a:r>
          </a:p>
        </p:txBody>
      </p:sp>
      <p:sp>
        <p:nvSpPr>
          <p:cNvPr id="7" name="Text Placeholder 6"/>
          <p:cNvSpPr>
            <a:spLocks noGrp="1"/>
          </p:cNvSpPr>
          <p:nvPr>
            <p:ph type="body" sz="quarter" idx="14"/>
          </p:nvPr>
        </p:nvSpPr>
        <p:spPr>
          <a:xfrm>
            <a:off x="527050" y="5801043"/>
            <a:ext cx="8159750" cy="990253"/>
          </a:xfrm>
        </p:spPr>
        <p:txBody>
          <a:bodyPr>
            <a:normAutofit/>
          </a:bodyPr>
          <a:lstStyle/>
          <a:p>
            <a:r>
              <a:rPr lang="en-US" sz="3600" dirty="0"/>
              <a:t>Exodus 2:11-15</a:t>
            </a:r>
          </a:p>
        </p:txBody>
      </p:sp>
    </p:spTree>
    <p:extLst>
      <p:ext uri="{BB962C8B-B14F-4D97-AF65-F5344CB8AC3E}">
        <p14:creationId xmlns:p14="http://schemas.microsoft.com/office/powerpoint/2010/main" val="126724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The Deliverer</a:t>
            </a:r>
          </a:p>
        </p:txBody>
      </p:sp>
      <p:sp>
        <p:nvSpPr>
          <p:cNvPr id="3" name="TextBox 2">
            <a:extLst>
              <a:ext uri="{FF2B5EF4-FFF2-40B4-BE49-F238E27FC236}">
                <a16:creationId xmlns:a16="http://schemas.microsoft.com/office/drawing/2014/main" id="{38D74565-D41E-6C35-9B7A-CAFF3F452588}"/>
              </a:ext>
            </a:extLst>
          </p:cNvPr>
          <p:cNvSpPr txBox="1"/>
          <p:nvPr/>
        </p:nvSpPr>
        <p:spPr>
          <a:xfrm>
            <a:off x="343628" y="372749"/>
            <a:ext cx="8567404" cy="4708981"/>
          </a:xfrm>
          <a:prstGeom prst="rect">
            <a:avLst/>
          </a:prstGeom>
          <a:noFill/>
        </p:spPr>
        <p:txBody>
          <a:bodyPr wrap="square" rtlCol="0">
            <a:spAutoFit/>
          </a:bodyPr>
          <a:lstStyle/>
          <a:p>
            <a:r>
              <a:rPr kumimoji="0" lang="en-US" sz="3000" b="0" i="0" u="none" strike="noStrike" kern="1200" cap="none" spc="0" normalizeH="0" baseline="0" noProof="0" dirty="0">
                <a:ln>
                  <a:noFill/>
                </a:ln>
                <a:solidFill>
                  <a:srgbClr val="E4DABC"/>
                </a:solidFill>
                <a:effectLst/>
                <a:uLnTx/>
                <a:uFillTx/>
                <a:latin typeface="Georgia"/>
                <a:ea typeface="+mn-ea"/>
              </a:rPr>
              <a:t>What would you say about the</a:t>
            </a:r>
            <a:r>
              <a:rPr lang="en-US" sz="3000" dirty="0">
                <a:solidFill>
                  <a:srgbClr val="E4DABC"/>
                </a:solidFill>
                <a:latin typeface="Georgia"/>
              </a:rPr>
              <a:t> faith of Amram and Jochebed?</a:t>
            </a:r>
          </a:p>
          <a:p>
            <a:endParaRPr lang="en-US" sz="3000" dirty="0">
              <a:solidFill>
                <a:srgbClr val="E4DABC"/>
              </a:solidFill>
              <a:latin typeface="Georgia"/>
            </a:endParaRPr>
          </a:p>
          <a:p>
            <a:endParaRPr lang="en-US" sz="3000" dirty="0">
              <a:solidFill>
                <a:srgbClr val="E4DABC"/>
              </a:solidFill>
              <a:latin typeface="Georgia"/>
            </a:endParaRPr>
          </a:p>
          <a:p>
            <a:r>
              <a:rPr lang="en-US" sz="3000" dirty="0">
                <a:solidFill>
                  <a:srgbClr val="E4DABC"/>
                </a:solidFill>
                <a:latin typeface="Georgia"/>
              </a:rPr>
              <a:t>What advantages did his adoption provide?</a:t>
            </a:r>
          </a:p>
          <a:p>
            <a:endParaRPr lang="en-US" sz="3000" dirty="0">
              <a:solidFill>
                <a:srgbClr val="E4DABC"/>
              </a:solidFill>
              <a:latin typeface="Georgia"/>
            </a:endParaRPr>
          </a:p>
          <a:p>
            <a:endParaRPr lang="en-US" sz="3000" dirty="0">
              <a:solidFill>
                <a:srgbClr val="E4DABC"/>
              </a:solidFill>
              <a:latin typeface="Georgia"/>
            </a:endParaRPr>
          </a:p>
          <a:p>
            <a:r>
              <a:rPr lang="en-US" sz="3000" dirty="0">
                <a:solidFill>
                  <a:srgbClr val="E4DABC"/>
                </a:solidFill>
                <a:latin typeface="Georgia"/>
              </a:rPr>
              <a:t>Why did Moses get involved? </a:t>
            </a:r>
          </a:p>
          <a:p>
            <a:endParaRPr lang="en-US" sz="3000" dirty="0">
              <a:solidFill>
                <a:srgbClr val="E4DABC"/>
              </a:solidFill>
              <a:latin typeface="Georgia"/>
            </a:endParaRPr>
          </a:p>
          <a:p>
            <a:endParaRPr lang="en-US" sz="3000" dirty="0">
              <a:solidFill>
                <a:srgbClr val="E4DABC"/>
              </a:solidFill>
              <a:latin typeface="Georgia"/>
            </a:endParaRPr>
          </a:p>
        </p:txBody>
      </p:sp>
    </p:spTree>
    <p:extLst>
      <p:ext uri="{BB962C8B-B14F-4D97-AF65-F5344CB8AC3E}">
        <p14:creationId xmlns:p14="http://schemas.microsoft.com/office/powerpoint/2010/main" val="37184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sz="4800" u="sng" dirty="0"/>
              <a:t>God Remembers</a:t>
            </a:r>
          </a:p>
        </p:txBody>
      </p:sp>
      <p:sp>
        <p:nvSpPr>
          <p:cNvPr id="2" name="Text Placeholder 5">
            <a:extLst>
              <a:ext uri="{FF2B5EF4-FFF2-40B4-BE49-F238E27FC236}">
                <a16:creationId xmlns:a16="http://schemas.microsoft.com/office/drawing/2014/main" id="{81D0F725-D275-522F-4574-40ACB318AD9F}"/>
              </a:ext>
            </a:extLst>
          </p:cNvPr>
          <p:cNvSpPr>
            <a:spLocks noGrp="1"/>
          </p:cNvSpPr>
          <p:nvPr>
            <p:ph type="body" sz="quarter" idx="13"/>
          </p:nvPr>
        </p:nvSpPr>
        <p:spPr>
          <a:xfrm>
            <a:off x="526737" y="561830"/>
            <a:ext cx="8160063" cy="4947867"/>
          </a:xfrm>
        </p:spPr>
        <p:txBody>
          <a:bodyPr>
            <a:noAutofit/>
          </a:bodyPr>
          <a:lstStyle/>
          <a:p>
            <a:r>
              <a:rPr lang="en-US" sz="3200" dirty="0"/>
              <a:t>During those many days the king of Egypt died, and the people of Israel groaned because of their slavery and cried out for help. Their cry for rescue from slavery came up to God. And God heard their groaning, and God remembered his covenant with Abraham, with Isaac, and with Jacob. God saw the people of Israel—and God knew. Exodus 2:23-25</a:t>
            </a:r>
          </a:p>
        </p:txBody>
      </p:sp>
    </p:spTree>
    <p:extLst>
      <p:ext uri="{BB962C8B-B14F-4D97-AF65-F5344CB8AC3E}">
        <p14:creationId xmlns:p14="http://schemas.microsoft.com/office/powerpoint/2010/main" val="36549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4676</TotalTime>
  <Words>555</Words>
  <Application>Microsoft Office PowerPoint</Application>
  <PresentationFormat>On-screen Show (4:3)</PresentationFormat>
  <Paragraphs>77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Georgia</vt:lpstr>
      <vt:lpstr>Default</vt:lpstr>
      <vt:lpstr>THE  EXODUS</vt:lpstr>
      <vt:lpstr>PowerPoint Presentation</vt:lpstr>
      <vt:lpstr>THE  EXODUS</vt:lpstr>
      <vt:lpstr>PowerPoint Presentation</vt:lpstr>
      <vt:lpstr>PowerPoint Presentation</vt:lpstr>
      <vt:lpstr>PowerPoint Presentation</vt:lpstr>
      <vt:lpstr>PowerPoint Presentation</vt:lpstr>
      <vt:lpstr>PowerPoint Presentation</vt:lpstr>
      <vt:lpstr>PowerPoint Presentation</vt:lpstr>
      <vt:lpstr>THE  EXODUS</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Robert McDonald</cp:lastModifiedBy>
  <cp:revision>44</cp:revision>
  <dcterms:created xsi:type="dcterms:W3CDTF">2014-03-26T14:03:34Z</dcterms:created>
  <dcterms:modified xsi:type="dcterms:W3CDTF">2024-03-03T15:01:13Z</dcterms:modified>
</cp:coreProperties>
</file>