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9" r:id="rId4"/>
    <p:sldId id="257" r:id="rId5"/>
    <p:sldId id="264" r:id="rId6"/>
    <p:sldId id="265" r:id="rId7"/>
    <p:sldId id="271" r:id="rId8"/>
    <p:sldId id="272" r:id="rId9"/>
    <p:sldId id="273" r:id="rId10"/>
    <p:sldId id="267"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ABC"/>
    <a:srgbClr val="225A43"/>
    <a:srgbClr val="FFFFFF"/>
    <a:srgbClr val="EDDC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43682-E8A2-4B86-BF4D-0FF9DEE01398}" v="208" dt="2024-03-23T20:41:07.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81" d="100"/>
          <a:sy n="81" d="100"/>
        </p:scale>
        <p:origin x="816"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812732" y="4458309"/>
            <a:ext cx="3547400" cy="365435"/>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2812732" y="4458309"/>
            <a:ext cx="3547400" cy="365435"/>
          </a:xfrm>
        </p:spPr>
        <p:txBody>
          <a:bodyPr>
            <a:normAutofit/>
          </a:bodyPr>
          <a:lstStyle>
            <a:lvl1pPr>
              <a:defRPr sz="1600"/>
            </a:lvl1pPr>
          </a:lstStyle>
          <a:p>
            <a:pPr lvl="0"/>
            <a:r>
              <a:rPr lang="en-US" dirty="0"/>
              <a:t>Add Your Subtitle</a:t>
            </a:r>
          </a:p>
        </p:txBody>
      </p:sp>
      <p:sp>
        <p:nvSpPr>
          <p:cNvPr id="9" name="Title 1"/>
          <p:cNvSpPr>
            <a:spLocks noGrp="1"/>
          </p:cNvSpPr>
          <p:nvPr>
            <p:ph type="title" hasCustomPrompt="1"/>
          </p:nvPr>
        </p:nvSpPr>
        <p:spPr>
          <a:xfrm>
            <a:off x="1018041" y="1729727"/>
            <a:ext cx="7063313" cy="2173067"/>
          </a:xfrm>
        </p:spPr>
        <p:txBody>
          <a:bodyPr>
            <a:noAutofit/>
          </a:bodyPr>
          <a:lstStyle>
            <a:lvl1pPr>
              <a:defRPr sz="28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8" name="Title 1"/>
          <p:cNvSpPr>
            <a:spLocks noGrp="1"/>
          </p:cNvSpPr>
          <p:nvPr>
            <p:ph type="title" hasCustomPrompt="1"/>
          </p:nvPr>
        </p:nvSpPr>
        <p:spPr>
          <a:xfrm>
            <a:off x="3232543" y="5408441"/>
            <a:ext cx="2676292" cy="87962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3/23/2024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E4DABC"/>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4DABC"/>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4DABC"/>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ariyoshwordfromtheword.blogspot.com/2012/03/is-my-heart-hardened.html"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mariyoshwordfromtheword.blogspot.com/2012/03/is-my-heart-hardened.html"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Autofit/>
          </a:bodyPr>
          <a:lstStyle/>
          <a:p>
            <a:r>
              <a:rPr lang="en-US" sz="2800" dirty="0"/>
              <a:t>BE DELIVERED </a:t>
            </a:r>
          </a:p>
        </p:txBody>
      </p:sp>
      <p:sp>
        <p:nvSpPr>
          <p:cNvPr id="6" name="Title 5"/>
          <p:cNvSpPr>
            <a:spLocks noGrp="1"/>
          </p:cNvSpPr>
          <p:nvPr>
            <p:ph type="title"/>
          </p:nvPr>
        </p:nvSpPr>
        <p:spPr>
          <a:xfrm>
            <a:off x="1018041" y="1525881"/>
            <a:ext cx="7063313" cy="2173067"/>
          </a:xfrm>
        </p:spPr>
        <p:txBody>
          <a:bodyPr/>
          <a:lstStyle/>
          <a:p>
            <a:r>
              <a:rPr lang="en-US" sz="7200" dirty="0"/>
              <a:t>THE</a:t>
            </a:r>
            <a:r>
              <a:rPr lang="en-US" sz="9600" dirty="0"/>
              <a:t> </a:t>
            </a:r>
            <a:br>
              <a:rPr lang="en-US" sz="9600" dirty="0"/>
            </a:br>
            <a:r>
              <a:rPr lang="en-US" sz="9600" dirty="0"/>
              <a:t>EXODUS</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4947867"/>
          </a:xfrm>
        </p:spPr>
        <p:txBody>
          <a:bodyPr>
            <a:noAutofit/>
          </a:bodyPr>
          <a:lstStyle/>
          <a:p>
            <a:r>
              <a:rPr lang="en-US" sz="3200" dirty="0"/>
              <a:t>For the creation waits with eager longing for the revealing of the sons of God… that the creation itself will be set free from its bondage to corruption and obtain freedom of the glory of the children of God. For we know that the whole creation has been groaning together… we ourselves, who have the </a:t>
            </a:r>
            <a:r>
              <a:rPr lang="en-US" sz="3200" dirty="0" err="1"/>
              <a:t>firstfruits</a:t>
            </a:r>
            <a:r>
              <a:rPr lang="en-US" sz="3200" dirty="0"/>
              <a:t> of the Spirit, groan inwardly as we wait eagerly for adoption as sons…</a:t>
            </a:r>
          </a:p>
        </p:txBody>
      </p:sp>
      <p:sp>
        <p:nvSpPr>
          <p:cNvPr id="7" name="Text Placeholder 6"/>
          <p:cNvSpPr>
            <a:spLocks noGrp="1"/>
          </p:cNvSpPr>
          <p:nvPr>
            <p:ph type="body" sz="quarter" idx="14"/>
          </p:nvPr>
        </p:nvSpPr>
        <p:spPr>
          <a:xfrm>
            <a:off x="527050" y="5801043"/>
            <a:ext cx="8159750" cy="990253"/>
          </a:xfrm>
        </p:spPr>
        <p:txBody>
          <a:bodyPr>
            <a:normAutofit/>
          </a:bodyPr>
          <a:lstStyle/>
          <a:p>
            <a:r>
              <a:rPr lang="en-US" sz="3600" dirty="0"/>
              <a:t>Romans 8:19, 21-22, 23</a:t>
            </a:r>
          </a:p>
        </p:txBody>
      </p:sp>
    </p:spTree>
    <p:extLst>
      <p:ext uri="{BB962C8B-B14F-4D97-AF65-F5344CB8AC3E}">
        <p14:creationId xmlns:p14="http://schemas.microsoft.com/office/powerpoint/2010/main" val="126724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Autofit/>
          </a:bodyPr>
          <a:lstStyle/>
          <a:p>
            <a:r>
              <a:rPr lang="en-US" sz="2800" dirty="0"/>
              <a:t>BE DELIVERED </a:t>
            </a:r>
          </a:p>
        </p:txBody>
      </p:sp>
      <p:sp>
        <p:nvSpPr>
          <p:cNvPr id="6" name="Title 5"/>
          <p:cNvSpPr>
            <a:spLocks noGrp="1"/>
          </p:cNvSpPr>
          <p:nvPr>
            <p:ph type="title"/>
          </p:nvPr>
        </p:nvSpPr>
        <p:spPr>
          <a:xfrm>
            <a:off x="1018041" y="1525881"/>
            <a:ext cx="7063313" cy="2173067"/>
          </a:xfrm>
        </p:spPr>
        <p:txBody>
          <a:bodyPr/>
          <a:lstStyle/>
          <a:p>
            <a:r>
              <a:rPr lang="en-US" sz="7200" dirty="0"/>
              <a:t>THE</a:t>
            </a:r>
            <a:r>
              <a:rPr lang="en-US" sz="9600" dirty="0"/>
              <a:t> </a:t>
            </a:r>
            <a:br>
              <a:rPr lang="en-US" sz="9600" dirty="0"/>
            </a:br>
            <a:r>
              <a:rPr lang="en-US" sz="9600" dirty="0"/>
              <a:t>EXODUS</a:t>
            </a:r>
          </a:p>
        </p:txBody>
      </p:sp>
    </p:spTree>
    <p:extLst>
      <p:ext uri="{BB962C8B-B14F-4D97-AF65-F5344CB8AC3E}">
        <p14:creationId xmlns:p14="http://schemas.microsoft.com/office/powerpoint/2010/main" val="23150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F3B605C-B807-62ED-21A6-3F8963B3738D}"/>
              </a:ext>
            </a:extLst>
          </p:cNvPr>
          <p:cNvGraphicFramePr>
            <a:graphicFrameLocks noGrp="1"/>
          </p:cNvGraphicFramePr>
          <p:nvPr>
            <p:extLst>
              <p:ext uri="{D42A27DB-BD31-4B8C-83A1-F6EECF244321}">
                <p14:modId xmlns:p14="http://schemas.microsoft.com/office/powerpoint/2010/main" val="1505996167"/>
              </p:ext>
            </p:extLst>
          </p:nvPr>
        </p:nvGraphicFramePr>
        <p:xfrm>
          <a:off x="460005" y="168290"/>
          <a:ext cx="8313747" cy="6598920"/>
        </p:xfrm>
        <a:graphic>
          <a:graphicData uri="http://schemas.openxmlformats.org/drawingml/2006/table">
            <a:tbl>
              <a:tblPr firstRow="1" bandRow="1">
                <a:tableStyleId>{5C22544A-7EE6-4342-B048-85BDC9FD1C3A}</a:tableStyleId>
              </a:tblPr>
              <a:tblGrid>
                <a:gridCol w="1430503">
                  <a:extLst>
                    <a:ext uri="{9D8B030D-6E8A-4147-A177-3AD203B41FA5}">
                      <a16:colId xmlns:a16="http://schemas.microsoft.com/office/drawing/2014/main" val="514565171"/>
                    </a:ext>
                  </a:extLst>
                </a:gridCol>
                <a:gridCol w="5402548">
                  <a:extLst>
                    <a:ext uri="{9D8B030D-6E8A-4147-A177-3AD203B41FA5}">
                      <a16:colId xmlns:a16="http://schemas.microsoft.com/office/drawing/2014/main" val="3092273535"/>
                    </a:ext>
                  </a:extLst>
                </a:gridCol>
                <a:gridCol w="1480696">
                  <a:extLst>
                    <a:ext uri="{9D8B030D-6E8A-4147-A177-3AD203B41FA5}">
                      <a16:colId xmlns:a16="http://schemas.microsoft.com/office/drawing/2014/main" val="936940175"/>
                    </a:ext>
                  </a:extLst>
                </a:gridCol>
              </a:tblGrid>
              <a:tr h="418332">
                <a:tc>
                  <a:txBody>
                    <a:bodyPr/>
                    <a:lstStyle/>
                    <a:p>
                      <a:r>
                        <a:rPr lang="en-US" sz="2400" dirty="0">
                          <a:solidFill>
                            <a:schemeClr val="bg1"/>
                          </a:solidFill>
                        </a:rPr>
                        <a:t>Date</a:t>
                      </a:r>
                    </a:p>
                  </a:txBody>
                  <a:tcPr/>
                </a:tc>
                <a:tc>
                  <a:txBody>
                    <a:bodyPr/>
                    <a:lstStyle/>
                    <a:p>
                      <a:r>
                        <a:rPr lang="en-US" sz="2400" dirty="0">
                          <a:solidFill>
                            <a:schemeClr val="bg1"/>
                          </a:solidFill>
                        </a:rPr>
                        <a:t>Topic</a:t>
                      </a:r>
                    </a:p>
                  </a:txBody>
                  <a:tcPr/>
                </a:tc>
                <a:tc>
                  <a:txBody>
                    <a:bodyPr/>
                    <a:lstStyle/>
                    <a:p>
                      <a:r>
                        <a:rPr lang="en-US" sz="2400" dirty="0">
                          <a:solidFill>
                            <a:schemeClr val="bg1"/>
                          </a:solidFill>
                        </a:rPr>
                        <a:t>Leader</a:t>
                      </a:r>
                    </a:p>
                  </a:txBody>
                  <a:tcPr/>
                </a:tc>
                <a:extLst>
                  <a:ext uri="{0D108BD9-81ED-4DB2-BD59-A6C34878D82A}">
                    <a16:rowId xmlns:a16="http://schemas.microsoft.com/office/drawing/2014/main" val="1471737099"/>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Mar 3</a:t>
                      </a:r>
                    </a:p>
                  </a:txBody>
                  <a:tcPr/>
                </a:tc>
                <a:tc>
                  <a:txBody>
                    <a:bodyPr/>
                    <a:lstStyle/>
                    <a:p>
                      <a:pPr marL="0" marR="0">
                        <a:lnSpc>
                          <a:spcPct val="107000"/>
                        </a:lnSpc>
                        <a:spcBef>
                          <a:spcPts val="0"/>
                        </a:spcBef>
                        <a:spcAft>
                          <a:spcPts val="0"/>
                        </a:spcAft>
                      </a:pPr>
                      <a:r>
                        <a:rPr lang="en-US" sz="2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Israelites' Oppression &amp; Moses Birth </a:t>
                      </a:r>
                    </a:p>
                  </a:txBody>
                  <a:tcPr marL="68580" marR="68580" marT="0" marB="0"/>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4015407271"/>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Mar 10</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The Call of Moses </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4043693153"/>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Mar 17</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Moses Confronts Pharaoh </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3716939003"/>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Mar 24</a:t>
                      </a:r>
                    </a:p>
                  </a:txBody>
                  <a:tcPr/>
                </a:tc>
                <a:tc>
                  <a:txBody>
                    <a:bodyPr/>
                    <a:lstStyle/>
                    <a:p>
                      <a:r>
                        <a:rPr lang="en-US" sz="2500" dirty="0">
                          <a:solidFill>
                            <a:srgbClr val="FF0000"/>
                          </a:solidFill>
                          <a:latin typeface="Calibri" panose="020F0502020204030204" pitchFamily="34" charset="0"/>
                          <a:ea typeface="Calibri" panose="020F0502020204030204" pitchFamily="34" charset="0"/>
                          <a:cs typeface="Calibri" panose="020F0502020204030204" pitchFamily="34" charset="0"/>
                        </a:rPr>
                        <a:t>The Frist Plagues</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2247802435"/>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Mar 31</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Continuation of Plagues</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4081140603"/>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Apr 7</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The Final Plague &amp; Passover</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697388754"/>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Apr 14</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Exodus &amp; Red Sea Crossing</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1329493787"/>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Apr 21</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Songs of Deliverance &amp; Manna</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487439662"/>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Apr 28</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Water from the Rock &amp; Jethro’s Advice</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1138017271"/>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May 5</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Sinai Covenant &amp; Ten Commandments</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1994269566"/>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May 12</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Laws &amp; Ordinances</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4136913868"/>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May 19</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Tabernacle Instructions</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2403437080"/>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May 26</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Golden Calf &amp; Intercession</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1087736063"/>
                  </a:ext>
                </a:extLst>
              </a:tr>
            </a:tbl>
          </a:graphicData>
        </a:graphic>
      </p:graphicFrame>
    </p:spTree>
    <p:extLst>
      <p:ext uri="{BB962C8B-B14F-4D97-AF65-F5344CB8AC3E}">
        <p14:creationId xmlns:p14="http://schemas.microsoft.com/office/powerpoint/2010/main" val="5442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Autofit/>
          </a:bodyPr>
          <a:lstStyle/>
          <a:p>
            <a:r>
              <a:rPr lang="en-US" sz="2800" dirty="0"/>
              <a:t>BE DELIVERED </a:t>
            </a:r>
          </a:p>
        </p:txBody>
      </p:sp>
      <p:sp>
        <p:nvSpPr>
          <p:cNvPr id="6" name="Title 5"/>
          <p:cNvSpPr>
            <a:spLocks noGrp="1"/>
          </p:cNvSpPr>
          <p:nvPr>
            <p:ph type="title"/>
          </p:nvPr>
        </p:nvSpPr>
        <p:spPr>
          <a:xfrm>
            <a:off x="1018041" y="1525881"/>
            <a:ext cx="7063313" cy="2173067"/>
          </a:xfrm>
        </p:spPr>
        <p:txBody>
          <a:bodyPr/>
          <a:lstStyle/>
          <a:p>
            <a:r>
              <a:rPr lang="en-US" sz="7200" dirty="0"/>
              <a:t>THE</a:t>
            </a:r>
            <a:r>
              <a:rPr lang="en-US" sz="9600" dirty="0"/>
              <a:t> </a:t>
            </a:r>
            <a:br>
              <a:rPr lang="en-US" sz="9600" dirty="0"/>
            </a:br>
            <a:r>
              <a:rPr lang="en-US" sz="9600" dirty="0"/>
              <a:t>EXODUS</a:t>
            </a:r>
          </a:p>
        </p:txBody>
      </p:sp>
    </p:spTree>
    <p:extLst>
      <p:ext uri="{BB962C8B-B14F-4D97-AF65-F5344CB8AC3E}">
        <p14:creationId xmlns:p14="http://schemas.microsoft.com/office/powerpoint/2010/main" val="155428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sz="3200" dirty="0"/>
              <a:t>Who is the Lord, that I should obey his voice and let Israel go? I do not know the Lord and moreover, I will not let Israel go. </a:t>
            </a:r>
          </a:p>
        </p:txBody>
      </p:sp>
      <p:sp>
        <p:nvSpPr>
          <p:cNvPr id="7" name="Text Placeholder 6"/>
          <p:cNvSpPr>
            <a:spLocks noGrp="1"/>
          </p:cNvSpPr>
          <p:nvPr>
            <p:ph type="body" sz="quarter" idx="14"/>
          </p:nvPr>
        </p:nvSpPr>
        <p:spPr/>
        <p:txBody>
          <a:bodyPr>
            <a:normAutofit/>
          </a:bodyPr>
          <a:lstStyle/>
          <a:p>
            <a:r>
              <a:rPr lang="en-US" sz="3600" dirty="0"/>
              <a:t>Exodus 5:2</a:t>
            </a:r>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a:bodyPr>
          <a:lstStyle/>
          <a:p>
            <a:r>
              <a:rPr lang="en-US" sz="4800" u="sng" dirty="0"/>
              <a:t>The Confrontation</a:t>
            </a:r>
          </a:p>
        </p:txBody>
      </p:sp>
      <p:sp>
        <p:nvSpPr>
          <p:cNvPr id="3" name="TextBox 2">
            <a:extLst>
              <a:ext uri="{FF2B5EF4-FFF2-40B4-BE49-F238E27FC236}">
                <a16:creationId xmlns:a16="http://schemas.microsoft.com/office/drawing/2014/main" id="{38D74565-D41E-6C35-9B7A-CAFF3F452588}"/>
              </a:ext>
            </a:extLst>
          </p:cNvPr>
          <p:cNvSpPr txBox="1"/>
          <p:nvPr/>
        </p:nvSpPr>
        <p:spPr>
          <a:xfrm>
            <a:off x="343628" y="372749"/>
            <a:ext cx="8567404" cy="3323987"/>
          </a:xfrm>
          <a:prstGeom prst="rect">
            <a:avLst/>
          </a:prstGeom>
          <a:noFill/>
        </p:spPr>
        <p:txBody>
          <a:bodyPr wrap="square" rtlCol="0">
            <a:spAutoFit/>
          </a:bodyPr>
          <a:lstStyle/>
          <a:p>
            <a:r>
              <a:rPr lang="en-US" sz="3000" dirty="0">
                <a:solidFill>
                  <a:srgbClr val="E4DABC"/>
                </a:solidFill>
              </a:rPr>
              <a:t>Who is this confrontation between? </a:t>
            </a:r>
            <a:endParaRPr lang="en-US" sz="3000" dirty="0">
              <a:solidFill>
                <a:srgbClr val="E4DABC"/>
              </a:solidFill>
              <a:latin typeface="Georgia"/>
            </a:endParaRPr>
          </a:p>
          <a:p>
            <a:endParaRPr lang="en-US" sz="3000" dirty="0">
              <a:solidFill>
                <a:srgbClr val="E4DABC"/>
              </a:solidFill>
              <a:latin typeface="Georgia"/>
            </a:endParaRPr>
          </a:p>
          <a:p>
            <a:r>
              <a:rPr lang="en-US" sz="3000" dirty="0">
                <a:solidFill>
                  <a:srgbClr val="E4DABC"/>
                </a:solidFill>
                <a:latin typeface="Georgia"/>
              </a:rPr>
              <a:t>What role is Moses going to play? </a:t>
            </a:r>
          </a:p>
          <a:p>
            <a:endParaRPr lang="en-US" sz="3000" dirty="0">
              <a:solidFill>
                <a:srgbClr val="E4DABC"/>
              </a:solidFill>
              <a:latin typeface="Georgia"/>
            </a:endParaRPr>
          </a:p>
          <a:p>
            <a:r>
              <a:rPr lang="en-US" sz="3000" dirty="0">
                <a:solidFill>
                  <a:srgbClr val="E4DABC"/>
                </a:solidFill>
                <a:latin typeface="Georgia"/>
              </a:rPr>
              <a:t>What is a hard heart? </a:t>
            </a:r>
          </a:p>
          <a:p>
            <a:endParaRPr lang="en-US" sz="3000" dirty="0">
              <a:solidFill>
                <a:srgbClr val="E4DABC"/>
              </a:solidFill>
              <a:latin typeface="Georgia"/>
            </a:endParaRPr>
          </a:p>
          <a:p>
            <a:r>
              <a:rPr lang="en-US" sz="3000" dirty="0">
                <a:solidFill>
                  <a:srgbClr val="E4DABC"/>
                </a:solidFill>
                <a:latin typeface="Georgia"/>
              </a:rPr>
              <a:t>Who did the hardening? </a:t>
            </a:r>
          </a:p>
        </p:txBody>
      </p:sp>
      <p:pic>
        <p:nvPicPr>
          <p:cNvPr id="4" name="Picture 3" descr="A heart shaped stone with engraved symbols&#10;&#10;Description automatically generated">
            <a:extLst>
              <a:ext uri="{FF2B5EF4-FFF2-40B4-BE49-F238E27FC236}">
                <a16:creationId xmlns:a16="http://schemas.microsoft.com/office/drawing/2014/main" id="{59FEB5EE-9F1F-004C-D974-4816742B23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45429" y="2127814"/>
            <a:ext cx="2963472" cy="3030443"/>
          </a:xfrm>
          <a:prstGeom prst="rect">
            <a:avLst/>
          </a:prstGeom>
        </p:spPr>
      </p:pic>
    </p:spTree>
    <p:extLst>
      <p:ext uri="{BB962C8B-B14F-4D97-AF65-F5344CB8AC3E}">
        <p14:creationId xmlns:p14="http://schemas.microsoft.com/office/powerpoint/2010/main" val="8918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72991DE-44AB-6E59-D52E-5E6A11207DB5}"/>
              </a:ext>
            </a:extLst>
          </p:cNvPr>
          <p:cNvSpPr txBox="1"/>
          <p:nvPr/>
        </p:nvSpPr>
        <p:spPr>
          <a:xfrm>
            <a:off x="333180" y="520512"/>
            <a:ext cx="8477640" cy="5816977"/>
          </a:xfrm>
          <a:prstGeom prst="rect">
            <a:avLst/>
          </a:prstGeom>
          <a:solidFill>
            <a:schemeClr val="tx1"/>
          </a:solidFill>
        </p:spPr>
        <p:txBody>
          <a:bodyPr wrap="square" rtlCol="0">
            <a:spAutoFit/>
          </a:bodyPr>
          <a:lstStyle/>
          <a:p>
            <a:pPr algn="ctr"/>
            <a:r>
              <a:rPr lang="en-US" sz="3600" u="sng" dirty="0">
                <a:solidFill>
                  <a:schemeClr val="bg1"/>
                </a:solidFill>
              </a:rPr>
              <a:t>The Ten Plagues and Pharoah’s Heart</a:t>
            </a:r>
          </a:p>
          <a:p>
            <a:pPr marL="514350" indent="-514350">
              <a:buFont typeface="+mj-lt"/>
              <a:buAutoNum type="arabicPeriod"/>
            </a:pPr>
            <a:r>
              <a:rPr lang="en-US" sz="2800" b="0" i="0" dirty="0">
                <a:solidFill>
                  <a:srgbClr val="010101"/>
                </a:solidFill>
                <a:effectLst/>
                <a:latin typeface="Graphik"/>
              </a:rPr>
              <a:t>Blood: Pharaoh’s heart “became hard” (7:22)</a:t>
            </a:r>
          </a:p>
          <a:p>
            <a:pPr marL="514350" indent="-514350">
              <a:buFont typeface="+mj-lt"/>
              <a:buAutoNum type="arabicPeriod"/>
            </a:pPr>
            <a:r>
              <a:rPr lang="en-US" sz="2800" b="0" i="0" dirty="0">
                <a:solidFill>
                  <a:srgbClr val="010101"/>
                </a:solidFill>
                <a:effectLst/>
                <a:latin typeface="Graphik"/>
              </a:rPr>
              <a:t>Frogs: Pharaoh “hardened his own heart” (8:15)</a:t>
            </a:r>
          </a:p>
          <a:p>
            <a:pPr marL="514350" indent="-514350">
              <a:buFont typeface="+mj-lt"/>
              <a:buAutoNum type="arabicPeriod"/>
            </a:pPr>
            <a:r>
              <a:rPr lang="en-US" sz="2800" b="0" i="0" dirty="0">
                <a:solidFill>
                  <a:srgbClr val="010101"/>
                </a:solidFill>
                <a:effectLst/>
                <a:latin typeface="Graphik"/>
              </a:rPr>
              <a:t>Gnats: Pharaoh’s heart “was hard” (8:19)</a:t>
            </a:r>
          </a:p>
          <a:p>
            <a:pPr marL="514350" indent="-514350">
              <a:buFont typeface="+mj-lt"/>
              <a:buAutoNum type="arabicPeriod"/>
            </a:pPr>
            <a:r>
              <a:rPr lang="en-US" sz="2800" b="0" i="0" dirty="0">
                <a:solidFill>
                  <a:srgbClr val="010101"/>
                </a:solidFill>
                <a:effectLst/>
                <a:latin typeface="Graphik"/>
              </a:rPr>
              <a:t>Flies: “Pharaoh hardened his own heart” (8:32)</a:t>
            </a:r>
          </a:p>
          <a:p>
            <a:pPr marL="514350" indent="-514350">
              <a:buFont typeface="+mj-lt"/>
              <a:buAutoNum type="arabicPeriod"/>
            </a:pPr>
            <a:r>
              <a:rPr lang="en-US" sz="2800" b="0" i="0" dirty="0">
                <a:solidFill>
                  <a:srgbClr val="010101"/>
                </a:solidFill>
                <a:effectLst/>
                <a:latin typeface="Graphik"/>
              </a:rPr>
              <a:t>Livestock die: Pharaoh’s heart “was hard” (9:7)</a:t>
            </a:r>
          </a:p>
          <a:p>
            <a:pPr marL="514350" indent="-514350">
              <a:buFont typeface="+mj-lt"/>
              <a:buAutoNum type="arabicPeriod"/>
            </a:pPr>
            <a:r>
              <a:rPr lang="en-US" sz="2800" b="0" i="0" dirty="0">
                <a:solidFill>
                  <a:srgbClr val="010101"/>
                </a:solidFill>
                <a:effectLst/>
                <a:latin typeface="Graphik"/>
              </a:rPr>
              <a:t>Boils: “The Lord hardened Pharaoh’s heart” (9:12)</a:t>
            </a:r>
          </a:p>
          <a:p>
            <a:pPr marL="514350" indent="-514350">
              <a:buFont typeface="+mj-lt"/>
              <a:buAutoNum type="arabicPeriod"/>
            </a:pPr>
            <a:r>
              <a:rPr lang="en-US" sz="2800" b="0" i="0" dirty="0">
                <a:solidFill>
                  <a:srgbClr val="010101"/>
                </a:solidFill>
                <a:effectLst/>
                <a:latin typeface="Graphik"/>
              </a:rPr>
              <a:t>Hail: Pharaoh “hardened his own heart” (9:34)</a:t>
            </a:r>
          </a:p>
          <a:p>
            <a:pPr marL="514350" indent="-514350">
              <a:buFont typeface="+mj-lt"/>
              <a:buAutoNum type="arabicPeriod"/>
            </a:pPr>
            <a:r>
              <a:rPr lang="en-US" sz="2800" b="0" i="0" dirty="0">
                <a:solidFill>
                  <a:srgbClr val="010101"/>
                </a:solidFill>
                <a:effectLst/>
                <a:latin typeface="Graphik"/>
              </a:rPr>
              <a:t>Locusts: God announces that he has “hardened Pharaoh’s heart” (10:1,10:20)</a:t>
            </a:r>
          </a:p>
          <a:p>
            <a:pPr marL="514350" indent="-514350">
              <a:buFont typeface="+mj-lt"/>
              <a:buAutoNum type="arabicPeriod"/>
            </a:pPr>
            <a:r>
              <a:rPr lang="en-US" sz="2800" b="0" i="0" dirty="0">
                <a:solidFill>
                  <a:srgbClr val="010101"/>
                </a:solidFill>
                <a:effectLst/>
                <a:latin typeface="Graphik"/>
              </a:rPr>
              <a:t>Darkness: God “hardened Pharaoh’s heart” (10:27)</a:t>
            </a:r>
          </a:p>
          <a:p>
            <a:pPr marL="514350" indent="-514350">
              <a:buFont typeface="+mj-lt"/>
              <a:buAutoNum type="arabicPeriod"/>
            </a:pPr>
            <a:r>
              <a:rPr lang="en-US" sz="2800" b="0" i="0" dirty="0">
                <a:solidFill>
                  <a:srgbClr val="010101"/>
                </a:solidFill>
                <a:effectLst/>
                <a:latin typeface="Graphik"/>
              </a:rPr>
              <a:t>Death of the firstborn: God “hardened Pharaoh’s heart” (11:10)</a:t>
            </a:r>
          </a:p>
        </p:txBody>
      </p:sp>
    </p:spTree>
    <p:extLst>
      <p:ext uri="{BB962C8B-B14F-4D97-AF65-F5344CB8AC3E}">
        <p14:creationId xmlns:p14="http://schemas.microsoft.com/office/powerpoint/2010/main" val="235733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a:bodyPr>
          <a:lstStyle/>
          <a:p>
            <a:r>
              <a:rPr lang="en-US" sz="4800" u="sng" dirty="0"/>
              <a:t>The Confrontation</a:t>
            </a:r>
          </a:p>
        </p:txBody>
      </p:sp>
      <p:sp>
        <p:nvSpPr>
          <p:cNvPr id="3" name="TextBox 2">
            <a:extLst>
              <a:ext uri="{FF2B5EF4-FFF2-40B4-BE49-F238E27FC236}">
                <a16:creationId xmlns:a16="http://schemas.microsoft.com/office/drawing/2014/main" id="{38D74565-D41E-6C35-9B7A-CAFF3F452588}"/>
              </a:ext>
            </a:extLst>
          </p:cNvPr>
          <p:cNvSpPr txBox="1"/>
          <p:nvPr/>
        </p:nvSpPr>
        <p:spPr>
          <a:xfrm>
            <a:off x="343628" y="372749"/>
            <a:ext cx="8567404" cy="4247317"/>
          </a:xfrm>
          <a:prstGeom prst="rect">
            <a:avLst/>
          </a:prstGeom>
          <a:noFill/>
        </p:spPr>
        <p:txBody>
          <a:bodyPr wrap="square" rtlCol="0">
            <a:spAutoFit/>
          </a:bodyPr>
          <a:lstStyle/>
          <a:p>
            <a:r>
              <a:rPr lang="en-US" sz="3000" dirty="0">
                <a:solidFill>
                  <a:srgbClr val="E4DABC"/>
                </a:solidFill>
              </a:rPr>
              <a:t>Who is this confrontation between? </a:t>
            </a:r>
            <a:endParaRPr lang="en-US" sz="3000" dirty="0">
              <a:solidFill>
                <a:srgbClr val="E4DABC"/>
              </a:solidFill>
              <a:latin typeface="Georgia"/>
            </a:endParaRPr>
          </a:p>
          <a:p>
            <a:endParaRPr lang="en-US" sz="3000" dirty="0">
              <a:solidFill>
                <a:srgbClr val="E4DABC"/>
              </a:solidFill>
              <a:latin typeface="Georgia"/>
            </a:endParaRPr>
          </a:p>
          <a:p>
            <a:r>
              <a:rPr lang="en-US" sz="3000" dirty="0">
                <a:solidFill>
                  <a:srgbClr val="E4DABC"/>
                </a:solidFill>
                <a:latin typeface="Georgia"/>
              </a:rPr>
              <a:t>What role is Moses going to play? </a:t>
            </a:r>
          </a:p>
          <a:p>
            <a:endParaRPr lang="en-US" sz="3000" dirty="0">
              <a:solidFill>
                <a:srgbClr val="E4DABC"/>
              </a:solidFill>
              <a:latin typeface="Georgia"/>
            </a:endParaRPr>
          </a:p>
          <a:p>
            <a:r>
              <a:rPr lang="en-US" sz="3000" dirty="0">
                <a:solidFill>
                  <a:srgbClr val="E4DABC"/>
                </a:solidFill>
                <a:latin typeface="Georgia"/>
              </a:rPr>
              <a:t>What is a hard heart? </a:t>
            </a:r>
          </a:p>
          <a:p>
            <a:endParaRPr lang="en-US" sz="3000" dirty="0">
              <a:solidFill>
                <a:srgbClr val="E4DABC"/>
              </a:solidFill>
              <a:latin typeface="Georgia"/>
            </a:endParaRPr>
          </a:p>
          <a:p>
            <a:r>
              <a:rPr lang="en-US" sz="3000" dirty="0">
                <a:solidFill>
                  <a:srgbClr val="E4DABC"/>
                </a:solidFill>
                <a:latin typeface="Georgia"/>
              </a:rPr>
              <a:t>Who did the hardening?</a:t>
            </a:r>
          </a:p>
          <a:p>
            <a:endParaRPr lang="en-US" sz="3000" dirty="0">
              <a:solidFill>
                <a:srgbClr val="E4DABC"/>
              </a:solidFill>
              <a:latin typeface="Georgia"/>
            </a:endParaRPr>
          </a:p>
          <a:p>
            <a:r>
              <a:rPr lang="en-US" sz="3000" dirty="0">
                <a:solidFill>
                  <a:srgbClr val="E4DABC"/>
                </a:solidFill>
                <a:latin typeface="Georgia"/>
              </a:rPr>
              <a:t>Can our hearts be hardened today? </a:t>
            </a:r>
          </a:p>
        </p:txBody>
      </p:sp>
      <p:pic>
        <p:nvPicPr>
          <p:cNvPr id="4" name="Picture 3" descr="A heart shaped stone with engraved symbols&#10;&#10;Description automatically generated">
            <a:extLst>
              <a:ext uri="{FF2B5EF4-FFF2-40B4-BE49-F238E27FC236}">
                <a16:creationId xmlns:a16="http://schemas.microsoft.com/office/drawing/2014/main" id="{59FEB5EE-9F1F-004C-D974-4816742B23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41385" y="1852933"/>
            <a:ext cx="2245415" cy="2296159"/>
          </a:xfrm>
          <a:prstGeom prst="rect">
            <a:avLst/>
          </a:prstGeom>
        </p:spPr>
      </p:pic>
    </p:spTree>
    <p:extLst>
      <p:ext uri="{BB962C8B-B14F-4D97-AF65-F5344CB8AC3E}">
        <p14:creationId xmlns:p14="http://schemas.microsoft.com/office/powerpoint/2010/main" val="62342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a:bodyPr>
          <a:lstStyle/>
          <a:p>
            <a:r>
              <a:rPr lang="en-US" sz="4800" u="sng" dirty="0"/>
              <a:t>The Plagues </a:t>
            </a:r>
          </a:p>
        </p:txBody>
      </p:sp>
      <p:pic>
        <p:nvPicPr>
          <p:cNvPr id="1026" name="Picture 2" descr="The 10 Plagues and Egyptian Gods: Unveiling the Divine Power of Jehovah -  Old World Gods">
            <a:extLst>
              <a:ext uri="{FF2B5EF4-FFF2-40B4-BE49-F238E27FC236}">
                <a16:creationId xmlns:a16="http://schemas.microsoft.com/office/drawing/2014/main" id="{38D88A75-9559-5CA2-212B-65DDD37A033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1317" y="670431"/>
            <a:ext cx="8159750" cy="45728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79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a:bodyPr>
          <a:lstStyle/>
          <a:p>
            <a:r>
              <a:rPr lang="en-US" sz="4800" u="sng" dirty="0"/>
              <a:t>The Plagues </a:t>
            </a:r>
          </a:p>
        </p:txBody>
      </p:sp>
      <p:pic>
        <p:nvPicPr>
          <p:cNvPr id="2050" name="Picture 2" descr="The 10 Plagues and Egyptian Gods: Unveiling the Divine Power of Jehovah -  Old World Gods">
            <a:extLst>
              <a:ext uri="{FF2B5EF4-FFF2-40B4-BE49-F238E27FC236}">
                <a16:creationId xmlns:a16="http://schemas.microsoft.com/office/drawing/2014/main" id="{D10CAE18-32B0-6876-D3AC-8D28C3561B4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6439" y="406771"/>
            <a:ext cx="8159750" cy="45728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33999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6108</TotalTime>
  <Words>420</Words>
  <Application>Microsoft Office PowerPoint</Application>
  <PresentationFormat>On-screen Show (4:3)</PresentationFormat>
  <Paragraphs>83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Georgia</vt:lpstr>
      <vt:lpstr>Graphik</vt:lpstr>
      <vt:lpstr>Default</vt:lpstr>
      <vt:lpstr>THE  EXODUS</vt:lpstr>
      <vt:lpstr>PowerPoint Presentation</vt:lpstr>
      <vt:lpstr>THE  EXODUS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EXODUS</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Robert McDonald</cp:lastModifiedBy>
  <cp:revision>45</cp:revision>
  <dcterms:created xsi:type="dcterms:W3CDTF">2014-03-26T14:03:34Z</dcterms:created>
  <dcterms:modified xsi:type="dcterms:W3CDTF">2024-03-23T21:48:18Z</dcterms:modified>
</cp:coreProperties>
</file>