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4694"/>
  </p:normalViewPr>
  <p:slideViewPr>
    <p:cSldViewPr snapToGrid="0">
      <p:cViewPr varScale="1">
        <p:scale>
          <a:sx n="91" d="100"/>
          <a:sy n="91" d="100"/>
        </p:scale>
        <p:origin x="12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391462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213275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229126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50563-B700-B345-9E58-B8C61524F235}"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85609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750563-B700-B345-9E58-B8C61524F235}"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414575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750563-B700-B345-9E58-B8C61524F235}"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147629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750563-B700-B345-9E58-B8C61524F235}" type="datetimeFigureOut">
              <a:rPr lang="en-US" smtClean="0"/>
              <a:t>3/10/2024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44564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750563-B700-B345-9E58-B8C61524F235}" type="datetimeFigureOut">
              <a:rPr lang="en-US" smtClean="0"/>
              <a:t>3/10/2024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60473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50563-B700-B345-9E58-B8C61524F235}" type="datetimeFigureOut">
              <a:rPr lang="en-US" smtClean="0"/>
              <a:t>3/10/2024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330876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750563-B700-B345-9E58-B8C61524F235}"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318177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750563-B700-B345-9E58-B8C61524F235}"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62DE5-E96F-AE4D-88A1-5AA7CD6AC971}" type="slidenum">
              <a:rPr lang="en-US" smtClean="0"/>
              <a:t>‹#›</a:t>
            </a:fld>
            <a:endParaRPr lang="en-US"/>
          </a:p>
        </p:txBody>
      </p:sp>
    </p:spTree>
    <p:extLst>
      <p:ext uri="{BB962C8B-B14F-4D97-AF65-F5344CB8AC3E}">
        <p14:creationId xmlns:p14="http://schemas.microsoft.com/office/powerpoint/2010/main" val="407818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750563-B700-B345-9E58-B8C61524F235}" type="datetimeFigureOut">
              <a:rPr lang="en-US" smtClean="0"/>
              <a:t>3/10/2024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C62DE5-E96F-AE4D-88A1-5AA7CD6AC971}" type="slidenum">
              <a:rPr lang="en-US" smtClean="0"/>
              <a:t>‹#›</a:t>
            </a:fld>
            <a:endParaRPr lang="en-US"/>
          </a:p>
        </p:txBody>
      </p:sp>
    </p:spTree>
    <p:extLst>
      <p:ext uri="{BB962C8B-B14F-4D97-AF65-F5344CB8AC3E}">
        <p14:creationId xmlns:p14="http://schemas.microsoft.com/office/powerpoint/2010/main" val="3616907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and white photo of a book&#10;&#10;Description automatically generated">
            <a:extLst>
              <a:ext uri="{FF2B5EF4-FFF2-40B4-BE49-F238E27FC236}">
                <a16:creationId xmlns:a16="http://schemas.microsoft.com/office/drawing/2014/main" id="{AA727DE9-CB4E-79BE-C577-AD598AA23A3E}"/>
              </a:ext>
            </a:extLst>
          </p:cNvPr>
          <p:cNvPicPr>
            <a:picLocks noChangeAspect="1"/>
          </p:cNvPicPr>
          <p:nvPr/>
        </p:nvPicPr>
        <p:blipFill>
          <a:blip r:embed="rId2"/>
          <a:stretch>
            <a:fillRect/>
          </a:stretch>
        </p:blipFill>
        <p:spPr>
          <a:xfrm>
            <a:off x="357759" y="1711452"/>
            <a:ext cx="8428481" cy="3435095"/>
          </a:xfrm>
          <a:prstGeom prst="rect">
            <a:avLst/>
          </a:prstGeom>
        </p:spPr>
      </p:pic>
      <p:sp>
        <p:nvSpPr>
          <p:cNvPr id="2" name="TextBox 1">
            <a:extLst>
              <a:ext uri="{FF2B5EF4-FFF2-40B4-BE49-F238E27FC236}">
                <a16:creationId xmlns:a16="http://schemas.microsoft.com/office/drawing/2014/main" id="{55CB716E-18EA-B238-48AC-5A5A41FC62BE}"/>
              </a:ext>
            </a:extLst>
          </p:cNvPr>
          <p:cNvSpPr txBox="1"/>
          <p:nvPr/>
        </p:nvSpPr>
        <p:spPr>
          <a:xfrm>
            <a:off x="357758" y="631227"/>
            <a:ext cx="8428480" cy="861774"/>
          </a:xfrm>
          <a:prstGeom prst="rect">
            <a:avLst/>
          </a:prstGeom>
          <a:noFill/>
        </p:spPr>
        <p:txBody>
          <a:bodyPr wrap="square" rtlCol="0">
            <a:spAutoFit/>
          </a:bodyPr>
          <a:lstStyle/>
          <a:p>
            <a:pPr algn="ctr"/>
            <a:r>
              <a:rPr lang="en-US" sz="5000" dirty="0">
                <a:solidFill>
                  <a:schemeClr val="accent5"/>
                </a:solidFill>
                <a:latin typeface="Verdana" panose="020B0604030504040204" pitchFamily="34" charset="0"/>
                <a:ea typeface="Verdana" panose="020B0604030504040204" pitchFamily="34" charset="0"/>
                <a:cs typeface="Verdana" panose="020B0604030504040204" pitchFamily="34" charset="0"/>
              </a:rPr>
              <a:t>Faces of Spiritual Apathy</a:t>
            </a:r>
          </a:p>
        </p:txBody>
      </p:sp>
    </p:spTree>
    <p:extLst>
      <p:ext uri="{BB962C8B-B14F-4D97-AF65-F5344CB8AC3E}">
        <p14:creationId xmlns:p14="http://schemas.microsoft.com/office/powerpoint/2010/main" val="2137992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lnSpcReduction="10000"/>
          </a:bodyPr>
          <a:lstStyle/>
          <a:p>
            <a:pPr marL="0" marR="0" indent="0">
              <a:spcBef>
                <a:spcPts val="0"/>
              </a:spcBef>
              <a:spcAft>
                <a:spcPts val="750"/>
              </a:spcAft>
              <a:buNone/>
            </a:pPr>
            <a:r>
              <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Let’s Take these points home:</a:t>
            </a:r>
          </a:p>
          <a:p>
            <a:pPr marL="0" marR="0" indent="0">
              <a:spcBef>
                <a:spcPts val="0"/>
              </a:spcBef>
              <a:spcAft>
                <a:spcPts val="750"/>
              </a:spcAft>
              <a:buNone/>
            </a:pPr>
            <a:endParaRPr lang="en-US" sz="2400" dirty="0">
              <a:effectLst/>
              <a:latin typeface="Verdana" panose="020B0604030504040204" pitchFamily="34" charset="0"/>
              <a:ea typeface="Verdana" panose="020B0604030504040204" pitchFamily="34" charset="0"/>
              <a:cs typeface="Verdana" panose="020B0604030504040204" pitchFamily="34" charset="0"/>
            </a:endParaRPr>
          </a:p>
          <a:p>
            <a:pPr marL="457200" marR="0" indent="-457200">
              <a:spcBef>
                <a:spcPts val="0"/>
              </a:spcBef>
              <a:spcAft>
                <a:spcPts val="750"/>
              </a:spcAft>
              <a:buAutoNum type="alphaUcPeriod"/>
            </a:pPr>
            <a:r>
              <a:rPr lang="en-US" sz="2600"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Setbacks should not lead to Apathy.</a:t>
            </a:r>
          </a:p>
          <a:p>
            <a:pPr marL="0" marR="0" indent="0">
              <a:spcBef>
                <a:spcPts val="0"/>
              </a:spcBef>
              <a:spcAft>
                <a:spcPts val="750"/>
              </a:spcAft>
              <a:buNone/>
            </a:pPr>
            <a:endPar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Genesis 50:20</a:t>
            </a:r>
          </a:p>
          <a:p>
            <a:pPr marL="0" marR="0" indent="0">
              <a:spcBef>
                <a:spcPts val="0"/>
              </a:spcBef>
              <a:spcAft>
                <a:spcPts val="750"/>
              </a:spcAft>
              <a:buNone/>
            </a:pPr>
            <a:r>
              <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20 As for you, you meant evil against me, but God meant it for good, to bring it about that many people should be kept alive, as they are today.</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750"/>
              </a:spcAft>
              <a:buNone/>
            </a:pP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Acts 2:23</a:t>
            </a:r>
          </a:p>
          <a:p>
            <a:pPr marL="0" indent="0">
              <a:spcBef>
                <a:spcPts val="0"/>
              </a:spcBef>
              <a:spcAft>
                <a:spcPts val="750"/>
              </a:spcAft>
              <a:buNone/>
            </a:pPr>
            <a:r>
              <a:rPr lang="en-US" sz="2600" dirty="0">
                <a:latin typeface="Verdana" panose="020B0604030504040204" pitchFamily="34" charset="0"/>
                <a:ea typeface="Verdana" panose="020B0604030504040204" pitchFamily="34" charset="0"/>
                <a:cs typeface="Verdana" panose="020B0604030504040204" pitchFamily="34" charset="0"/>
              </a:rPr>
              <a:t>23 this Jesus, delivered up according to the definite plan and foreknowledge of God, you crucified and killed by the hands of lawless men.</a:t>
            </a:r>
          </a:p>
          <a:p>
            <a:pPr marL="0" marR="0" indent="0">
              <a:spcBef>
                <a:spcPts val="0"/>
              </a:spcBef>
              <a:spcAft>
                <a:spcPts val="750"/>
              </a:spcAft>
              <a:buNone/>
            </a:pP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  Part of being In Christ is Developing Your Enthusiasms for God</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82328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a:bodyPr>
          <a:lstStyle/>
          <a:p>
            <a:pPr marL="0" marR="0" indent="0">
              <a:spcBef>
                <a:spcPts val="0"/>
              </a:spcBef>
              <a:spcAft>
                <a:spcPts val="750"/>
              </a:spcAft>
              <a:buNone/>
            </a:pPr>
            <a:endParaRPr lang="en-US" sz="2600" b="1"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C.  Focusing on Christ’s Return will keep you Hot and Not Lukewarm</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Malachi 3:1 “Behold, I send my messenger, and he will prepare the way before me. And the Lord whom you seek will suddenly come to his temple; and the messenger of the covenant in whom you delight, behold, he is coming, says the LORD of hosts.</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John 2:28</a:t>
            </a:r>
          </a:p>
          <a:p>
            <a:pPr marL="0" marR="0" indent="0">
              <a:spcBef>
                <a:spcPts val="0"/>
              </a:spcBef>
              <a:spcAft>
                <a:spcPts val="750"/>
              </a:spcAft>
              <a:buNone/>
            </a:pPr>
            <a:r>
              <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28 And now, little children, abide in him, so that when he appears we may have confidence and not shrink from him in shame at his coming.</a:t>
            </a:r>
          </a:p>
          <a:p>
            <a:pPr marL="0" marR="0" indent="0">
              <a:spcBef>
                <a:spcPts val="0"/>
              </a:spcBef>
              <a:spcAft>
                <a:spcPts val="750"/>
              </a:spcAft>
              <a:buNone/>
            </a:pP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85538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a:bodyPr>
          <a:lstStyle/>
          <a:p>
            <a:pPr marL="0" marR="0" indent="0">
              <a:spcBef>
                <a:spcPts val="0"/>
              </a:spcBef>
              <a:spcAft>
                <a:spcPts val="750"/>
              </a:spcAft>
              <a:buNone/>
            </a:pPr>
            <a:endParaRPr lang="en-US" sz="2600" b="1"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D. Obedience to Christ is the Only Cure      for Apathy</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 one can be apathetic </a:t>
            </a:r>
            <a:r>
              <a:rPr lang="en-US"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who has been transformed by Christ. </a:t>
            </a:r>
          </a:p>
          <a:p>
            <a:pPr marL="0" marR="0" indent="0">
              <a:spcBef>
                <a:spcPts val="0"/>
              </a:spcBef>
              <a:spcAft>
                <a:spcPts val="750"/>
              </a:spcAft>
              <a:buNone/>
            </a:pPr>
            <a:endPar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 one can be apathetic who has been </a:t>
            </a:r>
            <a:r>
              <a:rPr lang="en-US"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awakened to the Gospel message. </a:t>
            </a:r>
          </a:p>
          <a:p>
            <a:pPr marL="0" marR="0" indent="0">
              <a:spcBef>
                <a:spcPts val="0"/>
              </a:spcBef>
              <a:spcAft>
                <a:spcPts val="750"/>
              </a:spcAft>
              <a:buNone/>
            </a:pPr>
            <a:endPar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 one can be apathetic who </a:t>
            </a:r>
            <a:r>
              <a:rPr lang="en-US"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gets to share the message and make disciples. </a:t>
            </a:r>
          </a:p>
          <a:p>
            <a:pPr marL="0" marR="0" indent="0">
              <a:spcBef>
                <a:spcPts val="0"/>
              </a:spcBef>
              <a:spcAft>
                <a:spcPts val="750"/>
              </a:spcAft>
              <a:buNone/>
            </a:pPr>
            <a:endParaRPr lang="en-US" sz="2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06503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lstStyle/>
          <a:p>
            <a:pPr marL="0" marR="0" indent="0">
              <a:spcBef>
                <a:spcPts val="0"/>
              </a:spcBef>
              <a:spcAft>
                <a:spcPts val="750"/>
              </a:spcAft>
              <a:buNone/>
            </a:pPr>
            <a:endParaRPr lang="en-US" sz="28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 one can be apathetic who is </a:t>
            </a:r>
            <a:r>
              <a:rPr lang="en-US" sz="3000" dirty="0">
                <a:solidFill>
                  <a:srgbClr val="0432FF"/>
                </a:solidFill>
                <a:latin typeface="Verdana" panose="020B0604030504040204" pitchFamily="34" charset="0"/>
                <a:ea typeface="Verdana" panose="020B0604030504040204" pitchFamily="34" charset="0"/>
                <a:cs typeface="Verdana" panose="020B0604030504040204" pitchFamily="34" charset="0"/>
              </a:rPr>
              <a:t>totally involved</a:t>
            </a:r>
            <a:r>
              <a:rPr lang="en-US" sz="30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in the Lord’s church. </a:t>
            </a:r>
          </a:p>
          <a:p>
            <a:pPr marL="0" marR="0" indent="0">
              <a:spcBef>
                <a:spcPts val="0"/>
              </a:spcBef>
              <a:spcAft>
                <a:spcPts val="750"/>
              </a:spcAft>
              <a:buNone/>
            </a:pPr>
            <a:endPar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 one can be apathetic who is </a:t>
            </a:r>
            <a:r>
              <a:rPr lang="en-US" sz="30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looking forward Christ’s return.</a:t>
            </a: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30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No one can be apathetic who </a:t>
            </a:r>
            <a:r>
              <a:rPr lang="en-US" sz="30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gets to enjoy Christ face-to-face forever in Heaven. </a:t>
            </a:r>
          </a:p>
          <a:p>
            <a:pPr marL="0" indent="0">
              <a:buNone/>
            </a:pPr>
            <a:endParaRPr lang="en-US" dirty="0"/>
          </a:p>
        </p:txBody>
      </p:sp>
    </p:spTree>
    <p:extLst>
      <p:ext uri="{BB962C8B-B14F-4D97-AF65-F5344CB8AC3E}">
        <p14:creationId xmlns:p14="http://schemas.microsoft.com/office/powerpoint/2010/main" val="305655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and white photo of a book&#10;&#10;Description automatically generated">
            <a:extLst>
              <a:ext uri="{FF2B5EF4-FFF2-40B4-BE49-F238E27FC236}">
                <a16:creationId xmlns:a16="http://schemas.microsoft.com/office/drawing/2014/main" id="{AA727DE9-CB4E-79BE-C577-AD598AA23A3E}"/>
              </a:ext>
            </a:extLst>
          </p:cNvPr>
          <p:cNvPicPr>
            <a:picLocks noChangeAspect="1"/>
          </p:cNvPicPr>
          <p:nvPr/>
        </p:nvPicPr>
        <p:blipFill>
          <a:blip r:embed="rId2"/>
          <a:stretch>
            <a:fillRect/>
          </a:stretch>
        </p:blipFill>
        <p:spPr>
          <a:xfrm>
            <a:off x="357759" y="1711452"/>
            <a:ext cx="8428481" cy="3435095"/>
          </a:xfrm>
          <a:prstGeom prst="rect">
            <a:avLst/>
          </a:prstGeom>
        </p:spPr>
      </p:pic>
      <p:sp>
        <p:nvSpPr>
          <p:cNvPr id="2" name="TextBox 1">
            <a:extLst>
              <a:ext uri="{FF2B5EF4-FFF2-40B4-BE49-F238E27FC236}">
                <a16:creationId xmlns:a16="http://schemas.microsoft.com/office/drawing/2014/main" id="{55CB716E-18EA-B238-48AC-5A5A41FC62BE}"/>
              </a:ext>
            </a:extLst>
          </p:cNvPr>
          <p:cNvSpPr txBox="1"/>
          <p:nvPr/>
        </p:nvSpPr>
        <p:spPr>
          <a:xfrm>
            <a:off x="357758" y="631227"/>
            <a:ext cx="8428480" cy="861774"/>
          </a:xfrm>
          <a:prstGeom prst="rect">
            <a:avLst/>
          </a:prstGeom>
          <a:noFill/>
        </p:spPr>
        <p:txBody>
          <a:bodyPr wrap="square" rtlCol="0">
            <a:spAutoFit/>
          </a:bodyPr>
          <a:lstStyle/>
          <a:p>
            <a:pPr algn="ctr"/>
            <a:r>
              <a:rPr lang="en-US" sz="5000" dirty="0">
                <a:solidFill>
                  <a:schemeClr val="accent5"/>
                </a:solidFill>
                <a:latin typeface="Verdana" panose="020B0604030504040204" pitchFamily="34" charset="0"/>
                <a:ea typeface="Verdana" panose="020B0604030504040204" pitchFamily="34" charset="0"/>
                <a:cs typeface="Verdana" panose="020B0604030504040204" pitchFamily="34" charset="0"/>
              </a:rPr>
              <a:t>Faces of Spiritual Apathy</a:t>
            </a:r>
          </a:p>
        </p:txBody>
      </p:sp>
    </p:spTree>
    <p:extLst>
      <p:ext uri="{BB962C8B-B14F-4D97-AF65-F5344CB8AC3E}">
        <p14:creationId xmlns:p14="http://schemas.microsoft.com/office/powerpoint/2010/main" val="3847406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lnSpcReduction="10000"/>
          </a:bodyPr>
          <a:lstStyle/>
          <a:p>
            <a:pPr marL="0" marR="0">
              <a:spcBef>
                <a:spcPts val="0"/>
              </a:spcBef>
              <a:spcAft>
                <a:spcPts val="750"/>
              </a:spcAft>
            </a:pPr>
            <a:endPar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750"/>
              </a:spcAft>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Poor crops and a faltering economy (</a:t>
            </a:r>
            <a:r>
              <a:rPr lang="en-US"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3:11</a:t>
            </a: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p>
          <a:p>
            <a:pPr marL="0" marR="0" indent="0">
              <a:spcBef>
                <a:spcPts val="0"/>
              </a:spcBef>
              <a:spcAft>
                <a:spcPts val="750"/>
              </a:spcAft>
              <a:buNone/>
            </a:pP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750"/>
              </a:spcAft>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Intermarriage with the non-Jewish heathens (2:11)</a:t>
            </a:r>
          </a:p>
          <a:p>
            <a:pPr marL="0" marR="0" indent="0">
              <a:spcBef>
                <a:spcPts val="0"/>
              </a:spcBef>
              <a:spcAft>
                <a:spcPts val="750"/>
              </a:spcAft>
              <a:buNone/>
            </a:pP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750"/>
              </a:spcAft>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Defilement, compromise, and corruption of the spiritual leadership–the priesthood (1:6)</a:t>
            </a:r>
          </a:p>
          <a:p>
            <a:pPr marL="0" marR="0" indent="0">
              <a:spcBef>
                <a:spcPts val="0"/>
              </a:spcBef>
              <a:spcAft>
                <a:spcPts val="750"/>
              </a:spcAft>
              <a:buNone/>
            </a:pP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750"/>
              </a:spcAft>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oppression of the poor (3:5)</a:t>
            </a:r>
          </a:p>
          <a:p>
            <a:pPr marL="0" marR="0">
              <a:spcBef>
                <a:spcPts val="0"/>
              </a:spcBef>
              <a:spcAft>
                <a:spcPts val="750"/>
              </a:spcAft>
            </a:pP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750"/>
              </a:spcAft>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 general disdain of genuine faith (1:13)</a:t>
            </a:r>
          </a:p>
          <a:p>
            <a:pPr marL="0" marR="0" indent="0">
              <a:spcBef>
                <a:spcPts val="0"/>
              </a:spcBef>
              <a:spcAft>
                <a:spcPts val="750"/>
              </a:spcAft>
              <a:buNone/>
            </a:pP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750"/>
              </a:spcAft>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Lack of support for the needs of the temple (1:8-10)</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15543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lstStyle/>
          <a:p>
            <a:pPr marL="0" marR="0" indent="0">
              <a:spcBef>
                <a:spcPts val="0"/>
              </a:spcBef>
              <a:spcAft>
                <a:spcPts val="750"/>
              </a:spcAft>
              <a:buNone/>
            </a:pPr>
            <a:endParaRPr lang="en-US" sz="1400"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In Malachi’s day, society was:</a:t>
            </a: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Materialistic </a:t>
            </a:r>
          </a:p>
          <a:p>
            <a:pPr marR="0">
              <a:spcBef>
                <a:spcPts val="0"/>
              </a:spcBef>
              <a:spcAft>
                <a:spcPts val="750"/>
              </a:spcAft>
              <a:buFont typeface="Wingdings" pitchFamily="2" charset="2"/>
              <a:buChar char="Ø"/>
            </a:pPr>
            <a:endParaRPr lang="en-US" sz="12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rPr>
              <a:t>S</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ecularistic </a:t>
            </a:r>
          </a:p>
          <a:p>
            <a:pPr marR="0">
              <a:spcBef>
                <a:spcPts val="0"/>
              </a:spcBef>
              <a:spcAft>
                <a:spcPts val="750"/>
              </a:spcAft>
              <a:buFont typeface="Wingdings" pitchFamily="2" charset="2"/>
              <a:buChar char="Ø"/>
            </a:pPr>
            <a:endParaRPr lang="en-US" sz="12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rPr>
              <a:t>S</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mug </a:t>
            </a:r>
          </a:p>
          <a:p>
            <a:pPr marR="0">
              <a:spcBef>
                <a:spcPts val="0"/>
              </a:spcBef>
              <a:spcAft>
                <a:spcPts val="750"/>
              </a:spcAft>
              <a:buFont typeface="Wingdings" pitchFamily="2" charset="2"/>
              <a:buChar char="Ø"/>
            </a:pPr>
            <a:endParaRPr lang="en-US" sz="12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rPr>
              <a:t>W</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rapped in the clothes of a dead religion </a:t>
            </a:r>
          </a:p>
          <a:p>
            <a:pPr marR="0">
              <a:spcBef>
                <a:spcPts val="0"/>
              </a:spcBef>
              <a:spcAft>
                <a:spcPts val="750"/>
              </a:spcAft>
              <a:buFont typeface="Wingdings" pitchFamily="2" charset="2"/>
              <a:buChar char="Ø"/>
            </a:pPr>
            <a:endParaRPr lang="en-US" sz="12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rPr>
              <a:t>D</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ivorce-prone </a:t>
            </a:r>
          </a:p>
          <a:p>
            <a:pPr marR="0">
              <a:spcBef>
                <a:spcPts val="0"/>
              </a:spcBef>
              <a:spcAft>
                <a:spcPts val="750"/>
              </a:spcAft>
              <a:buFont typeface="Wingdings" pitchFamily="2" charset="2"/>
              <a:buChar char="Ø"/>
            </a:pPr>
            <a:endParaRPr lang="en-US" sz="1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rPr>
              <a:t>C</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allous about the plight of the poor </a:t>
            </a:r>
          </a:p>
          <a:p>
            <a:pPr marR="0">
              <a:spcBef>
                <a:spcPts val="0"/>
              </a:spcBef>
              <a:spcAft>
                <a:spcPts val="750"/>
              </a:spcAft>
              <a:buFont typeface="Wingdings" pitchFamily="2" charset="2"/>
              <a:buChar char="Ø"/>
            </a:pPr>
            <a:endParaRPr lang="en-US" sz="1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R="0">
              <a:spcBef>
                <a:spcPts val="0"/>
              </a:spcBef>
              <a:spcAft>
                <a:spcPts val="750"/>
              </a:spcAft>
              <a:buFont typeface="Wingdings" pitchFamily="2" charset="2"/>
              <a:buChar char="Ø"/>
            </a:pPr>
            <a:r>
              <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rPr>
              <a:t>C</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onceited in their dismissal of God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8054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heckerboard(across)">
                                      <p:cBhvr>
                                        <p:cTn id="10" dur="500"/>
                                        <p:tgtEl>
                                          <p:spTgt spid="3">
                                            <p:txEl>
                                              <p:pRg st="5" end="5"/>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checkerboard(across)">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checkerboard(across)">
                                      <p:cBhvr>
                                        <p:cTn id="18" dur="500"/>
                                        <p:tgtEl>
                                          <p:spTgt spid="3">
                                            <p:txEl>
                                              <p:pRg st="9" end="9"/>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21" dur="500"/>
                                        <p:tgtEl>
                                          <p:spTgt spid="3">
                                            <p:txEl>
                                              <p:pRg st="11" end="11"/>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24" dur="500"/>
                                        <p:tgtEl>
                                          <p:spTgt spid="3">
                                            <p:txEl>
                                              <p:pRg st="13" end="13"/>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2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lstStyle/>
          <a:p>
            <a:pPr marL="0" marR="0" indent="0">
              <a:spcBef>
                <a:spcPts val="0"/>
              </a:spcBef>
              <a:spcAft>
                <a:spcPts val="750"/>
              </a:spcAft>
              <a:buNone/>
            </a:pPr>
            <a:endPar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1. God’s Love is Forgotten by His People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7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Malachi 1:2</a:t>
            </a:r>
            <a:r>
              <a:rPr lang="en-US" sz="2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7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 have loved you,’ says the Lord. But you say, ‘How have You loved us?’ ‘Was not Esau Jacob’s brother?’ declares the Lord. ‘Yet I have loved Jacob</a:t>
            </a:r>
            <a:r>
              <a:rPr lang="en-US" sz="2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indent="0">
              <a:spcBef>
                <a:spcPts val="0"/>
              </a:spcBef>
              <a:spcAft>
                <a:spcPts val="750"/>
              </a:spcAft>
              <a:buNone/>
            </a:pPr>
            <a:endParaRPr lang="en-US"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750"/>
              </a:spcAft>
              <a:buNone/>
            </a:pPr>
            <a:r>
              <a:rPr lang="en-US" sz="27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Jn. 4:19</a:t>
            </a:r>
            <a:r>
              <a:rPr lang="en-US" sz="2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7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We love, because He first loved us</a:t>
            </a:r>
            <a:r>
              <a:rPr lang="en-US" sz="2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indent="0">
              <a:spcBef>
                <a:spcPts val="0"/>
              </a:spcBef>
              <a:spcAft>
                <a:spcPts val="750"/>
              </a:spcAft>
              <a:buNone/>
            </a:pPr>
            <a:endParaRPr lang="en-US" sz="1400"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750"/>
              </a:spcAft>
              <a:buNone/>
            </a:pPr>
            <a:r>
              <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2. Israel Compromised Spiritual Leadership – (Mal.1:6-2:9)</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750"/>
              </a:spcAft>
              <a:buNone/>
            </a:pPr>
            <a:endParaRPr lang="en-US" sz="1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750"/>
              </a:spcAft>
              <a:buNone/>
            </a:pPr>
            <a:r>
              <a:rPr lang="en-US" sz="24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Jn. 2:4</a:t>
            </a:r>
            <a:r>
              <a:rPr lang="en-US" sz="24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4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one who says, ‘I have come to know Him,’ and does not keep His commandments, is a liar, and the truth is not in him</a:t>
            </a:r>
            <a:r>
              <a:rPr lang="en-US" sz="24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400"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750"/>
              </a:spcAft>
              <a:buNone/>
            </a:pPr>
            <a:endParaRPr lang="en-US" sz="27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73134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fontScale="92500" lnSpcReduction="10000"/>
          </a:bodyPr>
          <a:lstStyle/>
          <a:p>
            <a:pPr marL="0" marR="0" indent="0">
              <a:spcBef>
                <a:spcPts val="0"/>
              </a:spcBef>
              <a:spcAft>
                <a:spcPts val="750"/>
              </a:spcAft>
              <a:buNone/>
            </a:pP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3. Unfaithfulness in Marriage (Mal. 2:10-16)</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Faithfulness to God</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is seen in faithfulness to your </a:t>
            </a:r>
            <a:r>
              <a:rPr lang="en-US" sz="2600" u="sng"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marriage vows</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Commitment to God</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is seen in a commitment to your </a:t>
            </a:r>
            <a:r>
              <a:rPr lang="en-US" sz="2600" u="sng"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spouse and family</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marR="0" indent="0">
              <a:spcBef>
                <a:spcPts val="0"/>
              </a:spcBef>
              <a:spcAft>
                <a:spcPts val="750"/>
              </a:spcAft>
              <a:buNone/>
            </a:pPr>
            <a:endParaRPr lang="en-US" sz="26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4. God’s Justice Is Questioned - Mal. 2:17-3:5</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endParaRPr lang="en-US" sz="2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2600" kern="1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Malachi 2:17</a:t>
            </a:r>
            <a:r>
              <a:rPr lang="en-US" sz="2600" kern="100" dirty="0">
                <a:solidFill>
                  <a:srgbClr val="0432FF"/>
                </a:solidFill>
                <a:latin typeface="Verdana" panose="020B0604030504040204" pitchFamily="34" charset="0"/>
                <a:ea typeface="Verdana" panose="020B0604030504040204" pitchFamily="34" charset="0"/>
                <a:cs typeface="Verdana" panose="020B0604030504040204" pitchFamily="34" charset="0"/>
              </a:rPr>
              <a:t> </a:t>
            </a:r>
            <a:r>
              <a:rPr lang="en-US" sz="2600" kern="1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sz="2600" kern="1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2600" i="1" kern="1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Where is the God of justice?”</a:t>
            </a:r>
            <a:r>
              <a:rPr lang="en-US" sz="2600" kern="1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Malachi 3:1  </a:t>
            </a:r>
            <a:r>
              <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“Behold, I send my messenger, and he will prepare the way before me. And the Lord whom you seek will suddenly come to his temple; and the messenger of the covenant in whom you delight, behold, he is coming, says the LORD of hosts.</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4929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lnSpcReduction="10000"/>
          </a:bodyPr>
          <a:lstStyle/>
          <a:p>
            <a:pPr marL="0" marR="0" indent="0">
              <a:spcBef>
                <a:spcPts val="0"/>
              </a:spcBef>
              <a:spcAft>
                <a:spcPts val="750"/>
              </a:spcAft>
              <a:buNone/>
            </a:pPr>
            <a:endPar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5. Israel was Poor in their Giving  Refused to Repent  (Mal. 3:6-12)</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Matthew 6:21 </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2600"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For where your treasure is, there your heart will be also</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Malachi 3:8-10 </a:t>
            </a:r>
          </a:p>
          <a:p>
            <a:pPr marL="0" marR="0" indent="0">
              <a:spcBef>
                <a:spcPts val="0"/>
              </a:spcBef>
              <a:spcAft>
                <a:spcPts val="750"/>
              </a:spcAft>
              <a:buNone/>
            </a:pPr>
            <a:r>
              <a:rPr lang="en-US"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8 Will man rob God? Yet you are robbing me. But you say, ‘How have we robbed you?’ In your tithes and contributions. 9 You are cursed with a curse, for you are robbing me, the whole nation of you</a:t>
            </a:r>
            <a:r>
              <a:rPr lang="en-US" sz="2600" dirty="0">
                <a:solidFill>
                  <a:srgbClr val="000000"/>
                </a:solidFill>
                <a:latin typeface="Verdana" panose="020B0604030504040204" pitchFamily="34" charset="0"/>
                <a:ea typeface="Verdana" panose="020B0604030504040204" pitchFamily="34" charset="0"/>
                <a:cs typeface="Verdana" panose="020B0604030504040204" pitchFamily="34" charset="0"/>
              </a:rPr>
              <a:t>. 10 Bring the full tithe into the storehouse, that there may be food in my house. And thereby put me to the test, says the LORD of hosts, if I will not open the windows of heaven for you and pour down for you a blessing until there is no more need.</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74349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normAutofit/>
          </a:bodyPr>
          <a:lstStyle/>
          <a:p>
            <a:pPr marL="0" marR="0" indent="0">
              <a:spcBef>
                <a:spcPts val="0"/>
              </a:spcBef>
              <a:spcAft>
                <a:spcPts val="750"/>
              </a:spcAft>
              <a:buNone/>
            </a:pPr>
            <a:endPar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6.</a:t>
            </a:r>
            <a:r>
              <a:rPr lang="en-US"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They Did Not Believe in the Reality of Eternity (Mal.</a:t>
            </a:r>
            <a:r>
              <a:rPr lang="en-US"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 </a:t>
            </a:r>
            <a:r>
              <a:rPr lang="en-US" b="1"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3:13-4:6)</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“For behold, the day is coming, burning like an oven, when all the arrogant and all evildoers will be stubble. The day that is coming shall set them ablaze, says the LORD of hosts, so that it will leave them neither root nor branch. 2 But for you who fear my name, the sun of righteousness shall rise with healing in its wings. You shall go out leaping like calves from the stall. (Malachi 4:1</a:t>
            </a: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689939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lstStyle/>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proud are the ones who have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forgotten God’s love.</a:t>
            </a: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proud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compromise in their leadership.</a:t>
            </a: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proud are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unfaithful to their wives.</a:t>
            </a: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proud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question God’s fairness </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and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refuse to give generously. </a:t>
            </a: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proud are those who will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experience the reality of eternal torment. </a:t>
            </a:r>
          </a:p>
          <a:p>
            <a:pPr marL="0" indent="0">
              <a:buNone/>
            </a:pPr>
            <a:endParaRPr lang="en-US" dirty="0"/>
          </a:p>
        </p:txBody>
      </p:sp>
    </p:spTree>
    <p:extLst>
      <p:ext uri="{BB962C8B-B14F-4D97-AF65-F5344CB8AC3E}">
        <p14:creationId xmlns:p14="http://schemas.microsoft.com/office/powerpoint/2010/main" val="16603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7FE4D-9DEC-E5B5-C833-1495C489D552}"/>
              </a:ext>
            </a:extLst>
          </p:cNvPr>
          <p:cNvSpPr>
            <a:spLocks noGrp="1"/>
          </p:cNvSpPr>
          <p:nvPr>
            <p:ph idx="1"/>
          </p:nvPr>
        </p:nvSpPr>
        <p:spPr>
          <a:xfrm>
            <a:off x="217714" y="130629"/>
            <a:ext cx="8743406" cy="6583680"/>
          </a:xfrm>
        </p:spPr>
        <p:txBody>
          <a:bodyPr/>
          <a:lstStyle/>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humble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remember God’s love</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humble seek to be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godly leaders</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humble are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faithful to their wives</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humble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do not question God’s justice</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humble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give generously from the heart</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humble will </a:t>
            </a:r>
            <a:r>
              <a:rPr lang="en-US" sz="2600" dirty="0">
                <a:solidFill>
                  <a:srgbClr val="0432FF"/>
                </a:solidFill>
                <a:effectLst/>
                <a:latin typeface="Verdana" panose="020B0604030504040204" pitchFamily="34" charset="0"/>
                <a:ea typeface="Verdana" panose="020B0604030504040204" pitchFamily="34" charset="0"/>
                <a:cs typeface="Verdana" panose="020B0604030504040204" pitchFamily="34" charset="0"/>
              </a:rPr>
              <a:t>experience God’s righteousness forever</a:t>
            </a:r>
            <a:r>
              <a:rPr lang="en-US" sz="2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endParaRPr lang="en-US" sz="2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05451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904</TotalTime>
  <Words>958</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Aptos Display</vt:lpstr>
      <vt:lpstr>Arial</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Robert McDonald</cp:lastModifiedBy>
  <cp:revision>15</cp:revision>
  <dcterms:created xsi:type="dcterms:W3CDTF">2024-02-28T12:14:42Z</dcterms:created>
  <dcterms:modified xsi:type="dcterms:W3CDTF">2024-03-10T14:11:28Z</dcterms:modified>
</cp:coreProperties>
</file>